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E56149-E9C9-4EDF-A6D3-627DB2CED916}" v="40" dt="2023-08-15T00:53:09.1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28"/>
  </p:normalViewPr>
  <p:slideViewPr>
    <p:cSldViewPr snapToGrid="0">
      <p:cViewPr varScale="1">
        <p:scale>
          <a:sx n="87" d="100"/>
          <a:sy n="87" d="100"/>
        </p:scale>
        <p:origin x="66"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J" userId="eb5c6397510d1945" providerId="LiveId" clId="{B91C481D-8C79-4ACD-B99D-F35218F60C8F}"/>
    <pc:docChg chg="modSld">
      <pc:chgData name="TJ" userId="eb5c6397510d1945" providerId="LiveId" clId="{B91C481D-8C79-4ACD-B99D-F35218F60C8F}" dt="2023-08-15T20:22:57.346" v="9" actId="20577"/>
      <pc:docMkLst>
        <pc:docMk/>
      </pc:docMkLst>
      <pc:sldChg chg="modSp mod">
        <pc:chgData name="TJ" userId="eb5c6397510d1945" providerId="LiveId" clId="{B91C481D-8C79-4ACD-B99D-F35218F60C8F}" dt="2023-08-15T20:22:57.346" v="9" actId="20577"/>
        <pc:sldMkLst>
          <pc:docMk/>
          <pc:sldMk cId="1975536614" sldId="263"/>
        </pc:sldMkLst>
        <pc:spChg chg="mod">
          <ac:chgData name="TJ" userId="eb5c6397510d1945" providerId="LiveId" clId="{B91C481D-8C79-4ACD-B99D-F35218F60C8F}" dt="2023-08-15T20:22:57.346" v="9" actId="20577"/>
          <ac:spMkLst>
            <pc:docMk/>
            <pc:sldMk cId="1975536614" sldId="263"/>
            <ac:spMk id="2" creationId="{7506558A-862F-9EC0-1789-1F7AE94DD68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0566-F53C-3389-5656-38C667A25642}"/>
              </a:ext>
            </a:extLst>
          </p:cNvPr>
          <p:cNvSpPr>
            <a:spLocks noGrp="1"/>
          </p:cNvSpPr>
          <p:nvPr>
            <p:ph type="ctrTitle"/>
          </p:nvPr>
        </p:nvSpPr>
        <p:spPr>
          <a:xfrm>
            <a:off x="1154955" y="1219200"/>
            <a:ext cx="8825658" cy="3329581"/>
          </a:xfrm>
        </p:spPr>
        <p:txBody>
          <a:bodyPr/>
          <a:lstStyle/>
          <a:p>
            <a:pPr algn="r"/>
            <a:br>
              <a:rPr lang="en-US" sz="6000" b="1" i="0" dirty="0">
                <a:solidFill>
                  <a:srgbClr val="E6EDF3"/>
                </a:solidFill>
                <a:effectLst/>
                <a:latin typeface="-apple-system"/>
              </a:rPr>
            </a:br>
            <a:br>
              <a:rPr lang="en-US" sz="6000" b="1" i="0" dirty="0">
                <a:solidFill>
                  <a:srgbClr val="E6EDF3"/>
                </a:solidFill>
                <a:effectLst/>
                <a:latin typeface="-apple-system"/>
              </a:rPr>
            </a:br>
            <a:br>
              <a:rPr lang="en-US" sz="6000" b="1" i="0" dirty="0">
                <a:solidFill>
                  <a:srgbClr val="E6EDF3"/>
                </a:solidFill>
                <a:effectLst/>
                <a:latin typeface="-apple-system"/>
              </a:rPr>
            </a:br>
            <a:br>
              <a:rPr lang="en-US" sz="6000" b="1" i="0" dirty="0">
                <a:solidFill>
                  <a:srgbClr val="E6EDF3"/>
                </a:solidFill>
                <a:effectLst/>
                <a:latin typeface="-apple-system"/>
              </a:rPr>
            </a:br>
            <a:r>
              <a:rPr lang="en-US" sz="6000" b="1" i="0" dirty="0">
                <a:solidFill>
                  <a:srgbClr val="E6EDF3"/>
                </a:solidFill>
                <a:effectLst/>
                <a:latin typeface="-apple-system"/>
              </a:rPr>
              <a:t>Covid-19 Impact on Vehicle Sales in 2020-2023</a:t>
            </a:r>
            <a:br>
              <a:rPr lang="en-US" b="1" i="0" dirty="0">
                <a:solidFill>
                  <a:srgbClr val="E6EDF3"/>
                </a:solidFill>
                <a:effectLst/>
                <a:latin typeface="-apple-system"/>
              </a:rPr>
            </a:br>
            <a:br>
              <a:rPr lang="en-US" sz="1800" b="1" i="0" dirty="0">
                <a:solidFill>
                  <a:srgbClr val="E6EDF3"/>
                </a:solidFill>
                <a:effectLst/>
                <a:latin typeface="-apple-system"/>
              </a:rPr>
            </a:br>
            <a:r>
              <a:rPr lang="en-US" sz="1800" b="1" i="0" dirty="0">
                <a:solidFill>
                  <a:srgbClr val="E6EDF3"/>
                </a:solidFill>
                <a:effectLst/>
                <a:latin typeface="-apple-system"/>
              </a:rPr>
              <a:t>Stephanie Roethlisberger</a:t>
            </a:r>
            <a:br>
              <a:rPr lang="en-US" sz="1800" b="1" i="0" dirty="0">
                <a:solidFill>
                  <a:srgbClr val="E6EDF3"/>
                </a:solidFill>
                <a:effectLst/>
                <a:latin typeface="-apple-system"/>
              </a:rPr>
            </a:br>
            <a:r>
              <a:rPr lang="en-US" sz="1800" b="1" i="0" dirty="0">
                <a:solidFill>
                  <a:srgbClr val="E6EDF3"/>
                </a:solidFill>
                <a:effectLst/>
                <a:latin typeface="-apple-system"/>
              </a:rPr>
              <a:t>Dustin Sheets</a:t>
            </a:r>
            <a:br>
              <a:rPr lang="en-US" sz="1800" b="1" i="0" dirty="0">
                <a:solidFill>
                  <a:srgbClr val="E6EDF3"/>
                </a:solidFill>
                <a:effectLst/>
                <a:latin typeface="-apple-system"/>
              </a:rPr>
            </a:br>
            <a:r>
              <a:rPr lang="en-US" sz="1800" b="1" i="0" dirty="0">
                <a:solidFill>
                  <a:srgbClr val="E6EDF3"/>
                </a:solidFill>
                <a:effectLst/>
                <a:latin typeface="-apple-system"/>
              </a:rPr>
              <a:t>TJ Davis</a:t>
            </a:r>
            <a:br>
              <a:rPr lang="en-US" sz="1800" b="1" i="0" dirty="0">
                <a:solidFill>
                  <a:srgbClr val="E6EDF3"/>
                </a:solidFill>
                <a:effectLst/>
                <a:latin typeface="-apple-system"/>
              </a:rPr>
            </a:br>
            <a:r>
              <a:rPr lang="en-US" sz="1800" b="1" i="0" dirty="0">
                <a:solidFill>
                  <a:srgbClr val="E6EDF3"/>
                </a:solidFill>
                <a:effectLst/>
                <a:latin typeface="-apple-system"/>
              </a:rPr>
              <a:t>Juliana Cortes</a:t>
            </a:r>
            <a:br>
              <a:rPr lang="en-US" sz="1800" b="1" i="0" dirty="0">
                <a:solidFill>
                  <a:srgbClr val="E6EDF3"/>
                </a:solidFill>
                <a:effectLst/>
                <a:latin typeface="-apple-system"/>
              </a:rPr>
            </a:br>
            <a:r>
              <a:rPr lang="en-US" sz="1800" b="1" i="0" dirty="0">
                <a:solidFill>
                  <a:srgbClr val="E6EDF3"/>
                </a:solidFill>
                <a:effectLst/>
                <a:latin typeface="-apple-system"/>
              </a:rPr>
              <a:t>Arnold Vincent</a:t>
            </a:r>
            <a:endParaRPr lang="en-US" dirty="0"/>
          </a:p>
        </p:txBody>
      </p:sp>
      <p:sp>
        <p:nvSpPr>
          <p:cNvPr id="3" name="Subtitle 2">
            <a:extLst>
              <a:ext uri="{FF2B5EF4-FFF2-40B4-BE49-F238E27FC236}">
                <a16:creationId xmlns:a16="http://schemas.microsoft.com/office/drawing/2014/main" id="{B6036C70-3D2D-FABF-55D4-C125785596D4}"/>
              </a:ext>
            </a:extLst>
          </p:cNvPr>
          <p:cNvSpPr>
            <a:spLocks noGrp="1"/>
          </p:cNvSpPr>
          <p:nvPr>
            <p:ph type="subTitle" idx="1"/>
          </p:nvPr>
        </p:nvSpPr>
        <p:spPr/>
        <p:txBody>
          <a:bodyPr>
            <a:normAutofit fontScale="70000" lnSpcReduction="20000"/>
          </a:bodyPr>
          <a:lstStyle/>
          <a:p>
            <a:pPr algn="ctr"/>
            <a:r>
              <a:rPr lang="en-US" b="0" i="0" dirty="0">
                <a:solidFill>
                  <a:srgbClr val="E6EDF3"/>
                </a:solidFill>
                <a:effectLst/>
                <a:latin typeface="-apple-system"/>
              </a:rPr>
              <a:t>The objective of this study is to analyze the impact of the COVID-19 pandemic on the SALES of used and new vehicles in the market from 2020 to 2023. We are looking at how the pandemic and its related economic effects influenced consumer behavior, vehicle demand, and market trends in the automotive industry during this period.</a:t>
            </a:r>
            <a:endParaRPr lang="en-US" dirty="0"/>
          </a:p>
        </p:txBody>
      </p:sp>
    </p:spTree>
    <p:extLst>
      <p:ext uri="{BB962C8B-B14F-4D97-AF65-F5344CB8AC3E}">
        <p14:creationId xmlns:p14="http://schemas.microsoft.com/office/powerpoint/2010/main" val="59284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EE7C-B02D-37AF-1CC8-F2FAF51F7F17}"/>
              </a:ext>
            </a:extLst>
          </p:cNvPr>
          <p:cNvSpPr>
            <a:spLocks noGrp="1"/>
          </p:cNvSpPr>
          <p:nvPr>
            <p:ph type="title"/>
          </p:nvPr>
        </p:nvSpPr>
        <p:spPr/>
        <p:txBody>
          <a:bodyPr/>
          <a:lstStyle/>
          <a:p>
            <a:r>
              <a:rPr lang="en-US" sz="2800" dirty="0">
                <a:latin typeface="Amasis MT Pro Medium" panose="02040604050005020304" pitchFamily="18" charset="0"/>
              </a:rPr>
              <a:t>How were vehicle sales affected between Jan 2020 and Dec 2022?</a:t>
            </a:r>
          </a:p>
        </p:txBody>
      </p:sp>
      <p:pic>
        <p:nvPicPr>
          <p:cNvPr id="6" name="Content Placeholder 5" descr="A graph with blue line and purple line&#10;&#10;Description automatically generated">
            <a:extLst>
              <a:ext uri="{FF2B5EF4-FFF2-40B4-BE49-F238E27FC236}">
                <a16:creationId xmlns:a16="http://schemas.microsoft.com/office/drawing/2014/main" id="{2AE004E3-5596-893A-D986-AD2B23EA096C}"/>
              </a:ext>
            </a:extLst>
          </p:cNvPr>
          <p:cNvPicPr>
            <a:picLocks noGrp="1" noChangeAspect="1"/>
          </p:cNvPicPr>
          <p:nvPr>
            <p:ph sz="half" idx="1"/>
          </p:nvPr>
        </p:nvPicPr>
        <p:blipFill>
          <a:blip r:embed="rId2"/>
          <a:stretch>
            <a:fillRect/>
          </a:stretch>
        </p:blipFill>
        <p:spPr>
          <a:xfrm>
            <a:off x="646111" y="1380356"/>
            <a:ext cx="9798183" cy="4899091"/>
          </a:xfrm>
        </p:spPr>
      </p:pic>
    </p:spTree>
    <p:extLst>
      <p:ext uri="{BB962C8B-B14F-4D97-AF65-F5344CB8AC3E}">
        <p14:creationId xmlns:p14="http://schemas.microsoft.com/office/powerpoint/2010/main" val="3257304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80036-B13A-34B2-6322-206E877C166F}"/>
              </a:ext>
            </a:extLst>
          </p:cNvPr>
          <p:cNvSpPr>
            <a:spLocks noGrp="1"/>
          </p:cNvSpPr>
          <p:nvPr>
            <p:ph type="title"/>
          </p:nvPr>
        </p:nvSpPr>
        <p:spPr/>
        <p:txBody>
          <a:bodyPr/>
          <a:lstStyle/>
          <a:p>
            <a:r>
              <a:rPr lang="en-US" sz="4800" dirty="0">
                <a:latin typeface="Amasis MT Pro Medium" panose="02040604050005020304" pitchFamily="18" charset="0"/>
              </a:rPr>
              <a:t>How did Sales Revenue Change?</a:t>
            </a:r>
          </a:p>
        </p:txBody>
      </p:sp>
      <p:pic>
        <p:nvPicPr>
          <p:cNvPr id="6" name="Content Placeholder 5" descr="A graph of sales&#10;&#10;Description automatically generated">
            <a:extLst>
              <a:ext uri="{FF2B5EF4-FFF2-40B4-BE49-F238E27FC236}">
                <a16:creationId xmlns:a16="http://schemas.microsoft.com/office/drawing/2014/main" id="{6283C8A4-DA6D-6708-5E7A-5FCC6DC65883}"/>
              </a:ext>
            </a:extLst>
          </p:cNvPr>
          <p:cNvPicPr>
            <a:picLocks noGrp="1" noChangeAspect="1"/>
          </p:cNvPicPr>
          <p:nvPr>
            <p:ph sz="half" idx="1"/>
          </p:nvPr>
        </p:nvPicPr>
        <p:blipFill>
          <a:blip r:embed="rId2"/>
          <a:stretch>
            <a:fillRect/>
          </a:stretch>
        </p:blipFill>
        <p:spPr>
          <a:xfrm>
            <a:off x="646111" y="1466344"/>
            <a:ext cx="9957573" cy="4978786"/>
          </a:xfrm>
        </p:spPr>
      </p:pic>
    </p:spTree>
    <p:extLst>
      <p:ext uri="{BB962C8B-B14F-4D97-AF65-F5344CB8AC3E}">
        <p14:creationId xmlns:p14="http://schemas.microsoft.com/office/powerpoint/2010/main" val="935300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558A-862F-9EC0-1789-1F7AE94DD68C}"/>
              </a:ext>
            </a:extLst>
          </p:cNvPr>
          <p:cNvSpPr>
            <a:spLocks noGrp="1"/>
          </p:cNvSpPr>
          <p:nvPr>
            <p:ph type="title"/>
          </p:nvPr>
        </p:nvSpPr>
        <p:spPr/>
        <p:txBody>
          <a:bodyPr/>
          <a:lstStyle/>
          <a:p>
            <a:r>
              <a:rPr lang="en-US" dirty="0">
                <a:latin typeface="Amasis MT Pro Medium" panose="02040604050005020304" pitchFamily="18" charset="0"/>
              </a:rPr>
              <a:t>Were overall prices affected?</a:t>
            </a:r>
          </a:p>
        </p:txBody>
      </p:sp>
      <p:pic>
        <p:nvPicPr>
          <p:cNvPr id="6" name="Content Placeholder 5" descr="A graph with lines and numbers&#10;&#10;Description automatically generated with medium confidence">
            <a:extLst>
              <a:ext uri="{FF2B5EF4-FFF2-40B4-BE49-F238E27FC236}">
                <a16:creationId xmlns:a16="http://schemas.microsoft.com/office/drawing/2014/main" id="{C2605F48-2D83-10A0-6934-B76D76821AA6}"/>
              </a:ext>
            </a:extLst>
          </p:cNvPr>
          <p:cNvPicPr>
            <a:picLocks noGrp="1" noChangeAspect="1"/>
          </p:cNvPicPr>
          <p:nvPr>
            <p:ph sz="half" idx="1"/>
          </p:nvPr>
        </p:nvPicPr>
        <p:blipFill>
          <a:blip r:embed="rId2"/>
          <a:stretch>
            <a:fillRect/>
          </a:stretch>
        </p:blipFill>
        <p:spPr>
          <a:xfrm>
            <a:off x="646111" y="1455859"/>
            <a:ext cx="9898850" cy="4949424"/>
          </a:xfrm>
        </p:spPr>
      </p:pic>
    </p:spTree>
    <p:extLst>
      <p:ext uri="{BB962C8B-B14F-4D97-AF65-F5344CB8AC3E}">
        <p14:creationId xmlns:p14="http://schemas.microsoft.com/office/powerpoint/2010/main" val="1975536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5C85-D7C1-FF3D-AD1E-338310F4B040}"/>
              </a:ext>
            </a:extLst>
          </p:cNvPr>
          <p:cNvSpPr>
            <a:spLocks noGrp="1"/>
          </p:cNvSpPr>
          <p:nvPr>
            <p:ph type="title"/>
          </p:nvPr>
        </p:nvSpPr>
        <p:spPr>
          <a:xfrm>
            <a:off x="646111" y="452718"/>
            <a:ext cx="9404723" cy="554447"/>
          </a:xfrm>
        </p:spPr>
        <p:txBody>
          <a:bodyPr/>
          <a:lstStyle/>
          <a:p>
            <a:r>
              <a:rPr lang="en-US" sz="2800" dirty="0"/>
              <a:t>Why did prices increase?</a:t>
            </a:r>
          </a:p>
        </p:txBody>
      </p:sp>
      <p:pic>
        <p:nvPicPr>
          <p:cNvPr id="1026" name="Picture 2">
            <a:extLst>
              <a:ext uri="{FF2B5EF4-FFF2-40B4-BE49-F238E27FC236}">
                <a16:creationId xmlns:a16="http://schemas.microsoft.com/office/drawing/2014/main" id="{6750A10C-16D8-D254-EF93-A2C989EC9CF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096000" y="1396378"/>
            <a:ext cx="5727794" cy="31906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9EA21AA-22C7-201F-F74C-CEDBAC88F11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35123" y="1396379"/>
            <a:ext cx="5727795" cy="31906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872B7C-540B-C42F-1853-04442CB07E46}"/>
              </a:ext>
            </a:extLst>
          </p:cNvPr>
          <p:cNvSpPr txBox="1"/>
          <p:nvPr/>
        </p:nvSpPr>
        <p:spPr>
          <a:xfrm>
            <a:off x="2984857" y="5138455"/>
            <a:ext cx="6527086" cy="646331"/>
          </a:xfrm>
          <a:prstGeom prst="rect">
            <a:avLst/>
          </a:prstGeom>
          <a:noFill/>
        </p:spPr>
        <p:txBody>
          <a:bodyPr wrap="square" rtlCol="0">
            <a:spAutoFit/>
          </a:bodyPr>
          <a:lstStyle/>
          <a:p>
            <a:r>
              <a:rPr lang="en-US" dirty="0"/>
              <a:t>I was able to find a -0.82 correlation between the producer price and the Inventory.</a:t>
            </a:r>
          </a:p>
        </p:txBody>
      </p:sp>
    </p:spTree>
    <p:extLst>
      <p:ext uri="{BB962C8B-B14F-4D97-AF65-F5344CB8AC3E}">
        <p14:creationId xmlns:p14="http://schemas.microsoft.com/office/powerpoint/2010/main" val="2659998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79BD-BDA9-97EB-CD7D-A7106BF4B567}"/>
              </a:ext>
            </a:extLst>
          </p:cNvPr>
          <p:cNvSpPr>
            <a:spLocks noGrp="1"/>
          </p:cNvSpPr>
          <p:nvPr>
            <p:ph type="title"/>
          </p:nvPr>
        </p:nvSpPr>
        <p:spPr/>
        <p:txBody>
          <a:bodyPr/>
          <a:lstStyle/>
          <a:p>
            <a:r>
              <a:rPr lang="en-US" dirty="0"/>
              <a:t>Less cars being made?</a:t>
            </a:r>
          </a:p>
        </p:txBody>
      </p:sp>
      <p:pic>
        <p:nvPicPr>
          <p:cNvPr id="2050" name="Picture 2">
            <a:extLst>
              <a:ext uri="{FF2B5EF4-FFF2-40B4-BE49-F238E27FC236}">
                <a16:creationId xmlns:a16="http://schemas.microsoft.com/office/drawing/2014/main" id="{16481755-3753-8D1F-CEE1-09F62B87E41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9726" y="2111697"/>
            <a:ext cx="5872199" cy="32710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B9385A6-C752-1E3D-BFDA-843215FD24F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90851" y="2111697"/>
            <a:ext cx="5936690" cy="3271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95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3523-734F-D64E-5119-C5C1C8DC335D}"/>
              </a:ext>
            </a:extLst>
          </p:cNvPr>
          <p:cNvSpPr>
            <a:spLocks noGrp="1"/>
          </p:cNvSpPr>
          <p:nvPr>
            <p:ph type="title"/>
          </p:nvPr>
        </p:nvSpPr>
        <p:spPr/>
        <p:txBody>
          <a:bodyPr/>
          <a:lstStyle/>
          <a:p>
            <a:r>
              <a:rPr lang="en-US" sz="4400" dirty="0"/>
              <a:t>Why did prices increase?</a:t>
            </a:r>
            <a:endParaRPr lang="en-US" dirty="0"/>
          </a:p>
        </p:txBody>
      </p:sp>
      <p:pic>
        <p:nvPicPr>
          <p:cNvPr id="3074" name="Picture 2">
            <a:extLst>
              <a:ext uri="{FF2B5EF4-FFF2-40B4-BE49-F238E27FC236}">
                <a16:creationId xmlns:a16="http://schemas.microsoft.com/office/drawing/2014/main" id="{8E863C53-4FD2-1B7A-166B-974A2C91F47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645350" y="1446842"/>
            <a:ext cx="8901299" cy="4958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92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2509-997D-1692-5233-A3F4D77BA0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8E7FCB-36CE-8001-432F-B202719BBB4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0D69791E-0F20-4DD3-1919-0171F23FBD6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135208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TotalTime>
  <Words>142</Words>
  <Application>Microsoft Office PowerPoint</Application>
  <PresentationFormat>Widescreen</PresentationFormat>
  <Paragraphs>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Amasis MT Pro Medium</vt:lpstr>
      <vt:lpstr>-apple-system</vt:lpstr>
      <vt:lpstr>Arial</vt:lpstr>
      <vt:lpstr>Century Gothic</vt:lpstr>
      <vt:lpstr>Wingdings 3</vt:lpstr>
      <vt:lpstr>Ion</vt:lpstr>
      <vt:lpstr>    Covid-19 Impact on Vehicle Sales in 2020-2023  Stephanie Roethlisberger Dustin Sheets TJ Davis Juliana Cortes Arnold Vincent</vt:lpstr>
      <vt:lpstr>How were vehicle sales affected between Jan 2020 and Dec 2022?</vt:lpstr>
      <vt:lpstr>How did Sales Revenue Change?</vt:lpstr>
      <vt:lpstr>Were overall prices affected?</vt:lpstr>
      <vt:lpstr>Why did prices increase?</vt:lpstr>
      <vt:lpstr>Less cars being made?</vt:lpstr>
      <vt:lpstr>Why did prices increase?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Covid-19 Impact on Vehicle Sales in 2020-2023  Stephanie Roethlisberger Dustin Sheets TJ Davis Juliana Cortes Arnold Vincent</dc:title>
  <dc:creator>Stephanie Roethlisberger</dc:creator>
  <cp:lastModifiedBy>TJ</cp:lastModifiedBy>
  <cp:revision>4</cp:revision>
  <dcterms:created xsi:type="dcterms:W3CDTF">2023-08-14T23:39:45Z</dcterms:created>
  <dcterms:modified xsi:type="dcterms:W3CDTF">2023-08-15T20:23:03Z</dcterms:modified>
</cp:coreProperties>
</file>