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53"/>
    <p:restoredTop sz="95928"/>
  </p:normalViewPr>
  <p:slideViewPr>
    <p:cSldViewPr snapToGrid="0">
      <p:cViewPr varScale="1">
        <p:scale>
          <a:sx n="37" d="100"/>
          <a:sy n="37" d="100"/>
        </p:scale>
        <p:origin x="216" y="18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8/14/23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8/14/23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8/14/23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8/14/23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8/14/23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8/14/23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8/14/23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8/14/23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8/14/23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8/14/23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8/14/23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8/14/23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8/14/23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8/14/23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8/14/23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90566-F53C-3389-5656-38C667A25642}"/>
              </a:ext>
            </a:extLst>
          </p:cNvPr>
          <p:cNvSpPr>
            <a:spLocks noGrp="1"/>
          </p:cNvSpPr>
          <p:nvPr>
            <p:ph type="ctrTitle"/>
          </p:nvPr>
        </p:nvSpPr>
        <p:spPr>
          <a:xfrm>
            <a:off x="1154955" y="1219200"/>
            <a:ext cx="8825658" cy="3329581"/>
          </a:xfrm>
        </p:spPr>
        <p:txBody>
          <a:bodyPr/>
          <a:lstStyle/>
          <a:p>
            <a:pPr algn="r"/>
            <a:br>
              <a:rPr lang="en-US" sz="6000" b="1" i="0" dirty="0">
                <a:solidFill>
                  <a:srgbClr val="E6EDF3"/>
                </a:solidFill>
                <a:effectLst/>
                <a:latin typeface="-apple-system"/>
              </a:rPr>
            </a:br>
            <a:br>
              <a:rPr lang="en-US" sz="6000" b="1" i="0" dirty="0">
                <a:solidFill>
                  <a:srgbClr val="E6EDF3"/>
                </a:solidFill>
                <a:effectLst/>
                <a:latin typeface="-apple-system"/>
              </a:rPr>
            </a:br>
            <a:br>
              <a:rPr lang="en-US" sz="6000" b="1" i="0" dirty="0">
                <a:solidFill>
                  <a:srgbClr val="E6EDF3"/>
                </a:solidFill>
                <a:effectLst/>
                <a:latin typeface="-apple-system"/>
              </a:rPr>
            </a:br>
            <a:br>
              <a:rPr lang="en-US" sz="6000" b="1" i="0" dirty="0">
                <a:solidFill>
                  <a:srgbClr val="E6EDF3"/>
                </a:solidFill>
                <a:effectLst/>
                <a:latin typeface="-apple-system"/>
              </a:rPr>
            </a:br>
            <a:r>
              <a:rPr lang="en-US" sz="6000" b="1" i="0" dirty="0">
                <a:solidFill>
                  <a:srgbClr val="E6EDF3"/>
                </a:solidFill>
                <a:effectLst/>
                <a:latin typeface="-apple-system"/>
              </a:rPr>
              <a:t>Covid-19 Impact on Vehicle Sales in 2020-2023</a:t>
            </a:r>
            <a:br>
              <a:rPr lang="en-US" b="1" i="0" dirty="0">
                <a:solidFill>
                  <a:srgbClr val="E6EDF3"/>
                </a:solidFill>
                <a:effectLst/>
                <a:latin typeface="-apple-system"/>
              </a:rPr>
            </a:br>
            <a:br>
              <a:rPr lang="en-US" sz="1800" b="1" i="0" dirty="0">
                <a:solidFill>
                  <a:srgbClr val="E6EDF3"/>
                </a:solidFill>
                <a:effectLst/>
                <a:latin typeface="-apple-system"/>
              </a:rPr>
            </a:br>
            <a:r>
              <a:rPr lang="en-US" sz="1800" b="1" i="0" dirty="0">
                <a:solidFill>
                  <a:srgbClr val="E6EDF3"/>
                </a:solidFill>
                <a:effectLst/>
                <a:latin typeface="-apple-system"/>
              </a:rPr>
              <a:t>Stephanie Roethlisberger</a:t>
            </a:r>
            <a:br>
              <a:rPr lang="en-US" sz="1800" b="1" i="0" dirty="0">
                <a:solidFill>
                  <a:srgbClr val="E6EDF3"/>
                </a:solidFill>
                <a:effectLst/>
                <a:latin typeface="-apple-system"/>
              </a:rPr>
            </a:br>
            <a:r>
              <a:rPr lang="en-US" sz="1800" b="1" i="0" dirty="0">
                <a:solidFill>
                  <a:srgbClr val="E6EDF3"/>
                </a:solidFill>
                <a:effectLst/>
                <a:latin typeface="-apple-system"/>
              </a:rPr>
              <a:t>Dustin Sheets</a:t>
            </a:r>
            <a:br>
              <a:rPr lang="en-US" sz="1800" b="1" i="0" dirty="0">
                <a:solidFill>
                  <a:srgbClr val="E6EDF3"/>
                </a:solidFill>
                <a:effectLst/>
                <a:latin typeface="-apple-system"/>
              </a:rPr>
            </a:br>
            <a:r>
              <a:rPr lang="en-US" sz="1800" b="1" i="0" dirty="0">
                <a:solidFill>
                  <a:srgbClr val="E6EDF3"/>
                </a:solidFill>
                <a:effectLst/>
                <a:latin typeface="-apple-system"/>
              </a:rPr>
              <a:t>TJ Davis</a:t>
            </a:r>
            <a:br>
              <a:rPr lang="en-US" sz="1800" b="1" i="0" dirty="0">
                <a:solidFill>
                  <a:srgbClr val="E6EDF3"/>
                </a:solidFill>
                <a:effectLst/>
                <a:latin typeface="-apple-system"/>
              </a:rPr>
            </a:br>
            <a:r>
              <a:rPr lang="en-US" sz="1800" b="1" i="0" dirty="0">
                <a:solidFill>
                  <a:srgbClr val="E6EDF3"/>
                </a:solidFill>
                <a:effectLst/>
                <a:latin typeface="-apple-system"/>
              </a:rPr>
              <a:t>Juliana Cortes</a:t>
            </a:r>
            <a:br>
              <a:rPr lang="en-US" sz="1800" b="1" i="0" dirty="0">
                <a:solidFill>
                  <a:srgbClr val="E6EDF3"/>
                </a:solidFill>
                <a:effectLst/>
                <a:latin typeface="-apple-system"/>
              </a:rPr>
            </a:br>
            <a:r>
              <a:rPr lang="en-US" sz="1800" b="1" i="0" dirty="0">
                <a:solidFill>
                  <a:srgbClr val="E6EDF3"/>
                </a:solidFill>
                <a:effectLst/>
                <a:latin typeface="-apple-system"/>
              </a:rPr>
              <a:t>Arnold Vincent</a:t>
            </a:r>
            <a:endParaRPr lang="en-US" dirty="0"/>
          </a:p>
        </p:txBody>
      </p:sp>
      <p:sp>
        <p:nvSpPr>
          <p:cNvPr id="3" name="Subtitle 2">
            <a:extLst>
              <a:ext uri="{FF2B5EF4-FFF2-40B4-BE49-F238E27FC236}">
                <a16:creationId xmlns:a16="http://schemas.microsoft.com/office/drawing/2014/main" id="{B6036C70-3D2D-FABF-55D4-C125785596D4}"/>
              </a:ext>
            </a:extLst>
          </p:cNvPr>
          <p:cNvSpPr>
            <a:spLocks noGrp="1"/>
          </p:cNvSpPr>
          <p:nvPr>
            <p:ph type="subTitle" idx="1"/>
          </p:nvPr>
        </p:nvSpPr>
        <p:spPr/>
        <p:txBody>
          <a:bodyPr>
            <a:normAutofit fontScale="70000" lnSpcReduction="20000"/>
          </a:bodyPr>
          <a:lstStyle/>
          <a:p>
            <a:pPr algn="ctr"/>
            <a:r>
              <a:rPr lang="en-US" b="0" i="0" dirty="0">
                <a:solidFill>
                  <a:srgbClr val="E6EDF3"/>
                </a:solidFill>
                <a:effectLst/>
                <a:latin typeface="-apple-system"/>
              </a:rPr>
              <a:t>The objective of this study is to analyze the impact of the COVID-19 pandemic on the SALES of used and new vehicles in the market from 2020 to 2023. We are looking at how the pandemic and its related economic effects influenced consumer behavior, vehicle demand, and market trends in the automotive industry during this period.</a:t>
            </a:r>
            <a:endParaRPr lang="en-US" dirty="0"/>
          </a:p>
        </p:txBody>
      </p:sp>
    </p:spTree>
    <p:extLst>
      <p:ext uri="{BB962C8B-B14F-4D97-AF65-F5344CB8AC3E}">
        <p14:creationId xmlns:p14="http://schemas.microsoft.com/office/powerpoint/2010/main" val="592841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4DDC893-E5EF-4CDE-B040-BA5B53AADD7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3" name="Picture 14">
            <a:extLst>
              <a:ext uri="{FF2B5EF4-FFF2-40B4-BE49-F238E27FC236}">
                <a16:creationId xmlns:a16="http://schemas.microsoft.com/office/drawing/2014/main" id="{85F1A06D-D369-4974-8208-56120C5E7A9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4" name="Oval 16">
            <a:extLst>
              <a:ext uri="{FF2B5EF4-FFF2-40B4-BE49-F238E27FC236}">
                <a16:creationId xmlns:a16="http://schemas.microsoft.com/office/drawing/2014/main" id="{DAD27A50-88D7-4E2A-8488-F2879768A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5" name="Picture 18">
            <a:extLst>
              <a:ext uri="{FF2B5EF4-FFF2-40B4-BE49-F238E27FC236}">
                <a16:creationId xmlns:a16="http://schemas.microsoft.com/office/drawing/2014/main" id="{A47C6ACD-2325-48C6-B9F3-C21563A05E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6" name="Picture 20">
            <a:extLst>
              <a:ext uri="{FF2B5EF4-FFF2-40B4-BE49-F238E27FC236}">
                <a16:creationId xmlns:a16="http://schemas.microsoft.com/office/drawing/2014/main" id="{1081DF83-4F35-4560-87E6-0DE8AAAC33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7" name="Rectangle 22">
            <a:extLst>
              <a:ext uri="{FF2B5EF4-FFF2-40B4-BE49-F238E27FC236}">
                <a16:creationId xmlns:a16="http://schemas.microsoft.com/office/drawing/2014/main" id="{7C704F0F-1CD8-4DC1-AEE9-225958232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CBBEE7C-B02D-37AF-1CC8-F2FAF51F7F17}"/>
              </a:ext>
            </a:extLst>
          </p:cNvPr>
          <p:cNvSpPr>
            <a:spLocks noGrp="1"/>
          </p:cNvSpPr>
          <p:nvPr>
            <p:ph type="title"/>
          </p:nvPr>
        </p:nvSpPr>
        <p:spPr>
          <a:xfrm>
            <a:off x="8347482" y="2262187"/>
            <a:ext cx="3342459" cy="3329581"/>
          </a:xfrm>
        </p:spPr>
        <p:txBody>
          <a:bodyPr vert="horz" lIns="91440" tIns="45720" rIns="91440" bIns="45720" rtlCol="0" anchor="b">
            <a:normAutofit fontScale="90000"/>
          </a:bodyPr>
          <a:lstStyle/>
          <a:p>
            <a:r>
              <a:rPr lang="en-US" sz="6000" dirty="0"/>
              <a:t>Did gas prices affect vehicle sales?</a:t>
            </a:r>
          </a:p>
        </p:txBody>
      </p:sp>
      <p:pic>
        <p:nvPicPr>
          <p:cNvPr id="6" name="Content Placeholder 5" descr="A graph of gas prices&#10;&#10;Description automatically generated">
            <a:extLst>
              <a:ext uri="{FF2B5EF4-FFF2-40B4-BE49-F238E27FC236}">
                <a16:creationId xmlns:a16="http://schemas.microsoft.com/office/drawing/2014/main" id="{5202D8B0-A670-8250-4941-35E2A25776D9}"/>
              </a:ext>
            </a:extLst>
          </p:cNvPr>
          <p:cNvPicPr>
            <a:picLocks noGrp="1" noChangeAspect="1"/>
          </p:cNvPicPr>
          <p:nvPr>
            <p:ph sz="half" idx="1"/>
          </p:nvPr>
        </p:nvPicPr>
        <p:blipFill rotWithShape="1">
          <a:blip r:embed="rId7"/>
          <a:srcRect t="9127"/>
          <a:stretch/>
        </p:blipFill>
        <p:spPr>
          <a:xfrm>
            <a:off x="-1" y="10"/>
            <a:ext cx="7546766" cy="3428990"/>
          </a:xfrm>
          <a:prstGeom prst="rect">
            <a:avLst/>
          </a:prstGeom>
        </p:spPr>
      </p:pic>
      <p:pic>
        <p:nvPicPr>
          <p:cNvPr id="8" name="Content Placeholder 7" descr="A graph of a sales report&#10;&#10;Description automatically generated with medium confidence">
            <a:extLst>
              <a:ext uri="{FF2B5EF4-FFF2-40B4-BE49-F238E27FC236}">
                <a16:creationId xmlns:a16="http://schemas.microsoft.com/office/drawing/2014/main" id="{BEDB606B-3E74-FB3D-BA86-156BE0E5BD78}"/>
              </a:ext>
            </a:extLst>
          </p:cNvPr>
          <p:cNvPicPr>
            <a:picLocks noGrp="1" noChangeAspect="1"/>
          </p:cNvPicPr>
          <p:nvPr>
            <p:ph sz="half" idx="2"/>
          </p:nvPr>
        </p:nvPicPr>
        <p:blipFill rotWithShape="1">
          <a:blip r:embed="rId8"/>
          <a:srcRect t="9139"/>
          <a:stretch/>
        </p:blipFill>
        <p:spPr>
          <a:xfrm>
            <a:off x="7372" y="3429462"/>
            <a:ext cx="7546766" cy="3428538"/>
          </a:xfrm>
          <a:prstGeom prst="rect">
            <a:avLst/>
          </a:prstGeom>
        </p:spPr>
      </p:pic>
    </p:spTree>
    <p:extLst>
      <p:ext uri="{BB962C8B-B14F-4D97-AF65-F5344CB8AC3E}">
        <p14:creationId xmlns:p14="http://schemas.microsoft.com/office/powerpoint/2010/main" val="3257304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80036-B13A-34B2-6322-206E877C166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93983A4-DAF2-1EA6-4304-6BB84DC2B793}"/>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A0CD98DC-EACE-7F1C-D0D3-23D68B818253}"/>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935300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35C85-D7C1-FF3D-AD1E-338310F4B04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DC1469D-31D3-1AC6-B0E4-FD50B2968F2A}"/>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253F2DC8-12DC-67C4-F561-4F52F060D236}"/>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2659998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F79BD-BDA9-97EB-CD7D-A7106BF4B56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E15B013-F9D8-BA5C-D901-0ABF48DCDB66}"/>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C0102E5A-F1DA-980C-A3B8-54348FD23F3B}"/>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980951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A3523-734F-D64E-5119-C5C1C8DC335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8729300-B143-56CB-CC05-68AFCA2670BF}"/>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DCD03F65-CD8E-41DF-561B-AEEE437C6BFB}"/>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652929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22509-997D-1692-5233-A3F4D77BA0E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78E7FCB-36CE-8001-432F-B202719BBB4F}"/>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0D69791E-0F20-4DD3-1919-0171F23FBD68}"/>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1352084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50</TotalTime>
  <Words>94</Words>
  <Application>Microsoft Macintosh PowerPoint</Application>
  <PresentationFormat>Widescreen</PresentationFormat>
  <Paragraphs>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-apple-system</vt:lpstr>
      <vt:lpstr>Arial</vt:lpstr>
      <vt:lpstr>Century Gothic</vt:lpstr>
      <vt:lpstr>Wingdings 3</vt:lpstr>
      <vt:lpstr>Ion</vt:lpstr>
      <vt:lpstr>    Covid-19 Impact on Vehicle Sales in 2020-2023  Stephanie Roethlisberger Dustin Sheets TJ Davis Juliana Cortes Arnold Vincent</vt:lpstr>
      <vt:lpstr>Did gas prices affect vehicle sales?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Covid-19 Impact on Vehicle Sales in 2020-2023  Stephanie Roethlisberger Dustin Sheets TJ Davis Juliana Cortes Arnold Vincent</dc:title>
  <dc:creator>Stephanie Roethlisberger</dc:creator>
  <cp:lastModifiedBy>Stephanie Roethlisberger</cp:lastModifiedBy>
  <cp:revision>4</cp:revision>
  <dcterms:created xsi:type="dcterms:W3CDTF">2023-08-14T23:39:45Z</dcterms:created>
  <dcterms:modified xsi:type="dcterms:W3CDTF">2023-08-15T00:29:49Z</dcterms:modified>
</cp:coreProperties>
</file>