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8" r:id="rId3"/>
    <p:sldId id="257" r:id="rId4"/>
    <p:sldId id="263" r:id="rId5"/>
    <p:sldId id="259" r:id="rId6"/>
    <p:sldId id="260" r:id="rId7"/>
    <p:sldId id="261" r:id="rId8"/>
    <p:sldId id="268" r:id="rId9"/>
    <p:sldId id="269" r:id="rId10"/>
    <p:sldId id="270" r:id="rId11"/>
    <p:sldId id="258" r:id="rId12"/>
    <p:sldId id="277" r:id="rId13"/>
    <p:sldId id="271" r:id="rId14"/>
    <p:sldId id="272" r:id="rId15"/>
    <p:sldId id="273" r:id="rId16"/>
    <p:sldId id="275" r:id="rId17"/>
    <p:sldId id="274" r:id="rId18"/>
    <p:sldId id="279" r:id="rId19"/>
    <p:sldId id="280" r:id="rId20"/>
    <p:sldId id="262" r:id="rId21"/>
    <p:sldId id="264" r:id="rId22"/>
    <p:sldId id="26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790DE-7245-4C6D-8A74-AEDDB417E3CA}" v="30" dt="2023-08-17T01:58:17.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76877" autoAdjust="0"/>
  </p:normalViewPr>
  <p:slideViewPr>
    <p:cSldViewPr snapToGrid="0">
      <p:cViewPr varScale="1">
        <p:scale>
          <a:sx n="85" d="100"/>
          <a:sy n="85" d="100"/>
        </p:scale>
        <p:origin x="181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J" userId="eb5c6397510d1945" providerId="LiveId" clId="{B91C481D-8C79-4ACD-B99D-F35218F60C8F}"/>
    <pc:docChg chg="modSld">
      <pc:chgData name="TJ" userId="eb5c6397510d1945" providerId="LiveId" clId="{B91C481D-8C79-4ACD-B99D-F35218F60C8F}" dt="2023-08-15T20:40:41.071" v="190" actId="113"/>
      <pc:docMkLst>
        <pc:docMk/>
      </pc:docMkLst>
      <pc:sldChg chg="addSp modSp mod">
        <pc:chgData name="TJ" userId="eb5c6397510d1945" providerId="LiveId" clId="{B91C481D-8C79-4ACD-B99D-F35218F60C8F}" dt="2023-08-15T20:40:26.241" v="188" actId="113"/>
        <pc:sldMkLst>
          <pc:docMk/>
          <pc:sldMk cId="3257304099" sldId="257"/>
        </pc:sldMkLst>
        <pc:spChg chg="add mod">
          <ac:chgData name="TJ" userId="eb5c6397510d1945" providerId="LiveId" clId="{B91C481D-8C79-4ACD-B99D-F35218F60C8F}" dt="2023-08-15T20:40:26.241" v="188" actId="113"/>
          <ac:spMkLst>
            <pc:docMk/>
            <pc:sldMk cId="3257304099" sldId="257"/>
            <ac:spMk id="3" creationId="{54489725-8FDE-6C03-FBB0-5E30A78D3C15}"/>
          </ac:spMkLst>
        </pc:spChg>
        <pc:picChg chg="mod">
          <ac:chgData name="TJ" userId="eb5c6397510d1945" providerId="LiveId" clId="{B91C481D-8C79-4ACD-B99D-F35218F60C8F}" dt="2023-08-15T20:33:18.555" v="13" actId="1076"/>
          <ac:picMkLst>
            <pc:docMk/>
            <pc:sldMk cId="3257304099" sldId="257"/>
            <ac:picMk id="6" creationId="{2AE004E3-5596-893A-D986-AD2B23EA096C}"/>
          </ac:picMkLst>
        </pc:picChg>
      </pc:sldChg>
      <pc:sldChg chg="addSp modSp mod">
        <pc:chgData name="TJ" userId="eb5c6397510d1945" providerId="LiveId" clId="{B91C481D-8C79-4ACD-B99D-F35218F60C8F}" dt="2023-08-15T20:40:34.148" v="189" actId="113"/>
        <pc:sldMkLst>
          <pc:docMk/>
          <pc:sldMk cId="935300625" sldId="258"/>
        </pc:sldMkLst>
        <pc:spChg chg="add mod">
          <ac:chgData name="TJ" userId="eb5c6397510d1945" providerId="LiveId" clId="{B91C481D-8C79-4ACD-B99D-F35218F60C8F}" dt="2023-08-15T20:40:34.148" v="189" actId="113"/>
          <ac:spMkLst>
            <pc:docMk/>
            <pc:sldMk cId="935300625" sldId="258"/>
            <ac:spMk id="3" creationId="{24E5232F-3930-6756-FAB5-D383DC7EB23A}"/>
          </ac:spMkLst>
        </pc:spChg>
        <pc:picChg chg="mod">
          <ac:chgData name="TJ" userId="eb5c6397510d1945" providerId="LiveId" clId="{B91C481D-8C79-4ACD-B99D-F35218F60C8F}" dt="2023-08-15T20:35:12.501" v="134" actId="1076"/>
          <ac:picMkLst>
            <pc:docMk/>
            <pc:sldMk cId="935300625" sldId="258"/>
            <ac:picMk id="6" creationId="{6283C8A4-DA6D-6708-5E7A-5FCC6DC65883}"/>
          </ac:picMkLst>
        </pc:picChg>
      </pc:sldChg>
      <pc:sldChg chg="addSp modSp mod">
        <pc:chgData name="TJ" userId="eb5c6397510d1945" providerId="LiveId" clId="{B91C481D-8C79-4ACD-B99D-F35218F60C8F}" dt="2023-08-15T20:40:41.071" v="190" actId="113"/>
        <pc:sldMkLst>
          <pc:docMk/>
          <pc:sldMk cId="1975536614" sldId="263"/>
        </pc:sldMkLst>
        <pc:spChg chg="mod">
          <ac:chgData name="TJ" userId="eb5c6397510d1945" providerId="LiveId" clId="{B91C481D-8C79-4ACD-B99D-F35218F60C8F}" dt="2023-08-15T20:22:57.346" v="9" actId="20577"/>
          <ac:spMkLst>
            <pc:docMk/>
            <pc:sldMk cId="1975536614" sldId="263"/>
            <ac:spMk id="2" creationId="{7506558A-862F-9EC0-1789-1F7AE94DD68C}"/>
          </ac:spMkLst>
        </pc:spChg>
        <pc:spChg chg="add mod">
          <ac:chgData name="TJ" userId="eb5c6397510d1945" providerId="LiveId" clId="{B91C481D-8C79-4ACD-B99D-F35218F60C8F}" dt="2023-08-15T20:40:41.071" v="190" actId="113"/>
          <ac:spMkLst>
            <pc:docMk/>
            <pc:sldMk cId="1975536614" sldId="263"/>
            <ac:spMk id="3" creationId="{F29A1C12-95CF-3EA0-3C05-135707E4CCB8}"/>
          </ac:spMkLst>
        </pc:spChg>
        <pc:picChg chg="mod">
          <ac:chgData name="TJ" userId="eb5c6397510d1945" providerId="LiveId" clId="{B91C481D-8C79-4ACD-B99D-F35218F60C8F}" dt="2023-08-15T20:36:21.801" v="166" actId="1076"/>
          <ac:picMkLst>
            <pc:docMk/>
            <pc:sldMk cId="1975536614" sldId="263"/>
            <ac:picMk id="6" creationId="{C2605F48-2D83-10A0-6934-B76D76821AA6}"/>
          </ac:picMkLst>
        </pc:picChg>
      </pc:sldChg>
    </pc:docChg>
  </pc:docChgLst>
  <pc:docChgLst>
    <pc:chgData name="d sheets" userId="d7c3ab8f2cf62090" providerId="LiveId" clId="{65E790DE-7245-4C6D-8A74-AEDDB417E3CA}"/>
    <pc:docChg chg="undo redo custSel addSld delSld modSld">
      <pc:chgData name="d sheets" userId="d7c3ab8f2cf62090" providerId="LiveId" clId="{65E790DE-7245-4C6D-8A74-AEDDB417E3CA}" dt="2023-08-17T01:58:21.393" v="140" actId="1076"/>
      <pc:docMkLst>
        <pc:docMk/>
      </pc:docMkLst>
      <pc:sldChg chg="add">
        <pc:chgData name="d sheets" userId="d7c3ab8f2cf62090" providerId="LiveId" clId="{65E790DE-7245-4C6D-8A74-AEDDB417E3CA}" dt="2023-08-16T23:48:02.457" v="11"/>
        <pc:sldMkLst>
          <pc:docMk/>
          <pc:sldMk cId="1382415125" sldId="258"/>
        </pc:sldMkLst>
      </pc:sldChg>
      <pc:sldChg chg="new del">
        <pc:chgData name="d sheets" userId="d7c3ab8f2cf62090" providerId="LiveId" clId="{65E790DE-7245-4C6D-8A74-AEDDB417E3CA}" dt="2023-08-16T23:31:51.292" v="6" actId="47"/>
        <pc:sldMkLst>
          <pc:docMk/>
          <pc:sldMk cId="2410206250" sldId="266"/>
        </pc:sldMkLst>
      </pc:sldChg>
      <pc:sldChg chg="delSp add del setBg delDesignElem">
        <pc:chgData name="d sheets" userId="d7c3ab8f2cf62090" providerId="LiveId" clId="{65E790DE-7245-4C6D-8A74-AEDDB417E3CA}" dt="2023-08-16T23:31:48.158" v="5" actId="47"/>
        <pc:sldMkLst>
          <pc:docMk/>
          <pc:sldMk cId="3463138385" sldId="267"/>
        </pc:sldMkLst>
        <pc:spChg chg="del">
          <ac:chgData name="d sheets" userId="d7c3ab8f2cf62090" providerId="LiveId" clId="{65E790DE-7245-4C6D-8A74-AEDDB417E3CA}" dt="2023-08-16T23:30:31.236" v="2"/>
          <ac:spMkLst>
            <pc:docMk/>
            <pc:sldMk cId="3463138385" sldId="267"/>
            <ac:spMk id="17" creationId="{DAD27A50-88D7-4E2A-8488-F2879768AF35}"/>
          </ac:spMkLst>
        </pc:spChg>
        <pc:spChg chg="del">
          <ac:chgData name="d sheets" userId="d7c3ab8f2cf62090" providerId="LiveId" clId="{65E790DE-7245-4C6D-8A74-AEDDB417E3CA}" dt="2023-08-16T23:30:31.236" v="2"/>
          <ac:spMkLst>
            <pc:docMk/>
            <pc:sldMk cId="3463138385" sldId="267"/>
            <ac:spMk id="23" creationId="{7C704F0F-1CD8-4DC1-AEE9-225958232415}"/>
          </ac:spMkLst>
        </pc:spChg>
        <pc:picChg chg="del">
          <ac:chgData name="d sheets" userId="d7c3ab8f2cf62090" providerId="LiveId" clId="{65E790DE-7245-4C6D-8A74-AEDDB417E3CA}" dt="2023-08-16T23:30:31.236" v="2"/>
          <ac:picMkLst>
            <pc:docMk/>
            <pc:sldMk cId="3463138385" sldId="267"/>
            <ac:picMk id="13" creationId="{94DDC893-E5EF-4CDE-B040-BA5B53AADD78}"/>
          </ac:picMkLst>
        </pc:picChg>
        <pc:picChg chg="del">
          <ac:chgData name="d sheets" userId="d7c3ab8f2cf62090" providerId="LiveId" clId="{65E790DE-7245-4C6D-8A74-AEDDB417E3CA}" dt="2023-08-16T23:30:31.236" v="2"/>
          <ac:picMkLst>
            <pc:docMk/>
            <pc:sldMk cId="3463138385" sldId="267"/>
            <ac:picMk id="15" creationId="{85F1A06D-D369-4974-8208-56120C5E7A97}"/>
          </ac:picMkLst>
        </pc:picChg>
        <pc:picChg chg="del">
          <ac:chgData name="d sheets" userId="d7c3ab8f2cf62090" providerId="LiveId" clId="{65E790DE-7245-4C6D-8A74-AEDDB417E3CA}" dt="2023-08-16T23:30:31.236" v="2"/>
          <ac:picMkLst>
            <pc:docMk/>
            <pc:sldMk cId="3463138385" sldId="267"/>
            <ac:picMk id="19" creationId="{A47C6ACD-2325-48C6-B9F3-C21563A05EA5}"/>
          </ac:picMkLst>
        </pc:picChg>
        <pc:picChg chg="del">
          <ac:chgData name="d sheets" userId="d7c3ab8f2cf62090" providerId="LiveId" clId="{65E790DE-7245-4C6D-8A74-AEDDB417E3CA}" dt="2023-08-16T23:30:31.236" v="2"/>
          <ac:picMkLst>
            <pc:docMk/>
            <pc:sldMk cId="3463138385" sldId="267"/>
            <ac:picMk id="21" creationId="{1081DF83-4F35-4560-87E6-0DE8AAAC33DB}"/>
          </ac:picMkLst>
        </pc:picChg>
      </pc:sldChg>
      <pc:sldChg chg="delSp add del setBg delDesignElem">
        <pc:chgData name="d sheets" userId="d7c3ab8f2cf62090" providerId="LiveId" clId="{65E790DE-7245-4C6D-8A74-AEDDB417E3CA}" dt="2023-08-16T23:46:53.738" v="8" actId="47"/>
        <pc:sldMkLst>
          <pc:docMk/>
          <pc:sldMk cId="3809786896" sldId="268"/>
        </pc:sldMkLst>
        <pc:spChg chg="del">
          <ac:chgData name="d sheets" userId="d7c3ab8f2cf62090" providerId="LiveId" clId="{65E790DE-7245-4C6D-8A74-AEDDB417E3CA}" dt="2023-08-16T23:31:02.320" v="4"/>
          <ac:spMkLst>
            <pc:docMk/>
            <pc:sldMk cId="3809786896" sldId="268"/>
            <ac:spMk id="17" creationId="{DAD27A50-88D7-4E2A-8488-F2879768AF35}"/>
          </ac:spMkLst>
        </pc:spChg>
        <pc:spChg chg="del">
          <ac:chgData name="d sheets" userId="d7c3ab8f2cf62090" providerId="LiveId" clId="{65E790DE-7245-4C6D-8A74-AEDDB417E3CA}" dt="2023-08-16T23:31:02.320" v="4"/>
          <ac:spMkLst>
            <pc:docMk/>
            <pc:sldMk cId="3809786896" sldId="268"/>
            <ac:spMk id="23" creationId="{7C704F0F-1CD8-4DC1-AEE9-225958232415}"/>
          </ac:spMkLst>
        </pc:spChg>
        <pc:picChg chg="del">
          <ac:chgData name="d sheets" userId="d7c3ab8f2cf62090" providerId="LiveId" clId="{65E790DE-7245-4C6D-8A74-AEDDB417E3CA}" dt="2023-08-16T23:31:02.320" v="4"/>
          <ac:picMkLst>
            <pc:docMk/>
            <pc:sldMk cId="3809786896" sldId="268"/>
            <ac:picMk id="13" creationId="{94DDC893-E5EF-4CDE-B040-BA5B53AADD78}"/>
          </ac:picMkLst>
        </pc:picChg>
        <pc:picChg chg="del">
          <ac:chgData name="d sheets" userId="d7c3ab8f2cf62090" providerId="LiveId" clId="{65E790DE-7245-4C6D-8A74-AEDDB417E3CA}" dt="2023-08-16T23:31:02.320" v="4"/>
          <ac:picMkLst>
            <pc:docMk/>
            <pc:sldMk cId="3809786896" sldId="268"/>
            <ac:picMk id="15" creationId="{85F1A06D-D369-4974-8208-56120C5E7A97}"/>
          </ac:picMkLst>
        </pc:picChg>
        <pc:picChg chg="del">
          <ac:chgData name="d sheets" userId="d7c3ab8f2cf62090" providerId="LiveId" clId="{65E790DE-7245-4C6D-8A74-AEDDB417E3CA}" dt="2023-08-16T23:31:02.320" v="4"/>
          <ac:picMkLst>
            <pc:docMk/>
            <pc:sldMk cId="3809786896" sldId="268"/>
            <ac:picMk id="19" creationId="{A47C6ACD-2325-48C6-B9F3-C21563A05EA5}"/>
          </ac:picMkLst>
        </pc:picChg>
        <pc:picChg chg="del">
          <ac:chgData name="d sheets" userId="d7c3ab8f2cf62090" providerId="LiveId" clId="{65E790DE-7245-4C6D-8A74-AEDDB417E3CA}" dt="2023-08-16T23:31:02.320" v="4"/>
          <ac:picMkLst>
            <pc:docMk/>
            <pc:sldMk cId="3809786896" sldId="268"/>
            <ac:picMk id="21" creationId="{1081DF83-4F35-4560-87E6-0DE8AAAC33DB}"/>
          </ac:picMkLst>
        </pc:picChg>
      </pc:sldChg>
      <pc:sldChg chg="add">
        <pc:chgData name="d sheets" userId="d7c3ab8f2cf62090" providerId="LiveId" clId="{65E790DE-7245-4C6D-8A74-AEDDB417E3CA}" dt="2023-08-16T23:47:46.698" v="9"/>
        <pc:sldMkLst>
          <pc:docMk/>
          <pc:sldMk cId="2287558014" sldId="269"/>
        </pc:sldMkLst>
      </pc:sldChg>
      <pc:sldChg chg="add">
        <pc:chgData name="d sheets" userId="d7c3ab8f2cf62090" providerId="LiveId" clId="{65E790DE-7245-4C6D-8A74-AEDDB417E3CA}" dt="2023-08-16T23:47:54.701" v="10"/>
        <pc:sldMkLst>
          <pc:docMk/>
          <pc:sldMk cId="1127662877" sldId="270"/>
        </pc:sldMkLst>
      </pc:sldChg>
      <pc:sldChg chg="add">
        <pc:chgData name="d sheets" userId="d7c3ab8f2cf62090" providerId="LiveId" clId="{65E790DE-7245-4C6D-8A74-AEDDB417E3CA}" dt="2023-08-16T23:48:13.698" v="12"/>
        <pc:sldMkLst>
          <pc:docMk/>
          <pc:sldMk cId="3437389653" sldId="271"/>
        </pc:sldMkLst>
      </pc:sldChg>
      <pc:sldChg chg="add">
        <pc:chgData name="d sheets" userId="d7c3ab8f2cf62090" providerId="LiveId" clId="{65E790DE-7245-4C6D-8A74-AEDDB417E3CA}" dt="2023-08-16T23:48:26.932" v="13"/>
        <pc:sldMkLst>
          <pc:docMk/>
          <pc:sldMk cId="1993754613" sldId="272"/>
        </pc:sldMkLst>
      </pc:sldChg>
      <pc:sldChg chg="add">
        <pc:chgData name="d sheets" userId="d7c3ab8f2cf62090" providerId="LiveId" clId="{65E790DE-7245-4C6D-8A74-AEDDB417E3CA}" dt="2023-08-16T23:48:35.452" v="14"/>
        <pc:sldMkLst>
          <pc:docMk/>
          <pc:sldMk cId="3096349036" sldId="273"/>
        </pc:sldMkLst>
      </pc:sldChg>
      <pc:sldChg chg="add">
        <pc:chgData name="d sheets" userId="d7c3ab8f2cf62090" providerId="LiveId" clId="{65E790DE-7245-4C6D-8A74-AEDDB417E3CA}" dt="2023-08-16T23:51:01.445" v="19"/>
        <pc:sldMkLst>
          <pc:docMk/>
          <pc:sldMk cId="1772094220" sldId="274"/>
        </pc:sldMkLst>
      </pc:sldChg>
      <pc:sldChg chg="addSp modSp add del">
        <pc:chgData name="d sheets" userId="d7c3ab8f2cf62090" providerId="LiveId" clId="{65E790DE-7245-4C6D-8A74-AEDDB417E3CA}" dt="2023-08-16T23:50:47.418" v="18" actId="47"/>
        <pc:sldMkLst>
          <pc:docMk/>
          <pc:sldMk cId="3982486502" sldId="274"/>
        </pc:sldMkLst>
        <pc:picChg chg="add mod">
          <ac:chgData name="d sheets" userId="d7c3ab8f2cf62090" providerId="LiveId" clId="{65E790DE-7245-4C6D-8A74-AEDDB417E3CA}" dt="2023-08-16T23:48:54.827" v="16"/>
          <ac:picMkLst>
            <pc:docMk/>
            <pc:sldMk cId="3982486502" sldId="274"/>
            <ac:picMk id="2" creationId="{51EFCB20-B925-F411-9881-9064BEA2BABE}"/>
          </ac:picMkLst>
        </pc:picChg>
        <pc:picChg chg="add mod">
          <ac:chgData name="d sheets" userId="d7c3ab8f2cf62090" providerId="LiveId" clId="{65E790DE-7245-4C6D-8A74-AEDDB417E3CA}" dt="2023-08-16T23:49:06.320" v="17"/>
          <ac:picMkLst>
            <pc:docMk/>
            <pc:sldMk cId="3982486502" sldId="274"/>
            <ac:picMk id="3" creationId="{14194D3E-C5A0-4411-2C39-25B2F277CD6E}"/>
          </ac:picMkLst>
        </pc:picChg>
      </pc:sldChg>
      <pc:sldChg chg="add">
        <pc:chgData name="d sheets" userId="d7c3ab8f2cf62090" providerId="LiveId" clId="{65E790DE-7245-4C6D-8A74-AEDDB417E3CA}" dt="2023-08-16T23:52:53.049" v="20"/>
        <pc:sldMkLst>
          <pc:docMk/>
          <pc:sldMk cId="3982486502" sldId="275"/>
        </pc:sldMkLst>
      </pc:sldChg>
      <pc:sldChg chg="modSp new mod">
        <pc:chgData name="d sheets" userId="d7c3ab8f2cf62090" providerId="LiveId" clId="{65E790DE-7245-4C6D-8A74-AEDDB417E3CA}" dt="2023-08-17T00:07:38.813" v="54" actId="20577"/>
        <pc:sldMkLst>
          <pc:docMk/>
          <pc:sldMk cId="253747128" sldId="276"/>
        </pc:sldMkLst>
        <pc:spChg chg="mod">
          <ac:chgData name="d sheets" userId="d7c3ab8f2cf62090" providerId="LiveId" clId="{65E790DE-7245-4C6D-8A74-AEDDB417E3CA}" dt="2023-08-17T00:06:01.507" v="31" actId="20577"/>
          <ac:spMkLst>
            <pc:docMk/>
            <pc:sldMk cId="253747128" sldId="276"/>
            <ac:spMk id="2" creationId="{89F13DDB-41D9-F9D5-78C0-6D5724AF6768}"/>
          </ac:spMkLst>
        </pc:spChg>
        <pc:spChg chg="mod">
          <ac:chgData name="d sheets" userId="d7c3ab8f2cf62090" providerId="LiveId" clId="{65E790DE-7245-4C6D-8A74-AEDDB417E3CA}" dt="2023-08-17T00:06:25.917" v="43" actId="27636"/>
          <ac:spMkLst>
            <pc:docMk/>
            <pc:sldMk cId="253747128" sldId="276"/>
            <ac:spMk id="3" creationId="{A9CD97EA-CDFC-04D7-004E-9572115889A1}"/>
          </ac:spMkLst>
        </pc:spChg>
        <pc:spChg chg="mod">
          <ac:chgData name="d sheets" userId="d7c3ab8f2cf62090" providerId="LiveId" clId="{65E790DE-7245-4C6D-8A74-AEDDB417E3CA}" dt="2023-08-17T00:07:38.813" v="54" actId="20577"/>
          <ac:spMkLst>
            <pc:docMk/>
            <pc:sldMk cId="253747128" sldId="276"/>
            <ac:spMk id="4" creationId="{7886817D-3B8B-29A7-5DAC-1D6E6699C8CA}"/>
          </ac:spMkLst>
        </pc:spChg>
      </pc:sldChg>
      <pc:sldChg chg="addSp delSp modSp new">
        <pc:chgData name="d sheets" userId="d7c3ab8f2cf62090" providerId="LiveId" clId="{65E790DE-7245-4C6D-8A74-AEDDB417E3CA}" dt="2023-08-17T01:14:03.740" v="60" actId="1076"/>
        <pc:sldMkLst>
          <pc:docMk/>
          <pc:sldMk cId="2736381291" sldId="277"/>
        </pc:sldMkLst>
        <pc:spChg chg="del">
          <ac:chgData name="d sheets" userId="d7c3ab8f2cf62090" providerId="LiveId" clId="{65E790DE-7245-4C6D-8A74-AEDDB417E3CA}" dt="2023-08-17T01:12:47.942" v="56"/>
          <ac:spMkLst>
            <pc:docMk/>
            <pc:sldMk cId="2736381291" sldId="277"/>
            <ac:spMk id="3" creationId="{DBCF2DC2-C617-CFDD-4AFF-57694DCC331C}"/>
          </ac:spMkLst>
        </pc:spChg>
        <pc:spChg chg="add del mod">
          <ac:chgData name="d sheets" userId="d7c3ab8f2cf62090" providerId="LiveId" clId="{65E790DE-7245-4C6D-8A74-AEDDB417E3CA}" dt="2023-08-17T01:12:50.279" v="57"/>
          <ac:spMkLst>
            <pc:docMk/>
            <pc:sldMk cId="2736381291" sldId="277"/>
            <ac:spMk id="4" creationId="{F5BF2438-7ADE-FE95-A05A-46A602C8BB1C}"/>
          </ac:spMkLst>
        </pc:spChg>
        <pc:spChg chg="add del mod">
          <ac:chgData name="d sheets" userId="d7c3ab8f2cf62090" providerId="LiveId" clId="{65E790DE-7245-4C6D-8A74-AEDDB417E3CA}" dt="2023-08-17T01:13:13.160" v="58" actId="931"/>
          <ac:spMkLst>
            <pc:docMk/>
            <pc:sldMk cId="2736381291" sldId="277"/>
            <ac:spMk id="5" creationId="{BC287998-9011-CF19-3D2D-7F8602F7F0F8}"/>
          </ac:spMkLst>
        </pc:spChg>
        <pc:picChg chg="add mod">
          <ac:chgData name="d sheets" userId="d7c3ab8f2cf62090" providerId="LiveId" clId="{65E790DE-7245-4C6D-8A74-AEDDB417E3CA}" dt="2023-08-17T01:14:03.740" v="60" actId="1076"/>
          <ac:picMkLst>
            <pc:docMk/>
            <pc:sldMk cId="2736381291" sldId="277"/>
            <ac:picMk id="7" creationId="{E89B6FCB-83B9-6FDC-CFA5-AB1DE5979DA9}"/>
          </ac:picMkLst>
        </pc:picChg>
      </pc:sldChg>
      <pc:sldChg chg="modSp new mod">
        <pc:chgData name="d sheets" userId="d7c3ab8f2cf62090" providerId="LiveId" clId="{65E790DE-7245-4C6D-8A74-AEDDB417E3CA}" dt="2023-08-17T01:20:52.532" v="132" actId="20577"/>
        <pc:sldMkLst>
          <pc:docMk/>
          <pc:sldMk cId="2798863736" sldId="278"/>
        </pc:sldMkLst>
        <pc:spChg chg="mod">
          <ac:chgData name="d sheets" userId="d7c3ab8f2cf62090" providerId="LiveId" clId="{65E790DE-7245-4C6D-8A74-AEDDB417E3CA}" dt="2023-08-17T01:15:01.020" v="74" actId="20577"/>
          <ac:spMkLst>
            <pc:docMk/>
            <pc:sldMk cId="2798863736" sldId="278"/>
            <ac:spMk id="2" creationId="{FAF6340E-FDC8-11C0-A321-140580AC0D49}"/>
          </ac:spMkLst>
        </pc:spChg>
        <pc:spChg chg="mod">
          <ac:chgData name="d sheets" userId="d7c3ab8f2cf62090" providerId="LiveId" clId="{65E790DE-7245-4C6D-8A74-AEDDB417E3CA}" dt="2023-08-17T01:20:52.532" v="132" actId="20577"/>
          <ac:spMkLst>
            <pc:docMk/>
            <pc:sldMk cId="2798863736" sldId="278"/>
            <ac:spMk id="3" creationId="{DA8AC9A0-1A6A-DC03-484A-279EFBCDEF47}"/>
          </ac:spMkLst>
        </pc:spChg>
      </pc:sldChg>
      <pc:sldChg chg="addSp delSp modSp new mod">
        <pc:chgData name="d sheets" userId="d7c3ab8f2cf62090" providerId="LiveId" clId="{65E790DE-7245-4C6D-8A74-AEDDB417E3CA}" dt="2023-08-17T01:56:19.445" v="136" actId="1076"/>
        <pc:sldMkLst>
          <pc:docMk/>
          <pc:sldMk cId="3343900828" sldId="279"/>
        </pc:sldMkLst>
        <pc:spChg chg="del">
          <ac:chgData name="d sheets" userId="d7c3ab8f2cf62090" providerId="LiveId" clId="{65E790DE-7245-4C6D-8A74-AEDDB417E3CA}" dt="2023-08-17T01:56:14.530" v="134" actId="931"/>
          <ac:spMkLst>
            <pc:docMk/>
            <pc:sldMk cId="3343900828" sldId="279"/>
            <ac:spMk id="3" creationId="{0B902F00-5EC2-8BAD-94B8-C41645C926DB}"/>
          </ac:spMkLst>
        </pc:spChg>
        <pc:picChg chg="add mod">
          <ac:chgData name="d sheets" userId="d7c3ab8f2cf62090" providerId="LiveId" clId="{65E790DE-7245-4C6D-8A74-AEDDB417E3CA}" dt="2023-08-17T01:56:19.445" v="136" actId="1076"/>
          <ac:picMkLst>
            <pc:docMk/>
            <pc:sldMk cId="3343900828" sldId="279"/>
            <ac:picMk id="5" creationId="{7B1349A3-3C83-A55A-7FBE-8459F768F2AD}"/>
          </ac:picMkLst>
        </pc:picChg>
      </pc:sldChg>
      <pc:sldChg chg="addSp delSp modSp new mod">
        <pc:chgData name="d sheets" userId="d7c3ab8f2cf62090" providerId="LiveId" clId="{65E790DE-7245-4C6D-8A74-AEDDB417E3CA}" dt="2023-08-17T01:58:21.393" v="140" actId="1076"/>
        <pc:sldMkLst>
          <pc:docMk/>
          <pc:sldMk cId="210443174" sldId="280"/>
        </pc:sldMkLst>
        <pc:spChg chg="del">
          <ac:chgData name="d sheets" userId="d7c3ab8f2cf62090" providerId="LiveId" clId="{65E790DE-7245-4C6D-8A74-AEDDB417E3CA}" dt="2023-08-17T01:58:17.498" v="138" actId="931"/>
          <ac:spMkLst>
            <pc:docMk/>
            <pc:sldMk cId="210443174" sldId="280"/>
            <ac:spMk id="3" creationId="{6F0B9C39-0ACD-8105-36AF-005B09E18391}"/>
          </ac:spMkLst>
        </pc:spChg>
        <pc:picChg chg="add mod">
          <ac:chgData name="d sheets" userId="d7c3ab8f2cf62090" providerId="LiveId" clId="{65E790DE-7245-4C6D-8A74-AEDDB417E3CA}" dt="2023-08-17T01:58:21.393" v="140" actId="1076"/>
          <ac:picMkLst>
            <pc:docMk/>
            <pc:sldMk cId="210443174" sldId="280"/>
            <ac:picMk id="5" creationId="{AC455A5F-8DE0-F889-3AF2-EDCA63F7B3A3}"/>
          </ac:picMkLst>
        </pc:picChg>
      </pc:sldChg>
    </pc:docChg>
  </pc:docChgLst>
  <pc:docChgLst>
    <pc:chgData name="TJ Davis" userId="2472d7e42abb0c91" providerId="LiveId" clId="{A21625FD-0973-4D47-987E-B56EF70EDD32}"/>
    <pc:docChg chg="custSel delSld modSld">
      <pc:chgData name="TJ Davis" userId="2472d7e42abb0c91" providerId="LiveId" clId="{A21625FD-0973-4D47-987E-B56EF70EDD32}" dt="2023-08-16T01:13:26.720" v="1121" actId="20577"/>
      <pc:docMkLst>
        <pc:docMk/>
      </pc:docMkLst>
      <pc:sldChg chg="modNotesTx">
        <pc:chgData name="TJ Davis" userId="2472d7e42abb0c91" providerId="LiveId" clId="{A21625FD-0973-4D47-987E-B56EF70EDD32}" dt="2023-08-16T00:49:41.514" v="248" actId="20577"/>
        <pc:sldMkLst>
          <pc:docMk/>
          <pc:sldMk cId="592841126" sldId="256"/>
        </pc:sldMkLst>
      </pc:sldChg>
      <pc:sldChg chg="addSp modSp mod modNotesTx">
        <pc:chgData name="TJ Davis" userId="2472d7e42abb0c91" providerId="LiveId" clId="{A21625FD-0973-4D47-987E-B56EF70EDD32}" dt="2023-08-16T01:12:30.731" v="1068" actId="20577"/>
        <pc:sldMkLst>
          <pc:docMk/>
          <pc:sldMk cId="3257304099" sldId="257"/>
        </pc:sldMkLst>
        <pc:spChg chg="mod">
          <ac:chgData name="TJ Davis" userId="2472d7e42abb0c91" providerId="LiveId" clId="{A21625FD-0973-4D47-987E-B56EF70EDD32}" dt="2023-08-16T00:58:10.823" v="799" actId="1076"/>
          <ac:spMkLst>
            <pc:docMk/>
            <pc:sldMk cId="3257304099" sldId="257"/>
            <ac:spMk id="3" creationId="{54489725-8FDE-6C03-FBB0-5E30A78D3C15}"/>
          </ac:spMkLst>
        </pc:spChg>
        <pc:spChg chg="add mod">
          <ac:chgData name="TJ Davis" userId="2472d7e42abb0c91" providerId="LiveId" clId="{A21625FD-0973-4D47-987E-B56EF70EDD32}" dt="2023-08-16T00:58:20.208" v="800" actId="1076"/>
          <ac:spMkLst>
            <pc:docMk/>
            <pc:sldMk cId="3257304099" sldId="257"/>
            <ac:spMk id="7" creationId="{C8BAEDF2-FAEE-F902-2393-8E51D40471E1}"/>
          </ac:spMkLst>
        </pc:spChg>
        <pc:picChg chg="add mod">
          <ac:chgData name="TJ Davis" userId="2472d7e42abb0c91" providerId="LiveId" clId="{A21625FD-0973-4D47-987E-B56EF70EDD32}" dt="2023-08-16T00:56:47.950" v="780" actId="1076"/>
          <ac:picMkLst>
            <pc:docMk/>
            <pc:sldMk cId="3257304099" sldId="257"/>
            <ac:picMk id="4" creationId="{846E6031-B1C5-7DC4-3F3A-183FA8DA00B8}"/>
          </ac:picMkLst>
        </pc:picChg>
        <pc:picChg chg="mod">
          <ac:chgData name="TJ Davis" userId="2472d7e42abb0c91" providerId="LiveId" clId="{A21625FD-0973-4D47-987E-B56EF70EDD32}" dt="2023-08-16T00:56:46.070" v="779" actId="1076"/>
          <ac:picMkLst>
            <pc:docMk/>
            <pc:sldMk cId="3257304099" sldId="257"/>
            <ac:picMk id="6" creationId="{2AE004E3-5596-893A-D986-AD2B23EA096C}"/>
          </ac:picMkLst>
        </pc:picChg>
      </pc:sldChg>
      <pc:sldChg chg="del">
        <pc:chgData name="TJ Davis" userId="2472d7e42abb0c91" providerId="LiveId" clId="{A21625FD-0973-4D47-987E-B56EF70EDD32}" dt="2023-08-16T00:58:54.184" v="801" actId="2696"/>
        <pc:sldMkLst>
          <pc:docMk/>
          <pc:sldMk cId="935300625" sldId="258"/>
        </pc:sldMkLst>
      </pc:sldChg>
      <pc:sldChg chg="modNotesTx">
        <pc:chgData name="TJ Davis" userId="2472d7e42abb0c91" providerId="LiveId" clId="{A21625FD-0973-4D47-987E-B56EF70EDD32}" dt="2023-08-16T01:13:26.720" v="1121" actId="20577"/>
        <pc:sldMkLst>
          <pc:docMk/>
          <pc:sldMk cId="1975536614"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4FDF3-21A6-4034-A282-AAE986CD098F}"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46C1A-F1D7-49BA-A1FF-7E74335FB05C}" type="slidenum">
              <a:rPr lang="en-US" smtClean="0"/>
              <a:t>‹#›</a:t>
            </a:fld>
            <a:endParaRPr lang="en-US"/>
          </a:p>
        </p:txBody>
      </p:sp>
    </p:spTree>
    <p:extLst>
      <p:ext uri="{BB962C8B-B14F-4D97-AF65-F5344CB8AC3E}">
        <p14:creationId xmlns:p14="http://schemas.microsoft.com/office/powerpoint/2010/main" val="193844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Data exploration and cleanup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this study was taken from various sources which are listed in the citations section of this presentation if you are interested.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rPr>
              <a:t>The data for the next few slides was downloaded as excel files, converted to csv and read in for manipulation and cleanup.</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1</a:t>
            </a:fld>
            <a:endParaRPr lang="en-US"/>
          </a:p>
        </p:txBody>
      </p:sp>
    </p:spTree>
    <p:extLst>
      <p:ext uri="{BB962C8B-B14F-4D97-AF65-F5344CB8AC3E}">
        <p14:creationId xmlns:p14="http://schemas.microsoft.com/office/powerpoint/2010/main" val="134955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were vehicle sales effected between Jan 2020 and Dec 2023?</a:t>
            </a:r>
          </a:p>
          <a:p>
            <a:pPr marL="171450" indent="-171450">
              <a:buFont typeface="Arial" panose="020B0604020202020204" pitchFamily="34" charset="0"/>
              <a:buChar char="•"/>
            </a:pPr>
            <a:r>
              <a:rPr lang="en-US" dirty="0"/>
              <a:t>You’ll see the horizontal lines mark some events that occurred during the pandemic that may have had an effect on sales volume.</a:t>
            </a:r>
          </a:p>
          <a:p>
            <a:pPr marL="171450" indent="-171450">
              <a:buFont typeface="Arial" panose="020B0604020202020204" pitchFamily="34" charset="0"/>
              <a:buChar char="•"/>
            </a:pPr>
            <a:r>
              <a:rPr lang="en-US" dirty="0"/>
              <a:t>Overall, you can see we saw a 20% decline in total units sold during this 3 year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interesting to note, </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that while total sales volume in the form of "units sold" had an initial drastic decline which happened at the beginning of the pandemic and once lockdowns where instated, it rebounded very rapidly back to pre-pandemic levels.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You also notice that </a:t>
            </a:r>
            <a:r>
              <a:rPr lang="en-US" sz="1800" kern="0" dirty="0">
                <a:effectLst/>
                <a:latin typeface="Segoe UI" panose="020B0502040204020203" pitchFamily="34" charset="0"/>
                <a:ea typeface="Times New Roman" panose="02020603050405020304" pitchFamily="18" charset="0"/>
              </a:rPr>
              <a:t>starting in April of 2021, over a year since the pandemic began, the total number of units sold decreases, while the total revenue on those sales actually increased substantially.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Nov of 2020 there were almost 17M units sold that generated about 9 billion dollars in revenue.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From Nov 2020 to April 2021, Units sold remained relatively stable and flat while revenue soared from 9 Billion to near 17 billion dollars on the same volume of cars sold.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So while total sales declined 20%....Total Revenue made actually rose by 27%. Why is that??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3</a:t>
            </a:fld>
            <a:endParaRPr lang="en-US"/>
          </a:p>
        </p:txBody>
      </p:sp>
    </p:spTree>
    <p:extLst>
      <p:ext uri="{BB962C8B-B14F-4D97-AF65-F5344CB8AC3E}">
        <p14:creationId xmlns:p14="http://schemas.microsoft.com/office/powerpoint/2010/main" val="17244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CPI 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Were prices or values </a:t>
            </a:r>
            <a:r>
              <a:rPr lang="en-US" sz="1800" ker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different? The </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CPI index gives us an idea.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Consumer Price Index is a measure of the average change over time in the prices paid by consumers for a market basket of consumer goods and services.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English, it means: It measures weather or not cost of goods is going up or down.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Around this same time the CPI index rose dramatically, and dealer inventory levels fell off the map, which Dustin will show you shortly. Was this all due to Covid-19? That is difficult to say with 100% certainty as there are many variables at play.</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But I think you’ll see in the upcoming data </a:t>
            </a:r>
            <a:r>
              <a:rPr lang="en-US" sz="1800" kern="0" dirty="0">
                <a:solidFill>
                  <a:srgbClr val="000000"/>
                </a:solidFill>
                <a:effectLst/>
                <a:latin typeface="var(--jp-content-font-family)"/>
                <a:ea typeface="Times New Roman" panose="02020603050405020304" pitchFamily="18" charset="0"/>
                <a:cs typeface="Segoe UI" panose="020B0502040204020203" pitchFamily="34" charset="0"/>
              </a:rPr>
              <a:t>that while Covid-19 itself may not have effected vehicle sales, the response to it in the form of regulations (Chip shortage) and  stimulus checks  (Cares and Heals Acts) played a key role in values and overall inflation soaring, as seen in the Consumer Price Index (CPI).</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4</a:t>
            </a:fld>
            <a:endParaRPr lang="en-US"/>
          </a:p>
        </p:txBody>
      </p:sp>
    </p:spTree>
    <p:extLst>
      <p:ext uri="{BB962C8B-B14F-4D97-AF65-F5344CB8AC3E}">
        <p14:creationId xmlns:p14="http://schemas.microsoft.com/office/powerpoint/2010/main" val="99680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Found: </a:t>
            </a:r>
          </a:p>
          <a:p>
            <a:pPr marL="171450" indent="-171450">
              <a:buFontTx/>
              <a:buChar char="-"/>
            </a:pPr>
            <a:r>
              <a:rPr lang="en-US" dirty="0"/>
              <a:t>https://</a:t>
            </a:r>
            <a:r>
              <a:rPr lang="en-US" dirty="0" err="1"/>
              <a:t>www.federalreserve.gov</a:t>
            </a:r>
            <a:r>
              <a:rPr lang="en-US" dirty="0"/>
              <a:t>/</a:t>
            </a:r>
            <a:r>
              <a:rPr lang="en-US" dirty="0" err="1"/>
              <a:t>monetarypolicy</a:t>
            </a:r>
            <a:r>
              <a:rPr lang="en-US" dirty="0"/>
              <a:t>/</a:t>
            </a:r>
            <a:r>
              <a:rPr lang="en-US" dirty="0" err="1"/>
              <a:t>discountrate.htm</a:t>
            </a:r>
            <a:endParaRPr lang="en-US" dirty="0"/>
          </a:p>
          <a:p>
            <a:pPr marL="171450" indent="-171450">
              <a:buFontTx/>
              <a:buChar char="-"/>
            </a:pPr>
            <a:r>
              <a:rPr lang="en-US" dirty="0"/>
              <a:t>https://</a:t>
            </a:r>
            <a:r>
              <a:rPr lang="en-US" dirty="0" err="1"/>
              <a:t>www.rpc.senate.gov</a:t>
            </a:r>
            <a:r>
              <a:rPr lang="en-US" dirty="0"/>
              <a:t>/policy-papers/update-on-the-coronavirus-response-heals-act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20</a:t>
            </a:fld>
            <a:endParaRPr lang="en-US"/>
          </a:p>
        </p:txBody>
      </p:sp>
    </p:spTree>
    <p:extLst>
      <p:ext uri="{BB962C8B-B14F-4D97-AF65-F5344CB8AC3E}">
        <p14:creationId xmlns:p14="http://schemas.microsoft.com/office/powerpoint/2010/main" val="1892006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Prior to Lockdowns the average New Car Auto Loan rate was approximately 6.11% </a:t>
            </a:r>
            <a:r>
              <a:rPr lang="en-US" sz="1000" dirty="0"/>
              <a:t>(Q4 2019) </a:t>
            </a:r>
          </a:p>
          <a:p>
            <a:pPr>
              <a:buFontTx/>
              <a:buChar char="-"/>
            </a:pPr>
            <a:r>
              <a:rPr lang="en-US" dirty="0"/>
              <a:t>During the 1</a:t>
            </a:r>
            <a:r>
              <a:rPr lang="en-US" baseline="30000" dirty="0"/>
              <a:t>st</a:t>
            </a:r>
            <a:r>
              <a:rPr lang="en-US" dirty="0"/>
              <a:t> Quarter of 2020 rates slightly rose to 6.13% </a:t>
            </a:r>
            <a:r>
              <a:rPr lang="en-US" sz="1000" dirty="0"/>
              <a:t>(Jan 2020 – Mar 2020)</a:t>
            </a:r>
          </a:p>
          <a:p>
            <a:pPr>
              <a:buFontTx/>
              <a:buChar char="-"/>
            </a:pPr>
            <a:r>
              <a:rPr lang="en-US" dirty="0"/>
              <a:t>Easing Monetary Policy- March 15, 2020</a:t>
            </a:r>
          </a:p>
          <a:p>
            <a:pPr lvl="1">
              <a:buFontTx/>
              <a:buChar char="-"/>
            </a:pPr>
            <a:r>
              <a:rPr lang="en-US" dirty="0"/>
              <a:t>The Fed Lowered the rate that it charges banks for loans by nearly 2%</a:t>
            </a:r>
          </a:p>
          <a:p>
            <a:pPr lvl="1">
              <a:buFontTx/>
              <a:buChar char="-"/>
            </a:pPr>
            <a:r>
              <a:rPr lang="en-US" dirty="0"/>
              <a:t>Discount window was 90 days.</a:t>
            </a:r>
          </a:p>
          <a:p>
            <a:pPr lvl="1">
              <a:buFontTx/>
              <a:buChar char="-"/>
            </a:pPr>
            <a:r>
              <a:rPr lang="en-US" dirty="0"/>
              <a:t>Q2 2020 rate: 4.80%</a:t>
            </a:r>
          </a:p>
          <a:p>
            <a:pPr lvl="1">
              <a:buFontTx/>
              <a:buChar char="-"/>
            </a:pPr>
            <a:r>
              <a:rPr lang="en-US" dirty="0"/>
              <a:t>Q3 2020 rate: 4.98%</a:t>
            </a:r>
          </a:p>
          <a:p>
            <a:endParaRPr lang="en-US" dirty="0"/>
          </a:p>
        </p:txBody>
      </p:sp>
      <p:sp>
        <p:nvSpPr>
          <p:cNvPr id="4" name="Slide Number Placeholder 3"/>
          <p:cNvSpPr>
            <a:spLocks noGrp="1"/>
          </p:cNvSpPr>
          <p:nvPr>
            <p:ph type="sldNum" sz="quarter" idx="5"/>
          </p:nvPr>
        </p:nvSpPr>
        <p:spPr/>
        <p:txBody>
          <a:bodyPr/>
          <a:lstStyle/>
          <a:p>
            <a:fld id="{95646C1A-F1D7-49BA-A1FF-7E74335FB05C}" type="slidenum">
              <a:rPr lang="en-US" smtClean="0"/>
              <a:t>21</a:t>
            </a:fld>
            <a:endParaRPr lang="en-US"/>
          </a:p>
        </p:txBody>
      </p:sp>
    </p:spTree>
    <p:extLst>
      <p:ext uri="{BB962C8B-B14F-4D97-AF65-F5344CB8AC3E}">
        <p14:creationId xmlns:p14="http://schemas.microsoft.com/office/powerpoint/2010/main" val="217104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 2020 when the Easing Monetary Policy was enacted and the Feds dropped rates significantly the Auto Market boomed and dealerships could not keep vehicles on their lots.</a:t>
            </a:r>
          </a:p>
          <a:p>
            <a:r>
              <a:rPr lang="en-US" dirty="0"/>
              <a:t>*Q1 2022 through Q4 2022 the Feds increased rates significantly and as a result you can see drop in auto sales.</a:t>
            </a:r>
          </a:p>
          <a:p>
            <a:r>
              <a:rPr lang="en-US" dirty="0"/>
              <a:t>*We can conclude that there is a definite correlation between Auto rates and the amount of vehicles sold during COVID</a:t>
            </a:r>
          </a:p>
        </p:txBody>
      </p:sp>
      <p:sp>
        <p:nvSpPr>
          <p:cNvPr id="4" name="Slide Number Placeholder 3"/>
          <p:cNvSpPr>
            <a:spLocks noGrp="1"/>
          </p:cNvSpPr>
          <p:nvPr>
            <p:ph type="sldNum" sz="quarter" idx="5"/>
          </p:nvPr>
        </p:nvSpPr>
        <p:spPr/>
        <p:txBody>
          <a:bodyPr/>
          <a:lstStyle/>
          <a:p>
            <a:fld id="{95646C1A-F1D7-49BA-A1FF-7E74335FB05C}" type="slidenum">
              <a:rPr lang="en-US" smtClean="0"/>
              <a:t>22</a:t>
            </a:fld>
            <a:endParaRPr lang="en-US"/>
          </a:p>
        </p:txBody>
      </p:sp>
    </p:spTree>
    <p:extLst>
      <p:ext uri="{BB962C8B-B14F-4D97-AF65-F5344CB8AC3E}">
        <p14:creationId xmlns:p14="http://schemas.microsoft.com/office/powerpoint/2010/main" val="314933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hyperlink" Target="https://www.federalreserve.gov/monetarypolicy/discountrate.htm" TargetMode="External"/><Relationship Id="rId3" Type="http://schemas.openxmlformats.org/officeDocument/2006/relationships/hyperlink" Target="https://fred.stlouisfed.org/" TargetMode="External"/><Relationship Id="rId7" Type="http://schemas.openxmlformats.org/officeDocument/2006/relationships/hyperlink" Target="https://en.wikipedia.org/wiki/2020%E2%80%932023_global_chip_shortage#:~:text=In%20September%202020%2C%20as%20part,to%20companies%20with%20American%20ties" TargetMode="External"/><Relationship Id="rId2" Type="http://schemas.openxmlformats.org/officeDocument/2006/relationships/hyperlink" Target="https://www.eia.gov/dnav/pet/pet_pri_gnd_a_epm0_pte_dpgal_m.htm" TargetMode="External"/><Relationship Id="rId1" Type="http://schemas.openxmlformats.org/officeDocument/2006/relationships/slideLayout" Target="../slideLayouts/slideLayout4.xml"/><Relationship Id="rId6" Type="http://schemas.openxmlformats.org/officeDocument/2006/relationships/hyperlink" Target="https://en.wikipedia.org/wiki/HEALS_Act" TargetMode="External"/><Relationship Id="rId5" Type="http://schemas.openxmlformats.org/officeDocument/2006/relationships/hyperlink" Target="https://www.nga.org/coronavirus-reopening-plans/" TargetMode="External"/><Relationship Id="rId4" Type="http://schemas.openxmlformats.org/officeDocument/2006/relationships/hyperlink" Target="https://www.timeanddate.com/holidays/us/lockdown-day-1" TargetMode="External"/><Relationship Id="rId9" Type="http://schemas.openxmlformats.org/officeDocument/2006/relationships/hyperlink" Target="https://www.rpc.senate.gov/policy-papers/update-on-the-coronavirus-response-heals-a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413F-6C0D-C233-35BF-87ED1C8F5DAF}"/>
              </a:ext>
            </a:extLst>
          </p:cNvPr>
          <p:cNvSpPr>
            <a:spLocks noGrp="1"/>
          </p:cNvSpPr>
          <p:nvPr>
            <p:ph type="title"/>
          </p:nvPr>
        </p:nvSpPr>
        <p:spPr/>
        <p:txBody>
          <a:bodyPr/>
          <a:lstStyle/>
          <a:p>
            <a:r>
              <a:rPr lang="en-US" dirty="0"/>
              <a:t>Statistic Resume </a:t>
            </a:r>
            <a:br>
              <a:rPr lang="en-US" dirty="0"/>
            </a:br>
            <a:r>
              <a:rPr lang="en-US" dirty="0"/>
              <a:t>World Car Production</a:t>
            </a:r>
          </a:p>
        </p:txBody>
      </p:sp>
      <p:pic>
        <p:nvPicPr>
          <p:cNvPr id="7" name="Picture 6">
            <a:extLst>
              <a:ext uri="{FF2B5EF4-FFF2-40B4-BE49-F238E27FC236}">
                <a16:creationId xmlns:a16="http://schemas.microsoft.com/office/drawing/2014/main" id="{B6229935-B069-6D9E-4161-C033808F396F}"/>
              </a:ext>
            </a:extLst>
          </p:cNvPr>
          <p:cNvPicPr>
            <a:picLocks noChangeAspect="1"/>
          </p:cNvPicPr>
          <p:nvPr/>
        </p:nvPicPr>
        <p:blipFill>
          <a:blip r:embed="rId2"/>
          <a:stretch>
            <a:fillRect/>
          </a:stretch>
        </p:blipFill>
        <p:spPr>
          <a:xfrm>
            <a:off x="4025476" y="2460798"/>
            <a:ext cx="4130398" cy="3017782"/>
          </a:xfrm>
          <a:prstGeom prst="rect">
            <a:avLst/>
          </a:prstGeom>
        </p:spPr>
      </p:pic>
    </p:spTree>
    <p:extLst>
      <p:ext uri="{BB962C8B-B14F-4D97-AF65-F5344CB8AC3E}">
        <p14:creationId xmlns:p14="http://schemas.microsoft.com/office/powerpoint/2010/main" val="112766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EBFC7EA4-65DF-1FEB-822D-477A5D7B3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931" y="850789"/>
            <a:ext cx="67056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41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D0AF-E0C2-E64A-5F0E-665AC4F5D803}"/>
              </a:ext>
            </a:extLst>
          </p:cNvPr>
          <p:cNvSpPr>
            <a:spLocks noGrp="1"/>
          </p:cNvSpPr>
          <p:nvPr>
            <p:ph type="title"/>
          </p:nvPr>
        </p:nvSpPr>
        <p:spPr/>
        <p:txBody>
          <a:bodyPr/>
          <a:lstStyle/>
          <a:p>
            <a:endParaRPr lang="en-US" dirty="0"/>
          </a:p>
        </p:txBody>
      </p:sp>
      <p:pic>
        <p:nvPicPr>
          <p:cNvPr id="7" name="Content Placeholder 6" descr="A graph of a number of blue rectangular objects&#10;&#10;Description automatically generated with medium confidence">
            <a:extLst>
              <a:ext uri="{FF2B5EF4-FFF2-40B4-BE49-F238E27FC236}">
                <a16:creationId xmlns:a16="http://schemas.microsoft.com/office/drawing/2014/main" id="{E89B6FCB-83B9-6FDC-CFA5-AB1DE5979DA9}"/>
              </a:ext>
            </a:extLst>
          </p:cNvPr>
          <p:cNvPicPr>
            <a:picLocks noGrp="1" noChangeAspect="1"/>
          </p:cNvPicPr>
          <p:nvPr>
            <p:ph idx="1"/>
          </p:nvPr>
        </p:nvPicPr>
        <p:blipFill>
          <a:blip r:embed="rId2"/>
          <a:stretch>
            <a:fillRect/>
          </a:stretch>
        </p:blipFill>
        <p:spPr bwMode="auto">
          <a:xfrm>
            <a:off x="2744918" y="1207911"/>
            <a:ext cx="6702163" cy="4972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38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14194D3E-C5A0-4411-2C39-25B2F277C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077" y="1001864"/>
            <a:ext cx="67056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38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1292-5BC1-0EBC-72D6-C142819F5FB5}"/>
              </a:ext>
            </a:extLst>
          </p:cNvPr>
          <p:cNvSpPr>
            <a:spLocks noGrp="1"/>
          </p:cNvSpPr>
          <p:nvPr>
            <p:ph type="title"/>
          </p:nvPr>
        </p:nvSpPr>
        <p:spPr/>
        <p:txBody>
          <a:bodyPr/>
          <a:lstStyle/>
          <a:p>
            <a:r>
              <a:rPr lang="fr-FR" dirty="0" err="1"/>
              <a:t>Annual</a:t>
            </a:r>
            <a:r>
              <a:rPr lang="fr-FR" dirty="0"/>
              <a:t> </a:t>
            </a:r>
            <a:r>
              <a:rPr lang="fr-FR" dirty="0" err="1"/>
              <a:t>Vehicle</a:t>
            </a:r>
            <a:r>
              <a:rPr lang="fr-FR" dirty="0"/>
              <a:t> Production Sale USA</a:t>
            </a:r>
            <a:endParaRPr lang="en-US" dirty="0"/>
          </a:p>
        </p:txBody>
      </p:sp>
      <p:pic>
        <p:nvPicPr>
          <p:cNvPr id="5" name="Picture 4">
            <a:extLst>
              <a:ext uri="{FF2B5EF4-FFF2-40B4-BE49-F238E27FC236}">
                <a16:creationId xmlns:a16="http://schemas.microsoft.com/office/drawing/2014/main" id="{5831C2D0-9A79-61A2-80DF-2D50E4120D4C}"/>
              </a:ext>
            </a:extLst>
          </p:cNvPr>
          <p:cNvPicPr>
            <a:picLocks noChangeAspect="1"/>
          </p:cNvPicPr>
          <p:nvPr/>
        </p:nvPicPr>
        <p:blipFill>
          <a:blip r:embed="rId2"/>
          <a:stretch>
            <a:fillRect/>
          </a:stretch>
        </p:blipFill>
        <p:spPr>
          <a:xfrm>
            <a:off x="3069342" y="2562296"/>
            <a:ext cx="6053316" cy="1733408"/>
          </a:xfrm>
          <a:prstGeom prst="rect">
            <a:avLst/>
          </a:prstGeom>
        </p:spPr>
      </p:pic>
    </p:spTree>
    <p:extLst>
      <p:ext uri="{BB962C8B-B14F-4D97-AF65-F5344CB8AC3E}">
        <p14:creationId xmlns:p14="http://schemas.microsoft.com/office/powerpoint/2010/main" val="199375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1715FB85-C2E8-137E-884C-725AB4DDE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732" y="1041621"/>
            <a:ext cx="661035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34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44E7C1-7FFF-D5C5-B550-3CBC214C7138}"/>
              </a:ext>
            </a:extLst>
          </p:cNvPr>
          <p:cNvSpPr txBox="1"/>
          <p:nvPr/>
        </p:nvSpPr>
        <p:spPr>
          <a:xfrm>
            <a:off x="2796209" y="324218"/>
            <a:ext cx="6599582" cy="615553"/>
          </a:xfrm>
          <a:prstGeom prst="rect">
            <a:avLst/>
          </a:prstGeom>
          <a:noFill/>
        </p:spPr>
        <p:txBody>
          <a:bodyPr wrap="square">
            <a:spAutoFit/>
          </a:bodyPr>
          <a:lstStyle/>
          <a:p>
            <a:r>
              <a:rPr lang="en-US" dirty="0"/>
              <a:t> </a:t>
            </a:r>
            <a:r>
              <a:rPr lang="en-US" sz="3400" b="1" cap="all" dirty="0">
                <a:effectLst>
                  <a:outerShdw blurRad="50800" dist="63500" dir="2700000" algn="tl" rotWithShape="0">
                    <a:srgbClr val="000000">
                      <a:alpha val="48000"/>
                    </a:srgbClr>
                  </a:outerShdw>
                </a:effectLst>
                <a:latin typeface="+mj-lt"/>
                <a:ea typeface="+mj-ea"/>
                <a:cs typeface="+mj-cs"/>
              </a:rPr>
              <a:t>Electric</a:t>
            </a:r>
            <a:r>
              <a:rPr lang="en-US" dirty="0"/>
              <a:t> </a:t>
            </a:r>
            <a:r>
              <a:rPr lang="en-US" sz="3400" b="1" cap="all" dirty="0">
                <a:effectLst>
                  <a:outerShdw blurRad="50800" dist="63500" dir="2700000" algn="tl" rotWithShape="0">
                    <a:srgbClr val="000000">
                      <a:alpha val="48000"/>
                    </a:srgbClr>
                  </a:outerShdw>
                </a:effectLst>
                <a:latin typeface="+mj-lt"/>
                <a:ea typeface="+mj-ea"/>
                <a:cs typeface="+mj-cs"/>
              </a:rPr>
              <a:t>Vehicle Sales</a:t>
            </a:r>
          </a:p>
        </p:txBody>
      </p:sp>
      <p:pic>
        <p:nvPicPr>
          <p:cNvPr id="7" name="Picture 6">
            <a:extLst>
              <a:ext uri="{FF2B5EF4-FFF2-40B4-BE49-F238E27FC236}">
                <a16:creationId xmlns:a16="http://schemas.microsoft.com/office/drawing/2014/main" id="{20BEF174-5F7F-340A-8BB1-0F6001795C8C}"/>
              </a:ext>
            </a:extLst>
          </p:cNvPr>
          <p:cNvPicPr>
            <a:picLocks noChangeAspect="1"/>
          </p:cNvPicPr>
          <p:nvPr/>
        </p:nvPicPr>
        <p:blipFill>
          <a:blip r:embed="rId2"/>
          <a:stretch>
            <a:fillRect/>
          </a:stretch>
        </p:blipFill>
        <p:spPr>
          <a:xfrm>
            <a:off x="3045350" y="1952465"/>
            <a:ext cx="5938156" cy="2406517"/>
          </a:xfrm>
          <a:prstGeom prst="rect">
            <a:avLst/>
          </a:prstGeom>
        </p:spPr>
      </p:pic>
    </p:spTree>
    <p:extLst>
      <p:ext uri="{BB962C8B-B14F-4D97-AF65-F5344CB8AC3E}">
        <p14:creationId xmlns:p14="http://schemas.microsoft.com/office/powerpoint/2010/main" val="398248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14194D3E-C5A0-4411-2C39-25B2F277C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65" y="1544631"/>
            <a:ext cx="5669213" cy="37687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3166BFD-B80C-9949-1ED0-3E7A606E8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728" y="1544631"/>
            <a:ext cx="5653107" cy="37687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6D5309-E121-4C82-EEA2-A7C17A1CA056}"/>
              </a:ext>
            </a:extLst>
          </p:cNvPr>
          <p:cNvSpPr txBox="1"/>
          <p:nvPr/>
        </p:nvSpPr>
        <p:spPr>
          <a:xfrm>
            <a:off x="1008009" y="174927"/>
            <a:ext cx="9900738" cy="1138773"/>
          </a:xfrm>
          <a:prstGeom prst="rect">
            <a:avLst/>
          </a:prstGeom>
          <a:noFill/>
        </p:spPr>
        <p:txBody>
          <a:bodyPr wrap="square" rtlCol="0">
            <a:spAutoFit/>
          </a:bodyPr>
          <a:lstStyle/>
          <a:p>
            <a:pPr algn="ctr"/>
            <a:r>
              <a:rPr lang="en-US" sz="3400" b="1" cap="all" dirty="0">
                <a:effectLst>
                  <a:outerShdw blurRad="50800" dist="63500" dir="2700000" algn="tl" rotWithShape="0">
                    <a:srgbClr val="000000">
                      <a:alpha val="48000"/>
                    </a:srgbClr>
                  </a:outerShdw>
                </a:effectLst>
                <a:latin typeface="+mj-lt"/>
                <a:ea typeface="+mj-ea"/>
                <a:cs typeface="+mj-cs"/>
              </a:rPr>
              <a:t>Comparison Total Vehicles </a:t>
            </a:r>
          </a:p>
          <a:p>
            <a:pPr algn="ctr"/>
            <a:r>
              <a:rPr lang="en-US" sz="3400" b="1" cap="all" dirty="0">
                <a:effectLst>
                  <a:outerShdw blurRad="50800" dist="63500" dir="2700000" algn="tl" rotWithShape="0">
                    <a:srgbClr val="000000">
                      <a:alpha val="48000"/>
                    </a:srgbClr>
                  </a:outerShdw>
                </a:effectLst>
                <a:latin typeface="+mj-lt"/>
                <a:ea typeface="+mj-ea"/>
                <a:cs typeface="+mj-cs"/>
              </a:rPr>
              <a:t>VS Electric Vehicles</a:t>
            </a:r>
          </a:p>
        </p:txBody>
      </p:sp>
    </p:spTree>
    <p:extLst>
      <p:ext uri="{BB962C8B-B14F-4D97-AF65-F5344CB8AC3E}">
        <p14:creationId xmlns:p14="http://schemas.microsoft.com/office/powerpoint/2010/main" val="1772094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1D98-A625-02E9-FCB6-FCF9C8DC38AE}"/>
              </a:ext>
            </a:extLst>
          </p:cNvPr>
          <p:cNvSpPr>
            <a:spLocks noGrp="1"/>
          </p:cNvSpPr>
          <p:nvPr>
            <p:ph type="title"/>
          </p:nvPr>
        </p:nvSpPr>
        <p:spPr/>
        <p:txBody>
          <a:bodyPr/>
          <a:lstStyle/>
          <a:p>
            <a:endParaRPr lang="en-US"/>
          </a:p>
        </p:txBody>
      </p:sp>
      <p:pic>
        <p:nvPicPr>
          <p:cNvPr id="5" name="Content Placeholder 4" descr="A graph showing the value of a company&#10;&#10;Description automatically generated with medium confidence">
            <a:extLst>
              <a:ext uri="{FF2B5EF4-FFF2-40B4-BE49-F238E27FC236}">
                <a16:creationId xmlns:a16="http://schemas.microsoft.com/office/drawing/2014/main" id="{7B1349A3-3C83-A55A-7FBE-8459F768F2AD}"/>
              </a:ext>
            </a:extLst>
          </p:cNvPr>
          <p:cNvPicPr>
            <a:picLocks noGrp="1" noChangeAspect="1"/>
          </p:cNvPicPr>
          <p:nvPr>
            <p:ph idx="1"/>
          </p:nvPr>
        </p:nvPicPr>
        <p:blipFill>
          <a:blip r:embed="rId2"/>
          <a:stretch>
            <a:fillRect/>
          </a:stretch>
        </p:blipFill>
        <p:spPr>
          <a:xfrm>
            <a:off x="2212428" y="1253067"/>
            <a:ext cx="7767144" cy="5017911"/>
          </a:xfrm>
        </p:spPr>
      </p:pic>
    </p:spTree>
    <p:extLst>
      <p:ext uri="{BB962C8B-B14F-4D97-AF65-F5344CB8AC3E}">
        <p14:creationId xmlns:p14="http://schemas.microsoft.com/office/powerpoint/2010/main" val="3343900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BBA1-4D57-6B4C-5E7F-E844A5DFEFBC}"/>
              </a:ext>
            </a:extLst>
          </p:cNvPr>
          <p:cNvSpPr>
            <a:spLocks noGrp="1"/>
          </p:cNvSpPr>
          <p:nvPr>
            <p:ph type="title"/>
          </p:nvPr>
        </p:nvSpPr>
        <p:spPr/>
        <p:txBody>
          <a:bodyPr/>
          <a:lstStyle/>
          <a:p>
            <a:endParaRPr lang="en-US"/>
          </a:p>
        </p:txBody>
      </p:sp>
      <p:pic>
        <p:nvPicPr>
          <p:cNvPr id="5" name="Content Placeholder 4" descr="A graph showing the number of energy sources&#10;&#10;Description automatically generated">
            <a:extLst>
              <a:ext uri="{FF2B5EF4-FFF2-40B4-BE49-F238E27FC236}">
                <a16:creationId xmlns:a16="http://schemas.microsoft.com/office/drawing/2014/main" id="{AC455A5F-8DE0-F889-3AF2-EDCA63F7B3A3}"/>
              </a:ext>
            </a:extLst>
          </p:cNvPr>
          <p:cNvPicPr>
            <a:picLocks noGrp="1" noChangeAspect="1"/>
          </p:cNvPicPr>
          <p:nvPr>
            <p:ph idx="1"/>
          </p:nvPr>
        </p:nvPicPr>
        <p:blipFill>
          <a:blip r:embed="rId2"/>
          <a:stretch>
            <a:fillRect/>
          </a:stretch>
        </p:blipFill>
        <p:spPr>
          <a:xfrm>
            <a:off x="2107584" y="1072444"/>
            <a:ext cx="7976832" cy="5153378"/>
          </a:xfrm>
        </p:spPr>
      </p:pic>
    </p:spTree>
    <p:extLst>
      <p:ext uri="{BB962C8B-B14F-4D97-AF65-F5344CB8AC3E}">
        <p14:creationId xmlns:p14="http://schemas.microsoft.com/office/powerpoint/2010/main" val="21044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340E-FDC8-11C0-A321-140580AC0D4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A8AC9A0-1A6A-DC03-484A-279EFBCDEF47}"/>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How were vehicle sales affected between Jan 2020 and Dec 2022?</a:t>
            </a:r>
          </a:p>
          <a:p>
            <a:endParaRPr lang="en-US"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Why did prices increase?</a:t>
            </a:r>
          </a:p>
          <a:p>
            <a:endParaRPr lang="en-US"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Did gas prices affect vehicle sales?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How was global production affected by covid?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How did COVID impact Auto Financing? </a:t>
            </a:r>
          </a:p>
        </p:txBody>
      </p:sp>
    </p:spTree>
    <p:extLst>
      <p:ext uri="{BB962C8B-B14F-4D97-AF65-F5344CB8AC3E}">
        <p14:creationId xmlns:p14="http://schemas.microsoft.com/office/powerpoint/2010/main" val="279886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r>
              <a:rPr lang="en-US" dirty="0"/>
              <a:t>How did COVID impact Auto Financing? </a:t>
            </a:r>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a:xfrm>
            <a:off x="6917635" y="2130563"/>
            <a:ext cx="4948747" cy="4200245"/>
          </a:xfrm>
        </p:spPr>
        <p:txBody>
          <a:bodyPr/>
          <a:lstStyle/>
          <a:p>
            <a:pPr>
              <a:buFontTx/>
              <a:buChar char="-"/>
            </a:pPr>
            <a:r>
              <a:rPr lang="en-US" dirty="0"/>
              <a:t>Prior to Lockdowns the average New Car Auto Loan rate was approximately 6.11% </a:t>
            </a:r>
            <a:r>
              <a:rPr lang="en-US" sz="1000" dirty="0"/>
              <a:t>(Q4 2019) </a:t>
            </a:r>
          </a:p>
          <a:p>
            <a:pPr>
              <a:buFontTx/>
              <a:buChar char="-"/>
            </a:pPr>
            <a:r>
              <a:rPr lang="en-US" dirty="0"/>
              <a:t>During the 1</a:t>
            </a:r>
            <a:r>
              <a:rPr lang="en-US" baseline="30000" dirty="0"/>
              <a:t>st</a:t>
            </a:r>
            <a:r>
              <a:rPr lang="en-US" dirty="0"/>
              <a:t> Quarter of 2020 rates slightly rose to 6.13% </a:t>
            </a:r>
            <a:r>
              <a:rPr lang="en-US" sz="1000" dirty="0"/>
              <a:t>(Jan 2020 – Mar 2020)</a:t>
            </a:r>
          </a:p>
          <a:p>
            <a:pPr lvl="1">
              <a:buFontTx/>
              <a:buChar char="-"/>
            </a:pPr>
            <a:r>
              <a:rPr lang="en-US" dirty="0"/>
              <a:t>Lock Downs were instated March 2020</a:t>
            </a:r>
          </a:p>
          <a:p>
            <a:pPr>
              <a:buFontTx/>
              <a:buChar char="-"/>
            </a:pPr>
            <a:r>
              <a:rPr lang="en-US" dirty="0"/>
              <a:t>Easing Monetary Policy- March 15, 2020</a:t>
            </a:r>
          </a:p>
          <a:p>
            <a:pPr lvl="1">
              <a:buFontTx/>
              <a:buChar char="-"/>
            </a:pPr>
            <a:r>
              <a:rPr lang="en-US" dirty="0"/>
              <a:t>The Fed Lowered the rate that it charges banks for loans by nearly 2%</a:t>
            </a:r>
          </a:p>
          <a:p>
            <a:pPr lvl="1">
              <a:buFontTx/>
              <a:buChar char="-"/>
            </a:pPr>
            <a:r>
              <a:rPr lang="en-US" dirty="0"/>
              <a:t>Discount window was 90 days.</a:t>
            </a:r>
          </a:p>
          <a:p>
            <a:pPr lvl="1">
              <a:buFontTx/>
              <a:buChar char="-"/>
            </a:pPr>
            <a:r>
              <a:rPr lang="en-US" dirty="0"/>
              <a:t>Q2 2020 rate: 4.80%</a:t>
            </a:r>
          </a:p>
          <a:p>
            <a:pPr lvl="1">
              <a:buFontTx/>
              <a:buChar char="-"/>
            </a:pPr>
            <a:r>
              <a:rPr lang="en-US" dirty="0"/>
              <a:t>Q3 2020 rate: 4.98%</a:t>
            </a:r>
          </a:p>
        </p:txBody>
      </p:sp>
      <p:pic>
        <p:nvPicPr>
          <p:cNvPr id="10" name="Content Placeholder 9">
            <a:extLst>
              <a:ext uri="{FF2B5EF4-FFF2-40B4-BE49-F238E27FC236}">
                <a16:creationId xmlns:a16="http://schemas.microsoft.com/office/drawing/2014/main" id="{7886B4C4-19FB-1DA6-F1A9-120CEDEEF5A6}"/>
              </a:ext>
            </a:extLst>
          </p:cNvPr>
          <p:cNvPicPr>
            <a:picLocks noGrp="1" noChangeAspect="1"/>
          </p:cNvPicPr>
          <p:nvPr>
            <p:ph sz="half" idx="1"/>
          </p:nvPr>
        </p:nvPicPr>
        <p:blipFill>
          <a:blip r:embed="rId3"/>
          <a:stretch>
            <a:fillRect/>
          </a:stretch>
        </p:blipFill>
        <p:spPr>
          <a:xfrm>
            <a:off x="325618" y="1981616"/>
            <a:ext cx="6592017" cy="4349192"/>
          </a:xfrm>
        </p:spPr>
      </p:pic>
    </p:spTree>
    <p:extLst>
      <p:ext uri="{BB962C8B-B14F-4D97-AF65-F5344CB8AC3E}">
        <p14:creationId xmlns:p14="http://schemas.microsoft.com/office/powerpoint/2010/main" val="3135208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466E-1B8C-830E-905A-6B3E5BC6947F}"/>
              </a:ext>
            </a:extLst>
          </p:cNvPr>
          <p:cNvSpPr>
            <a:spLocks noGrp="1"/>
          </p:cNvSpPr>
          <p:nvPr>
            <p:ph type="title"/>
          </p:nvPr>
        </p:nvSpPr>
        <p:spPr/>
        <p:txBody>
          <a:bodyPr/>
          <a:lstStyle/>
          <a:p>
            <a:r>
              <a:rPr lang="en-US" dirty="0"/>
              <a:t>Auto Loan Rates vs Auto Loan Sizes</a:t>
            </a:r>
          </a:p>
        </p:txBody>
      </p:sp>
      <p:pic>
        <p:nvPicPr>
          <p:cNvPr id="6" name="Content Placeholder 5">
            <a:extLst>
              <a:ext uri="{FF2B5EF4-FFF2-40B4-BE49-F238E27FC236}">
                <a16:creationId xmlns:a16="http://schemas.microsoft.com/office/drawing/2014/main" id="{785844C4-D7F2-6627-15DD-8B429D3F6E0E}"/>
              </a:ext>
            </a:extLst>
          </p:cNvPr>
          <p:cNvPicPr>
            <a:picLocks noGrp="1" noChangeAspect="1"/>
          </p:cNvPicPr>
          <p:nvPr>
            <p:ph sz="half" idx="1"/>
          </p:nvPr>
        </p:nvPicPr>
        <p:blipFill>
          <a:blip r:embed="rId3"/>
          <a:stretch>
            <a:fillRect/>
          </a:stretch>
        </p:blipFill>
        <p:spPr>
          <a:xfrm>
            <a:off x="227597" y="1853248"/>
            <a:ext cx="5749134" cy="3953628"/>
          </a:xfrm>
        </p:spPr>
      </p:pic>
      <p:pic>
        <p:nvPicPr>
          <p:cNvPr id="8" name="Content Placeholder 7">
            <a:extLst>
              <a:ext uri="{FF2B5EF4-FFF2-40B4-BE49-F238E27FC236}">
                <a16:creationId xmlns:a16="http://schemas.microsoft.com/office/drawing/2014/main" id="{C92E97C9-96B1-8EFE-2CED-7DEED751354F}"/>
              </a:ext>
            </a:extLst>
          </p:cNvPr>
          <p:cNvPicPr>
            <a:picLocks noGrp="1" noChangeAspect="1"/>
          </p:cNvPicPr>
          <p:nvPr>
            <p:ph sz="half" idx="2"/>
          </p:nvPr>
        </p:nvPicPr>
        <p:blipFill>
          <a:blip r:embed="rId4"/>
          <a:stretch>
            <a:fillRect/>
          </a:stretch>
        </p:blipFill>
        <p:spPr>
          <a:xfrm>
            <a:off x="6215270" y="1853248"/>
            <a:ext cx="5749134" cy="3953627"/>
          </a:xfrm>
        </p:spPr>
      </p:pic>
    </p:spTree>
    <p:extLst>
      <p:ext uri="{BB962C8B-B14F-4D97-AF65-F5344CB8AC3E}">
        <p14:creationId xmlns:p14="http://schemas.microsoft.com/office/powerpoint/2010/main" val="3200092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3DD1-8C08-A68C-D5F5-7924BAB0867D}"/>
              </a:ext>
            </a:extLst>
          </p:cNvPr>
          <p:cNvSpPr>
            <a:spLocks noGrp="1"/>
          </p:cNvSpPr>
          <p:nvPr>
            <p:ph type="title"/>
          </p:nvPr>
        </p:nvSpPr>
        <p:spPr/>
        <p:txBody>
          <a:bodyPr/>
          <a:lstStyle/>
          <a:p>
            <a:r>
              <a:rPr lang="en-US" dirty="0"/>
              <a:t>Auto Loan Rates vs Total Vehicles Sold </a:t>
            </a:r>
          </a:p>
        </p:txBody>
      </p:sp>
      <p:pic>
        <p:nvPicPr>
          <p:cNvPr id="5" name="Content Placeholder 5" descr="A graph with blue line and purple line&#10;&#10;Description automatically generated">
            <a:extLst>
              <a:ext uri="{FF2B5EF4-FFF2-40B4-BE49-F238E27FC236}">
                <a16:creationId xmlns:a16="http://schemas.microsoft.com/office/drawing/2014/main" id="{033A6D27-2EE2-6FA3-35C8-894FCE3796B0}"/>
              </a:ext>
            </a:extLst>
          </p:cNvPr>
          <p:cNvPicPr>
            <a:picLocks noGrp="1" noChangeAspect="1"/>
          </p:cNvPicPr>
          <p:nvPr>
            <p:ph sz="half" idx="2"/>
          </p:nvPr>
        </p:nvPicPr>
        <p:blipFill>
          <a:blip r:embed="rId3"/>
          <a:stretch>
            <a:fillRect/>
          </a:stretch>
        </p:blipFill>
        <p:spPr>
          <a:xfrm>
            <a:off x="6294783" y="2060575"/>
            <a:ext cx="5748786" cy="3637860"/>
          </a:xfrm>
        </p:spPr>
      </p:pic>
      <p:pic>
        <p:nvPicPr>
          <p:cNvPr id="6" name="Content Placeholder 5">
            <a:extLst>
              <a:ext uri="{FF2B5EF4-FFF2-40B4-BE49-F238E27FC236}">
                <a16:creationId xmlns:a16="http://schemas.microsoft.com/office/drawing/2014/main" id="{E0835BCE-1573-E06A-0D78-305859C76DAB}"/>
              </a:ext>
            </a:extLst>
          </p:cNvPr>
          <p:cNvPicPr>
            <a:picLocks noGrp="1" noChangeAspect="1"/>
          </p:cNvPicPr>
          <p:nvPr>
            <p:ph sz="half" idx="1"/>
          </p:nvPr>
        </p:nvPicPr>
        <p:blipFill>
          <a:blip r:embed="rId4"/>
          <a:stretch>
            <a:fillRect/>
          </a:stretch>
        </p:blipFill>
        <p:spPr>
          <a:xfrm>
            <a:off x="148431" y="2060576"/>
            <a:ext cx="5947569" cy="3637860"/>
          </a:xfrm>
        </p:spPr>
      </p:pic>
    </p:spTree>
    <p:extLst>
      <p:ext uri="{BB962C8B-B14F-4D97-AF65-F5344CB8AC3E}">
        <p14:creationId xmlns:p14="http://schemas.microsoft.com/office/powerpoint/2010/main" val="1461313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3DDB-41D9-F9D5-78C0-6D5724AF676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9CD97EA-CDFC-04D7-004E-9572115889A1}"/>
              </a:ext>
            </a:extLst>
          </p:cNvPr>
          <p:cNvSpPr>
            <a:spLocks noGrp="1"/>
          </p:cNvSpPr>
          <p:nvPr>
            <p:ph sz="half" idx="1"/>
          </p:nvPr>
        </p:nvSpPr>
        <p:spPr/>
        <p:txBody>
          <a:bodyPr>
            <a:normAutofit fontScale="85000" lnSpcReduction="20000"/>
          </a:bodyPr>
          <a:lstStyle/>
          <a:p>
            <a:r>
              <a:rPr lang="en-US" b="0" i="0" u="none" strike="noStrike" dirty="0">
                <a:effectLst/>
                <a:latin typeface="Slack-Lato"/>
                <a:hlinkClick r:id="rId2"/>
              </a:rPr>
              <a:t>https://www.eia.gov/dnav/pet/pet_pri_gnd_a_epm0_pte_dpgal_m.htm</a:t>
            </a:r>
            <a:endParaRPr lang="en-US" b="0" i="0" u="none" strike="noStrike" dirty="0">
              <a:effectLst/>
              <a:latin typeface="Slack-Lato"/>
            </a:endParaRPr>
          </a:p>
          <a:p>
            <a:br>
              <a:rPr lang="en-US" dirty="0"/>
            </a:br>
            <a:r>
              <a:rPr lang="en-US" b="0" i="0" u="none" strike="noStrike" dirty="0">
                <a:effectLst/>
                <a:latin typeface="Slack-Lato"/>
                <a:hlinkClick r:id="rId3"/>
              </a:rPr>
              <a:t>https://fred.stlouisfed.org/</a:t>
            </a:r>
            <a:r>
              <a:rPr lang="en-US" b="0" i="0" dirty="0">
                <a:solidFill>
                  <a:srgbClr val="1D1C1D"/>
                </a:solidFill>
                <a:effectLst/>
                <a:latin typeface="Slack-Lato"/>
              </a:rPr>
              <a:t>.</a:t>
            </a:r>
          </a:p>
          <a:p>
            <a:br>
              <a:rPr lang="en-US" dirty="0"/>
            </a:br>
            <a:r>
              <a:rPr lang="en-US" b="0" i="0" u="none" strike="noStrike" dirty="0">
                <a:effectLst/>
                <a:latin typeface="Slack-Lato"/>
                <a:hlinkClick r:id="rId4"/>
              </a:rPr>
              <a:t>https://www.timeanddate.com/holidays/us/lockdown-day-1</a:t>
            </a:r>
            <a:endParaRPr lang="en-US" b="0" i="0" u="none" strike="noStrike" dirty="0">
              <a:effectLst/>
              <a:latin typeface="Slack-Lato"/>
            </a:endParaRPr>
          </a:p>
          <a:p>
            <a:br>
              <a:rPr lang="en-US" dirty="0"/>
            </a:br>
            <a:r>
              <a:rPr lang="en-US" b="0" i="0" u="none" strike="noStrike" dirty="0">
                <a:effectLst/>
                <a:latin typeface="Slack-Lato"/>
                <a:hlinkClick r:id="rId5"/>
              </a:rPr>
              <a:t>https://www.nga.org/coronavirus-reopening-plans/</a:t>
            </a:r>
            <a:endParaRPr lang="en-US" b="0" i="0" u="none" strike="noStrike" dirty="0">
              <a:effectLst/>
              <a:latin typeface="Slack-Lato"/>
            </a:endParaRPr>
          </a:p>
          <a:p>
            <a:br>
              <a:rPr lang="en-US" dirty="0"/>
            </a:br>
            <a:r>
              <a:rPr lang="en-US" b="0" i="0" u="none" strike="noStrike" dirty="0">
                <a:effectLst/>
                <a:latin typeface="Slack-Lato"/>
                <a:hlinkClick r:id="rId6"/>
              </a:rPr>
              <a:t>https://en.wikipedia.org/wiki/HEALS_Act</a:t>
            </a:r>
            <a:endParaRPr lang="en-US" b="0" i="0" u="none" strike="noStrike" dirty="0">
              <a:effectLst/>
              <a:latin typeface="Slack-Lato"/>
            </a:endParaRPr>
          </a:p>
          <a:p>
            <a:br>
              <a:rPr lang="en-US" dirty="0"/>
            </a:br>
            <a:r>
              <a:rPr lang="en-US" b="0" i="0" u="none" strike="noStrike" dirty="0">
                <a:effectLst/>
                <a:latin typeface="Slack-Lato"/>
                <a:hlinkClick r:id="rId7"/>
              </a:rPr>
              <a:t>https://en.wikipedia.org/wiki/2020%E2%80%932023_global_chip_shortage#:~:text=In%20September%202020%2C%20as%20part,to%20companies%20with%20American%20ties</a:t>
            </a:r>
            <a:r>
              <a:rPr lang="en-US" b="0" i="0" dirty="0">
                <a:solidFill>
                  <a:srgbClr val="1D1C1D"/>
                </a:solidFill>
                <a:effectLst/>
                <a:latin typeface="Slack-Lato"/>
              </a:rPr>
              <a:t>.</a:t>
            </a:r>
            <a:endParaRPr lang="en-US" dirty="0"/>
          </a:p>
        </p:txBody>
      </p:sp>
      <p:sp>
        <p:nvSpPr>
          <p:cNvPr id="4" name="Content Placeholder 3">
            <a:extLst>
              <a:ext uri="{FF2B5EF4-FFF2-40B4-BE49-F238E27FC236}">
                <a16:creationId xmlns:a16="http://schemas.microsoft.com/office/drawing/2014/main" id="{7886817D-3B8B-29A7-5DAC-1D6E6699C8CA}"/>
              </a:ext>
            </a:extLst>
          </p:cNvPr>
          <p:cNvSpPr>
            <a:spLocks noGrp="1"/>
          </p:cNvSpPr>
          <p:nvPr>
            <p:ph sz="half" idx="2"/>
          </p:nvPr>
        </p:nvSpPr>
        <p:spPr/>
        <p:txBody>
          <a:bodyPr>
            <a:normAutofit fontScale="85000" lnSpcReduction="20000"/>
          </a:bodyPr>
          <a:lstStyle/>
          <a:p>
            <a:r>
              <a:rPr lang="en-US" b="0" i="0" u="none" strike="noStrike" dirty="0">
                <a:effectLst/>
                <a:latin typeface="Slack-Lato"/>
                <a:hlinkClick r:id="rId8"/>
              </a:rPr>
              <a:t>https://www.federalreserve.gov/monetarypolicy/discountrate.htm</a:t>
            </a:r>
            <a:endParaRPr lang="en-US" b="0" i="0" u="none" strike="noStrike" dirty="0">
              <a:effectLst/>
              <a:latin typeface="Slack-Lato"/>
            </a:endParaRPr>
          </a:p>
          <a:p>
            <a:br>
              <a:rPr lang="en-US" dirty="0"/>
            </a:br>
            <a:r>
              <a:rPr lang="en-US" b="0" i="0" u="none" strike="noStrike" dirty="0">
                <a:effectLst/>
                <a:latin typeface="Slack-Lato"/>
                <a:hlinkClick r:id="rId9"/>
              </a:rPr>
              <a:t>https://www.rpc.senate.gov/policy-papers/update-on-the-coronavirus-response-heals-act</a:t>
            </a:r>
            <a:endParaRPr lang="en-US" b="0" i="0" u="none" strike="noStrike" dirty="0">
              <a:effectLst/>
              <a:latin typeface="Slack-Lato"/>
            </a:endParaRPr>
          </a:p>
          <a:p>
            <a:r>
              <a:rPr lang="en-US" b="0" i="0" u="none" strike="noStrike" dirty="0">
                <a:effectLst/>
                <a:latin typeface="Slack-Lato"/>
                <a:hlinkClick r:id="rId4"/>
              </a:rPr>
              <a:t>https://www.timeanddate.com/holidays/us/lockdown-day-1</a:t>
            </a:r>
            <a:endParaRPr lang="en-US" b="0" i="0" u="none" strike="noStrike" dirty="0">
              <a:effectLst/>
              <a:latin typeface="Slack-Lato"/>
            </a:endParaRPr>
          </a:p>
          <a:p>
            <a:br>
              <a:rPr lang="en-US" dirty="0"/>
            </a:br>
            <a:r>
              <a:rPr lang="en-US" b="0" i="0" u="none" strike="noStrike" dirty="0">
                <a:effectLst/>
                <a:latin typeface="Slack-Lato"/>
                <a:hlinkClick r:id="rId5"/>
              </a:rPr>
              <a:t>https://www.nga.org/coronavirus-reopening-plans/</a:t>
            </a:r>
            <a:endParaRPr lang="en-US" b="0" i="0" u="none" strike="noStrike" dirty="0">
              <a:effectLst/>
              <a:latin typeface="Slack-Lato"/>
            </a:endParaRPr>
          </a:p>
          <a:p>
            <a:br>
              <a:rPr lang="en-US" dirty="0"/>
            </a:br>
            <a:r>
              <a:rPr lang="en-US" b="0" i="0" u="none" strike="noStrike" dirty="0">
                <a:effectLst/>
                <a:latin typeface="Slack-Lato"/>
                <a:hlinkClick r:id="rId6"/>
              </a:rPr>
              <a:t>https://en.wikipedia.org/wiki/HEALS_Act</a:t>
            </a:r>
            <a:endParaRPr lang="en-US" b="0" i="0" u="none" strike="noStrike" dirty="0">
              <a:effectLst/>
              <a:latin typeface="Slack-Lato"/>
            </a:endParaRPr>
          </a:p>
          <a:p>
            <a:br>
              <a:rPr lang="en-US" dirty="0"/>
            </a:br>
            <a:r>
              <a:rPr lang="en-US" b="0" i="0" u="none" strike="noStrike" dirty="0">
                <a:effectLst/>
                <a:latin typeface="Slack-Lato"/>
                <a:hlinkClick r:id="rId7"/>
              </a:rPr>
              <a:t>https://en.wikipedia.org/wiki/2020%E2%80%932023_global_chip_shortage#:~:text=In%20September%202020%2C%20as%20part,to%20companies%20with%20American%20ties</a:t>
            </a:r>
            <a:r>
              <a:rPr lang="en-US" b="0" i="0" dirty="0">
                <a:solidFill>
                  <a:srgbClr val="1D1C1D"/>
                </a:solidFill>
                <a:effectLst/>
                <a:latin typeface="Slack-Lato"/>
              </a:rPr>
              <a:t>.</a:t>
            </a:r>
            <a:endParaRPr lang="en-US" dirty="0"/>
          </a:p>
        </p:txBody>
      </p:sp>
    </p:spTree>
    <p:extLst>
      <p:ext uri="{BB962C8B-B14F-4D97-AF65-F5344CB8AC3E}">
        <p14:creationId xmlns:p14="http://schemas.microsoft.com/office/powerpoint/2010/main" val="25374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r>
              <a:rPr lang="en-US" sz="2800" dirty="0">
                <a:latin typeface="Amasis MT Pro Medium" panose="02040604050005020304" pitchFamily="18" charset="0"/>
              </a:rPr>
              <a:t>How were vehicle sales affected between Jan 2020 and Dec 2022?</a:t>
            </a:r>
          </a:p>
        </p:txBody>
      </p:sp>
      <p:pic>
        <p:nvPicPr>
          <p:cNvPr id="6" name="Content Placeholder 5" descr="A graph with blue line and purple line&#10;&#10;Description automatically generated">
            <a:extLst>
              <a:ext uri="{FF2B5EF4-FFF2-40B4-BE49-F238E27FC236}">
                <a16:creationId xmlns:a16="http://schemas.microsoft.com/office/drawing/2014/main" id="{2AE004E3-5596-893A-D986-AD2B23EA096C}"/>
              </a:ext>
            </a:extLst>
          </p:cNvPr>
          <p:cNvPicPr>
            <a:picLocks noGrp="1" noChangeAspect="1"/>
          </p:cNvPicPr>
          <p:nvPr>
            <p:ph sz="half" idx="1"/>
          </p:nvPr>
        </p:nvPicPr>
        <p:blipFill>
          <a:blip r:embed="rId3"/>
          <a:stretch>
            <a:fillRect/>
          </a:stretch>
        </p:blipFill>
        <p:spPr>
          <a:xfrm>
            <a:off x="75369" y="2239222"/>
            <a:ext cx="6020631" cy="3010315"/>
          </a:xfrm>
        </p:spPr>
      </p:pic>
      <p:sp>
        <p:nvSpPr>
          <p:cNvPr id="3" name="TextBox 2">
            <a:extLst>
              <a:ext uri="{FF2B5EF4-FFF2-40B4-BE49-F238E27FC236}">
                <a16:creationId xmlns:a16="http://schemas.microsoft.com/office/drawing/2014/main" id="{54489725-8FDE-6C03-FBB0-5E30A78D3C15}"/>
              </a:ext>
            </a:extLst>
          </p:cNvPr>
          <p:cNvSpPr txBox="1"/>
          <p:nvPr/>
        </p:nvSpPr>
        <p:spPr>
          <a:xfrm>
            <a:off x="717057" y="5751883"/>
            <a:ext cx="4737253" cy="523220"/>
          </a:xfrm>
          <a:prstGeom prst="rect">
            <a:avLst/>
          </a:prstGeom>
          <a:noFill/>
        </p:spPr>
        <p:txBody>
          <a:bodyPr wrap="square" rtlCol="0">
            <a:spAutoFit/>
          </a:bodyPr>
          <a:lstStyle/>
          <a:p>
            <a:r>
              <a:rPr lang="en-US" sz="2800" b="1" dirty="0"/>
              <a:t>Units sold declined 20%                              </a:t>
            </a:r>
          </a:p>
        </p:txBody>
      </p:sp>
      <p:pic>
        <p:nvPicPr>
          <p:cNvPr id="4" name="Content Placeholder 5" descr="A graph of sales&#10;&#10;Description automatically generated">
            <a:extLst>
              <a:ext uri="{FF2B5EF4-FFF2-40B4-BE49-F238E27FC236}">
                <a16:creationId xmlns:a16="http://schemas.microsoft.com/office/drawing/2014/main" id="{846E6031-B1C5-7DC4-3F3A-183FA8DA00B8}"/>
              </a:ext>
            </a:extLst>
          </p:cNvPr>
          <p:cNvPicPr>
            <a:picLocks noChangeAspect="1"/>
          </p:cNvPicPr>
          <p:nvPr/>
        </p:nvPicPr>
        <p:blipFill>
          <a:blip r:embed="rId4"/>
          <a:stretch>
            <a:fillRect/>
          </a:stretch>
        </p:blipFill>
        <p:spPr>
          <a:xfrm>
            <a:off x="6096000" y="2239221"/>
            <a:ext cx="6020630" cy="3010315"/>
          </a:xfrm>
          <a:prstGeom prst="rect">
            <a:avLst/>
          </a:prstGeom>
        </p:spPr>
      </p:pic>
      <p:sp>
        <p:nvSpPr>
          <p:cNvPr id="7" name="TextBox 6">
            <a:extLst>
              <a:ext uri="{FF2B5EF4-FFF2-40B4-BE49-F238E27FC236}">
                <a16:creationId xmlns:a16="http://schemas.microsoft.com/office/drawing/2014/main" id="{C8BAEDF2-FAEE-F902-2393-8E51D40471E1}"/>
              </a:ext>
            </a:extLst>
          </p:cNvPr>
          <p:cNvSpPr txBox="1"/>
          <p:nvPr/>
        </p:nvSpPr>
        <p:spPr>
          <a:xfrm>
            <a:off x="7001916" y="5751883"/>
            <a:ext cx="6097836" cy="523220"/>
          </a:xfrm>
          <a:prstGeom prst="rect">
            <a:avLst/>
          </a:prstGeom>
          <a:noFill/>
        </p:spPr>
        <p:txBody>
          <a:bodyPr wrap="square">
            <a:spAutoFit/>
          </a:bodyPr>
          <a:lstStyle/>
          <a:p>
            <a:r>
              <a:rPr lang="en-US" sz="2800" b="1" dirty="0"/>
              <a:t>Total Revenue rose 27%</a:t>
            </a:r>
          </a:p>
        </p:txBody>
      </p:sp>
    </p:spTree>
    <p:extLst>
      <p:ext uri="{BB962C8B-B14F-4D97-AF65-F5344CB8AC3E}">
        <p14:creationId xmlns:p14="http://schemas.microsoft.com/office/powerpoint/2010/main" val="325730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558A-862F-9EC0-1789-1F7AE94DD68C}"/>
              </a:ext>
            </a:extLst>
          </p:cNvPr>
          <p:cNvSpPr>
            <a:spLocks noGrp="1"/>
          </p:cNvSpPr>
          <p:nvPr>
            <p:ph type="title"/>
          </p:nvPr>
        </p:nvSpPr>
        <p:spPr/>
        <p:txBody>
          <a:bodyPr/>
          <a:lstStyle/>
          <a:p>
            <a:r>
              <a:rPr lang="en-US" dirty="0">
                <a:latin typeface="Amasis MT Pro Medium" panose="02040604050005020304" pitchFamily="18" charset="0"/>
              </a:rPr>
              <a:t>Were overall prices affected?</a:t>
            </a:r>
          </a:p>
        </p:txBody>
      </p:sp>
      <p:pic>
        <p:nvPicPr>
          <p:cNvPr id="6" name="Content Placeholder 5" descr="A graph with lines and numbers&#10;&#10;Description automatically generated with medium confidence">
            <a:extLst>
              <a:ext uri="{FF2B5EF4-FFF2-40B4-BE49-F238E27FC236}">
                <a16:creationId xmlns:a16="http://schemas.microsoft.com/office/drawing/2014/main" id="{C2605F48-2D83-10A0-6934-B76D76821AA6}"/>
              </a:ext>
            </a:extLst>
          </p:cNvPr>
          <p:cNvPicPr>
            <a:picLocks noGrp="1" noChangeAspect="1"/>
          </p:cNvPicPr>
          <p:nvPr>
            <p:ph sz="half" idx="1"/>
          </p:nvPr>
        </p:nvPicPr>
        <p:blipFill>
          <a:blip r:embed="rId3"/>
          <a:stretch>
            <a:fillRect/>
          </a:stretch>
        </p:blipFill>
        <p:spPr>
          <a:xfrm>
            <a:off x="684439" y="1771115"/>
            <a:ext cx="8361395" cy="4180697"/>
          </a:xfrm>
        </p:spPr>
      </p:pic>
      <p:sp>
        <p:nvSpPr>
          <p:cNvPr id="3" name="TextBox 2">
            <a:extLst>
              <a:ext uri="{FF2B5EF4-FFF2-40B4-BE49-F238E27FC236}">
                <a16:creationId xmlns:a16="http://schemas.microsoft.com/office/drawing/2014/main" id="{F29A1C12-95CF-3EA0-3C05-135707E4CCB8}"/>
              </a:ext>
            </a:extLst>
          </p:cNvPr>
          <p:cNvSpPr txBox="1"/>
          <p:nvPr/>
        </p:nvSpPr>
        <p:spPr>
          <a:xfrm>
            <a:off x="9406822" y="3210032"/>
            <a:ext cx="2675989" cy="523220"/>
          </a:xfrm>
          <a:prstGeom prst="rect">
            <a:avLst/>
          </a:prstGeom>
          <a:noFill/>
        </p:spPr>
        <p:txBody>
          <a:bodyPr wrap="square" rtlCol="0">
            <a:spAutoFit/>
          </a:bodyPr>
          <a:lstStyle/>
          <a:p>
            <a:r>
              <a:rPr lang="en-US" sz="2800" b="1" dirty="0"/>
              <a:t>CPI rose 40%</a:t>
            </a:r>
          </a:p>
        </p:txBody>
      </p:sp>
    </p:spTree>
    <p:extLst>
      <p:ext uri="{BB962C8B-B14F-4D97-AF65-F5344CB8AC3E}">
        <p14:creationId xmlns:p14="http://schemas.microsoft.com/office/powerpoint/2010/main" val="197553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a:xfrm>
            <a:off x="646111" y="452718"/>
            <a:ext cx="9404723" cy="554447"/>
          </a:xfrm>
        </p:spPr>
        <p:txBody>
          <a:bodyPr/>
          <a:lstStyle/>
          <a:p>
            <a:r>
              <a:rPr lang="en-US" sz="2800" dirty="0"/>
              <a:t>Why did prices increase?</a:t>
            </a:r>
          </a:p>
        </p:txBody>
      </p:sp>
      <p:pic>
        <p:nvPicPr>
          <p:cNvPr id="1026" name="Picture 2">
            <a:extLst>
              <a:ext uri="{FF2B5EF4-FFF2-40B4-BE49-F238E27FC236}">
                <a16:creationId xmlns:a16="http://schemas.microsoft.com/office/drawing/2014/main" id="{6750A10C-16D8-D254-EF93-A2C989EC9C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396378"/>
            <a:ext cx="5727794" cy="3190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A21AA-22C7-201F-F74C-CEDBAC88F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5123" y="1396379"/>
            <a:ext cx="5727795" cy="3190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72B7C-540B-C42F-1853-04442CB07E46}"/>
              </a:ext>
            </a:extLst>
          </p:cNvPr>
          <p:cNvSpPr txBox="1"/>
          <p:nvPr/>
        </p:nvSpPr>
        <p:spPr>
          <a:xfrm>
            <a:off x="2984857" y="5138455"/>
            <a:ext cx="6527086" cy="646331"/>
          </a:xfrm>
          <a:prstGeom prst="rect">
            <a:avLst/>
          </a:prstGeom>
          <a:noFill/>
        </p:spPr>
        <p:txBody>
          <a:bodyPr wrap="square" rtlCol="0">
            <a:spAutoFit/>
          </a:bodyPr>
          <a:lstStyle/>
          <a:p>
            <a:r>
              <a:rPr lang="en-US" dirty="0"/>
              <a:t>I was able to find a -0.82 correlation between the producer price and the Inventory.</a:t>
            </a:r>
          </a:p>
        </p:txBody>
      </p:sp>
    </p:spTree>
    <p:extLst>
      <p:ext uri="{BB962C8B-B14F-4D97-AF65-F5344CB8AC3E}">
        <p14:creationId xmlns:p14="http://schemas.microsoft.com/office/powerpoint/2010/main" val="265999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r>
              <a:rPr lang="en-US" dirty="0"/>
              <a:t>Less cars being made?</a:t>
            </a:r>
          </a:p>
        </p:txBody>
      </p:sp>
      <p:pic>
        <p:nvPicPr>
          <p:cNvPr id="2050" name="Picture 2">
            <a:extLst>
              <a:ext uri="{FF2B5EF4-FFF2-40B4-BE49-F238E27FC236}">
                <a16:creationId xmlns:a16="http://schemas.microsoft.com/office/drawing/2014/main" id="{16481755-3753-8D1F-CEE1-09F62B87E4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26" y="2111697"/>
            <a:ext cx="5872199" cy="3271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9385A6-C752-1E3D-BFDA-843215FD24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0851" y="2111697"/>
            <a:ext cx="5936690" cy="327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5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r>
              <a:rPr lang="en-US" sz="4400" dirty="0"/>
              <a:t>Why did prices increase?</a:t>
            </a:r>
            <a:endParaRPr lang="en-US" dirty="0"/>
          </a:p>
        </p:txBody>
      </p:sp>
      <p:pic>
        <p:nvPicPr>
          <p:cNvPr id="3074" name="Picture 2">
            <a:extLst>
              <a:ext uri="{FF2B5EF4-FFF2-40B4-BE49-F238E27FC236}">
                <a16:creationId xmlns:a16="http://schemas.microsoft.com/office/drawing/2014/main" id="{8E863C53-4FD2-1B7A-166B-974A2C91F4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350" y="1446842"/>
            <a:ext cx="8901299" cy="49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2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a:xfrm>
            <a:off x="8201839" y="1447800"/>
            <a:ext cx="3342459" cy="3329581"/>
          </a:xfrm>
        </p:spPr>
        <p:txBody>
          <a:bodyPr vert="horz" lIns="91440" tIns="45720" rIns="91440" bIns="45720" rtlCol="0" anchor="b">
            <a:normAutofit/>
          </a:bodyPr>
          <a:lstStyle/>
          <a:p>
            <a:pPr>
              <a:lnSpc>
                <a:spcPct val="90000"/>
              </a:lnSpc>
            </a:pPr>
            <a:r>
              <a:rPr lang="en-US" sz="4700" dirty="0"/>
              <a:t>Did gas prices affect vehicle sales?</a:t>
            </a:r>
          </a:p>
        </p:txBody>
      </p:sp>
      <p:pic>
        <p:nvPicPr>
          <p:cNvPr id="6" name="Content Placeholder 5" descr="A graph of a sales report&#10;&#10;Description automatically generated with medium confidence">
            <a:extLst>
              <a:ext uri="{FF2B5EF4-FFF2-40B4-BE49-F238E27FC236}">
                <a16:creationId xmlns:a16="http://schemas.microsoft.com/office/drawing/2014/main" id="{D38D2C8F-7079-DC3C-D525-2C067A533EB1}"/>
              </a:ext>
            </a:extLst>
          </p:cNvPr>
          <p:cNvPicPr>
            <a:picLocks noGrp="1" noChangeAspect="1"/>
          </p:cNvPicPr>
          <p:nvPr>
            <p:ph sz="half" idx="1"/>
          </p:nvPr>
        </p:nvPicPr>
        <p:blipFill rotWithShape="1">
          <a:blip r:embed="rId2"/>
          <a:srcRect t="18841" r="2" b="1519"/>
          <a:stretch/>
        </p:blipFill>
        <p:spPr>
          <a:xfrm>
            <a:off x="607848" y="609601"/>
            <a:ext cx="6946290" cy="2766059"/>
          </a:xfrm>
          <a:prstGeom prst="rect">
            <a:avLst/>
          </a:prstGeom>
          <a:effectLst>
            <a:outerShdw blurRad="50800" dist="38100" dir="5400000" algn="t" rotWithShape="0">
              <a:prstClr val="black">
                <a:alpha val="43000"/>
              </a:prstClr>
            </a:outerShdw>
          </a:effectLst>
        </p:spPr>
      </p:pic>
      <p:pic>
        <p:nvPicPr>
          <p:cNvPr id="8" name="Content Placeholder 7" descr="A graph of gas prices&#10;&#10;Description automatically generated">
            <a:extLst>
              <a:ext uri="{FF2B5EF4-FFF2-40B4-BE49-F238E27FC236}">
                <a16:creationId xmlns:a16="http://schemas.microsoft.com/office/drawing/2014/main" id="{EA81766F-2B12-6348-7C19-DB846B8D8A8A}"/>
              </a:ext>
            </a:extLst>
          </p:cNvPr>
          <p:cNvPicPr>
            <a:picLocks noGrp="1" noChangeAspect="1"/>
          </p:cNvPicPr>
          <p:nvPr>
            <p:ph sz="half" idx="2"/>
          </p:nvPr>
        </p:nvPicPr>
        <p:blipFill rotWithShape="1">
          <a:blip r:embed="rId3"/>
          <a:srcRect t="20358" r="2" b="2"/>
          <a:stretch/>
        </p:blipFill>
        <p:spPr>
          <a:xfrm>
            <a:off x="607848" y="3482341"/>
            <a:ext cx="6946290" cy="276605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80978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D42D7E-2CCE-77D3-2C29-BB3A7A4ADC69}"/>
              </a:ext>
            </a:extLst>
          </p:cNvPr>
          <p:cNvSpPr>
            <a:spLocks noGrp="1"/>
          </p:cNvSpPr>
          <p:nvPr>
            <p:ph type="subTitle" idx="1"/>
          </p:nvPr>
        </p:nvSpPr>
        <p:spPr/>
        <p:txBody>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B5006BCD-EA54-A9C7-E61B-46119B322ED2}"/>
              </a:ext>
            </a:extLst>
          </p:cNvPr>
          <p:cNvPicPr>
            <a:picLocks noChangeAspect="1"/>
          </p:cNvPicPr>
          <p:nvPr/>
        </p:nvPicPr>
        <p:blipFill>
          <a:blip r:embed="rId2"/>
          <a:stretch>
            <a:fillRect/>
          </a:stretch>
        </p:blipFill>
        <p:spPr>
          <a:xfrm>
            <a:off x="2580162" y="898006"/>
            <a:ext cx="7031676" cy="5408063"/>
          </a:xfrm>
          <a:prstGeom prst="rect">
            <a:avLst/>
          </a:prstGeom>
        </p:spPr>
      </p:pic>
      <p:sp>
        <p:nvSpPr>
          <p:cNvPr id="6" name="TextBox 5">
            <a:extLst>
              <a:ext uri="{FF2B5EF4-FFF2-40B4-BE49-F238E27FC236}">
                <a16:creationId xmlns:a16="http://schemas.microsoft.com/office/drawing/2014/main" id="{D2A711F9-0FE8-6545-1145-CEDE90670A38}"/>
              </a:ext>
            </a:extLst>
          </p:cNvPr>
          <p:cNvSpPr txBox="1"/>
          <p:nvPr/>
        </p:nvSpPr>
        <p:spPr>
          <a:xfrm>
            <a:off x="1417836" y="127220"/>
            <a:ext cx="9356328" cy="615553"/>
          </a:xfrm>
          <a:prstGeom prst="rect">
            <a:avLst/>
          </a:prstGeom>
          <a:noFill/>
        </p:spPr>
        <p:txBody>
          <a:bodyPr wrap="square" rtlCol="0">
            <a:spAutoFit/>
          </a:bodyPr>
          <a:lstStyle/>
          <a:p>
            <a:r>
              <a:rPr lang="en-US" sz="3400" b="1" cap="all" dirty="0">
                <a:effectLst>
                  <a:outerShdw blurRad="50800" dist="63500" dir="2700000" algn="tl" rotWithShape="0">
                    <a:srgbClr val="000000">
                      <a:alpha val="48000"/>
                    </a:srgbClr>
                  </a:outerShdw>
                </a:effectLst>
                <a:latin typeface="+mj-lt"/>
                <a:ea typeface="+mj-ea"/>
                <a:cs typeface="+mj-cs"/>
              </a:rPr>
              <a:t>World Motor Vehicle Production</a:t>
            </a:r>
          </a:p>
        </p:txBody>
      </p:sp>
    </p:spTree>
    <p:extLst>
      <p:ext uri="{BB962C8B-B14F-4D97-AF65-F5344CB8AC3E}">
        <p14:creationId xmlns:p14="http://schemas.microsoft.com/office/powerpoint/2010/main" val="2287558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283</TotalTime>
  <Words>1184</Words>
  <Application>Microsoft Office PowerPoint</Application>
  <PresentationFormat>Widescreen</PresentationFormat>
  <Paragraphs>89</Paragraphs>
  <Slides>23</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Amasis MT Pro Medium</vt:lpstr>
      <vt:lpstr>-apple-system</vt:lpstr>
      <vt:lpstr>Arial</vt:lpstr>
      <vt:lpstr>Calibri</vt:lpstr>
      <vt:lpstr>Century Gothic</vt:lpstr>
      <vt:lpstr>Segoe UI</vt:lpstr>
      <vt:lpstr>Slack-Lato</vt:lpstr>
      <vt:lpstr>Symbol</vt:lpstr>
      <vt:lpstr>Times New Roman</vt:lpstr>
      <vt:lpstr>var(--jp-content-font-family)</vt:lpstr>
      <vt:lpstr>Wingdings 3</vt:lpstr>
      <vt:lpstr>Ion</vt:lpstr>
      <vt:lpstr>    Covid-19 Impact on Vehicle Sales in 2020-2023  Stephanie Roethlisberger Dustin Sheets TJ Davis Juliana Cortes Arnold Vincent</vt:lpstr>
      <vt:lpstr>Questions</vt:lpstr>
      <vt:lpstr>How were vehicle sales affected between Jan 2020 and Dec 2022?</vt:lpstr>
      <vt:lpstr>Were overall prices affected?</vt:lpstr>
      <vt:lpstr>Why did prices increase?</vt:lpstr>
      <vt:lpstr>Less cars being made?</vt:lpstr>
      <vt:lpstr>Why did prices increase?</vt:lpstr>
      <vt:lpstr>Did gas prices affect vehicle sales?</vt:lpstr>
      <vt:lpstr>PowerPoint Presentation</vt:lpstr>
      <vt:lpstr>Statistic Resume  World Car Production</vt:lpstr>
      <vt:lpstr>PowerPoint Presentation</vt:lpstr>
      <vt:lpstr>PowerPoint Presentation</vt:lpstr>
      <vt:lpstr>PowerPoint Presentation</vt:lpstr>
      <vt:lpstr>Annual Vehicle Production Sale USA</vt:lpstr>
      <vt:lpstr>PowerPoint Presentation</vt:lpstr>
      <vt:lpstr>PowerPoint Presentation</vt:lpstr>
      <vt:lpstr>PowerPoint Presentation</vt:lpstr>
      <vt:lpstr>PowerPoint Presentation</vt:lpstr>
      <vt:lpstr>PowerPoint Presentation</vt:lpstr>
      <vt:lpstr>How did COVID impact Auto Financing? </vt:lpstr>
      <vt:lpstr>Auto Loan Rates vs Auto Loan Sizes</vt:lpstr>
      <vt:lpstr>Auto Loan Rates vs Total Vehicles Sold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d sheets</cp:lastModifiedBy>
  <cp:revision>5</cp:revision>
  <dcterms:created xsi:type="dcterms:W3CDTF">2023-08-14T23:39:45Z</dcterms:created>
  <dcterms:modified xsi:type="dcterms:W3CDTF">2023-08-17T01:58:27Z</dcterms:modified>
</cp:coreProperties>
</file>