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02" d="100"/>
          <a:sy n="102" d="100"/>
        </p:scale>
        <p:origin x="14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B55F-D1F3-43E2-A878-F195440E1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3B8039C-7D44-49E6-BB00-52CAC1A4F9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3C4A275-9553-4AC6-BE8F-1AFD461F6220}"/>
              </a:ext>
            </a:extLst>
          </p:cNvPr>
          <p:cNvSpPr>
            <a:spLocks noGrp="1"/>
          </p:cNvSpPr>
          <p:nvPr>
            <p:ph type="dt" sz="half" idx="10"/>
          </p:nvPr>
        </p:nvSpPr>
        <p:spPr/>
        <p:txBody>
          <a:bodyPr/>
          <a:lstStyle/>
          <a:p>
            <a:fld id="{1B77AD01-7921-4CAC-AC9D-AFB1B9D32AE8}" type="datetimeFigureOut">
              <a:rPr lang="en-CA" smtClean="0"/>
              <a:t>2020-11-02</a:t>
            </a:fld>
            <a:endParaRPr lang="en-CA"/>
          </a:p>
        </p:txBody>
      </p:sp>
      <p:sp>
        <p:nvSpPr>
          <p:cNvPr id="5" name="Footer Placeholder 4">
            <a:extLst>
              <a:ext uri="{FF2B5EF4-FFF2-40B4-BE49-F238E27FC236}">
                <a16:creationId xmlns:a16="http://schemas.microsoft.com/office/drawing/2014/main" id="{A92C7D99-1B39-470B-B04F-2CB68E57818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362AE1-B55F-45D8-9582-DB7DEE84019E}"/>
              </a:ext>
            </a:extLst>
          </p:cNvPr>
          <p:cNvSpPr>
            <a:spLocks noGrp="1"/>
          </p:cNvSpPr>
          <p:nvPr>
            <p:ph type="sldNum" sz="quarter" idx="12"/>
          </p:nvPr>
        </p:nvSpPr>
        <p:spPr/>
        <p:txBody>
          <a:bodyPr/>
          <a:lstStyle/>
          <a:p>
            <a:fld id="{B7CCB2A7-639C-49E2-9879-3CAA9BF5BAC5}" type="slidenum">
              <a:rPr lang="en-CA" smtClean="0"/>
              <a:t>‹#›</a:t>
            </a:fld>
            <a:endParaRPr lang="en-CA"/>
          </a:p>
        </p:txBody>
      </p:sp>
    </p:spTree>
    <p:extLst>
      <p:ext uri="{BB962C8B-B14F-4D97-AF65-F5344CB8AC3E}">
        <p14:creationId xmlns:p14="http://schemas.microsoft.com/office/powerpoint/2010/main" val="161587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7B5C-C7CA-49C1-BFED-A25D48862C2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5C0A21E-F785-42CC-9CF7-D0BFBCC26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CE03419-A0B5-48A7-9B97-CEAA6EFE5C4B}"/>
              </a:ext>
            </a:extLst>
          </p:cNvPr>
          <p:cNvSpPr>
            <a:spLocks noGrp="1"/>
          </p:cNvSpPr>
          <p:nvPr>
            <p:ph type="dt" sz="half" idx="10"/>
          </p:nvPr>
        </p:nvSpPr>
        <p:spPr/>
        <p:txBody>
          <a:bodyPr/>
          <a:lstStyle/>
          <a:p>
            <a:fld id="{1B77AD01-7921-4CAC-AC9D-AFB1B9D32AE8}" type="datetimeFigureOut">
              <a:rPr lang="en-CA" smtClean="0"/>
              <a:t>2020-11-02</a:t>
            </a:fld>
            <a:endParaRPr lang="en-CA"/>
          </a:p>
        </p:txBody>
      </p:sp>
      <p:sp>
        <p:nvSpPr>
          <p:cNvPr id="5" name="Footer Placeholder 4">
            <a:extLst>
              <a:ext uri="{FF2B5EF4-FFF2-40B4-BE49-F238E27FC236}">
                <a16:creationId xmlns:a16="http://schemas.microsoft.com/office/drawing/2014/main" id="{C45015D3-64B2-45E9-9080-79497F3917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1B36CE-B0A5-4BB1-9D29-69ECC3FF3E73}"/>
              </a:ext>
            </a:extLst>
          </p:cNvPr>
          <p:cNvSpPr>
            <a:spLocks noGrp="1"/>
          </p:cNvSpPr>
          <p:nvPr>
            <p:ph type="sldNum" sz="quarter" idx="12"/>
          </p:nvPr>
        </p:nvSpPr>
        <p:spPr/>
        <p:txBody>
          <a:bodyPr/>
          <a:lstStyle/>
          <a:p>
            <a:fld id="{B7CCB2A7-639C-49E2-9879-3CAA9BF5BAC5}" type="slidenum">
              <a:rPr lang="en-CA" smtClean="0"/>
              <a:t>‹#›</a:t>
            </a:fld>
            <a:endParaRPr lang="en-CA"/>
          </a:p>
        </p:txBody>
      </p:sp>
    </p:spTree>
    <p:extLst>
      <p:ext uri="{BB962C8B-B14F-4D97-AF65-F5344CB8AC3E}">
        <p14:creationId xmlns:p14="http://schemas.microsoft.com/office/powerpoint/2010/main" val="319326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85DB22-02C5-46D2-82B8-7E160D0994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02DC735-063F-405B-8E89-668E6FBC32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0E6666-DF04-422C-AB1E-7F07F4DD3D8C}"/>
              </a:ext>
            </a:extLst>
          </p:cNvPr>
          <p:cNvSpPr>
            <a:spLocks noGrp="1"/>
          </p:cNvSpPr>
          <p:nvPr>
            <p:ph type="dt" sz="half" idx="10"/>
          </p:nvPr>
        </p:nvSpPr>
        <p:spPr/>
        <p:txBody>
          <a:bodyPr/>
          <a:lstStyle/>
          <a:p>
            <a:fld id="{1B77AD01-7921-4CAC-AC9D-AFB1B9D32AE8}" type="datetimeFigureOut">
              <a:rPr lang="en-CA" smtClean="0"/>
              <a:t>2020-11-02</a:t>
            </a:fld>
            <a:endParaRPr lang="en-CA"/>
          </a:p>
        </p:txBody>
      </p:sp>
      <p:sp>
        <p:nvSpPr>
          <p:cNvPr id="5" name="Footer Placeholder 4">
            <a:extLst>
              <a:ext uri="{FF2B5EF4-FFF2-40B4-BE49-F238E27FC236}">
                <a16:creationId xmlns:a16="http://schemas.microsoft.com/office/drawing/2014/main" id="{508E573A-C3C6-4232-997E-3DBF6E32FB9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E3DD1B4-CFCF-4558-B6C0-BC48818945E7}"/>
              </a:ext>
            </a:extLst>
          </p:cNvPr>
          <p:cNvSpPr>
            <a:spLocks noGrp="1"/>
          </p:cNvSpPr>
          <p:nvPr>
            <p:ph type="sldNum" sz="quarter" idx="12"/>
          </p:nvPr>
        </p:nvSpPr>
        <p:spPr/>
        <p:txBody>
          <a:bodyPr/>
          <a:lstStyle/>
          <a:p>
            <a:fld id="{B7CCB2A7-639C-49E2-9879-3CAA9BF5BAC5}" type="slidenum">
              <a:rPr lang="en-CA" smtClean="0"/>
              <a:t>‹#›</a:t>
            </a:fld>
            <a:endParaRPr lang="en-CA"/>
          </a:p>
        </p:txBody>
      </p:sp>
    </p:spTree>
    <p:extLst>
      <p:ext uri="{BB962C8B-B14F-4D97-AF65-F5344CB8AC3E}">
        <p14:creationId xmlns:p14="http://schemas.microsoft.com/office/powerpoint/2010/main" val="363375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D574-6CEE-4451-B566-2085E7294F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DD498B0-864A-467D-A1EF-B2AFEA642D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A851CCA-3935-49C8-AEFD-BF1328B9915B}"/>
              </a:ext>
            </a:extLst>
          </p:cNvPr>
          <p:cNvSpPr>
            <a:spLocks noGrp="1"/>
          </p:cNvSpPr>
          <p:nvPr>
            <p:ph type="dt" sz="half" idx="10"/>
          </p:nvPr>
        </p:nvSpPr>
        <p:spPr/>
        <p:txBody>
          <a:bodyPr/>
          <a:lstStyle/>
          <a:p>
            <a:fld id="{1B77AD01-7921-4CAC-AC9D-AFB1B9D32AE8}" type="datetimeFigureOut">
              <a:rPr lang="en-CA" smtClean="0"/>
              <a:t>2020-11-02</a:t>
            </a:fld>
            <a:endParaRPr lang="en-CA"/>
          </a:p>
        </p:txBody>
      </p:sp>
      <p:sp>
        <p:nvSpPr>
          <p:cNvPr id="5" name="Footer Placeholder 4">
            <a:extLst>
              <a:ext uri="{FF2B5EF4-FFF2-40B4-BE49-F238E27FC236}">
                <a16:creationId xmlns:a16="http://schemas.microsoft.com/office/drawing/2014/main" id="{68751330-BC28-4DF2-9C4E-433AF3EEB7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59DECC-5F15-4273-BD07-4AEB57CAC497}"/>
              </a:ext>
            </a:extLst>
          </p:cNvPr>
          <p:cNvSpPr>
            <a:spLocks noGrp="1"/>
          </p:cNvSpPr>
          <p:nvPr>
            <p:ph type="sldNum" sz="quarter" idx="12"/>
          </p:nvPr>
        </p:nvSpPr>
        <p:spPr/>
        <p:txBody>
          <a:bodyPr/>
          <a:lstStyle/>
          <a:p>
            <a:fld id="{B7CCB2A7-639C-49E2-9879-3CAA9BF5BAC5}" type="slidenum">
              <a:rPr lang="en-CA" smtClean="0"/>
              <a:t>‹#›</a:t>
            </a:fld>
            <a:endParaRPr lang="en-CA"/>
          </a:p>
        </p:txBody>
      </p:sp>
    </p:spTree>
    <p:extLst>
      <p:ext uri="{BB962C8B-B14F-4D97-AF65-F5344CB8AC3E}">
        <p14:creationId xmlns:p14="http://schemas.microsoft.com/office/powerpoint/2010/main" val="1629865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6CAA-96A5-4CF2-981E-7E7388059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B49627E-7DDD-4E50-ACDE-183CFF6B0D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CB9722-3A76-48F7-A3D1-D18CEBBE4B87}"/>
              </a:ext>
            </a:extLst>
          </p:cNvPr>
          <p:cNvSpPr>
            <a:spLocks noGrp="1"/>
          </p:cNvSpPr>
          <p:nvPr>
            <p:ph type="dt" sz="half" idx="10"/>
          </p:nvPr>
        </p:nvSpPr>
        <p:spPr/>
        <p:txBody>
          <a:bodyPr/>
          <a:lstStyle/>
          <a:p>
            <a:fld id="{1B77AD01-7921-4CAC-AC9D-AFB1B9D32AE8}" type="datetimeFigureOut">
              <a:rPr lang="en-CA" smtClean="0"/>
              <a:t>2020-11-02</a:t>
            </a:fld>
            <a:endParaRPr lang="en-CA"/>
          </a:p>
        </p:txBody>
      </p:sp>
      <p:sp>
        <p:nvSpPr>
          <p:cNvPr id="5" name="Footer Placeholder 4">
            <a:extLst>
              <a:ext uri="{FF2B5EF4-FFF2-40B4-BE49-F238E27FC236}">
                <a16:creationId xmlns:a16="http://schemas.microsoft.com/office/drawing/2014/main" id="{4FF605D6-7852-40D2-B379-236792C22C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99685C-BE03-4F32-8EC3-305BBBB36B76}"/>
              </a:ext>
            </a:extLst>
          </p:cNvPr>
          <p:cNvSpPr>
            <a:spLocks noGrp="1"/>
          </p:cNvSpPr>
          <p:nvPr>
            <p:ph type="sldNum" sz="quarter" idx="12"/>
          </p:nvPr>
        </p:nvSpPr>
        <p:spPr/>
        <p:txBody>
          <a:bodyPr/>
          <a:lstStyle/>
          <a:p>
            <a:fld id="{B7CCB2A7-639C-49E2-9879-3CAA9BF5BAC5}" type="slidenum">
              <a:rPr lang="en-CA" smtClean="0"/>
              <a:t>‹#›</a:t>
            </a:fld>
            <a:endParaRPr lang="en-CA"/>
          </a:p>
        </p:txBody>
      </p:sp>
    </p:spTree>
    <p:extLst>
      <p:ext uri="{BB962C8B-B14F-4D97-AF65-F5344CB8AC3E}">
        <p14:creationId xmlns:p14="http://schemas.microsoft.com/office/powerpoint/2010/main" val="137863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DB42-149C-4ACF-898D-4C812996836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8A5D6A4-06E1-4130-9506-6F1E86D4A8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5151731-D170-44E6-80F2-D771C43447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A279B57-3734-4A2C-8D69-689D76FF65F0}"/>
              </a:ext>
            </a:extLst>
          </p:cNvPr>
          <p:cNvSpPr>
            <a:spLocks noGrp="1"/>
          </p:cNvSpPr>
          <p:nvPr>
            <p:ph type="dt" sz="half" idx="10"/>
          </p:nvPr>
        </p:nvSpPr>
        <p:spPr/>
        <p:txBody>
          <a:bodyPr/>
          <a:lstStyle/>
          <a:p>
            <a:fld id="{1B77AD01-7921-4CAC-AC9D-AFB1B9D32AE8}" type="datetimeFigureOut">
              <a:rPr lang="en-CA" smtClean="0"/>
              <a:t>2020-11-02</a:t>
            </a:fld>
            <a:endParaRPr lang="en-CA"/>
          </a:p>
        </p:txBody>
      </p:sp>
      <p:sp>
        <p:nvSpPr>
          <p:cNvPr id="6" name="Footer Placeholder 5">
            <a:extLst>
              <a:ext uri="{FF2B5EF4-FFF2-40B4-BE49-F238E27FC236}">
                <a16:creationId xmlns:a16="http://schemas.microsoft.com/office/drawing/2014/main" id="{C8F6AD8D-3706-4C0E-8BB0-2E5434737CE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B17A354-F332-46B5-B838-C4CB93CC253A}"/>
              </a:ext>
            </a:extLst>
          </p:cNvPr>
          <p:cNvSpPr>
            <a:spLocks noGrp="1"/>
          </p:cNvSpPr>
          <p:nvPr>
            <p:ph type="sldNum" sz="quarter" idx="12"/>
          </p:nvPr>
        </p:nvSpPr>
        <p:spPr/>
        <p:txBody>
          <a:bodyPr/>
          <a:lstStyle/>
          <a:p>
            <a:fld id="{B7CCB2A7-639C-49E2-9879-3CAA9BF5BAC5}" type="slidenum">
              <a:rPr lang="en-CA" smtClean="0"/>
              <a:t>‹#›</a:t>
            </a:fld>
            <a:endParaRPr lang="en-CA"/>
          </a:p>
        </p:txBody>
      </p:sp>
    </p:spTree>
    <p:extLst>
      <p:ext uri="{BB962C8B-B14F-4D97-AF65-F5344CB8AC3E}">
        <p14:creationId xmlns:p14="http://schemas.microsoft.com/office/powerpoint/2010/main" val="372990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05BA-A24B-4A3A-B4B8-B655371E496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D60F556-0999-4219-887B-7809B7F8A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C2B216-84DB-4F44-AEE6-5D76C08B8C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7BCED69-BEF3-4CE9-8F66-9871CBDD4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5DFB73-B40E-4E89-99A8-A5BB500FC9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75D30FE-1DAA-4E5B-AFD7-3A796A5E64E4}"/>
              </a:ext>
            </a:extLst>
          </p:cNvPr>
          <p:cNvSpPr>
            <a:spLocks noGrp="1"/>
          </p:cNvSpPr>
          <p:nvPr>
            <p:ph type="dt" sz="half" idx="10"/>
          </p:nvPr>
        </p:nvSpPr>
        <p:spPr/>
        <p:txBody>
          <a:bodyPr/>
          <a:lstStyle/>
          <a:p>
            <a:fld id="{1B77AD01-7921-4CAC-AC9D-AFB1B9D32AE8}" type="datetimeFigureOut">
              <a:rPr lang="en-CA" smtClean="0"/>
              <a:t>2020-11-02</a:t>
            </a:fld>
            <a:endParaRPr lang="en-CA"/>
          </a:p>
        </p:txBody>
      </p:sp>
      <p:sp>
        <p:nvSpPr>
          <p:cNvPr id="8" name="Footer Placeholder 7">
            <a:extLst>
              <a:ext uri="{FF2B5EF4-FFF2-40B4-BE49-F238E27FC236}">
                <a16:creationId xmlns:a16="http://schemas.microsoft.com/office/drawing/2014/main" id="{8F5EDC6D-7397-4B29-A419-442998AABBD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40B60EE-2F1B-4D15-AD67-C4585C4E42EB}"/>
              </a:ext>
            </a:extLst>
          </p:cNvPr>
          <p:cNvSpPr>
            <a:spLocks noGrp="1"/>
          </p:cNvSpPr>
          <p:nvPr>
            <p:ph type="sldNum" sz="quarter" idx="12"/>
          </p:nvPr>
        </p:nvSpPr>
        <p:spPr/>
        <p:txBody>
          <a:bodyPr/>
          <a:lstStyle/>
          <a:p>
            <a:fld id="{B7CCB2A7-639C-49E2-9879-3CAA9BF5BAC5}" type="slidenum">
              <a:rPr lang="en-CA" smtClean="0"/>
              <a:t>‹#›</a:t>
            </a:fld>
            <a:endParaRPr lang="en-CA"/>
          </a:p>
        </p:txBody>
      </p:sp>
    </p:spTree>
    <p:extLst>
      <p:ext uri="{BB962C8B-B14F-4D97-AF65-F5344CB8AC3E}">
        <p14:creationId xmlns:p14="http://schemas.microsoft.com/office/powerpoint/2010/main" val="225233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3924-AFF5-41CB-8E93-87F0039BCB3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7675BD6-EB6D-40AD-8A4D-509C3AC2A74F}"/>
              </a:ext>
            </a:extLst>
          </p:cNvPr>
          <p:cNvSpPr>
            <a:spLocks noGrp="1"/>
          </p:cNvSpPr>
          <p:nvPr>
            <p:ph type="dt" sz="half" idx="10"/>
          </p:nvPr>
        </p:nvSpPr>
        <p:spPr/>
        <p:txBody>
          <a:bodyPr/>
          <a:lstStyle/>
          <a:p>
            <a:fld id="{1B77AD01-7921-4CAC-AC9D-AFB1B9D32AE8}" type="datetimeFigureOut">
              <a:rPr lang="en-CA" smtClean="0"/>
              <a:t>2020-11-02</a:t>
            </a:fld>
            <a:endParaRPr lang="en-CA"/>
          </a:p>
        </p:txBody>
      </p:sp>
      <p:sp>
        <p:nvSpPr>
          <p:cNvPr id="4" name="Footer Placeholder 3">
            <a:extLst>
              <a:ext uri="{FF2B5EF4-FFF2-40B4-BE49-F238E27FC236}">
                <a16:creationId xmlns:a16="http://schemas.microsoft.com/office/drawing/2014/main" id="{DF1C9624-49CD-4E1D-8892-8D1831C547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FC68757-289E-4F31-AE1B-EFF85F00E149}"/>
              </a:ext>
            </a:extLst>
          </p:cNvPr>
          <p:cNvSpPr>
            <a:spLocks noGrp="1"/>
          </p:cNvSpPr>
          <p:nvPr>
            <p:ph type="sldNum" sz="quarter" idx="12"/>
          </p:nvPr>
        </p:nvSpPr>
        <p:spPr/>
        <p:txBody>
          <a:bodyPr/>
          <a:lstStyle/>
          <a:p>
            <a:fld id="{B7CCB2A7-639C-49E2-9879-3CAA9BF5BAC5}" type="slidenum">
              <a:rPr lang="en-CA" smtClean="0"/>
              <a:t>‹#›</a:t>
            </a:fld>
            <a:endParaRPr lang="en-CA"/>
          </a:p>
        </p:txBody>
      </p:sp>
    </p:spTree>
    <p:extLst>
      <p:ext uri="{BB962C8B-B14F-4D97-AF65-F5344CB8AC3E}">
        <p14:creationId xmlns:p14="http://schemas.microsoft.com/office/powerpoint/2010/main" val="70976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1351B4-F2BF-492A-B6B5-9640BDC4B321}"/>
              </a:ext>
            </a:extLst>
          </p:cNvPr>
          <p:cNvSpPr>
            <a:spLocks noGrp="1"/>
          </p:cNvSpPr>
          <p:nvPr>
            <p:ph type="dt" sz="half" idx="10"/>
          </p:nvPr>
        </p:nvSpPr>
        <p:spPr/>
        <p:txBody>
          <a:bodyPr/>
          <a:lstStyle/>
          <a:p>
            <a:fld id="{1B77AD01-7921-4CAC-AC9D-AFB1B9D32AE8}" type="datetimeFigureOut">
              <a:rPr lang="en-CA" smtClean="0"/>
              <a:t>2020-11-02</a:t>
            </a:fld>
            <a:endParaRPr lang="en-CA"/>
          </a:p>
        </p:txBody>
      </p:sp>
      <p:sp>
        <p:nvSpPr>
          <p:cNvPr id="3" name="Footer Placeholder 2">
            <a:extLst>
              <a:ext uri="{FF2B5EF4-FFF2-40B4-BE49-F238E27FC236}">
                <a16:creationId xmlns:a16="http://schemas.microsoft.com/office/drawing/2014/main" id="{4A1B2290-CC2C-448E-B6F3-6EED64560E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ADF84D4-5752-4185-90BA-E0014329BF9E}"/>
              </a:ext>
            </a:extLst>
          </p:cNvPr>
          <p:cNvSpPr>
            <a:spLocks noGrp="1"/>
          </p:cNvSpPr>
          <p:nvPr>
            <p:ph type="sldNum" sz="quarter" idx="12"/>
          </p:nvPr>
        </p:nvSpPr>
        <p:spPr/>
        <p:txBody>
          <a:bodyPr/>
          <a:lstStyle/>
          <a:p>
            <a:fld id="{B7CCB2A7-639C-49E2-9879-3CAA9BF5BAC5}" type="slidenum">
              <a:rPr lang="en-CA" smtClean="0"/>
              <a:t>‹#›</a:t>
            </a:fld>
            <a:endParaRPr lang="en-CA"/>
          </a:p>
        </p:txBody>
      </p:sp>
    </p:spTree>
    <p:extLst>
      <p:ext uri="{BB962C8B-B14F-4D97-AF65-F5344CB8AC3E}">
        <p14:creationId xmlns:p14="http://schemas.microsoft.com/office/powerpoint/2010/main" val="1603630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3FB5D-502D-4B40-B63B-E4F620D4DB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63B9FCA-C391-4827-892C-A59597E23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4388A7F-3A5B-4874-89E8-64C69A7A4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C6FFF-F742-417F-8B59-5650DCD47ED4}"/>
              </a:ext>
            </a:extLst>
          </p:cNvPr>
          <p:cNvSpPr>
            <a:spLocks noGrp="1"/>
          </p:cNvSpPr>
          <p:nvPr>
            <p:ph type="dt" sz="half" idx="10"/>
          </p:nvPr>
        </p:nvSpPr>
        <p:spPr/>
        <p:txBody>
          <a:bodyPr/>
          <a:lstStyle/>
          <a:p>
            <a:fld id="{1B77AD01-7921-4CAC-AC9D-AFB1B9D32AE8}" type="datetimeFigureOut">
              <a:rPr lang="en-CA" smtClean="0"/>
              <a:t>2020-11-02</a:t>
            </a:fld>
            <a:endParaRPr lang="en-CA"/>
          </a:p>
        </p:txBody>
      </p:sp>
      <p:sp>
        <p:nvSpPr>
          <p:cNvPr id="6" name="Footer Placeholder 5">
            <a:extLst>
              <a:ext uri="{FF2B5EF4-FFF2-40B4-BE49-F238E27FC236}">
                <a16:creationId xmlns:a16="http://schemas.microsoft.com/office/drawing/2014/main" id="{7E35D4F6-8991-4FB7-B2F4-02C868A5413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BE8FE1-0188-41B3-9091-875D3198E132}"/>
              </a:ext>
            </a:extLst>
          </p:cNvPr>
          <p:cNvSpPr>
            <a:spLocks noGrp="1"/>
          </p:cNvSpPr>
          <p:nvPr>
            <p:ph type="sldNum" sz="quarter" idx="12"/>
          </p:nvPr>
        </p:nvSpPr>
        <p:spPr/>
        <p:txBody>
          <a:bodyPr/>
          <a:lstStyle/>
          <a:p>
            <a:fld id="{B7CCB2A7-639C-49E2-9879-3CAA9BF5BAC5}" type="slidenum">
              <a:rPr lang="en-CA" smtClean="0"/>
              <a:t>‹#›</a:t>
            </a:fld>
            <a:endParaRPr lang="en-CA"/>
          </a:p>
        </p:txBody>
      </p:sp>
    </p:spTree>
    <p:extLst>
      <p:ext uri="{BB962C8B-B14F-4D97-AF65-F5344CB8AC3E}">
        <p14:creationId xmlns:p14="http://schemas.microsoft.com/office/powerpoint/2010/main" val="390460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BCC6-1779-45E8-A94C-C40D5060C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C9F03A8-99AD-4C1E-819E-CED57502B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361C6EA-9E23-4E77-80A9-95361C2AB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FBE41-642F-402D-BF9C-7CCC33091CC0}"/>
              </a:ext>
            </a:extLst>
          </p:cNvPr>
          <p:cNvSpPr>
            <a:spLocks noGrp="1"/>
          </p:cNvSpPr>
          <p:nvPr>
            <p:ph type="dt" sz="half" idx="10"/>
          </p:nvPr>
        </p:nvSpPr>
        <p:spPr/>
        <p:txBody>
          <a:bodyPr/>
          <a:lstStyle/>
          <a:p>
            <a:fld id="{1B77AD01-7921-4CAC-AC9D-AFB1B9D32AE8}" type="datetimeFigureOut">
              <a:rPr lang="en-CA" smtClean="0"/>
              <a:t>2020-11-02</a:t>
            </a:fld>
            <a:endParaRPr lang="en-CA"/>
          </a:p>
        </p:txBody>
      </p:sp>
      <p:sp>
        <p:nvSpPr>
          <p:cNvPr id="6" name="Footer Placeholder 5">
            <a:extLst>
              <a:ext uri="{FF2B5EF4-FFF2-40B4-BE49-F238E27FC236}">
                <a16:creationId xmlns:a16="http://schemas.microsoft.com/office/drawing/2014/main" id="{8B029753-9F29-4E81-8B87-E255D875C41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A5E7EDB-59B0-407A-8F73-BFCF6A279DDE}"/>
              </a:ext>
            </a:extLst>
          </p:cNvPr>
          <p:cNvSpPr>
            <a:spLocks noGrp="1"/>
          </p:cNvSpPr>
          <p:nvPr>
            <p:ph type="sldNum" sz="quarter" idx="12"/>
          </p:nvPr>
        </p:nvSpPr>
        <p:spPr/>
        <p:txBody>
          <a:bodyPr/>
          <a:lstStyle/>
          <a:p>
            <a:fld id="{B7CCB2A7-639C-49E2-9879-3CAA9BF5BAC5}" type="slidenum">
              <a:rPr lang="en-CA" smtClean="0"/>
              <a:t>‹#›</a:t>
            </a:fld>
            <a:endParaRPr lang="en-CA"/>
          </a:p>
        </p:txBody>
      </p:sp>
    </p:spTree>
    <p:extLst>
      <p:ext uri="{BB962C8B-B14F-4D97-AF65-F5344CB8AC3E}">
        <p14:creationId xmlns:p14="http://schemas.microsoft.com/office/powerpoint/2010/main" val="101328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366491-04F2-4834-8E4C-DC00C3EC02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F1FBE20-0F74-454D-81CE-0B0CDF7CF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54BCDE-0D19-411D-B041-BFE448862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7AD01-7921-4CAC-AC9D-AFB1B9D32AE8}" type="datetimeFigureOut">
              <a:rPr lang="en-CA" smtClean="0"/>
              <a:t>2020-11-02</a:t>
            </a:fld>
            <a:endParaRPr lang="en-CA"/>
          </a:p>
        </p:txBody>
      </p:sp>
      <p:sp>
        <p:nvSpPr>
          <p:cNvPr id="5" name="Footer Placeholder 4">
            <a:extLst>
              <a:ext uri="{FF2B5EF4-FFF2-40B4-BE49-F238E27FC236}">
                <a16:creationId xmlns:a16="http://schemas.microsoft.com/office/drawing/2014/main" id="{7BAC9F2B-D19F-4D3E-8012-33C356609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F88DD40-52EA-422C-BD30-6B72F583E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CB2A7-639C-49E2-9879-3CAA9BF5BAC5}" type="slidenum">
              <a:rPr lang="en-CA" smtClean="0"/>
              <a:t>‹#›</a:t>
            </a:fld>
            <a:endParaRPr lang="en-CA"/>
          </a:p>
        </p:txBody>
      </p:sp>
    </p:spTree>
    <p:extLst>
      <p:ext uri="{BB962C8B-B14F-4D97-AF65-F5344CB8AC3E}">
        <p14:creationId xmlns:p14="http://schemas.microsoft.com/office/powerpoint/2010/main" val="25539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30AB-3B2B-4528-805D-1E7105B1547A}"/>
              </a:ext>
            </a:extLst>
          </p:cNvPr>
          <p:cNvSpPr>
            <a:spLocks noGrp="1"/>
          </p:cNvSpPr>
          <p:nvPr>
            <p:ph type="title"/>
          </p:nvPr>
        </p:nvSpPr>
        <p:spPr>
          <a:xfrm>
            <a:off x="191395" y="-15480"/>
            <a:ext cx="10515600" cy="1325563"/>
          </a:xfrm>
        </p:spPr>
        <p:txBody>
          <a:bodyPr/>
          <a:lstStyle/>
          <a:p>
            <a:r>
              <a:rPr lang="en-US" dirty="0"/>
              <a:t>Data Cleaning</a:t>
            </a:r>
            <a:endParaRPr lang="en-CA" dirty="0"/>
          </a:p>
        </p:txBody>
      </p:sp>
      <p:sp>
        <p:nvSpPr>
          <p:cNvPr id="3" name="Text Placeholder 2">
            <a:extLst>
              <a:ext uri="{FF2B5EF4-FFF2-40B4-BE49-F238E27FC236}">
                <a16:creationId xmlns:a16="http://schemas.microsoft.com/office/drawing/2014/main" id="{DCB65208-2300-4EB6-9FDC-C75BE0DF8E9C}"/>
              </a:ext>
            </a:extLst>
          </p:cNvPr>
          <p:cNvSpPr>
            <a:spLocks noGrp="1"/>
          </p:cNvSpPr>
          <p:nvPr>
            <p:ph type="body" idx="1"/>
          </p:nvPr>
        </p:nvSpPr>
        <p:spPr>
          <a:xfrm>
            <a:off x="557155" y="998540"/>
            <a:ext cx="5157787" cy="823912"/>
          </a:xfrm>
        </p:spPr>
        <p:txBody>
          <a:bodyPr>
            <a:normAutofit fontScale="92500"/>
          </a:bodyPr>
          <a:lstStyle/>
          <a:p>
            <a:pPr algn="ctr"/>
            <a:r>
              <a:rPr lang="en-US" sz="1600" b="0" dirty="0"/>
              <a:t>Initially we got a significant amount of missing data</a:t>
            </a:r>
            <a:endParaRPr lang="en-CA" sz="1600" b="0" dirty="0"/>
          </a:p>
        </p:txBody>
      </p:sp>
      <p:pic>
        <p:nvPicPr>
          <p:cNvPr id="8" name="Content Placeholder 7">
            <a:extLst>
              <a:ext uri="{FF2B5EF4-FFF2-40B4-BE49-F238E27FC236}">
                <a16:creationId xmlns:a16="http://schemas.microsoft.com/office/drawing/2014/main" id="{DCADA7E4-5367-450E-9B98-F0A112EE93A2}"/>
              </a:ext>
            </a:extLst>
          </p:cNvPr>
          <p:cNvPicPr>
            <a:picLocks noGrp="1" noChangeAspect="1"/>
          </p:cNvPicPr>
          <p:nvPr>
            <p:ph sz="half" idx="2"/>
          </p:nvPr>
        </p:nvPicPr>
        <p:blipFill>
          <a:blip r:embed="rId2"/>
          <a:stretch>
            <a:fillRect/>
          </a:stretch>
        </p:blipFill>
        <p:spPr>
          <a:xfrm>
            <a:off x="557154" y="1967074"/>
            <a:ext cx="5157787" cy="2200270"/>
          </a:xfrm>
        </p:spPr>
      </p:pic>
      <p:sp>
        <p:nvSpPr>
          <p:cNvPr id="5" name="Text Placeholder 4">
            <a:extLst>
              <a:ext uri="{FF2B5EF4-FFF2-40B4-BE49-F238E27FC236}">
                <a16:creationId xmlns:a16="http://schemas.microsoft.com/office/drawing/2014/main" id="{B5925D99-509D-4D7E-97FE-C90D7C3217F4}"/>
              </a:ext>
            </a:extLst>
          </p:cNvPr>
          <p:cNvSpPr>
            <a:spLocks noGrp="1"/>
          </p:cNvSpPr>
          <p:nvPr>
            <p:ph type="body" sz="quarter" idx="3"/>
          </p:nvPr>
        </p:nvSpPr>
        <p:spPr>
          <a:xfrm>
            <a:off x="6080702" y="998540"/>
            <a:ext cx="5183188" cy="823912"/>
          </a:xfrm>
        </p:spPr>
        <p:txBody>
          <a:bodyPr>
            <a:normAutofit fontScale="92500"/>
          </a:bodyPr>
          <a:lstStyle/>
          <a:p>
            <a:r>
              <a:rPr lang="en-US" dirty="0"/>
              <a:t>After cleaning and filling in missing value we achieved the following correlation plot</a:t>
            </a:r>
            <a:endParaRPr lang="en-CA" dirty="0"/>
          </a:p>
        </p:txBody>
      </p:sp>
      <p:sp>
        <p:nvSpPr>
          <p:cNvPr id="9" name="TextBox 8">
            <a:extLst>
              <a:ext uri="{FF2B5EF4-FFF2-40B4-BE49-F238E27FC236}">
                <a16:creationId xmlns:a16="http://schemas.microsoft.com/office/drawing/2014/main" id="{568CE615-5CD9-4EC1-9CA5-920DFD99AA64}"/>
              </a:ext>
            </a:extLst>
          </p:cNvPr>
          <p:cNvSpPr txBox="1"/>
          <p:nvPr/>
        </p:nvSpPr>
        <p:spPr>
          <a:xfrm>
            <a:off x="557154" y="4572000"/>
            <a:ext cx="4862744" cy="1754326"/>
          </a:xfrm>
          <a:prstGeom prst="rect">
            <a:avLst/>
          </a:prstGeom>
          <a:noFill/>
        </p:spPr>
        <p:txBody>
          <a:bodyPr wrap="square" rtlCol="0">
            <a:spAutoFit/>
          </a:bodyPr>
          <a:lstStyle/>
          <a:p>
            <a:r>
              <a:rPr lang="en-US" dirty="0"/>
              <a:t>Different methods were used to deal with missing data such as: replacing missing values with mode where column null value &lt; 20%</a:t>
            </a:r>
          </a:p>
          <a:p>
            <a:endParaRPr lang="en-CA" dirty="0"/>
          </a:p>
          <a:p>
            <a:r>
              <a:rPr lang="en-CA" dirty="0"/>
              <a:t>Any column with null value less than 2% the corresponding rows were dropped</a:t>
            </a:r>
          </a:p>
        </p:txBody>
      </p:sp>
      <p:pic>
        <p:nvPicPr>
          <p:cNvPr id="11" name="Content Placeholder 10">
            <a:extLst>
              <a:ext uri="{FF2B5EF4-FFF2-40B4-BE49-F238E27FC236}">
                <a16:creationId xmlns:a16="http://schemas.microsoft.com/office/drawing/2014/main" id="{83D0E72C-2B1E-4FBC-89E2-F6C1AA49E8B6}"/>
              </a:ext>
            </a:extLst>
          </p:cNvPr>
          <p:cNvPicPr>
            <a:picLocks noGrp="1" noChangeAspect="1"/>
          </p:cNvPicPr>
          <p:nvPr>
            <p:ph sz="quarter" idx="4"/>
          </p:nvPr>
        </p:nvPicPr>
        <p:blipFill>
          <a:blip r:embed="rId3"/>
          <a:stretch>
            <a:fillRect/>
          </a:stretch>
        </p:blipFill>
        <p:spPr>
          <a:xfrm>
            <a:off x="6827617" y="2505075"/>
            <a:ext cx="3872353" cy="3684588"/>
          </a:xfrm>
          <a:prstGeom prst="rect">
            <a:avLst/>
          </a:prstGeom>
        </p:spPr>
      </p:pic>
      <p:sp>
        <p:nvSpPr>
          <p:cNvPr id="13" name="TextBox 12">
            <a:extLst>
              <a:ext uri="{FF2B5EF4-FFF2-40B4-BE49-F238E27FC236}">
                <a16:creationId xmlns:a16="http://schemas.microsoft.com/office/drawing/2014/main" id="{F13660E2-84CA-4A17-B01B-716E35E32AD7}"/>
              </a:ext>
            </a:extLst>
          </p:cNvPr>
          <p:cNvSpPr txBox="1"/>
          <p:nvPr/>
        </p:nvSpPr>
        <p:spPr>
          <a:xfrm>
            <a:off x="6096000" y="1822452"/>
            <a:ext cx="6118166" cy="369332"/>
          </a:xfrm>
          <a:prstGeom prst="rect">
            <a:avLst/>
          </a:prstGeom>
          <a:noFill/>
        </p:spPr>
        <p:txBody>
          <a:bodyPr wrap="square">
            <a:spAutoFit/>
          </a:bodyPr>
          <a:lstStyle/>
          <a:p>
            <a:r>
              <a:rPr lang="en-US" sz="1800" dirty="0"/>
              <a:t>Significant amount of time was spent cleaning the data. </a:t>
            </a:r>
            <a:endParaRPr lang="en-CA" sz="1800" dirty="0"/>
          </a:p>
        </p:txBody>
      </p:sp>
    </p:spTree>
    <p:extLst>
      <p:ext uri="{BB962C8B-B14F-4D97-AF65-F5344CB8AC3E}">
        <p14:creationId xmlns:p14="http://schemas.microsoft.com/office/powerpoint/2010/main" val="142957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347C-DA17-44FF-BFB1-9E086CB30FED}"/>
              </a:ext>
            </a:extLst>
          </p:cNvPr>
          <p:cNvSpPr>
            <a:spLocks noGrp="1"/>
          </p:cNvSpPr>
          <p:nvPr>
            <p:ph type="title"/>
          </p:nvPr>
        </p:nvSpPr>
        <p:spPr>
          <a:xfrm>
            <a:off x="99559" y="-57671"/>
            <a:ext cx="10515600" cy="1325563"/>
          </a:xfrm>
        </p:spPr>
        <p:txBody>
          <a:bodyPr/>
          <a:lstStyle/>
          <a:p>
            <a:r>
              <a:rPr lang="en-US" dirty="0"/>
              <a:t>Exploratory Data Analysis</a:t>
            </a:r>
            <a:endParaRPr lang="en-CA" dirty="0"/>
          </a:p>
        </p:txBody>
      </p:sp>
      <p:sp>
        <p:nvSpPr>
          <p:cNvPr id="3" name="Text Placeholder 2">
            <a:extLst>
              <a:ext uri="{FF2B5EF4-FFF2-40B4-BE49-F238E27FC236}">
                <a16:creationId xmlns:a16="http://schemas.microsoft.com/office/drawing/2014/main" id="{B1438B89-538C-4AF0-9354-9C3CB5D2AC7B}"/>
              </a:ext>
            </a:extLst>
          </p:cNvPr>
          <p:cNvSpPr>
            <a:spLocks noGrp="1"/>
          </p:cNvSpPr>
          <p:nvPr>
            <p:ph type="body" idx="1"/>
          </p:nvPr>
        </p:nvSpPr>
        <p:spPr>
          <a:xfrm>
            <a:off x="1830351" y="1015752"/>
            <a:ext cx="3131321" cy="252140"/>
          </a:xfrm>
        </p:spPr>
        <p:txBody>
          <a:bodyPr>
            <a:normAutofit fontScale="92500" lnSpcReduction="20000"/>
          </a:bodyPr>
          <a:lstStyle/>
          <a:p>
            <a:pPr algn="ctr"/>
            <a:r>
              <a:rPr lang="en-US" sz="1400" dirty="0"/>
              <a:t>Visualization of Yearly Salary by Age</a:t>
            </a:r>
            <a:endParaRPr lang="en-CA" sz="1400" dirty="0"/>
          </a:p>
        </p:txBody>
      </p:sp>
      <p:pic>
        <p:nvPicPr>
          <p:cNvPr id="12" name="Content Placeholder 11">
            <a:extLst>
              <a:ext uri="{FF2B5EF4-FFF2-40B4-BE49-F238E27FC236}">
                <a16:creationId xmlns:a16="http://schemas.microsoft.com/office/drawing/2014/main" id="{C9A0E2D7-FEC6-481D-B960-8EAF60356EB2}"/>
              </a:ext>
            </a:extLst>
          </p:cNvPr>
          <p:cNvPicPr>
            <a:picLocks noGrp="1" noChangeAspect="1"/>
          </p:cNvPicPr>
          <p:nvPr>
            <p:ph sz="half" idx="2"/>
          </p:nvPr>
        </p:nvPicPr>
        <p:blipFill>
          <a:blip r:embed="rId2"/>
          <a:stretch>
            <a:fillRect/>
          </a:stretch>
        </p:blipFill>
        <p:spPr>
          <a:xfrm>
            <a:off x="1280227" y="1267892"/>
            <a:ext cx="5157787" cy="2548806"/>
          </a:xfrm>
        </p:spPr>
      </p:pic>
      <p:pic>
        <p:nvPicPr>
          <p:cNvPr id="10" name="Content Placeholder 9">
            <a:extLst>
              <a:ext uri="{FF2B5EF4-FFF2-40B4-BE49-F238E27FC236}">
                <a16:creationId xmlns:a16="http://schemas.microsoft.com/office/drawing/2014/main" id="{B56CF10D-3593-4E97-9212-BA1AAFD04BD7}"/>
              </a:ext>
            </a:extLst>
          </p:cNvPr>
          <p:cNvPicPr>
            <a:picLocks noGrp="1" noChangeAspect="1"/>
          </p:cNvPicPr>
          <p:nvPr>
            <p:ph sz="quarter" idx="4"/>
          </p:nvPr>
        </p:nvPicPr>
        <p:blipFill>
          <a:blip r:embed="rId3"/>
          <a:stretch>
            <a:fillRect/>
          </a:stretch>
        </p:blipFill>
        <p:spPr>
          <a:xfrm>
            <a:off x="496976" y="3978384"/>
            <a:ext cx="1954483" cy="2548806"/>
          </a:xfrm>
        </p:spPr>
      </p:pic>
      <p:pic>
        <p:nvPicPr>
          <p:cNvPr id="17" name="Picture 16">
            <a:extLst>
              <a:ext uri="{FF2B5EF4-FFF2-40B4-BE49-F238E27FC236}">
                <a16:creationId xmlns:a16="http://schemas.microsoft.com/office/drawing/2014/main" id="{0F71177C-B9C9-40AB-9654-BB73BAB7C96A}"/>
              </a:ext>
            </a:extLst>
          </p:cNvPr>
          <p:cNvPicPr>
            <a:picLocks noChangeAspect="1"/>
          </p:cNvPicPr>
          <p:nvPr/>
        </p:nvPicPr>
        <p:blipFill>
          <a:blip r:embed="rId4"/>
          <a:stretch>
            <a:fillRect/>
          </a:stretch>
        </p:blipFill>
        <p:spPr>
          <a:xfrm>
            <a:off x="7020321" y="225691"/>
            <a:ext cx="4488873" cy="4058568"/>
          </a:xfrm>
          <a:prstGeom prst="rect">
            <a:avLst/>
          </a:prstGeom>
        </p:spPr>
      </p:pic>
      <p:sp>
        <p:nvSpPr>
          <p:cNvPr id="18" name="Text Placeholder 2">
            <a:extLst>
              <a:ext uri="{FF2B5EF4-FFF2-40B4-BE49-F238E27FC236}">
                <a16:creationId xmlns:a16="http://schemas.microsoft.com/office/drawing/2014/main" id="{63764D2C-5ECF-4EB8-8E32-E3314E6984B5}"/>
              </a:ext>
            </a:extLst>
          </p:cNvPr>
          <p:cNvSpPr txBox="1">
            <a:spLocks/>
          </p:cNvSpPr>
          <p:nvPr/>
        </p:nvSpPr>
        <p:spPr>
          <a:xfrm>
            <a:off x="8250547" y="4284259"/>
            <a:ext cx="3131321" cy="252140"/>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t>Count plot of country</a:t>
            </a:r>
            <a:endParaRPr lang="en-CA" sz="1400" dirty="0"/>
          </a:p>
        </p:txBody>
      </p:sp>
      <p:sp>
        <p:nvSpPr>
          <p:cNvPr id="20" name="Text Placeholder 2">
            <a:extLst>
              <a:ext uri="{FF2B5EF4-FFF2-40B4-BE49-F238E27FC236}">
                <a16:creationId xmlns:a16="http://schemas.microsoft.com/office/drawing/2014/main" id="{39872BCB-87E4-4650-9CED-AF52A78BBE7F}"/>
              </a:ext>
            </a:extLst>
          </p:cNvPr>
          <p:cNvSpPr txBox="1">
            <a:spLocks/>
          </p:cNvSpPr>
          <p:nvPr/>
        </p:nvSpPr>
        <p:spPr>
          <a:xfrm>
            <a:off x="-285434" y="3816698"/>
            <a:ext cx="3131321" cy="252140"/>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t>Count plot of Salary Buckets</a:t>
            </a:r>
            <a:endParaRPr lang="en-CA" sz="1400" dirty="0"/>
          </a:p>
        </p:txBody>
      </p:sp>
      <p:sp>
        <p:nvSpPr>
          <p:cNvPr id="21" name="TextBox 20">
            <a:extLst>
              <a:ext uri="{FF2B5EF4-FFF2-40B4-BE49-F238E27FC236}">
                <a16:creationId xmlns:a16="http://schemas.microsoft.com/office/drawing/2014/main" id="{FAEE28EF-7682-417C-B153-842E13D19B68}"/>
              </a:ext>
            </a:extLst>
          </p:cNvPr>
          <p:cNvSpPr txBox="1"/>
          <p:nvPr/>
        </p:nvSpPr>
        <p:spPr>
          <a:xfrm>
            <a:off x="2451459" y="4156893"/>
            <a:ext cx="6591799" cy="369332"/>
          </a:xfrm>
          <a:prstGeom prst="rect">
            <a:avLst/>
          </a:prstGeom>
          <a:noFill/>
        </p:spPr>
        <p:txBody>
          <a:bodyPr wrap="square" rtlCol="0">
            <a:spAutoFit/>
          </a:bodyPr>
          <a:lstStyle/>
          <a:p>
            <a:r>
              <a:rPr lang="en-US" dirty="0"/>
              <a:t>These are the Feature importance showing top 15 features</a:t>
            </a:r>
            <a:endParaRPr lang="en-CA" dirty="0"/>
          </a:p>
        </p:txBody>
      </p:sp>
    </p:spTree>
    <p:extLst>
      <p:ext uri="{BB962C8B-B14F-4D97-AF65-F5344CB8AC3E}">
        <p14:creationId xmlns:p14="http://schemas.microsoft.com/office/powerpoint/2010/main" val="283882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29C6-A35F-4705-9743-3578AE559964}"/>
              </a:ext>
            </a:extLst>
          </p:cNvPr>
          <p:cNvSpPr>
            <a:spLocks noGrp="1"/>
          </p:cNvSpPr>
          <p:nvPr>
            <p:ph type="title"/>
          </p:nvPr>
        </p:nvSpPr>
        <p:spPr/>
        <p:txBody>
          <a:bodyPr/>
          <a:lstStyle/>
          <a:p>
            <a:r>
              <a:rPr lang="en-US" dirty="0"/>
              <a:t>Feature Selection</a:t>
            </a:r>
            <a:endParaRPr lang="en-CA" dirty="0"/>
          </a:p>
        </p:txBody>
      </p:sp>
      <p:sp>
        <p:nvSpPr>
          <p:cNvPr id="5" name="Text Placeholder 4">
            <a:extLst>
              <a:ext uri="{FF2B5EF4-FFF2-40B4-BE49-F238E27FC236}">
                <a16:creationId xmlns:a16="http://schemas.microsoft.com/office/drawing/2014/main" id="{79F49F96-7668-42D3-9862-0EBDD1E5FEDA}"/>
              </a:ext>
            </a:extLst>
          </p:cNvPr>
          <p:cNvSpPr>
            <a:spLocks noGrp="1"/>
          </p:cNvSpPr>
          <p:nvPr>
            <p:ph type="body" sz="quarter" idx="3"/>
          </p:nvPr>
        </p:nvSpPr>
        <p:spPr/>
        <p:txBody>
          <a:bodyPr>
            <a:normAutofit/>
          </a:bodyPr>
          <a:lstStyle/>
          <a:p>
            <a:r>
              <a:rPr lang="en-US" dirty="0"/>
              <a:t>Feature Importance Ranking</a:t>
            </a:r>
            <a:endParaRPr lang="en-CA" dirty="0"/>
          </a:p>
        </p:txBody>
      </p:sp>
      <p:sp>
        <p:nvSpPr>
          <p:cNvPr id="9" name="TextBox 8">
            <a:extLst>
              <a:ext uri="{FF2B5EF4-FFF2-40B4-BE49-F238E27FC236}">
                <a16:creationId xmlns:a16="http://schemas.microsoft.com/office/drawing/2014/main" id="{6D4563A6-349F-49C2-9397-D855F5AE9BA0}"/>
              </a:ext>
            </a:extLst>
          </p:cNvPr>
          <p:cNvSpPr txBox="1"/>
          <p:nvPr/>
        </p:nvSpPr>
        <p:spPr>
          <a:xfrm>
            <a:off x="399011" y="1862051"/>
            <a:ext cx="5696989" cy="4247317"/>
          </a:xfrm>
          <a:prstGeom prst="rect">
            <a:avLst/>
          </a:prstGeom>
          <a:noFill/>
        </p:spPr>
        <p:txBody>
          <a:bodyPr wrap="square" rtlCol="0">
            <a:spAutoFit/>
          </a:bodyPr>
          <a:lstStyle/>
          <a:p>
            <a:r>
              <a:rPr lang="en-US" sz="1800" b="0" dirty="0"/>
              <a:t>For Feature selection we used 4 methods. </a:t>
            </a:r>
          </a:p>
          <a:p>
            <a:pPr marL="285750" indent="-285750">
              <a:buFont typeface="Arial" panose="020B0604020202020204" pitchFamily="34" charset="0"/>
              <a:buChar char="•"/>
            </a:pPr>
            <a:r>
              <a:rPr lang="en-US" sz="1800" b="0" dirty="0"/>
              <a:t>1</a:t>
            </a:r>
            <a:r>
              <a:rPr lang="en-US" sz="1800" b="0" baseline="30000" dirty="0"/>
              <a:t>st</a:t>
            </a:r>
            <a:r>
              <a:rPr lang="en-US" sz="1800" b="0" dirty="0"/>
              <a:t> was correlation map however due high number of features we were not able to interpret properly.</a:t>
            </a:r>
          </a:p>
          <a:p>
            <a:pPr marL="285750" indent="-285750">
              <a:buFont typeface="Arial" panose="020B0604020202020204" pitchFamily="34" charset="0"/>
              <a:buChar char="•"/>
            </a:pPr>
            <a:r>
              <a:rPr lang="en-US" sz="1800" b="0" dirty="0"/>
              <a:t>2</a:t>
            </a:r>
            <a:r>
              <a:rPr lang="en-US" sz="1800" b="0" baseline="30000" dirty="0"/>
              <a:t>nd</a:t>
            </a:r>
            <a:r>
              <a:rPr lang="en-US" sz="1800" b="0" dirty="0"/>
              <a:t> Recursive Feature Elimination was used to clean the features and pick the features which were robust. This narrowed down our features from 216 to 107</a:t>
            </a:r>
          </a:p>
          <a:p>
            <a:pPr marL="285750" indent="-285750">
              <a:buFont typeface="Arial" panose="020B0604020202020204" pitchFamily="34" charset="0"/>
              <a:buChar char="•"/>
            </a:pPr>
            <a:r>
              <a:rPr lang="en-US" dirty="0"/>
              <a:t>3</a:t>
            </a:r>
            <a:r>
              <a:rPr lang="en-US" baseline="30000" dirty="0"/>
              <a:t>rd</a:t>
            </a:r>
            <a:r>
              <a:rPr lang="en-US" dirty="0"/>
              <a:t> We also used Feature ranking to see the features with higher importance.</a:t>
            </a:r>
          </a:p>
          <a:p>
            <a:pPr marL="285750" indent="-285750">
              <a:buFont typeface="Arial" panose="020B0604020202020204" pitchFamily="34" charset="0"/>
              <a:buChar char="•"/>
            </a:pPr>
            <a:r>
              <a:rPr lang="en-US" dirty="0"/>
              <a:t>4</a:t>
            </a:r>
            <a:r>
              <a:rPr lang="en-US" baseline="30000" dirty="0"/>
              <a:t>th</a:t>
            </a:r>
            <a:r>
              <a:rPr lang="en-US" dirty="0"/>
              <a:t>  Chi-Squared test was also used for feature selection process.</a:t>
            </a:r>
            <a:endParaRPr lang="en-CA" sz="1800" b="0" dirty="0"/>
          </a:p>
          <a:p>
            <a:endParaRPr lang="en-CA" dirty="0"/>
          </a:p>
          <a:p>
            <a:r>
              <a:rPr lang="en-CA" dirty="0"/>
              <a:t>Features from method 3 and 4 were compared to </a:t>
            </a:r>
            <a:r>
              <a:rPr lang="en-CA" dirty="0" err="1"/>
              <a:t>feaures</a:t>
            </a:r>
            <a:r>
              <a:rPr lang="en-CA" dirty="0"/>
              <a:t> in method 2. Since Method 3 and 4 had almost similar features in top 107 as features . Features from RCE were used for our model</a:t>
            </a:r>
          </a:p>
        </p:txBody>
      </p:sp>
      <p:pic>
        <p:nvPicPr>
          <p:cNvPr id="12" name="Content Placeholder 7">
            <a:extLst>
              <a:ext uri="{FF2B5EF4-FFF2-40B4-BE49-F238E27FC236}">
                <a16:creationId xmlns:a16="http://schemas.microsoft.com/office/drawing/2014/main" id="{BD39C845-D6BF-484D-9622-0D8C24B024D1}"/>
              </a:ext>
            </a:extLst>
          </p:cNvPr>
          <p:cNvPicPr>
            <a:picLocks noGrp="1" noChangeAspect="1"/>
          </p:cNvPicPr>
          <p:nvPr>
            <p:ph sz="quarter" idx="4"/>
          </p:nvPr>
        </p:nvPicPr>
        <p:blipFill>
          <a:blip r:embed="rId2"/>
          <a:stretch>
            <a:fillRect/>
          </a:stretch>
        </p:blipFill>
        <p:spPr>
          <a:xfrm>
            <a:off x="6172200" y="2890684"/>
            <a:ext cx="5183188" cy="2913369"/>
          </a:xfrm>
          <a:prstGeom prst="rect">
            <a:avLst/>
          </a:prstGeom>
        </p:spPr>
      </p:pic>
    </p:spTree>
    <p:extLst>
      <p:ext uri="{BB962C8B-B14F-4D97-AF65-F5344CB8AC3E}">
        <p14:creationId xmlns:p14="http://schemas.microsoft.com/office/powerpoint/2010/main" val="77194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EEE9-5C13-453E-8466-C36BF16E6579}"/>
              </a:ext>
            </a:extLst>
          </p:cNvPr>
          <p:cNvSpPr>
            <a:spLocks noGrp="1"/>
          </p:cNvSpPr>
          <p:nvPr>
            <p:ph type="title"/>
          </p:nvPr>
        </p:nvSpPr>
        <p:spPr/>
        <p:txBody>
          <a:bodyPr/>
          <a:lstStyle/>
          <a:p>
            <a:r>
              <a:rPr lang="en-US" dirty="0"/>
              <a:t>Model Implementation</a:t>
            </a:r>
            <a:endParaRPr lang="en-CA" dirty="0"/>
          </a:p>
        </p:txBody>
      </p:sp>
      <p:pic>
        <p:nvPicPr>
          <p:cNvPr id="8" name="Content Placeholder 7">
            <a:extLst>
              <a:ext uri="{FF2B5EF4-FFF2-40B4-BE49-F238E27FC236}">
                <a16:creationId xmlns:a16="http://schemas.microsoft.com/office/drawing/2014/main" id="{876DE871-6F66-4108-8102-A3B8ACAEC29A}"/>
              </a:ext>
            </a:extLst>
          </p:cNvPr>
          <p:cNvPicPr>
            <a:picLocks noGrp="1" noChangeAspect="1"/>
          </p:cNvPicPr>
          <p:nvPr>
            <p:ph sz="half" idx="2"/>
          </p:nvPr>
        </p:nvPicPr>
        <p:blipFill>
          <a:blip r:embed="rId2"/>
          <a:stretch>
            <a:fillRect/>
          </a:stretch>
        </p:blipFill>
        <p:spPr>
          <a:xfrm>
            <a:off x="836612" y="1586706"/>
            <a:ext cx="3076071" cy="2247511"/>
          </a:xfrm>
        </p:spPr>
      </p:pic>
      <p:pic>
        <p:nvPicPr>
          <p:cNvPr id="10" name="Content Placeholder 9">
            <a:extLst>
              <a:ext uri="{FF2B5EF4-FFF2-40B4-BE49-F238E27FC236}">
                <a16:creationId xmlns:a16="http://schemas.microsoft.com/office/drawing/2014/main" id="{651C9137-02F7-41A1-A092-143CD98139E6}"/>
              </a:ext>
            </a:extLst>
          </p:cNvPr>
          <p:cNvPicPr>
            <a:picLocks noGrp="1" noChangeAspect="1"/>
          </p:cNvPicPr>
          <p:nvPr>
            <p:ph sz="quarter" idx="4"/>
          </p:nvPr>
        </p:nvPicPr>
        <p:blipFill>
          <a:blip r:embed="rId3"/>
          <a:stretch>
            <a:fillRect/>
          </a:stretch>
        </p:blipFill>
        <p:spPr>
          <a:xfrm>
            <a:off x="1068185" y="4208622"/>
            <a:ext cx="3076071" cy="2125344"/>
          </a:xfrm>
        </p:spPr>
      </p:pic>
      <p:sp>
        <p:nvSpPr>
          <p:cNvPr id="13" name="TextBox 12">
            <a:extLst>
              <a:ext uri="{FF2B5EF4-FFF2-40B4-BE49-F238E27FC236}">
                <a16:creationId xmlns:a16="http://schemas.microsoft.com/office/drawing/2014/main" id="{26438D0C-883A-44ED-9BDE-1E2D399D411A}"/>
              </a:ext>
            </a:extLst>
          </p:cNvPr>
          <p:cNvSpPr txBox="1"/>
          <p:nvPr/>
        </p:nvSpPr>
        <p:spPr>
          <a:xfrm>
            <a:off x="4144256" y="1586706"/>
            <a:ext cx="6828544" cy="2031325"/>
          </a:xfrm>
          <a:prstGeom prst="rect">
            <a:avLst/>
          </a:prstGeom>
          <a:noFill/>
        </p:spPr>
        <p:txBody>
          <a:bodyPr wrap="square" rtlCol="0">
            <a:spAutoFit/>
          </a:bodyPr>
          <a:lstStyle/>
          <a:p>
            <a:r>
              <a:rPr lang="en-US" dirty="0"/>
              <a:t>Looking at the learning curve  we can see that the model have very close accuracy. However in our scenario we noticed the accuracy was about 73% which was the result of underfitting. </a:t>
            </a:r>
          </a:p>
          <a:p>
            <a:r>
              <a:rPr lang="en-US" dirty="0"/>
              <a:t>This could also be due not having training data or features.</a:t>
            </a:r>
          </a:p>
          <a:p>
            <a:r>
              <a:rPr lang="en-US" dirty="0"/>
              <a:t>Additionally our data set had a lot gaps which were replaced and filled with label encoding, and data cleaning techniques. This could cause some irreducible error in the data.</a:t>
            </a:r>
            <a:endParaRPr lang="en-CA" dirty="0"/>
          </a:p>
        </p:txBody>
      </p:sp>
      <p:sp>
        <p:nvSpPr>
          <p:cNvPr id="15" name="TextBox 14">
            <a:extLst>
              <a:ext uri="{FF2B5EF4-FFF2-40B4-BE49-F238E27FC236}">
                <a16:creationId xmlns:a16="http://schemas.microsoft.com/office/drawing/2014/main" id="{4B440F9A-0348-4F91-9C95-B7112A911F8A}"/>
              </a:ext>
            </a:extLst>
          </p:cNvPr>
          <p:cNvSpPr txBox="1"/>
          <p:nvPr/>
        </p:nvSpPr>
        <p:spPr>
          <a:xfrm>
            <a:off x="4295271" y="3894456"/>
            <a:ext cx="6828544" cy="1477328"/>
          </a:xfrm>
          <a:prstGeom prst="rect">
            <a:avLst/>
          </a:prstGeom>
          <a:noFill/>
        </p:spPr>
        <p:txBody>
          <a:bodyPr wrap="square" rtlCol="0">
            <a:spAutoFit/>
          </a:bodyPr>
          <a:lstStyle/>
          <a:p>
            <a:r>
              <a:rPr lang="en-US" dirty="0"/>
              <a:t>To improve the accuracy of the data we used grid search technique to find the best values for our hyper parameters.</a:t>
            </a:r>
          </a:p>
          <a:p>
            <a:r>
              <a:rPr lang="en-US" dirty="0"/>
              <a:t>So the final result were </a:t>
            </a:r>
          </a:p>
          <a:p>
            <a:r>
              <a:rPr lang="en-US" dirty="0"/>
              <a:t>C=0.01 and solver = </a:t>
            </a:r>
            <a:r>
              <a:rPr lang="en-US" dirty="0" err="1"/>
              <a:t>liblinear</a:t>
            </a:r>
            <a:r>
              <a:rPr lang="en-US" dirty="0"/>
              <a:t>.</a:t>
            </a:r>
          </a:p>
          <a:p>
            <a:r>
              <a:rPr lang="en-US" dirty="0"/>
              <a:t>We also sed L1 regularization penalty for this</a:t>
            </a:r>
            <a:endParaRPr lang="en-CA" dirty="0"/>
          </a:p>
        </p:txBody>
      </p:sp>
    </p:spTree>
    <p:extLst>
      <p:ext uri="{BB962C8B-B14F-4D97-AF65-F5344CB8AC3E}">
        <p14:creationId xmlns:p14="http://schemas.microsoft.com/office/powerpoint/2010/main" val="292195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67FB-ECED-4967-9FE8-6E0256E17FF2}"/>
              </a:ext>
            </a:extLst>
          </p:cNvPr>
          <p:cNvSpPr>
            <a:spLocks noGrp="1"/>
          </p:cNvSpPr>
          <p:nvPr>
            <p:ph type="title"/>
          </p:nvPr>
        </p:nvSpPr>
        <p:spPr>
          <a:xfrm>
            <a:off x="132778" y="42318"/>
            <a:ext cx="10515600" cy="1325563"/>
          </a:xfrm>
        </p:spPr>
        <p:txBody>
          <a:bodyPr/>
          <a:lstStyle/>
          <a:p>
            <a:r>
              <a:rPr lang="en-US" dirty="0"/>
              <a:t>Model Tuning and Discussion</a:t>
            </a:r>
            <a:endParaRPr lang="en-CA" dirty="0"/>
          </a:p>
        </p:txBody>
      </p:sp>
      <p:sp>
        <p:nvSpPr>
          <p:cNvPr id="3" name="Text Placeholder 2">
            <a:extLst>
              <a:ext uri="{FF2B5EF4-FFF2-40B4-BE49-F238E27FC236}">
                <a16:creationId xmlns:a16="http://schemas.microsoft.com/office/drawing/2014/main" id="{A26F5D9D-8631-456C-A5F2-1F4F4D0544FA}"/>
              </a:ext>
            </a:extLst>
          </p:cNvPr>
          <p:cNvSpPr>
            <a:spLocks noGrp="1"/>
          </p:cNvSpPr>
          <p:nvPr>
            <p:ph type="body" idx="1"/>
          </p:nvPr>
        </p:nvSpPr>
        <p:spPr>
          <a:xfrm>
            <a:off x="462717" y="1116487"/>
            <a:ext cx="3948114" cy="345600"/>
          </a:xfrm>
        </p:spPr>
        <p:txBody>
          <a:bodyPr>
            <a:normAutofit/>
          </a:bodyPr>
          <a:lstStyle/>
          <a:p>
            <a:r>
              <a:rPr lang="en-US" sz="1400" dirty="0"/>
              <a:t>Model using the Optimized Hyper Parameters</a:t>
            </a:r>
            <a:endParaRPr lang="en-CA" sz="1400" dirty="0"/>
          </a:p>
        </p:txBody>
      </p:sp>
      <p:pic>
        <p:nvPicPr>
          <p:cNvPr id="8" name="Content Placeholder 7">
            <a:extLst>
              <a:ext uri="{FF2B5EF4-FFF2-40B4-BE49-F238E27FC236}">
                <a16:creationId xmlns:a16="http://schemas.microsoft.com/office/drawing/2014/main" id="{CB0975D8-D168-4DA3-BAD3-ADEE9590C29D}"/>
              </a:ext>
            </a:extLst>
          </p:cNvPr>
          <p:cNvPicPr>
            <a:picLocks noGrp="1" noChangeAspect="1"/>
          </p:cNvPicPr>
          <p:nvPr>
            <p:ph sz="half" idx="2"/>
          </p:nvPr>
        </p:nvPicPr>
        <p:blipFill>
          <a:blip r:embed="rId2"/>
          <a:stretch>
            <a:fillRect/>
          </a:stretch>
        </p:blipFill>
        <p:spPr>
          <a:xfrm>
            <a:off x="232792" y="1477032"/>
            <a:ext cx="3878326" cy="2708470"/>
          </a:xfrm>
        </p:spPr>
      </p:pic>
      <p:sp>
        <p:nvSpPr>
          <p:cNvPr id="5" name="Text Placeholder 4">
            <a:extLst>
              <a:ext uri="{FF2B5EF4-FFF2-40B4-BE49-F238E27FC236}">
                <a16:creationId xmlns:a16="http://schemas.microsoft.com/office/drawing/2014/main" id="{994411E0-684D-423F-BB09-09E4A461F627}"/>
              </a:ext>
            </a:extLst>
          </p:cNvPr>
          <p:cNvSpPr>
            <a:spLocks noGrp="1"/>
          </p:cNvSpPr>
          <p:nvPr>
            <p:ph type="body" sz="quarter" idx="3"/>
          </p:nvPr>
        </p:nvSpPr>
        <p:spPr>
          <a:xfrm>
            <a:off x="6876034" y="598545"/>
            <a:ext cx="5183188" cy="823912"/>
          </a:xfrm>
        </p:spPr>
        <p:txBody>
          <a:bodyPr/>
          <a:lstStyle/>
          <a:p>
            <a:r>
              <a:rPr lang="en-US" dirty="0"/>
              <a:t>Model Prediction probability graph</a:t>
            </a:r>
            <a:endParaRPr lang="en-CA" dirty="0"/>
          </a:p>
        </p:txBody>
      </p:sp>
      <p:pic>
        <p:nvPicPr>
          <p:cNvPr id="10" name="Content Placeholder 9">
            <a:extLst>
              <a:ext uri="{FF2B5EF4-FFF2-40B4-BE49-F238E27FC236}">
                <a16:creationId xmlns:a16="http://schemas.microsoft.com/office/drawing/2014/main" id="{02601782-F9A0-4BB9-A10F-81CD79BA7C8E}"/>
              </a:ext>
            </a:extLst>
          </p:cNvPr>
          <p:cNvPicPr>
            <a:picLocks noGrp="1" noChangeAspect="1"/>
          </p:cNvPicPr>
          <p:nvPr>
            <p:ph sz="quarter" idx="4"/>
          </p:nvPr>
        </p:nvPicPr>
        <p:blipFill>
          <a:blip r:embed="rId3"/>
          <a:stretch>
            <a:fillRect/>
          </a:stretch>
        </p:blipFill>
        <p:spPr>
          <a:xfrm>
            <a:off x="8080884" y="1458515"/>
            <a:ext cx="3152226" cy="1477328"/>
          </a:xfrm>
        </p:spPr>
      </p:pic>
      <p:sp>
        <p:nvSpPr>
          <p:cNvPr id="11" name="TextBox 10">
            <a:extLst>
              <a:ext uri="{FF2B5EF4-FFF2-40B4-BE49-F238E27FC236}">
                <a16:creationId xmlns:a16="http://schemas.microsoft.com/office/drawing/2014/main" id="{9FBF284A-31EA-4DFD-BD1A-403FF5830F43}"/>
              </a:ext>
            </a:extLst>
          </p:cNvPr>
          <p:cNvSpPr txBox="1"/>
          <p:nvPr/>
        </p:nvSpPr>
        <p:spPr>
          <a:xfrm>
            <a:off x="8474698" y="3429000"/>
            <a:ext cx="3584524" cy="2031325"/>
          </a:xfrm>
          <a:prstGeom prst="rect">
            <a:avLst/>
          </a:prstGeom>
          <a:noFill/>
        </p:spPr>
        <p:txBody>
          <a:bodyPr wrap="square" rtlCol="0">
            <a:spAutoFit/>
          </a:bodyPr>
          <a:lstStyle/>
          <a:p>
            <a:r>
              <a:rPr lang="en-US" dirty="0"/>
              <a:t>The model still has issue predicting. Since the gap between the training and testing decreased it can be said that the model may not be underfitting however, the model is overfitting. As we have high bias in test set and 0 variance</a:t>
            </a:r>
            <a:endParaRPr lang="en-CA" dirty="0"/>
          </a:p>
        </p:txBody>
      </p:sp>
      <p:pic>
        <p:nvPicPr>
          <p:cNvPr id="6" name="Picture 5">
            <a:extLst>
              <a:ext uri="{FF2B5EF4-FFF2-40B4-BE49-F238E27FC236}">
                <a16:creationId xmlns:a16="http://schemas.microsoft.com/office/drawing/2014/main" id="{8CA4061A-5E14-4C48-BFD4-80BC843B01A8}"/>
              </a:ext>
            </a:extLst>
          </p:cNvPr>
          <p:cNvPicPr>
            <a:picLocks noChangeAspect="1"/>
          </p:cNvPicPr>
          <p:nvPr/>
        </p:nvPicPr>
        <p:blipFill>
          <a:blip r:embed="rId4"/>
          <a:stretch>
            <a:fillRect/>
          </a:stretch>
        </p:blipFill>
        <p:spPr>
          <a:xfrm>
            <a:off x="462718" y="4337980"/>
            <a:ext cx="3948113" cy="2085975"/>
          </a:xfrm>
          <a:prstGeom prst="rect">
            <a:avLst/>
          </a:prstGeom>
        </p:spPr>
      </p:pic>
      <p:pic>
        <p:nvPicPr>
          <p:cNvPr id="9" name="Picture 8">
            <a:extLst>
              <a:ext uri="{FF2B5EF4-FFF2-40B4-BE49-F238E27FC236}">
                <a16:creationId xmlns:a16="http://schemas.microsoft.com/office/drawing/2014/main" id="{078F7E93-516E-4C3C-A502-C303BC23F8F1}"/>
              </a:ext>
            </a:extLst>
          </p:cNvPr>
          <p:cNvPicPr>
            <a:picLocks noChangeAspect="1"/>
          </p:cNvPicPr>
          <p:nvPr/>
        </p:nvPicPr>
        <p:blipFill>
          <a:blip r:embed="rId5"/>
          <a:stretch>
            <a:fillRect/>
          </a:stretch>
        </p:blipFill>
        <p:spPr>
          <a:xfrm>
            <a:off x="4447459" y="4333218"/>
            <a:ext cx="4119562" cy="2090737"/>
          </a:xfrm>
          <a:prstGeom prst="rect">
            <a:avLst/>
          </a:prstGeom>
        </p:spPr>
      </p:pic>
      <p:pic>
        <p:nvPicPr>
          <p:cNvPr id="13" name="Picture 12">
            <a:extLst>
              <a:ext uri="{FF2B5EF4-FFF2-40B4-BE49-F238E27FC236}">
                <a16:creationId xmlns:a16="http://schemas.microsoft.com/office/drawing/2014/main" id="{FF52F021-0269-40A9-93BC-F6C3E896D0EA}"/>
              </a:ext>
            </a:extLst>
          </p:cNvPr>
          <p:cNvPicPr>
            <a:picLocks noChangeAspect="1"/>
          </p:cNvPicPr>
          <p:nvPr/>
        </p:nvPicPr>
        <p:blipFill>
          <a:blip r:embed="rId6"/>
          <a:stretch>
            <a:fillRect/>
          </a:stretch>
        </p:blipFill>
        <p:spPr>
          <a:xfrm>
            <a:off x="4004490" y="2224046"/>
            <a:ext cx="4183020" cy="1495709"/>
          </a:xfrm>
          <a:prstGeom prst="rect">
            <a:avLst/>
          </a:prstGeom>
        </p:spPr>
      </p:pic>
    </p:spTree>
    <p:extLst>
      <p:ext uri="{BB962C8B-B14F-4D97-AF65-F5344CB8AC3E}">
        <p14:creationId xmlns:p14="http://schemas.microsoft.com/office/powerpoint/2010/main" val="1946322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402</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Data Cleaning</vt:lpstr>
      <vt:lpstr>Exploratory Data Analysis</vt:lpstr>
      <vt:lpstr>Feature Selection</vt:lpstr>
      <vt:lpstr>Model Implementation</vt:lpstr>
      <vt:lpstr>Model Tuning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dc:title>
  <dc:creator>Tushar Aggarwal</dc:creator>
  <cp:lastModifiedBy>Tushar Aggarwal</cp:lastModifiedBy>
  <cp:revision>9</cp:revision>
  <dcterms:created xsi:type="dcterms:W3CDTF">2020-11-03T03:30:48Z</dcterms:created>
  <dcterms:modified xsi:type="dcterms:W3CDTF">2020-11-03T04:54:12Z</dcterms:modified>
</cp:coreProperties>
</file>