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985" autoAdjust="0"/>
  </p:normalViewPr>
  <p:slideViewPr>
    <p:cSldViewPr snapToGrid="0">
      <p:cViewPr varScale="1">
        <p:scale>
          <a:sx n="48" d="100"/>
          <a:sy n="48" d="100"/>
        </p:scale>
        <p:origin x="208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9581D-F828-4C4C-B342-97AFD4AE8C81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F13F-0056-4793-8E3B-2A092E9F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-Geoforce/Wooden-Poles-Object-Detec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  and thank you for your invitation @ your offices.</a:t>
            </a:r>
          </a:p>
          <a:p>
            <a:endParaRPr lang="en-US" dirty="0"/>
          </a:p>
          <a:p>
            <a:r>
              <a:rPr lang="en-US" dirty="0"/>
              <a:t>We are going to present to you our proposal “Discovering Wooden Poles using Object Detection”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creation of the dataset - for validation reasons - we propose to be developed a </a:t>
            </a:r>
            <a:r>
              <a:rPr lang="en-US" dirty="0" err="1"/>
              <a:t>WebGIS</a:t>
            </a:r>
            <a:r>
              <a:rPr lang="en-US" dirty="0"/>
              <a:t> application where client’s employee will be login in and using the map will validate the network from the area that are familiar.</a:t>
            </a:r>
          </a:p>
          <a:p>
            <a:endParaRPr lang="en-US" dirty="0"/>
          </a:p>
          <a:p>
            <a:r>
              <a:rPr lang="en-US" dirty="0"/>
              <a:t>For the poles that will validate they will do click on the pole on the map, a popup window will appear where they can edit the property of the validation. If there is true a pole, they will set it to True else to False.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deliverables of the project will be a </a:t>
            </a:r>
            <a:r>
              <a:rPr lang="en-US" dirty="0" err="1"/>
              <a:t>geojson</a:t>
            </a:r>
            <a:r>
              <a:rPr lang="en-US" dirty="0"/>
              <a:t> file of the point geometry of the wooden pole, plus some properties like the </a:t>
            </a:r>
            <a:r>
              <a:rPr lang="en-US" dirty="0" err="1"/>
              <a:t>propability</a:t>
            </a:r>
            <a:r>
              <a:rPr lang="en-US" dirty="0"/>
              <a:t>, the municipality </a:t>
            </a:r>
            <a:r>
              <a:rPr lang="en-US" dirty="0" err="1"/>
              <a:t>etc</a:t>
            </a:r>
            <a:r>
              <a:rPr lang="en-US" dirty="0"/>
              <a:t>…. The geometry will be in EPSG:2100 (EGSA ‘87) projection system. The write metadata will be created for that file, that will be compliment with the INSPIRE directive (EN ISO 19115 and EN ISO 19119).</a:t>
            </a:r>
          </a:p>
          <a:p>
            <a:endParaRPr lang="en-US" dirty="0"/>
          </a:p>
          <a:p>
            <a:r>
              <a:rPr lang="en-US" dirty="0"/>
              <a:t>Also, the reports, source code, experiments, models will be delivered as a repository folder, which can be used for future projects.</a:t>
            </a:r>
          </a:p>
          <a:p>
            <a:endParaRPr lang="en-US" dirty="0"/>
          </a:p>
          <a:p>
            <a:r>
              <a:rPr lang="en-US" dirty="0"/>
              <a:t>Finally, working together with the client it will be created all the necessary dissemination and exploitation activities like in-house seminars of the project to the data team, </a:t>
            </a:r>
            <a:r>
              <a:rPr lang="en-US"/>
              <a:t>data scientists' </a:t>
            </a:r>
            <a:r>
              <a:rPr lang="en-US" dirty="0"/>
              <a:t>team, data architects of the clients, plus presentations to conferences.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7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so much.</a:t>
            </a:r>
          </a:p>
          <a:p>
            <a:endParaRPr lang="en-US" dirty="0"/>
          </a:p>
          <a:p>
            <a:r>
              <a:rPr lang="en-US" dirty="0"/>
              <a:t>Questions.</a:t>
            </a:r>
          </a:p>
          <a:p>
            <a:endParaRPr lang="en-US" dirty="0"/>
          </a:p>
          <a:p>
            <a:r>
              <a:rPr lang="en-US" dirty="0"/>
              <a:t>And the everything you can find out here </a:t>
            </a:r>
          </a:p>
          <a:p>
            <a:endParaRPr lang="en-US" dirty="0"/>
          </a:p>
          <a:p>
            <a:r>
              <a:rPr lang="en-US" sz="1200" dirty="0">
                <a:hlinkClick r:id="rId3"/>
              </a:rPr>
              <a:t>https://github.com/TA-Geoforce/Wooden-Poles-Object-Detection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r>
              <a:rPr lang="en-US" dirty="0"/>
              <a:t>- Introduction, where we are going to say few things about T.A. </a:t>
            </a:r>
            <a:r>
              <a:rPr lang="en-US" dirty="0" err="1"/>
              <a:t>Geoforce</a:t>
            </a:r>
            <a:endParaRPr lang="en-US" dirty="0"/>
          </a:p>
          <a:p>
            <a:r>
              <a:rPr lang="en-US" dirty="0"/>
              <a:t>- Current status, where we will present all the input data that you have shared with us</a:t>
            </a:r>
          </a:p>
          <a:p>
            <a:r>
              <a:rPr lang="en-US" dirty="0"/>
              <a:t>- Project proposal &amp; main objective, our proposal for this project and what is the main purpose of it.</a:t>
            </a:r>
          </a:p>
          <a:p>
            <a:r>
              <a:rPr lang="en-US" dirty="0"/>
              <a:t>- Working packages, a minimal presentation of the Work packages for the first initial stage of the project</a:t>
            </a:r>
          </a:p>
          <a:p>
            <a:r>
              <a:rPr lang="en-US" dirty="0"/>
              <a:t>- Few things about advantages and disadvantages (risks,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- The methodology that we following in out AI projects</a:t>
            </a:r>
          </a:p>
          <a:p>
            <a:r>
              <a:rPr lang="en-US" dirty="0"/>
              <a:t>- Excepted results, how the model’s results are visualized and what we expect to see</a:t>
            </a:r>
          </a:p>
          <a:p>
            <a:r>
              <a:rPr lang="en-US" dirty="0"/>
              <a:t>- Few things about the validation of the data</a:t>
            </a:r>
          </a:p>
          <a:p>
            <a:r>
              <a:rPr lang="en-US" dirty="0"/>
              <a:t>- Deliverables of the project.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T.A. </a:t>
            </a:r>
            <a:r>
              <a:rPr lang="en-US" dirty="0" err="1"/>
              <a:t>Geoforce</a:t>
            </a:r>
            <a:r>
              <a:rPr lang="en-US" dirty="0"/>
              <a:t> is a pioneer company specialized @ innovating ideas in data-analytics.</a:t>
            </a:r>
          </a:p>
          <a:p>
            <a:r>
              <a:rPr lang="en-US" dirty="0"/>
              <a:t>The main sections that we are working are: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Big Data analytics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AI services (such us Deep Learning, Machine Learning, Predictive Analytic Services)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Spatial Intelligence solutions (GIS, BIM)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Our company is founded on three principles and these are: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Openness, where most of our work is published under Open license.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Interoperability, where the data and services that we develop are follow international standards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Sharing, working with our clients we share the knowledge where we create together.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  <a:p>
            <a:endParaRPr lang="en-US" dirty="0"/>
          </a:p>
          <a:p>
            <a:r>
              <a:rPr lang="en-US" dirty="0"/>
              <a:t>As you have said to us – in the previous meeting we had – there are about 6 million wooden poles installed, that create your national on land telecommunication cable network.</a:t>
            </a:r>
          </a:p>
          <a:p>
            <a:endParaRPr lang="en-US" dirty="0"/>
          </a:p>
          <a:p>
            <a:r>
              <a:rPr lang="en-US" dirty="0"/>
              <a:t>The lack of knowing where exactly is the location of these wooden poles, creates a lot of issues, like maintain and expand the current network, calculate the services cost, evaluate the current network work load.</a:t>
            </a:r>
          </a:p>
          <a:p>
            <a:endParaRPr lang="en-US" dirty="0"/>
          </a:p>
          <a:p>
            <a:r>
              <a:rPr lang="en-US" dirty="0"/>
              <a:t>The characteristics of these wooden poles are: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6 meters height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length of the cable from the main switch.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– T.A. </a:t>
            </a:r>
            <a:r>
              <a:rPr lang="en-US" dirty="0" err="1"/>
              <a:t>Geoforce</a:t>
            </a:r>
            <a:r>
              <a:rPr lang="en-US" dirty="0"/>
              <a:t> – can provide you innovative solution for discovering wooden poles using earth-observation imagery. </a:t>
            </a:r>
          </a:p>
          <a:p>
            <a:endParaRPr lang="en-US" dirty="0"/>
          </a:p>
          <a:p>
            <a:r>
              <a:rPr lang="en-US" dirty="0"/>
              <a:t>Our experience makes us continuously evolve together with our clients, providing to them AI solutions using best practices, state of art techniques and cutting-edge technologies.</a:t>
            </a:r>
          </a:p>
          <a:p>
            <a:endParaRPr lang="en-US" dirty="0"/>
          </a:p>
          <a:p>
            <a:r>
              <a:rPr lang="en-US" dirty="0"/>
              <a:t>Our proposal is to develop an AI solution where the discovering automatically wooden poles using Deep Learning techniques.</a:t>
            </a:r>
          </a:p>
          <a:p>
            <a:endParaRPr lang="en-US" dirty="0"/>
          </a:p>
          <a:p>
            <a:r>
              <a:rPr lang="en-US" dirty="0"/>
              <a:t>The objectives of this project are:</a:t>
            </a:r>
          </a:p>
          <a:p>
            <a:r>
              <a:rPr lang="en-US" dirty="0"/>
              <a:t>First, deliver a point dataset with the wooden poles of your network.</a:t>
            </a:r>
          </a:p>
          <a:p>
            <a:r>
              <a:rPr lang="en-US" dirty="0"/>
              <a:t>Secondly, create new knowledge which will give added value your data and systems.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the first initial stage of this project can take place with a test area:</a:t>
            </a:r>
          </a:p>
          <a:p>
            <a:pPr marL="171450" indent="-171450">
              <a:buFontTx/>
              <a:buChar char="-"/>
            </a:pPr>
            <a:r>
              <a:rPr lang="en-US" dirty="0"/>
              <a:t>small enough for not creating a big cluster for processing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enough that will have the data that it needs for create a good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Working together, we can split the whole project into 7 working packages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Developing technical specifications, where together we will work on technical specifications on the project, so the deliverables will be evaluated by the criteria which will be specified.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The management and coordination of the project, where our team will lead this part.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We will design the architecture of the implementation so the project will be easily scalable and reproducible.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Search and collect data from different data sources so we can have a </a:t>
            </a:r>
            <a:r>
              <a:rPr lang="en-US" dirty="0" err="1"/>
              <a:t>sucessfull</a:t>
            </a:r>
            <a:r>
              <a:rPr lang="en-US" dirty="0"/>
              <a:t> model.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Developing the experiments with special data preparation techniques, using all the necessary ml algorithms and evaluating the models that will be created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Evaluation, we will create a reliable evaluation mechanism as it will be described in the specification technical document.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Finally, dissemination and exploitation where together will be work on sharing the new knowledge that will be created.</a:t>
            </a:r>
          </a:p>
          <a:p>
            <a:pPr marL="228600" indent="-228600">
              <a:buFontTx/>
              <a:buAutoNum type="arabicPeriod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chart below shows the 4 periods, in which at the end of each period you will have a report with the status of the project and at the end the final deliverables. </a:t>
            </a:r>
          </a:p>
          <a:p>
            <a:pPr marL="0" indent="0">
              <a:buFontTx/>
              <a:buNone/>
            </a:pPr>
            <a:r>
              <a:rPr lang="en-US" dirty="0"/>
              <a:t>The periods are showing relatively how much human/working-hours/difficult each stage is.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[click]</a:t>
            </a:r>
          </a:p>
          <a:p>
            <a:pPr marL="228600" indent="-228600"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5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and disadvantages for this project are: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marL="228600" indent="-228600">
              <a:buAutoNum type="arabicPeriod"/>
            </a:pPr>
            <a:r>
              <a:rPr lang="en-US" dirty="0"/>
              <a:t>The most important is that new knowledge will be created so, it will be used in other use cases in-house. This will also will be give points of experience in your work.</a:t>
            </a:r>
          </a:p>
          <a:p>
            <a:pPr marL="228600" indent="-228600">
              <a:buAutoNum type="arabicPeriod"/>
            </a:pPr>
            <a:r>
              <a:rPr lang="en-US" dirty="0"/>
              <a:t>If we were trying to send groups of people outside it would take longer –the traditional way- it would take many months for this project to be completed. So our way is a faster way to get the results.</a:t>
            </a:r>
          </a:p>
          <a:p>
            <a:pPr marL="228600" indent="-228600">
              <a:buAutoNum type="arabicPeriod"/>
            </a:pPr>
            <a:r>
              <a:rPr lang="en-US" dirty="0"/>
              <a:t>We can re-execute partial the project in areas where we have problem or re-execute the whole project for updating the data, using a more reliable model, or having better imagery in the future.</a:t>
            </a:r>
          </a:p>
          <a:p>
            <a:pPr marL="228600" indent="-228600">
              <a:buAutoNum type="arabicPeriod"/>
            </a:pPr>
            <a:r>
              <a:rPr lang="en-US" dirty="0"/>
              <a:t>Finally, it can unlock new services like monitor your telecommunication network in special occasions like strong winds, lightings, tsunamis etc.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/>
              <a:t>[click]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follow AI solutions than working with the traditional way has and some risks like:</a:t>
            </a:r>
          </a:p>
          <a:p>
            <a:pPr marL="228600" indent="-228600">
              <a:buAutoNum type="arabicPeriod"/>
            </a:pPr>
            <a:r>
              <a:rPr lang="en-US" dirty="0"/>
              <a:t>It is a challenging project because the poles are very thick, and we might have many errors.</a:t>
            </a:r>
          </a:p>
          <a:p>
            <a:pPr marL="228600" indent="-228600">
              <a:buAutoNum type="arabicPeriod"/>
            </a:pPr>
            <a:r>
              <a:rPr lang="en-US" dirty="0"/>
              <a:t>We use bleeding cutting edge technologies which need specialized deep knowledge of what you are doing.</a:t>
            </a:r>
          </a:p>
          <a:p>
            <a:pPr marL="228600" indent="-228600">
              <a:buAutoNum type="arabicPeriod"/>
            </a:pPr>
            <a:r>
              <a:rPr lang="en-US" dirty="0"/>
              <a:t>Risk of many false –positives as we said, it might recognize poles that are used in other networks or are shadows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marL="228600" indent="-228600">
              <a:buAutoNum type="arabicPeriod"/>
            </a:pPr>
            <a:r>
              <a:rPr lang="en-US" dirty="0"/>
              <a:t>The validation of this dataset is also challenging, cause it will be needed to group of people go outside and take in-situ measurements.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T.A. </a:t>
            </a:r>
            <a:r>
              <a:rPr lang="en-US" dirty="0" err="1"/>
              <a:t>Geoforce</a:t>
            </a:r>
            <a:r>
              <a:rPr lang="en-US" dirty="0"/>
              <a:t> is following all the best practices that have been created for data science project that developing AI.</a:t>
            </a:r>
          </a:p>
          <a:p>
            <a:endParaRPr lang="en-US" dirty="0"/>
          </a:p>
          <a:p>
            <a:r>
              <a:rPr lang="en-US" dirty="0"/>
              <a:t>First, we start with the Business Understanding, something that it is very important for us, cause knowing the problems of our client, we can ask the right questions the data.</a:t>
            </a:r>
          </a:p>
          <a:p>
            <a:r>
              <a:rPr lang="en-US" dirty="0"/>
              <a:t>Second, is the Data understanding, which is a back – forward procedure, cause if the data does not exist, we can not create the added value product for the client.</a:t>
            </a:r>
          </a:p>
          <a:p>
            <a:r>
              <a:rPr lang="en-US" dirty="0"/>
              <a:t>Third, data preparation a very difficult procedure, we our experienced data scientists handle the datasets by detecting and correcting (or removing) corrupt or inaccurate records from a record set, apply statistics methods and ingesting data into the ml algorithms.</a:t>
            </a:r>
          </a:p>
          <a:p>
            <a:r>
              <a:rPr lang="en-US" dirty="0"/>
              <a:t>Modeling, the process which data are ingested inside the ml algorithm creating a model that will be evaluated.</a:t>
            </a:r>
          </a:p>
          <a:p>
            <a:r>
              <a:rPr lang="en-US" dirty="0"/>
              <a:t>If the evaluation is over the threshold what we have set we can go to production </a:t>
            </a:r>
            <a:r>
              <a:rPr lang="en-US" dirty="0" err="1"/>
              <a:t>bt</a:t>
            </a:r>
            <a:r>
              <a:rPr lang="en-US" dirty="0"/>
              <a:t> deploying and using the model.</a:t>
            </a:r>
          </a:p>
          <a:p>
            <a:endParaRPr lang="en-US" dirty="0"/>
          </a:p>
          <a:p>
            <a:r>
              <a:rPr lang="en-US" dirty="0"/>
              <a:t>That will lead to a new needs for the client, which will lead to new stage of business understanding …..</a:t>
            </a:r>
          </a:p>
          <a:p>
            <a:endParaRPr lang="en-US" dirty="0"/>
          </a:p>
          <a:p>
            <a:r>
              <a:rPr lang="en-US" dirty="0"/>
              <a:t>Now, we can see a demo…..</a:t>
            </a:r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how the result will appear after the model is applied to the datasets.</a:t>
            </a:r>
          </a:p>
          <a:p>
            <a:endParaRPr lang="en-US" dirty="0"/>
          </a:p>
          <a:p>
            <a:r>
              <a:rPr lang="en-US" dirty="0"/>
              <a:t>It will appear points where it will be:</a:t>
            </a:r>
          </a:p>
          <a:p>
            <a:pPr marL="228600" indent="-228600">
              <a:buAutoNum type="arabicPeriod"/>
            </a:pPr>
            <a:r>
              <a:rPr lang="en-US" dirty="0"/>
              <a:t>The green one's true positives where there is detected a wooden pole correct.</a:t>
            </a:r>
          </a:p>
          <a:p>
            <a:pPr marL="228600" indent="-228600">
              <a:buAutoNum type="arabicPeriod"/>
            </a:pPr>
            <a:r>
              <a:rPr lang="en-US" dirty="0"/>
              <a:t>The red ones, where there is wooden pole, but it was not detected.</a:t>
            </a:r>
          </a:p>
          <a:p>
            <a:pPr marL="228600" indent="-228600">
              <a:buAutoNum type="arabicPeriod"/>
            </a:pPr>
            <a:r>
              <a:rPr lang="en-US" dirty="0"/>
              <a:t>The false negatives where we found a wooden pole and there is no wooden pole,.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see and in the street view how it is appeared.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944-1A08-460E-A340-CB76E62D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F64E7-BC7E-44DC-B090-B666A006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E513-0194-466D-8FC3-58ABE210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D78F-B791-4463-AD9A-F8A27A23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DD3B-0648-447F-A7FF-180CDFFC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B49-11D7-4E2B-9418-9ABDFD31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09A31-A464-40D1-8A9E-8FE6AB73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D77E-A628-4A84-9798-42EF7CD8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78F9-A604-41FF-B82C-1C86E617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9C66-308F-4580-8442-641FB2C6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AC641-FCF9-4B71-BD09-19DAA5E23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23AE8-A756-4D7B-84DE-90E18E38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923F-BB3F-471E-A9F2-7CA19F0A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6FB-36CC-4764-A609-E252149E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CFC4-980E-4DF9-827F-3DE3838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2CB0-7111-492E-8119-432A74DD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1E6-637F-4805-9850-70E5EBA5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9529-41EA-45AD-9720-1D45AD48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6880-704D-4BDC-B8D2-89F4D603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B0EF-0C3D-4725-8E64-B4C66AA5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0D5B-1A36-49E8-BCFD-C74E2090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2E4D-F546-4293-A796-D2CBC8CE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C701-5891-41E0-9571-5D7C4F4F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7B6C-E711-4188-B86A-01E153E1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CA18-7B7D-4191-BBEE-4C4F2CFC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7716-2C53-4BE2-B249-A0B3076B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B39B-29B0-460D-B344-47AB89C7B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DAEF7-C55C-4A5F-B6A9-46CCAF31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06267-97B4-4B15-A862-8B7DBE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7088-9F1B-4609-B75E-5C607E1A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9504-036A-4751-96CA-D1C5EF9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092E-B88B-4EA9-AEAA-19AE9B7B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93C9-18AC-4F67-92B7-EC90D133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8A3E9-D4E2-401E-823A-746F4EC43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3E0FC-98C2-4EFE-85F7-C4C256728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FB93F-9A6C-4F21-BEF0-A18ABEAA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751CE-754A-4BED-B3C2-83E2F88E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FFC58-7B88-4A41-B1CF-2BDE75D1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8CA6E-BA70-414F-B1BC-418250AA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C774-3901-4416-A921-3A6D85B9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CE68B-D3D7-4EBC-B82C-E8296606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FE32D-24B9-48A4-BBF5-DE6CF112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40F25-05DE-4479-8F6F-69A82458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8D5D-5EE4-48C8-86E6-B5DC646C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BC8C6-12B4-4F6E-A39E-E8791190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009F0-8818-4128-B14A-21958FA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E1C6-621F-4381-A3A7-EFA331D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6EFA-2E47-4C77-BB89-B09B5F2B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C5D3-C648-47F7-8A79-36741958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DC9CA-16B5-49A6-B0E4-FB1E2EE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3FF4-E333-47E4-A698-BECCF5B1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661A-9E0E-4D57-8C2F-6C8D8DF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59CE-8091-409C-A312-02B95DF4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423EC-9EF6-47E0-B207-EA8F574A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824AA-D1B6-4781-B1C5-1005F508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704F-3FC2-42C6-B797-F9532EF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6C47-683B-414A-A3E7-8401D209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2522-1818-415C-BC4A-B65DD29E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AAA4-21FE-4F0D-9E2F-F599B677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95262-22C5-481A-8128-31AD8AF9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6566-E626-43A8-90EB-A201A6A6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F196-7DB3-4BCF-A225-C26E1B295405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2554-5B6C-48C8-BD31-B4058E255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2A62-5123-428E-9BDE-FBDFFD64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geoforc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-Geoforce/Wooden-Poles-Object-Detec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1F71-F7A4-4260-8731-EC9F1EA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787066"/>
            <a:ext cx="3161016" cy="3153753"/>
          </a:xfrm>
        </p:spPr>
        <p:txBody>
          <a:bodyPr>
            <a:normAutofit fontScale="90000"/>
          </a:bodyPr>
          <a:lstStyle/>
          <a:p>
            <a:r>
              <a:rPr lang="en-US" sz="3800">
                <a:solidFill>
                  <a:srgbClr val="EBEBEB"/>
                </a:solidFill>
                <a:latin typeface="+mn-lt"/>
              </a:rPr>
              <a:t>Discovering Wooden</a:t>
            </a:r>
            <a:r>
              <a:rPr lang="el-GR" sz="3800">
                <a:solidFill>
                  <a:srgbClr val="EBEBEB"/>
                </a:solidFill>
                <a:latin typeface="+mn-lt"/>
              </a:rPr>
              <a:t> </a:t>
            </a:r>
            <a:r>
              <a:rPr lang="en-US" sz="3800">
                <a:solidFill>
                  <a:srgbClr val="EBEBEB"/>
                </a:solidFill>
                <a:latin typeface="+mn-lt"/>
              </a:rPr>
              <a:t>Poles using </a:t>
            </a:r>
            <a:br>
              <a:rPr lang="en-US" sz="3800">
                <a:solidFill>
                  <a:srgbClr val="EBEBEB"/>
                </a:solidFill>
                <a:latin typeface="+mn-lt"/>
              </a:rPr>
            </a:br>
            <a:r>
              <a:rPr lang="en-US" sz="3800">
                <a:solidFill>
                  <a:srgbClr val="EBEBEB"/>
                </a:solidFill>
                <a:latin typeface="+mn-lt"/>
              </a:rPr>
              <a:t>Object Detection</a:t>
            </a:r>
            <a:br>
              <a:rPr lang="en-US" sz="3800">
                <a:solidFill>
                  <a:srgbClr val="EBEBEB"/>
                </a:solidFill>
              </a:rPr>
            </a:br>
            <a:endParaRPr lang="en-US" sz="38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9F552-559B-4F35-AF2E-2DB2DEFA0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>
            <a:normAutofit/>
          </a:bodyPr>
          <a:lstStyle/>
          <a:p>
            <a:r>
              <a:rPr lang="el-GR"/>
              <a:t>Τ.Α. </a:t>
            </a:r>
            <a:r>
              <a:rPr lang="en-US"/>
              <a:t>Geoforce P.C.</a:t>
            </a:r>
          </a:p>
          <a:p>
            <a:r>
              <a:rPr lang="en-US">
                <a:hlinkClick r:id="rId3"/>
              </a:rPr>
              <a:t>https://tageoforce.com</a:t>
            </a:r>
            <a:r>
              <a:rPr lang="en-US"/>
              <a:t> </a:t>
            </a:r>
          </a:p>
          <a:p>
            <a:r>
              <a:rPr lang="en-US"/>
              <a:t>Athens, 2019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 descr="A close up of a light pole&#10;&#10;Description automatically generated">
            <a:extLst>
              <a:ext uri="{FF2B5EF4-FFF2-40B4-BE49-F238E27FC236}">
                <a16:creationId xmlns:a16="http://schemas.microsoft.com/office/drawing/2014/main" id="{E51EA515-86AD-4884-8B31-0A2AA9645A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09763" y="1616856"/>
            <a:ext cx="6443180" cy="36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65884" y="1539521"/>
            <a:ext cx="1010188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Post</a:t>
            </a:r>
            <a:r>
              <a:rPr lang="en-US" sz="2800" dirty="0"/>
              <a:t> extraction phase</a:t>
            </a:r>
          </a:p>
          <a:p>
            <a:endParaRPr lang="en-US" sz="2400" dirty="0"/>
          </a:p>
          <a:p>
            <a:r>
              <a:rPr lang="en-US" sz="2400" dirty="0"/>
              <a:t>It can be created a web </a:t>
            </a:r>
            <a:r>
              <a:rPr lang="en-US" sz="2400" dirty="0">
                <a:solidFill>
                  <a:srgbClr val="FFC000"/>
                </a:solidFill>
              </a:rPr>
              <a:t>GIS</a:t>
            </a:r>
            <a:r>
              <a:rPr lang="en-US" sz="2400" dirty="0"/>
              <a:t> application with the scope of validating the poles positions by the employees.</a:t>
            </a:r>
          </a:p>
          <a:p>
            <a:endParaRPr lang="en-US" sz="2400" dirty="0"/>
          </a:p>
          <a:p>
            <a:r>
              <a:rPr lang="en-US" sz="2400" dirty="0"/>
              <a:t>Characteristics:</a:t>
            </a:r>
          </a:p>
          <a:p>
            <a:pPr marL="457200" indent="-457200">
              <a:buAutoNum type="arabicPeriod"/>
            </a:pPr>
            <a:r>
              <a:rPr lang="en-US" sz="2400" dirty="0"/>
              <a:t>The web application will be </a:t>
            </a:r>
            <a:r>
              <a:rPr lang="en-US" sz="2400" dirty="0">
                <a:solidFill>
                  <a:srgbClr val="7030A0"/>
                </a:solidFill>
              </a:rPr>
              <a:t>secure</a:t>
            </a:r>
            <a:r>
              <a:rPr lang="en-US" sz="2400" dirty="0"/>
              <a:t> using the authorization services of the client.</a:t>
            </a:r>
          </a:p>
          <a:p>
            <a:pPr marL="457200" indent="-457200">
              <a:buAutoNum type="arabicPeriod"/>
            </a:pPr>
            <a:r>
              <a:rPr lang="en-US" sz="2400" dirty="0"/>
              <a:t>There will be at least 2 layers (</a:t>
            </a:r>
            <a:r>
              <a:rPr lang="en-US" sz="2400" dirty="0" err="1"/>
              <a:t>basemap</a:t>
            </a:r>
            <a:r>
              <a:rPr lang="en-US" sz="2400" dirty="0"/>
              <a:t> and a WFS-T layer of wooden poles)</a:t>
            </a:r>
          </a:p>
          <a:p>
            <a:pPr marL="457200" indent="-457200">
              <a:buAutoNum type="arabicPeriod"/>
            </a:pPr>
            <a:r>
              <a:rPr lang="en-US" sz="2400" dirty="0"/>
              <a:t>The employees of the client will validate the poles by set a property to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or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/>
              <a:t>, using a popup widget.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264946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6" y="1783246"/>
            <a:ext cx="10202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validation: </a:t>
            </a:r>
          </a:p>
          <a:p>
            <a:r>
              <a:rPr lang="en-US" sz="2400" dirty="0"/>
              <a:t>1. </a:t>
            </a:r>
            <a:r>
              <a:rPr lang="en-US" sz="2400" dirty="0" err="1">
                <a:solidFill>
                  <a:srgbClr val="00B050"/>
                </a:solidFill>
              </a:rPr>
              <a:t>geojson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point file will be delivered with metadata (</a:t>
            </a:r>
            <a:r>
              <a:rPr lang="en-US" sz="2400" dirty="0">
                <a:solidFill>
                  <a:srgbClr val="FFC000"/>
                </a:solidFill>
              </a:rPr>
              <a:t>INSPIRE</a:t>
            </a:r>
            <a:r>
              <a:rPr lang="en-US" sz="2400" dirty="0"/>
              <a:t>).</a:t>
            </a:r>
          </a:p>
          <a:p>
            <a:r>
              <a:rPr lang="en-US" sz="2400" dirty="0"/>
              <a:t>2. Reports, source code and </a:t>
            </a:r>
            <a:r>
              <a:rPr lang="en-US" sz="2400" dirty="0">
                <a:solidFill>
                  <a:srgbClr val="7030A0"/>
                </a:solidFill>
              </a:rPr>
              <a:t>models</a:t>
            </a:r>
            <a:r>
              <a:rPr lang="en-US" sz="2400" dirty="0"/>
              <a:t> will be delivered as repository.</a:t>
            </a:r>
          </a:p>
          <a:p>
            <a:r>
              <a:rPr lang="en-US" sz="2400" dirty="0"/>
              <a:t>3. Dissemination &amp; exploitation activities (</a:t>
            </a:r>
            <a:r>
              <a:rPr lang="en-US" sz="2400" dirty="0">
                <a:solidFill>
                  <a:srgbClr val="00B0F0"/>
                </a:solidFill>
              </a:rPr>
              <a:t>in-house</a:t>
            </a:r>
            <a:r>
              <a:rPr lang="en-US" sz="2400" dirty="0"/>
              <a:t> seminars, conferences).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Deliverables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241934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1" y="1681315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</a:p>
          <a:p>
            <a:pPr algn="ctr"/>
            <a:r>
              <a:rPr lang="en-US" sz="3600" dirty="0">
                <a:solidFill>
                  <a:srgbClr val="00B0F0"/>
                </a:solidFill>
              </a:rPr>
              <a:t>&amp;</a:t>
            </a:r>
          </a:p>
          <a:p>
            <a:pPr algn="ctr"/>
            <a:r>
              <a:rPr lang="en-US" sz="3600" dirty="0"/>
              <a:t>Questions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r>
              <a:rPr lang="en-US" sz="2400" dirty="0"/>
              <a:t>Source code: </a:t>
            </a:r>
            <a:r>
              <a:rPr lang="en-US" sz="2400" dirty="0">
                <a:hlinkClick r:id="rId3"/>
              </a:rPr>
              <a:t>https://github.com/TA-Geoforce/Wooden-Poles-Object-Detection</a:t>
            </a:r>
            <a:r>
              <a:rPr lang="en-US" sz="2400" dirty="0"/>
              <a:t>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333844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7" y="1783246"/>
            <a:ext cx="7960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proposal &amp; main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Working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Advantages &amp; 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Deliverables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084D2-C13C-4768-9243-5692BCD93A43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357979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6" y="1783246"/>
            <a:ext cx="9370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T.A. </a:t>
            </a:r>
            <a:r>
              <a:rPr lang="en-US" sz="2400" dirty="0" err="1">
                <a:solidFill>
                  <a:srgbClr val="00B0F0"/>
                </a:solidFill>
              </a:rPr>
              <a:t>Geoforce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is a company specialized in: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Big Data analytics,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AI services,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Spatial Intelligence solutions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It follows three (</a:t>
            </a:r>
            <a:r>
              <a:rPr lang="en-US" sz="2400" dirty="0">
                <a:solidFill>
                  <a:schemeClr val="accent4"/>
                </a:solidFill>
              </a:rPr>
              <a:t>3</a:t>
            </a:r>
            <a:r>
              <a:rPr lang="en-US" sz="2400" dirty="0"/>
              <a:t>) basic principles:</a:t>
            </a:r>
          </a:p>
          <a:p>
            <a:pPr marL="457200" indent="-457200">
              <a:buAutoNum type="arabicPeriod"/>
            </a:pPr>
            <a:r>
              <a:rPr lang="en-US" sz="2400" dirty="0"/>
              <a:t>Openness</a:t>
            </a:r>
          </a:p>
          <a:p>
            <a:pPr marL="457200" indent="-457200">
              <a:buAutoNum type="arabicPeriod"/>
            </a:pPr>
            <a:r>
              <a:rPr lang="en-US" sz="2400" dirty="0"/>
              <a:t>Interoperability</a:t>
            </a:r>
          </a:p>
          <a:p>
            <a:pPr marL="457200" indent="-457200">
              <a:buAutoNum type="arabicPeriod"/>
            </a:pPr>
            <a:r>
              <a:rPr lang="en-US" sz="2400" dirty="0"/>
              <a:t>Sharing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EE720-94CB-4BB6-9361-7BF68CED61F9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39447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6" y="1783246"/>
            <a:ext cx="9370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There are around </a:t>
            </a:r>
            <a:r>
              <a:rPr lang="en-US" sz="2400" dirty="0">
                <a:solidFill>
                  <a:srgbClr val="00B0F0"/>
                </a:solidFill>
              </a:rPr>
              <a:t>6 million</a:t>
            </a:r>
            <a:r>
              <a:rPr lang="en-US" sz="2400" dirty="0"/>
              <a:t> wooden poles installed on the land area of Greece.</a:t>
            </a:r>
          </a:p>
          <a:p>
            <a:endParaRPr lang="en-US" sz="2400" dirty="0"/>
          </a:p>
          <a:p>
            <a:r>
              <a:rPr lang="en-US" sz="2400" dirty="0"/>
              <a:t>- The client wants to discover the </a:t>
            </a:r>
            <a:r>
              <a:rPr lang="en-US" sz="2400" dirty="0">
                <a:solidFill>
                  <a:schemeClr val="accent4"/>
                </a:solidFill>
              </a:rPr>
              <a:t>exact</a:t>
            </a:r>
            <a:r>
              <a:rPr lang="en-US" sz="2400" dirty="0"/>
              <a:t> location of these wooden poles, using innovation techniques.</a:t>
            </a:r>
          </a:p>
          <a:p>
            <a:endParaRPr lang="en-US" sz="2400" dirty="0"/>
          </a:p>
          <a:p>
            <a:r>
              <a:rPr lang="en-US" sz="2400" dirty="0"/>
              <a:t>- The wooden poles are having </a:t>
            </a:r>
            <a:r>
              <a:rPr lang="en-US" sz="2400" dirty="0">
                <a:solidFill>
                  <a:srgbClr val="00B050"/>
                </a:solidFill>
              </a:rPr>
              <a:t>6</a:t>
            </a:r>
            <a:r>
              <a:rPr lang="en-US" sz="2400" dirty="0"/>
              <a:t> meters height and the length of the cable from the main switch is </a:t>
            </a:r>
            <a:r>
              <a:rPr lang="en-US" sz="2400" dirty="0">
                <a:solidFill>
                  <a:srgbClr val="00B050"/>
                </a:solidFill>
              </a:rPr>
              <a:t>known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Current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D93AE-1961-4E23-A1DC-3838B88C4F3C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23228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7" y="1783246"/>
            <a:ext cx="105369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T.A. </a:t>
            </a:r>
            <a:r>
              <a:rPr lang="en-US" sz="2400" dirty="0" err="1">
                <a:solidFill>
                  <a:srgbClr val="00B0F0"/>
                </a:solidFill>
              </a:rPr>
              <a:t>Geoforce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can provide an innovative way to discover wooden poles using earth-observation imagery.</a:t>
            </a:r>
          </a:p>
          <a:p>
            <a:endParaRPr lang="en-US" sz="2400" dirty="0"/>
          </a:p>
          <a:p>
            <a:r>
              <a:rPr lang="en-US" sz="2400" dirty="0"/>
              <a:t>It will be developed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Artificial Intelligence</a:t>
            </a:r>
            <a:r>
              <a:rPr lang="en-US" sz="2400" dirty="0"/>
              <a:t> solution, where using deep learning techniques will be created an automate process of wooden poles identification.</a:t>
            </a:r>
          </a:p>
          <a:p>
            <a:endParaRPr lang="en-US" sz="2400" dirty="0"/>
          </a:p>
          <a:p>
            <a:r>
              <a:rPr lang="en-US" sz="2400" dirty="0"/>
              <a:t>The objectives of this project are: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 be delivered a point dataset of the wooden poles. (as completed as </a:t>
            </a:r>
            <a:r>
              <a:rPr lang="en-US" sz="2400" dirty="0">
                <a:solidFill>
                  <a:srgbClr val="FFC000"/>
                </a:solidFill>
              </a:rPr>
              <a:t>possible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 be created </a:t>
            </a:r>
            <a:r>
              <a:rPr lang="en-US" sz="2400" dirty="0">
                <a:solidFill>
                  <a:srgbClr val="00B050"/>
                </a:solidFill>
              </a:rPr>
              <a:t>new</a:t>
            </a:r>
            <a:r>
              <a:rPr lang="en-US" sz="2400" dirty="0"/>
              <a:t> knowledge of discovering objects using earth observation imagery.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85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proposal &amp; main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23AB0-9058-4103-AE2B-8441F50B0BA9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328902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7" y="1783246"/>
            <a:ext cx="7960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Developing technical 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Management &amp; coordination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Implementation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Collecting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Developing experiments &amp;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Dissemination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Working 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17DEB-6194-4FDF-84F6-12EF248A6947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8B3902-9AA0-4E68-87B9-5A3A3A9685F7}"/>
              </a:ext>
            </a:extLst>
          </p:cNvPr>
          <p:cNvCxnSpPr>
            <a:cxnSpLocks/>
          </p:cNvCxnSpPr>
          <p:nvPr/>
        </p:nvCxnSpPr>
        <p:spPr>
          <a:xfrm>
            <a:off x="462997" y="5108171"/>
            <a:ext cx="1068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8DC455-0B94-44B4-BDF3-1CE7A30E8940}"/>
              </a:ext>
            </a:extLst>
          </p:cNvPr>
          <p:cNvCxnSpPr>
            <a:cxnSpLocks/>
          </p:cNvCxnSpPr>
          <p:nvPr/>
        </p:nvCxnSpPr>
        <p:spPr>
          <a:xfrm>
            <a:off x="462997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C6EFC-1605-482B-A9FD-28EE2103A549}"/>
              </a:ext>
            </a:extLst>
          </p:cNvPr>
          <p:cNvCxnSpPr>
            <a:cxnSpLocks/>
          </p:cNvCxnSpPr>
          <p:nvPr/>
        </p:nvCxnSpPr>
        <p:spPr>
          <a:xfrm>
            <a:off x="11151195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A72AB-3BE5-42C4-9E1B-B9F1852AA592}"/>
              </a:ext>
            </a:extLst>
          </p:cNvPr>
          <p:cNvCxnSpPr>
            <a:cxnSpLocks/>
          </p:cNvCxnSpPr>
          <p:nvPr/>
        </p:nvCxnSpPr>
        <p:spPr>
          <a:xfrm>
            <a:off x="1451817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3682FE-C2B5-4112-87A0-64F15462B7E0}"/>
              </a:ext>
            </a:extLst>
          </p:cNvPr>
          <p:cNvCxnSpPr>
            <a:cxnSpLocks/>
          </p:cNvCxnSpPr>
          <p:nvPr/>
        </p:nvCxnSpPr>
        <p:spPr>
          <a:xfrm>
            <a:off x="5886644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F36A39-5D00-4287-864E-317A154CDFF2}"/>
              </a:ext>
            </a:extLst>
          </p:cNvPr>
          <p:cNvCxnSpPr>
            <a:cxnSpLocks/>
          </p:cNvCxnSpPr>
          <p:nvPr/>
        </p:nvCxnSpPr>
        <p:spPr>
          <a:xfrm>
            <a:off x="9866973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52D9B-3801-42AD-84B7-5A478DD2ECAA}"/>
              </a:ext>
            </a:extLst>
          </p:cNvPr>
          <p:cNvSpPr txBox="1"/>
          <p:nvPr/>
        </p:nvSpPr>
        <p:spPr>
          <a:xfrm>
            <a:off x="659730" y="5051273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F61EA4-BB6D-4D5E-A44D-FDCA744EA996}"/>
              </a:ext>
            </a:extLst>
          </p:cNvPr>
          <p:cNvCxnSpPr>
            <a:cxnSpLocks/>
          </p:cNvCxnSpPr>
          <p:nvPr/>
        </p:nvCxnSpPr>
        <p:spPr>
          <a:xfrm flipV="1">
            <a:off x="1157325" y="5235937"/>
            <a:ext cx="2305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0A47B5-2617-4067-925B-E9223A29446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2997" y="5235938"/>
            <a:ext cx="1967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D28A07-01AC-4C53-8407-30DBDD41B8C2}"/>
              </a:ext>
            </a:extLst>
          </p:cNvPr>
          <p:cNvSpPr txBox="1"/>
          <p:nvPr/>
        </p:nvSpPr>
        <p:spPr>
          <a:xfrm>
            <a:off x="5588472" y="5420605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8E3B1C-3D6D-4EC6-9526-15074EFD806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184816" y="5605271"/>
            <a:ext cx="49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365845-A9A7-4511-8646-1B313BAE6A2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2997" y="5605271"/>
            <a:ext cx="5125475" cy="1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4E3F1B-3D89-424D-B681-FBD47A6CA3BF}"/>
              </a:ext>
            </a:extLst>
          </p:cNvPr>
          <p:cNvSpPr txBox="1"/>
          <p:nvPr/>
        </p:nvSpPr>
        <p:spPr>
          <a:xfrm>
            <a:off x="2476676" y="5847454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6C20E7-917D-4E2F-B44B-0A592692DFE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073020" y="6032120"/>
            <a:ext cx="100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62C6BB-BAA3-462A-991B-64A95C5E4EC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09823" y="6032120"/>
            <a:ext cx="96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514A59-5C2F-4EA9-805A-F60D9D95DF8F}"/>
              </a:ext>
            </a:extLst>
          </p:cNvPr>
          <p:cNvSpPr txBox="1"/>
          <p:nvPr/>
        </p:nvSpPr>
        <p:spPr>
          <a:xfrm>
            <a:off x="4213327" y="6147518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56E60A-C692-4B43-8BB9-6969DCCC6B2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809671" y="6332184"/>
            <a:ext cx="100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4EA12E-8F70-4044-990A-C7FBB880920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246474" y="6332184"/>
            <a:ext cx="96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7B0891-8B08-4FC2-B65F-001A07705BA1}"/>
              </a:ext>
            </a:extLst>
          </p:cNvPr>
          <p:cNvSpPr txBox="1"/>
          <p:nvPr/>
        </p:nvSpPr>
        <p:spPr>
          <a:xfrm>
            <a:off x="6919943" y="5850244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6A50A7-42F5-4ECF-9880-806C70D162A3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516287" y="6034910"/>
            <a:ext cx="100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4CAAE3-D066-4916-A44E-9B1BC4316E5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953090" y="6034910"/>
            <a:ext cx="96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B16FAE-C178-4838-9895-74C79747806B}"/>
              </a:ext>
            </a:extLst>
          </p:cNvPr>
          <p:cNvSpPr txBox="1"/>
          <p:nvPr/>
        </p:nvSpPr>
        <p:spPr>
          <a:xfrm>
            <a:off x="8358422" y="6137747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65875B-08DD-4678-8F1C-384FA25EAD08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954766" y="6322413"/>
            <a:ext cx="100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CEF280-6F46-4ED0-A1FB-5BC3B766719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391569" y="6322413"/>
            <a:ext cx="96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DAF14D-48C8-492D-A8DE-F9B1E49C8ACF}"/>
              </a:ext>
            </a:extLst>
          </p:cNvPr>
          <p:cNvSpPr txBox="1"/>
          <p:nvPr/>
        </p:nvSpPr>
        <p:spPr>
          <a:xfrm>
            <a:off x="10321395" y="5854571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909C9B-5EA8-4550-AF04-8091BC23D0CD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0917739" y="6039237"/>
            <a:ext cx="25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5B5740-49D6-4B86-8877-52D5F91CAD2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921619" y="6032120"/>
            <a:ext cx="399776" cy="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C461A7-FB9B-4B35-B099-6333D214B1C8}"/>
              </a:ext>
            </a:extLst>
          </p:cNvPr>
          <p:cNvSpPr txBox="1"/>
          <p:nvPr/>
        </p:nvSpPr>
        <p:spPr>
          <a:xfrm>
            <a:off x="1438848" y="4486313"/>
            <a:ext cx="1025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Specifications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66888F-AE7D-4FF4-AC67-1BC62869F81D}"/>
              </a:ext>
            </a:extLst>
          </p:cNvPr>
          <p:cNvSpPr txBox="1"/>
          <p:nvPr/>
        </p:nvSpPr>
        <p:spPr>
          <a:xfrm>
            <a:off x="5867776" y="4477021"/>
            <a:ext cx="634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Report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BEA19F-68BB-4403-910E-396A60A45CF4}"/>
              </a:ext>
            </a:extLst>
          </p:cNvPr>
          <p:cNvSpPr txBox="1"/>
          <p:nvPr/>
        </p:nvSpPr>
        <p:spPr>
          <a:xfrm>
            <a:off x="9862270" y="4452325"/>
            <a:ext cx="5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F7E81-3E2E-4BE0-819C-BEBFCEB8AA0B}"/>
              </a:ext>
            </a:extLst>
          </p:cNvPr>
          <p:cNvSpPr txBox="1"/>
          <p:nvPr/>
        </p:nvSpPr>
        <p:spPr>
          <a:xfrm>
            <a:off x="11124716" y="4484094"/>
            <a:ext cx="1154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Report &amp;</a:t>
            </a:r>
          </a:p>
          <a:p>
            <a:pPr algn="ctr"/>
            <a:r>
              <a:rPr lang="en-US" sz="1100" dirty="0"/>
              <a:t>Final Deliverable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FC803C-6BC8-4D06-98E3-C9697C35E2E7}"/>
              </a:ext>
            </a:extLst>
          </p:cNvPr>
          <p:cNvSpPr txBox="1"/>
          <p:nvPr/>
        </p:nvSpPr>
        <p:spPr>
          <a:xfrm>
            <a:off x="295903" y="4374326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8C636-89E0-4B04-A573-B460FA0CA48D}"/>
              </a:ext>
            </a:extLst>
          </p:cNvPr>
          <p:cNvSpPr txBox="1"/>
          <p:nvPr/>
        </p:nvSpPr>
        <p:spPr>
          <a:xfrm>
            <a:off x="1277095" y="4381870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F16708-FB84-456A-BB20-69E6AA87763C}"/>
              </a:ext>
            </a:extLst>
          </p:cNvPr>
          <p:cNvSpPr txBox="1"/>
          <p:nvPr/>
        </p:nvSpPr>
        <p:spPr>
          <a:xfrm>
            <a:off x="5711922" y="4369418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A0DD87-80CD-497D-B098-EBE1B786C77F}"/>
              </a:ext>
            </a:extLst>
          </p:cNvPr>
          <p:cNvSpPr txBox="1"/>
          <p:nvPr/>
        </p:nvSpPr>
        <p:spPr>
          <a:xfrm>
            <a:off x="9673986" y="4357186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08D525-F7C9-4323-937B-1FB9ED0BDE78}"/>
              </a:ext>
            </a:extLst>
          </p:cNvPr>
          <p:cNvSpPr txBox="1"/>
          <p:nvPr/>
        </p:nvSpPr>
        <p:spPr>
          <a:xfrm>
            <a:off x="10976575" y="4347624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BC4742-6B2E-48C4-9CD4-1CBC89917015}"/>
              </a:ext>
            </a:extLst>
          </p:cNvPr>
          <p:cNvSpPr txBox="1"/>
          <p:nvPr/>
        </p:nvSpPr>
        <p:spPr>
          <a:xfrm>
            <a:off x="7596963" y="1903228"/>
            <a:ext cx="2535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Working members</a:t>
            </a:r>
          </a:p>
          <a:p>
            <a:r>
              <a:rPr lang="en-US" dirty="0"/>
              <a:t>	T.A. </a:t>
            </a:r>
            <a:r>
              <a:rPr lang="en-US" dirty="0" err="1"/>
              <a:t>Geoforce</a:t>
            </a:r>
            <a:endParaRPr lang="en-US" dirty="0"/>
          </a:p>
          <a:p>
            <a:r>
              <a:rPr lang="en-US" dirty="0"/>
              <a:t>	Client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970DFE-8FC9-4AA8-BDDA-96A12F39E808}"/>
              </a:ext>
            </a:extLst>
          </p:cNvPr>
          <p:cNvCxnSpPr/>
          <p:nvPr/>
        </p:nvCxnSpPr>
        <p:spPr>
          <a:xfrm>
            <a:off x="7761767" y="2477923"/>
            <a:ext cx="75908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64FD53-9A8E-4CA6-A43E-2C2D46F4B9ED}"/>
              </a:ext>
            </a:extLst>
          </p:cNvPr>
          <p:cNvCxnSpPr/>
          <p:nvPr/>
        </p:nvCxnSpPr>
        <p:spPr>
          <a:xfrm>
            <a:off x="7761767" y="2720700"/>
            <a:ext cx="75908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45CEFB-1632-4AE5-90CB-1363268D051E}"/>
              </a:ext>
            </a:extLst>
          </p:cNvPr>
          <p:cNvCxnSpPr>
            <a:cxnSpLocks/>
          </p:cNvCxnSpPr>
          <p:nvPr/>
        </p:nvCxnSpPr>
        <p:spPr>
          <a:xfrm flipV="1">
            <a:off x="461565" y="4809745"/>
            <a:ext cx="10707937" cy="49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7087A5-5994-4945-B775-0F0090A51E2D}"/>
              </a:ext>
            </a:extLst>
          </p:cNvPr>
          <p:cNvCxnSpPr>
            <a:cxnSpLocks/>
          </p:cNvCxnSpPr>
          <p:nvPr/>
        </p:nvCxnSpPr>
        <p:spPr>
          <a:xfrm>
            <a:off x="462997" y="4939973"/>
            <a:ext cx="98882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A0F06B-5B4C-4505-B262-168189C1B248}"/>
              </a:ext>
            </a:extLst>
          </p:cNvPr>
          <p:cNvCxnSpPr>
            <a:cxnSpLocks/>
          </p:cNvCxnSpPr>
          <p:nvPr/>
        </p:nvCxnSpPr>
        <p:spPr>
          <a:xfrm>
            <a:off x="9862270" y="4939973"/>
            <a:ext cx="13072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2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6" y="1783246"/>
            <a:ext cx="5938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New </a:t>
            </a:r>
            <a:r>
              <a:rPr lang="en-US" sz="2400" dirty="0"/>
              <a:t>knowledge will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Faster </a:t>
            </a:r>
            <a:r>
              <a:rPr lang="en-US" sz="2400" dirty="0">
                <a:solidFill>
                  <a:srgbClr val="00B0F0"/>
                </a:solidFill>
              </a:rPr>
              <a:t>than</a:t>
            </a:r>
            <a:r>
              <a:rPr lang="en-US" sz="2400" dirty="0"/>
              <a:t> the traditional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Easy to be </a:t>
            </a:r>
            <a:r>
              <a:rPr lang="en-US" sz="2400" dirty="0">
                <a:solidFill>
                  <a:srgbClr val="00B0F0"/>
                </a:solidFill>
              </a:rPr>
              <a:t>re</a:t>
            </a:r>
            <a:r>
              <a:rPr lang="en-US" sz="2400" dirty="0"/>
              <a:t>-executed (partial/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imagery can be used to monitor the </a:t>
            </a:r>
            <a:r>
              <a:rPr lang="en-US" sz="2400" dirty="0">
                <a:solidFill>
                  <a:srgbClr val="00B0F0"/>
                </a:solidFill>
              </a:rPr>
              <a:t>status</a:t>
            </a:r>
            <a:r>
              <a:rPr lang="en-US" sz="2400" dirty="0"/>
              <a:t> of the poles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Advantages &amp; 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74300-B2D5-4425-A8A6-7B41C7D2CADD}"/>
              </a:ext>
            </a:extLst>
          </p:cNvPr>
          <p:cNvSpPr txBox="1"/>
          <p:nvPr/>
        </p:nvSpPr>
        <p:spPr>
          <a:xfrm>
            <a:off x="6993463" y="1783246"/>
            <a:ext cx="5138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Challenging</a:t>
            </a:r>
            <a:r>
              <a:rPr lang="en-US" sz="2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Bleeding </a:t>
            </a:r>
            <a:r>
              <a:rPr lang="en-US" sz="2400" dirty="0">
                <a:solidFill>
                  <a:srgbClr val="FF0000"/>
                </a:solidFill>
              </a:rPr>
              <a:t>cutting-edge</a:t>
            </a:r>
            <a:r>
              <a:rPr lang="en-US" sz="2400" dirty="0"/>
              <a:t>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 of many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 -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In-situ </a:t>
            </a:r>
            <a:r>
              <a:rPr lang="en-US" sz="2400" dirty="0">
                <a:solidFill>
                  <a:srgbClr val="FF0000"/>
                </a:solidFill>
              </a:rPr>
              <a:t>validation</a:t>
            </a:r>
            <a:r>
              <a:rPr lang="en-US" sz="2400" dirty="0"/>
              <a:t> difficulties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92924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481E8-AFD9-4C78-8061-6A1A0A5A07F1}"/>
              </a:ext>
            </a:extLst>
          </p:cNvPr>
          <p:cNvGrpSpPr/>
          <p:nvPr/>
        </p:nvGrpSpPr>
        <p:grpSpPr>
          <a:xfrm>
            <a:off x="3433171" y="722286"/>
            <a:ext cx="5325656" cy="5413425"/>
            <a:chOff x="3433171" y="722286"/>
            <a:chExt cx="5325656" cy="54134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F5DDFE-EA10-423D-A91E-1524CD115310}"/>
                </a:ext>
              </a:extLst>
            </p:cNvPr>
            <p:cNvSpPr/>
            <p:nvPr/>
          </p:nvSpPr>
          <p:spPr>
            <a:xfrm>
              <a:off x="5366742" y="722286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3E80812-657F-4A91-9343-56F8846F3E48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45250" y="195007"/>
                  </a:moveTo>
                  <a:arcTo wR="2232695" hR="2232695" stAng="17647481" swAng="923510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3ECA4D-1A6D-42D4-ABBF-62F7B742924D}"/>
                </a:ext>
              </a:extLst>
            </p:cNvPr>
            <p:cNvSpPr/>
            <p:nvPr/>
          </p:nvSpPr>
          <p:spPr>
            <a:xfrm>
              <a:off x="7300312" y="1838634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E8E55A-7966-46D2-A01F-D3A6CAA18B24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430609" y="1840140"/>
                  </a:moveTo>
                  <a:arcTo wR="2232695" hR="2232695" stAng="20992414" swAng="1215173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B1BC1-EF0E-42D0-82EC-D8BD67CB6852}"/>
                </a:ext>
              </a:extLst>
            </p:cNvPr>
            <p:cNvSpPr/>
            <p:nvPr/>
          </p:nvSpPr>
          <p:spPr>
            <a:xfrm>
              <a:off x="7300312" y="4071329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E72F92-C9EB-4015-A48A-39456DB68F6E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653360" y="3955088"/>
                  </a:moveTo>
                  <a:arcTo wR="2232695" hR="2232695" stAng="3029009" swAng="923510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953934-A5BB-424C-A6C7-55E215301BD3}"/>
                </a:ext>
              </a:extLst>
            </p:cNvPr>
            <p:cNvSpPr/>
            <p:nvPr/>
          </p:nvSpPr>
          <p:spPr>
            <a:xfrm>
              <a:off x="5366742" y="5187676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66FB7B-6DEF-410E-AF8C-6AB29F04DDD0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20139" y="4270382"/>
                  </a:moveTo>
                  <a:arcTo wR="2232695" hR="2232695" stAng="6847481" swAng="923510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F8C578-AEFC-4709-B196-E89A26B1E790}"/>
                </a:ext>
              </a:extLst>
            </p:cNvPr>
            <p:cNvSpPr/>
            <p:nvPr/>
          </p:nvSpPr>
          <p:spPr>
            <a:xfrm>
              <a:off x="3433171" y="4071329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73A54C-F573-4075-BCEC-EE072BDC6B2F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780" y="2625249"/>
                  </a:moveTo>
                  <a:arcTo wR="2232695" hR="2232695" stAng="10192414" swAng="1215173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339987-CBF9-4793-96DA-CF3EB8AAE8D5}"/>
                </a:ext>
              </a:extLst>
            </p:cNvPr>
            <p:cNvSpPr/>
            <p:nvPr/>
          </p:nvSpPr>
          <p:spPr>
            <a:xfrm>
              <a:off x="3433171" y="1838634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1059" tIns="191059" rIns="191059" bIns="191059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8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39925E-44F7-4FC0-BC7A-BDA79087A9B6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12029" y="510302"/>
                  </a:moveTo>
                  <a:arcTo wR="2232695" hR="2232695" stAng="13829009" swAng="923510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6635FE9-62E1-493E-B499-1918A26817CA}"/>
              </a:ext>
            </a:extLst>
          </p:cNvPr>
          <p:cNvSpPr txBox="1"/>
          <p:nvPr/>
        </p:nvSpPr>
        <p:spPr>
          <a:xfrm>
            <a:off x="5348707" y="907954"/>
            <a:ext cx="147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Business Understanding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A3821-6767-43A9-A990-B0A2817A10DD}"/>
              </a:ext>
            </a:extLst>
          </p:cNvPr>
          <p:cNvSpPr txBox="1"/>
          <p:nvPr/>
        </p:nvSpPr>
        <p:spPr>
          <a:xfrm>
            <a:off x="7282277" y="2007859"/>
            <a:ext cx="147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Understanding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59312-929C-426A-BF57-AC8B9402A473}"/>
              </a:ext>
            </a:extLst>
          </p:cNvPr>
          <p:cNvSpPr txBox="1"/>
          <p:nvPr/>
        </p:nvSpPr>
        <p:spPr>
          <a:xfrm>
            <a:off x="7282277" y="4247880"/>
            <a:ext cx="147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Preparation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75816E-2C29-4B6D-9858-0EB8EDB7E1A2}"/>
              </a:ext>
            </a:extLst>
          </p:cNvPr>
          <p:cNvSpPr txBox="1"/>
          <p:nvPr/>
        </p:nvSpPr>
        <p:spPr>
          <a:xfrm>
            <a:off x="5348707" y="5501457"/>
            <a:ext cx="147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C7BC7-94C5-4D79-8933-749289CFF90B}"/>
              </a:ext>
            </a:extLst>
          </p:cNvPr>
          <p:cNvSpPr txBox="1"/>
          <p:nvPr/>
        </p:nvSpPr>
        <p:spPr>
          <a:xfrm>
            <a:off x="3424153" y="4371951"/>
            <a:ext cx="147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6EB5AD-9ED5-4AB7-AA99-C6F7AB5CA684}"/>
              </a:ext>
            </a:extLst>
          </p:cNvPr>
          <p:cNvSpPr txBox="1"/>
          <p:nvPr/>
        </p:nvSpPr>
        <p:spPr>
          <a:xfrm>
            <a:off x="3433174" y="2133052"/>
            <a:ext cx="147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Deployment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7C8C615-263F-4FBE-98AF-49BDAE5C082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900703" y="1780988"/>
            <a:ext cx="788897" cy="276024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D5F802-541F-4BE2-BA0B-4440C800C732}"/>
              </a:ext>
            </a:extLst>
          </p:cNvPr>
          <p:cNvCxnSpPr/>
          <p:nvPr/>
        </p:nvCxnSpPr>
        <p:spPr>
          <a:xfrm flipV="1">
            <a:off x="7836195" y="3081527"/>
            <a:ext cx="0" cy="7674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1BCC24-13DC-4F0B-885E-57DBAE1099CE}"/>
              </a:ext>
            </a:extLst>
          </p:cNvPr>
          <p:cNvCxnSpPr>
            <a:cxnSpLocks/>
          </p:cNvCxnSpPr>
          <p:nvPr/>
        </p:nvCxnSpPr>
        <p:spPr>
          <a:xfrm flipH="1" flipV="1">
            <a:off x="6985591" y="1547037"/>
            <a:ext cx="269797" cy="1744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7155D-1DAA-4021-8B2E-E23744DA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4" y="1212886"/>
            <a:ext cx="8279638" cy="52818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Excepted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835A0-FD66-4CF9-88E5-A58C4D7FB1D2}"/>
              </a:ext>
            </a:extLst>
          </p:cNvPr>
          <p:cNvSpPr/>
          <p:nvPr/>
        </p:nvSpPr>
        <p:spPr>
          <a:xfrm>
            <a:off x="1026488" y="1575128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8EE31-F982-4197-B748-1294544A50DA}"/>
              </a:ext>
            </a:extLst>
          </p:cNvPr>
          <p:cNvSpPr/>
          <p:nvPr/>
        </p:nvSpPr>
        <p:spPr>
          <a:xfrm>
            <a:off x="4063672" y="2349936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71CD3-823F-4A35-AA9B-94FF85F9AF97}"/>
              </a:ext>
            </a:extLst>
          </p:cNvPr>
          <p:cNvSpPr/>
          <p:nvPr/>
        </p:nvSpPr>
        <p:spPr>
          <a:xfrm>
            <a:off x="7243424" y="2498843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56384-E619-4973-9583-CBD73B268DB7}"/>
              </a:ext>
            </a:extLst>
          </p:cNvPr>
          <p:cNvSpPr/>
          <p:nvPr/>
        </p:nvSpPr>
        <p:spPr>
          <a:xfrm>
            <a:off x="5160952" y="2014078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3E374-0268-4D44-875D-ACF3AE265129}"/>
              </a:ext>
            </a:extLst>
          </p:cNvPr>
          <p:cNvSpPr/>
          <p:nvPr/>
        </p:nvSpPr>
        <p:spPr>
          <a:xfrm>
            <a:off x="4193550" y="3694523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811CE-9552-413C-A535-16476D5BC2C6}"/>
              </a:ext>
            </a:extLst>
          </p:cNvPr>
          <p:cNvSpPr/>
          <p:nvPr/>
        </p:nvSpPr>
        <p:spPr>
          <a:xfrm>
            <a:off x="7794001" y="3269718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87D43-7932-4308-879C-6695B7DE04EF}"/>
              </a:ext>
            </a:extLst>
          </p:cNvPr>
          <p:cNvSpPr/>
          <p:nvPr/>
        </p:nvSpPr>
        <p:spPr>
          <a:xfrm>
            <a:off x="7243424" y="1696583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34414CFD-3D41-4842-BCDD-43C256595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3424" y="1855865"/>
            <a:ext cx="192139" cy="192139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31B507BD-B045-48DD-8557-EAB3E2CAA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3672" y="2562580"/>
            <a:ext cx="217967" cy="217967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69FDA400-26D6-42CC-A9B1-72C1E0E11C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488" y="1776224"/>
            <a:ext cx="217967" cy="217967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5FA2A871-4430-4DA1-AD1E-9B2431643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0775" y="2671563"/>
            <a:ext cx="217967" cy="217967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2E87E08-1B3D-486B-8B5A-AD5CA51BF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4001" y="3476556"/>
            <a:ext cx="217967" cy="21796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4575C133-F7C7-4EE6-8CA1-65D779799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5017" y="1220993"/>
            <a:ext cx="217967" cy="217967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9C46C0B9-343D-47F9-A6AF-3E6C86207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0845" y="1529613"/>
            <a:ext cx="192139" cy="192139"/>
          </a:xfrm>
          <a:prstGeom prst="rect">
            <a:avLst/>
          </a:prstGeom>
        </p:spPr>
      </p:pic>
      <p:pic>
        <p:nvPicPr>
          <p:cNvPr id="26" name="Graphic 25" descr="Question mark">
            <a:extLst>
              <a:ext uri="{FF2B5EF4-FFF2-40B4-BE49-F238E27FC236}">
                <a16:creationId xmlns:a16="http://schemas.microsoft.com/office/drawing/2014/main" id="{E3370AD7-EB6B-457E-9021-FC45841E5C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0845" y="1879191"/>
            <a:ext cx="241005" cy="2410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CD6D8F-7830-45AF-8CD1-D64C3E7C1994}"/>
              </a:ext>
            </a:extLst>
          </p:cNvPr>
          <p:cNvSpPr txBox="1"/>
          <p:nvPr/>
        </p:nvSpPr>
        <p:spPr>
          <a:xfrm>
            <a:off x="9332984" y="1135977"/>
            <a:ext cx="18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8591B-5202-4680-AFEB-46B8AB860D11}"/>
              </a:ext>
            </a:extLst>
          </p:cNvPr>
          <p:cNvSpPr txBox="1"/>
          <p:nvPr/>
        </p:nvSpPr>
        <p:spPr>
          <a:xfrm>
            <a:off x="9332984" y="1457115"/>
            <a:ext cx="18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E9D19-348D-4A0F-A083-4CE1F6F0D32A}"/>
              </a:ext>
            </a:extLst>
          </p:cNvPr>
          <p:cNvSpPr txBox="1"/>
          <p:nvPr/>
        </p:nvSpPr>
        <p:spPr>
          <a:xfrm>
            <a:off x="9332984" y="1826447"/>
            <a:ext cx="18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99002B-40F6-43B1-94CB-F9DDCD03C963}"/>
              </a:ext>
            </a:extLst>
          </p:cNvPr>
          <p:cNvSpPr/>
          <p:nvPr/>
        </p:nvSpPr>
        <p:spPr>
          <a:xfrm>
            <a:off x="5595246" y="3157795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288CC19B-5E25-4BFB-B5BE-A7A74984A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162" y="3882950"/>
            <a:ext cx="241005" cy="2410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71BA020-5B52-4EA9-8FD1-6B4A99553AE8}"/>
              </a:ext>
            </a:extLst>
          </p:cNvPr>
          <p:cNvSpPr/>
          <p:nvPr/>
        </p:nvSpPr>
        <p:spPr>
          <a:xfrm>
            <a:off x="5743755" y="2889530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10EF89-109B-4A8E-88DA-8B3C4F0A6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4207" y="4049390"/>
            <a:ext cx="3558833" cy="231749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262403AF-14E9-4C10-BB3C-B7C8E5372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0952" y="2206634"/>
            <a:ext cx="217967" cy="21796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7EE8F49C-C8D5-42E3-B60D-33D68CAD14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684943" flipV="1">
            <a:off x="6397736" y="2478433"/>
            <a:ext cx="485770" cy="485770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8543623-D973-437F-A05E-E1B6D9421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2245" y="3020723"/>
            <a:ext cx="217967" cy="217967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7FB190B3-31AC-4F7B-A8E7-AAC9814B4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087" y="3346787"/>
            <a:ext cx="192139" cy="1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Geoforce">
  <a:themeElements>
    <a:clrScheme name="Custom 3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0070C0"/>
      </a:accent1>
      <a:accent2>
        <a:srgbClr val="4539E7"/>
      </a:accent2>
      <a:accent3>
        <a:srgbClr val="0070C0"/>
      </a:accent3>
      <a:accent4>
        <a:srgbClr val="E9943A"/>
      </a:accent4>
      <a:accent5>
        <a:srgbClr val="9B6BF2"/>
      </a:accent5>
      <a:accent6>
        <a:srgbClr val="0070C0"/>
      </a:accent6>
      <a:hlink>
        <a:srgbClr val="8F8F8F"/>
      </a:hlink>
      <a:folHlink>
        <a:srgbClr val="A5A5A5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 Light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2088</Words>
  <Application>Microsoft Office PowerPoint</Application>
  <PresentationFormat>Widescreen</PresentationFormat>
  <Paragraphs>262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Source Sans Pro</vt:lpstr>
      <vt:lpstr>Source Sans Pro Light</vt:lpstr>
      <vt:lpstr>TAGeoforce</vt:lpstr>
      <vt:lpstr>Discovering Wooden Poles using  Object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Wooden Poles using Object Detection </dc:title>
  <dc:creator>Christos Charmatzis</dc:creator>
  <cp:lastModifiedBy>Christos Charmatzis</cp:lastModifiedBy>
  <cp:revision>41</cp:revision>
  <dcterms:created xsi:type="dcterms:W3CDTF">2019-07-16T08:47:32Z</dcterms:created>
  <dcterms:modified xsi:type="dcterms:W3CDTF">2019-07-18T09:13:08Z</dcterms:modified>
</cp:coreProperties>
</file>