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6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79" r:id="rId7"/>
    <p:sldId id="280" r:id="rId8"/>
    <p:sldId id="281" r:id="rId9"/>
    <p:sldId id="265" r:id="rId10"/>
    <p:sldId id="266" r:id="rId11"/>
    <p:sldId id="271" r:id="rId12"/>
    <p:sldId id="269" r:id="rId13"/>
    <p:sldId id="274" r:id="rId14"/>
    <p:sldId id="278" r:id="rId15"/>
  </p:sldIdLst>
  <p:sldSz cx="10080625" cy="7559675"/>
  <p:notesSz cx="7559675" cy="10691813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2VNdD8WNbtwjzpBlDmkKSLWUs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/>
    <p:restoredTop sz="94737"/>
  </p:normalViewPr>
  <p:slideViewPr>
    <p:cSldViewPr snapToGrid="0" snapToObjects="1">
      <p:cViewPr varScale="1">
        <p:scale>
          <a:sx n="81" d="100"/>
          <a:sy n="81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2"/>
          </p:nvPr>
        </p:nvSpPr>
        <p:spPr>
          <a:xfrm>
            <a:off x="720725" y="900112"/>
            <a:ext cx="6116637" cy="3438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n"/>
          <p:cNvSpPr txBox="1">
            <a:spLocks noGrp="1"/>
          </p:cNvSpPr>
          <p:nvPr>
            <p:ph type="sldNum" idx="4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‹N›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4" name="Google Shape;144;p1:notes"/>
          <p:cNvSpPr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9" name="Google Shape;239;p16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477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60" name="Google Shape;260;p25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5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60" name="Google Shape;260;p25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5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630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46" name="Google Shape;346;p23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3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1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1" name="Google Shape;151;p2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1" name="Google Shape;161;p3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1" name="Google Shape;171;p4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2" name="Google Shape;232;p15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35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2" name="Google Shape;232;p15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10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2" name="Google Shape;232;p15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505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2" name="Google Shape;232;p15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9" name="Google Shape;239;p16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/>
          <p:nvPr/>
        </p:nvSpPr>
        <p:spPr>
          <a:xfrm>
            <a:off x="0" y="-3499"/>
            <a:ext cx="10080625" cy="5736253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28"/>
          <p:cNvSpPr txBox="1">
            <a:spLocks noGrp="1"/>
          </p:cNvSpPr>
          <p:nvPr>
            <p:ph type="ctrTitle"/>
          </p:nvPr>
        </p:nvSpPr>
        <p:spPr>
          <a:xfrm>
            <a:off x="891680" y="1597415"/>
            <a:ext cx="8297265" cy="32750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952"/>
              <a:buFont typeface="Century Gothic"/>
              <a:buNone/>
              <a:defRPr sz="5952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ubTitle" idx="1"/>
          </p:nvPr>
        </p:nvSpPr>
        <p:spPr>
          <a:xfrm>
            <a:off x="891680" y="5821156"/>
            <a:ext cx="8297265" cy="47947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97"/>
              </a:spcBef>
              <a:spcAft>
                <a:spcPts val="0"/>
              </a:spcAft>
              <a:buSzPts val="1984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543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323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323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323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323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323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323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>
            <a:off x="892964" y="801958"/>
            <a:ext cx="3860214" cy="178262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46"/>
              <a:buFont typeface="Century Gothic"/>
              <a:buNone/>
              <a:defRPr sz="2646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>
            <a:spLocks noGrp="1"/>
          </p:cNvSpPr>
          <p:nvPr>
            <p:ph type="pic" idx="2"/>
          </p:nvPr>
        </p:nvSpPr>
        <p:spPr>
          <a:xfrm>
            <a:off x="5042063" y="0"/>
            <a:ext cx="5038562" cy="755967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None/>
              <a:defRPr sz="154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🞆"/>
              <a:defRPr sz="176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Char char="🞆"/>
              <a:defRPr sz="154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body" idx="1"/>
          </p:nvPr>
        </p:nvSpPr>
        <p:spPr>
          <a:xfrm>
            <a:off x="892964" y="2584581"/>
            <a:ext cx="3860214" cy="38761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SzPts val="1323"/>
              <a:buNone/>
              <a:defRPr sz="1323"/>
            </a:lvl1pPr>
            <a:lvl2pPr marL="914400" lvl="1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323"/>
              <a:buNone/>
              <a:defRPr sz="1323"/>
            </a:lvl2pPr>
            <a:lvl3pPr marL="1371600" lvl="2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102"/>
              <a:buNone/>
              <a:defRPr sz="1102"/>
            </a:lvl3pPr>
            <a:lvl4pPr marL="1828800" lvl="3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4pPr>
            <a:lvl5pPr marL="2286000" lvl="4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5pPr>
            <a:lvl6pPr marL="2743200" lvl="5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6pPr>
            <a:lvl7pPr marL="3200400" lvl="6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7pPr>
            <a:lvl8pPr marL="3657600" lvl="7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8pPr>
            <a:lvl9pPr marL="4114800" lvl="8" indent="-2286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992"/>
              <a:buNone/>
              <a:defRPr sz="992"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dt" idx="10"/>
          </p:nvPr>
        </p:nvSpPr>
        <p:spPr>
          <a:xfrm>
            <a:off x="3212877" y="6659482"/>
            <a:ext cx="80770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272472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sldNum" idx="12"/>
          </p:nvPr>
        </p:nvSpPr>
        <p:spPr>
          <a:xfrm>
            <a:off x="4020583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panoramica con didascalia">
  <p:cSld name="Immagine panoramica con didascalia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2"/>
          <p:cNvSpPr txBox="1">
            <a:spLocks noGrp="1"/>
          </p:cNvSpPr>
          <p:nvPr>
            <p:ph type="title"/>
          </p:nvPr>
        </p:nvSpPr>
        <p:spPr>
          <a:xfrm>
            <a:off x="887306" y="5291772"/>
            <a:ext cx="8297264" cy="62472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46"/>
              <a:buFont typeface="Century Gothic"/>
              <a:buNone/>
              <a:defRPr sz="2646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>
            <a:spLocks noGrp="1"/>
          </p:cNvSpPr>
          <p:nvPr>
            <p:ph type="pic" idx="2"/>
          </p:nvPr>
        </p:nvSpPr>
        <p:spPr>
          <a:xfrm>
            <a:off x="0" y="0"/>
            <a:ext cx="10080625" cy="5291773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353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None/>
              <a:defRPr sz="176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🞆"/>
              <a:defRPr sz="176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Char char="🞆"/>
              <a:defRPr sz="154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body" idx="1"/>
          </p:nvPr>
        </p:nvSpPr>
        <p:spPr>
          <a:xfrm>
            <a:off x="887306" y="5916496"/>
            <a:ext cx="8297264" cy="54422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SzPts val="1323"/>
              <a:buNone/>
              <a:defRPr sz="1323"/>
            </a:lvl1pPr>
            <a:lvl2pPr marL="914400" lvl="1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323"/>
              <a:buNone/>
              <a:defRPr sz="1323"/>
            </a:lvl2pPr>
            <a:lvl3pPr marL="1371600" lvl="2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102"/>
              <a:buNone/>
              <a:defRPr sz="1102"/>
            </a:lvl3pPr>
            <a:lvl4pPr marL="1828800" lvl="3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4pPr>
            <a:lvl5pPr marL="2286000" lvl="4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5pPr>
            <a:lvl6pPr marL="2743200" lvl="5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6pPr>
            <a:lvl7pPr marL="3200400" lvl="6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7pPr>
            <a:lvl8pPr marL="3657600" lvl="7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8pPr>
            <a:lvl9pPr marL="4114800" lvl="8" indent="-2286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992"/>
              <a:buNone/>
              <a:defRPr sz="992"/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zione con didascalia">
  <p:cSld name="Citazione con didascalia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3"/>
          <p:cNvSpPr/>
          <p:nvPr/>
        </p:nvSpPr>
        <p:spPr>
          <a:xfrm>
            <a:off x="534797" y="1475425"/>
            <a:ext cx="5235787" cy="3570605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43"/>
          <p:cNvSpPr txBox="1">
            <a:spLocks noGrp="1"/>
          </p:cNvSpPr>
          <p:nvPr>
            <p:ph type="title"/>
          </p:nvPr>
        </p:nvSpPr>
        <p:spPr>
          <a:xfrm>
            <a:off x="716109" y="1648539"/>
            <a:ext cx="4873162" cy="291662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630"/>
              <a:buFont typeface="Century Gothic"/>
              <a:buNone/>
              <a:defRPr sz="463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body" idx="1"/>
          </p:nvPr>
        </p:nvSpPr>
        <p:spPr>
          <a:xfrm>
            <a:off x="717932" y="5181654"/>
            <a:ext cx="4871340" cy="78621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97"/>
              </a:spcBef>
              <a:spcAft>
                <a:spcPts val="0"/>
              </a:spcAft>
              <a:buSzPts val="1984"/>
              <a:buNone/>
              <a:defRPr sz="1984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984"/>
              <a:buNone/>
              <a:defRPr sz="1984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543"/>
              <a:buNone/>
              <a:defRPr sz="154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body" idx="2"/>
          </p:nvPr>
        </p:nvSpPr>
        <p:spPr>
          <a:xfrm>
            <a:off x="5951895" y="1475425"/>
            <a:ext cx="3640574" cy="44924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97"/>
              </a:spcBef>
              <a:spcAft>
                <a:spcPts val="0"/>
              </a:spcAft>
              <a:buSzPts val="1984"/>
              <a:buFont typeface="Century Gothic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7" name="Google Shape;97;p43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3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3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eda nome">
  <p:cSld name="Scheda nom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4"/>
          <p:cNvSpPr/>
          <p:nvPr/>
        </p:nvSpPr>
        <p:spPr>
          <a:xfrm>
            <a:off x="943309" y="2520537"/>
            <a:ext cx="4047393" cy="2760165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4"/>
          <p:cNvSpPr txBox="1">
            <a:spLocks noGrp="1"/>
          </p:cNvSpPr>
          <p:nvPr>
            <p:ph type="title"/>
          </p:nvPr>
        </p:nvSpPr>
        <p:spPr>
          <a:xfrm>
            <a:off x="1122072" y="2685191"/>
            <a:ext cx="3623569" cy="221321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27"/>
              <a:buFont typeface="Century Gothic"/>
              <a:buNone/>
              <a:defRPr sz="352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4"/>
          <p:cNvSpPr txBox="1">
            <a:spLocks noGrp="1"/>
          </p:cNvSpPr>
          <p:nvPr>
            <p:ph type="body" idx="1"/>
          </p:nvPr>
        </p:nvSpPr>
        <p:spPr>
          <a:xfrm>
            <a:off x="5089315" y="2519891"/>
            <a:ext cx="4048002" cy="25356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97"/>
              </a:spcBef>
              <a:spcAft>
                <a:spcPts val="0"/>
              </a:spcAft>
              <a:buSzPts val="1984"/>
              <a:buFont typeface="Century Gothic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44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4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4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5"/>
          <p:cNvSpPr/>
          <p:nvPr/>
        </p:nvSpPr>
        <p:spPr>
          <a:xfrm>
            <a:off x="0" y="0"/>
            <a:ext cx="10080625" cy="2409647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5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5"/>
          <p:cNvSpPr txBox="1">
            <a:spLocks noGrp="1"/>
          </p:cNvSpPr>
          <p:nvPr>
            <p:ph type="body" idx="1"/>
          </p:nvPr>
        </p:nvSpPr>
        <p:spPr>
          <a:xfrm rot="5400000">
            <a:off x="3015140" y="285722"/>
            <a:ext cx="4050342" cy="82946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1" name="Google Shape;111;p45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5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5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6"/>
          <p:cNvSpPr/>
          <p:nvPr/>
        </p:nvSpPr>
        <p:spPr>
          <a:xfrm>
            <a:off x="6341443" y="491730"/>
            <a:ext cx="3739182" cy="5968993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6"/>
          <p:cNvSpPr/>
          <p:nvPr/>
        </p:nvSpPr>
        <p:spPr>
          <a:xfrm>
            <a:off x="5770108" y="0"/>
            <a:ext cx="4310517" cy="646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6"/>
          <p:cNvSpPr txBox="1">
            <a:spLocks noGrp="1"/>
          </p:cNvSpPr>
          <p:nvPr>
            <p:ph type="title"/>
          </p:nvPr>
        </p:nvSpPr>
        <p:spPr>
          <a:xfrm rot="5400000">
            <a:off x="4874315" y="2538169"/>
            <a:ext cx="5660164" cy="187611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6"/>
          <p:cNvSpPr txBox="1">
            <a:spLocks noGrp="1"/>
          </p:cNvSpPr>
          <p:nvPr>
            <p:ph type="body" idx="1"/>
          </p:nvPr>
        </p:nvSpPr>
        <p:spPr>
          <a:xfrm rot="5400000">
            <a:off x="629878" y="749157"/>
            <a:ext cx="5968993" cy="54541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9" name="Google Shape;119;p46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6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6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>
            <a:spLocks noGrp="1"/>
          </p:cNvSpPr>
          <p:nvPr>
            <p:ph type="title"/>
          </p:nvPr>
        </p:nvSpPr>
        <p:spPr>
          <a:xfrm>
            <a:off x="343628" y="602599"/>
            <a:ext cx="9393300" cy="893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111975" tIns="111975" rIns="111975" bIns="111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7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body" idx="1"/>
          </p:nvPr>
        </p:nvSpPr>
        <p:spPr>
          <a:xfrm>
            <a:off x="343628" y="1807613"/>
            <a:ext cx="9393300" cy="4907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sldNum" idx="12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 txBox="1">
            <a:spLocks noGrp="1"/>
          </p:cNvSpPr>
          <p:nvPr>
            <p:ph type="title"/>
          </p:nvPr>
        </p:nvSpPr>
        <p:spPr>
          <a:xfrm>
            <a:off x="343628" y="602599"/>
            <a:ext cx="9393300" cy="893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111975" tIns="111975" rIns="111975" bIns="111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7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body" idx="1"/>
          </p:nvPr>
        </p:nvSpPr>
        <p:spPr>
          <a:xfrm>
            <a:off x="343628" y="1807613"/>
            <a:ext cx="9393300" cy="4907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/>
          <p:nvPr/>
        </p:nvSpPr>
        <p:spPr>
          <a:xfrm>
            <a:off x="0" y="0"/>
            <a:ext cx="10080625" cy="2409647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" name="Google Shape;30;p34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body" idx="1"/>
          </p:nvPr>
        </p:nvSpPr>
        <p:spPr>
          <a:xfrm>
            <a:off x="892966" y="2449660"/>
            <a:ext cx="8294691" cy="400857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/>
          <p:nvPr/>
        </p:nvSpPr>
        <p:spPr>
          <a:xfrm>
            <a:off x="0" y="1"/>
            <a:ext cx="10080625" cy="5736253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35"/>
          <p:cNvSpPr txBox="1">
            <a:spLocks noGrp="1"/>
          </p:cNvSpPr>
          <p:nvPr>
            <p:ph type="title"/>
          </p:nvPr>
        </p:nvSpPr>
        <p:spPr>
          <a:xfrm>
            <a:off x="887306" y="3253368"/>
            <a:ext cx="8297264" cy="161908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291"/>
              <a:buFont typeface="Century Gothic"/>
              <a:buNone/>
              <a:defRPr sz="5291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body" idx="1"/>
          </p:nvPr>
        </p:nvSpPr>
        <p:spPr>
          <a:xfrm>
            <a:off x="887306" y="5821546"/>
            <a:ext cx="8297264" cy="4783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397"/>
              </a:spcBef>
              <a:spcAft>
                <a:spcPts val="0"/>
              </a:spcAft>
              <a:buSzPts val="1984"/>
              <a:buNone/>
              <a:defRPr sz="1984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984"/>
              <a:buNone/>
              <a:defRPr sz="1984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543"/>
              <a:buNone/>
              <a:defRPr sz="154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/>
          <p:nvPr/>
        </p:nvSpPr>
        <p:spPr>
          <a:xfrm>
            <a:off x="0" y="0"/>
            <a:ext cx="10080625" cy="2409647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36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1"/>
          </p:nvPr>
        </p:nvSpPr>
        <p:spPr>
          <a:xfrm>
            <a:off x="892965" y="2449661"/>
            <a:ext cx="4046717" cy="40110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2"/>
          </p:nvPr>
        </p:nvSpPr>
        <p:spPr>
          <a:xfrm>
            <a:off x="5140942" y="2449661"/>
            <a:ext cx="4046714" cy="40110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/>
          <p:nvPr/>
        </p:nvSpPr>
        <p:spPr>
          <a:xfrm>
            <a:off x="0" y="0"/>
            <a:ext cx="10080625" cy="2409647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7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9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1"/>
          </p:nvPr>
        </p:nvSpPr>
        <p:spPr>
          <a:xfrm>
            <a:off x="892965" y="2397397"/>
            <a:ext cx="4046717" cy="6352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41"/>
              </a:spcBef>
              <a:spcAft>
                <a:spcPts val="0"/>
              </a:spcAft>
              <a:buSzPts val="2205"/>
              <a:buNone/>
              <a:defRPr sz="2205" b="0"/>
            </a:lvl1pPr>
            <a:lvl2pPr marL="914400" lvl="1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2205"/>
              <a:buNone/>
              <a:defRPr sz="2205" b="1"/>
            </a:lvl2pPr>
            <a:lvl3pPr marL="1371600" lvl="2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984"/>
              <a:buNone/>
              <a:defRPr sz="1984" b="1"/>
            </a:lvl3pPr>
            <a:lvl4pPr marL="1828800" lvl="3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4pPr>
            <a:lvl5pPr marL="2286000" lvl="4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5pPr>
            <a:lvl6pPr marL="2743200" lvl="5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6pPr>
            <a:lvl7pPr marL="3200400" lvl="6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7pPr>
            <a:lvl8pPr marL="3657600" lvl="7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8pPr>
            <a:lvl9pPr marL="4114800" lvl="8" indent="-2286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764"/>
              <a:buNone/>
              <a:defRPr sz="1764" b="1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2"/>
          </p:nvPr>
        </p:nvSpPr>
        <p:spPr>
          <a:xfrm>
            <a:off x="892965" y="3032620"/>
            <a:ext cx="4065093" cy="342810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3"/>
          </p:nvPr>
        </p:nvSpPr>
        <p:spPr>
          <a:xfrm>
            <a:off x="5140942" y="2397397"/>
            <a:ext cx="4046714" cy="6352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41"/>
              </a:spcBef>
              <a:spcAft>
                <a:spcPts val="0"/>
              </a:spcAft>
              <a:buSzPts val="2205"/>
              <a:buNone/>
              <a:defRPr sz="2205" b="0"/>
            </a:lvl1pPr>
            <a:lvl2pPr marL="914400" lvl="1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2205"/>
              <a:buNone/>
              <a:defRPr sz="2205" b="1"/>
            </a:lvl2pPr>
            <a:lvl3pPr marL="1371600" lvl="2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984"/>
              <a:buNone/>
              <a:defRPr sz="1984" b="1"/>
            </a:lvl3pPr>
            <a:lvl4pPr marL="1828800" lvl="3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4pPr>
            <a:lvl5pPr marL="2286000" lvl="4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5pPr>
            <a:lvl6pPr marL="2743200" lvl="5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6pPr>
            <a:lvl7pPr marL="3200400" lvl="6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7pPr>
            <a:lvl8pPr marL="3657600" lvl="7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8pPr>
            <a:lvl9pPr marL="4114800" lvl="8" indent="-2286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764"/>
              <a:buNone/>
              <a:defRPr sz="1764" b="1"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body" idx="4"/>
          </p:nvPr>
        </p:nvSpPr>
        <p:spPr>
          <a:xfrm>
            <a:off x="5140942" y="3032620"/>
            <a:ext cx="4046714" cy="342810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/>
          <p:nvPr/>
        </p:nvSpPr>
        <p:spPr>
          <a:xfrm>
            <a:off x="0" y="0"/>
            <a:ext cx="10080625" cy="2409647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8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/>
          <p:nvPr/>
        </p:nvSpPr>
        <p:spPr>
          <a:xfrm>
            <a:off x="887305" y="491728"/>
            <a:ext cx="2933182" cy="2000317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40"/>
          <p:cNvSpPr txBox="1">
            <a:spLocks noGrp="1"/>
          </p:cNvSpPr>
          <p:nvPr>
            <p:ph type="title"/>
          </p:nvPr>
        </p:nvSpPr>
        <p:spPr>
          <a:xfrm>
            <a:off x="887305" y="491729"/>
            <a:ext cx="2933182" cy="178398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205"/>
              <a:buFont typeface="Century Gothic"/>
              <a:buNone/>
              <a:defRPr sz="2205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1"/>
          </p:nvPr>
        </p:nvSpPr>
        <p:spPr>
          <a:xfrm>
            <a:off x="4014748" y="491729"/>
            <a:ext cx="5169821" cy="596899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2"/>
          </p:nvPr>
        </p:nvSpPr>
        <p:spPr>
          <a:xfrm>
            <a:off x="887305" y="2492045"/>
            <a:ext cx="2933182" cy="396867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SzPts val="1543"/>
              <a:buNone/>
              <a:defRPr sz="1543"/>
            </a:lvl1pPr>
            <a:lvl2pPr marL="914400" lvl="1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323"/>
              <a:buNone/>
              <a:defRPr sz="1323"/>
            </a:lvl2pPr>
            <a:lvl3pPr marL="1371600" lvl="2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102"/>
              <a:buNone/>
              <a:defRPr sz="1102"/>
            </a:lvl3pPr>
            <a:lvl4pPr marL="1828800" lvl="3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4pPr>
            <a:lvl5pPr marL="2286000" lvl="4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5pPr>
            <a:lvl6pPr marL="2743200" lvl="5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6pPr>
            <a:lvl7pPr marL="3200400" lvl="6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7pPr>
            <a:lvl8pPr marL="3657600" lvl="7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8pPr>
            <a:lvl9pPr marL="4114800" lvl="8" indent="-2286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992"/>
              <a:buNone/>
              <a:defRPr sz="992"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9"/>
              <a:buFont typeface="Century Gothic"/>
              <a:buNone/>
              <a:defRPr sz="4409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body" idx="1"/>
          </p:nvPr>
        </p:nvSpPr>
        <p:spPr>
          <a:xfrm>
            <a:off x="892966" y="2407897"/>
            <a:ext cx="8294691" cy="40503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4584" algn="l" rtl="0">
              <a:lnSpc>
                <a:spcPct val="100000"/>
              </a:lnSpc>
              <a:spcBef>
                <a:spcPts val="397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Char char="🞆"/>
              <a:defRPr sz="198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0614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🞆"/>
              <a:defRPr sz="176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658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Char char="🞆"/>
              <a:defRPr sz="154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2610" algn="l" rtl="0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9"/>
              <a:buFont typeface="Century Gothic"/>
              <a:buNone/>
              <a:defRPr sz="4409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body" idx="1"/>
          </p:nvPr>
        </p:nvSpPr>
        <p:spPr>
          <a:xfrm>
            <a:off x="892966" y="2407897"/>
            <a:ext cx="8294691" cy="40503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4584" algn="l" rtl="0">
              <a:lnSpc>
                <a:spcPct val="100000"/>
              </a:lnSpc>
              <a:spcBef>
                <a:spcPts val="397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Char char="🞆"/>
              <a:defRPr sz="198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0614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🞆"/>
              <a:defRPr sz="176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658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Char char="🞆"/>
              <a:defRPr sz="154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2610" algn="l" rtl="0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/>
        </p:nvSpPr>
        <p:spPr>
          <a:xfrm>
            <a:off x="504762" y="-208722"/>
            <a:ext cx="9071100" cy="589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Review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StudentOne</a:t>
            </a:r>
            <a:endParaRPr sz="4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January 14, 2021</a:t>
            </a:r>
            <a:endParaRPr sz="105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" descr="Immagine che contiene test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6094" y="5685183"/>
            <a:ext cx="2857500" cy="17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>
            <a:spLocks noGrp="1"/>
          </p:cNvSpPr>
          <p:nvPr>
            <p:ph type="title"/>
          </p:nvPr>
        </p:nvSpPr>
        <p:spPr>
          <a:xfrm>
            <a:off x="1250699" y="-282732"/>
            <a:ext cx="7998106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Architettura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1053" name="Picture 29">
            <a:extLst>
              <a:ext uri="{FF2B5EF4-FFF2-40B4-BE49-F238E27FC236}">
                <a16:creationId xmlns:a16="http://schemas.microsoft.com/office/drawing/2014/main" id="{BF12FD01-EC5C-E141-9CE8-505A83C26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0" y="2314957"/>
            <a:ext cx="1254000" cy="1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magine che contiene segnale, esterni, arresto, testo&#10;&#10;Descrizione generata automaticamente">
            <a:extLst>
              <a:ext uri="{FF2B5EF4-FFF2-40B4-BE49-F238E27FC236}">
                <a16:creationId xmlns:a16="http://schemas.microsoft.com/office/drawing/2014/main" id="{195DF279-066F-B644-B7C3-FD31086A2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88" y="2440766"/>
            <a:ext cx="629999" cy="62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6CD55815-9C65-DB42-B564-59BDA8231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" y="5498513"/>
            <a:ext cx="1164764" cy="10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magine che contiene piatto, disegnando&#10;&#10;Descrizione generata automaticamente">
            <a:extLst>
              <a:ext uri="{FF2B5EF4-FFF2-40B4-BE49-F238E27FC236}">
                <a16:creationId xmlns:a16="http://schemas.microsoft.com/office/drawing/2014/main" id="{22BF2640-D6A6-6B4C-830F-BBB3827B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981" y="3991797"/>
            <a:ext cx="1371708" cy="101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magine che contiene oggetto, orologio, segnale, disegnando&#10;&#10;Descrizione generata automaticamente">
            <a:extLst>
              <a:ext uri="{FF2B5EF4-FFF2-40B4-BE49-F238E27FC236}">
                <a16:creationId xmlns:a16="http://schemas.microsoft.com/office/drawing/2014/main" id="{A27F79D0-FB1C-124C-BC1A-236B4E2A4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48" y="4192090"/>
            <a:ext cx="1280696" cy="53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E8889B97-0B0B-634B-95CE-D81E2149E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89" y="3042194"/>
            <a:ext cx="583026" cy="5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E0349947-555B-CF41-A15B-254CE8D43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101" y="4274935"/>
            <a:ext cx="583026" cy="5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5F5DF39B-70FD-6A40-87F3-BF17F9CB9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101" y="5338341"/>
            <a:ext cx="583026" cy="5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42F585E4-272D-174B-8297-41DB92686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363" y="1000148"/>
            <a:ext cx="583026" cy="5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C88DBA-6036-3740-BB06-C8EEBB0BE06A}"/>
              </a:ext>
            </a:extLst>
          </p:cNvPr>
          <p:cNvSpPr txBox="1"/>
          <p:nvPr/>
        </p:nvSpPr>
        <p:spPr>
          <a:xfrm>
            <a:off x="7086372" y="3508217"/>
            <a:ext cx="91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Calendar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83485FC-A5FE-E74B-8235-9B8499A3D031}"/>
              </a:ext>
            </a:extLst>
          </p:cNvPr>
          <p:cNvSpPr txBox="1"/>
          <p:nvPr/>
        </p:nvSpPr>
        <p:spPr>
          <a:xfrm>
            <a:off x="7344354" y="4737688"/>
            <a:ext cx="75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Chat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0F38454-D693-0141-A345-41C83112C82B}"/>
              </a:ext>
            </a:extLst>
          </p:cNvPr>
          <p:cNvSpPr txBox="1"/>
          <p:nvPr/>
        </p:nvSpPr>
        <p:spPr>
          <a:xfrm>
            <a:off x="7313333" y="5847322"/>
            <a:ext cx="84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News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4A76C21-ABE4-F747-9185-F15BC1824007}"/>
              </a:ext>
            </a:extLst>
          </p:cNvPr>
          <p:cNvSpPr txBox="1"/>
          <p:nvPr/>
        </p:nvSpPr>
        <p:spPr>
          <a:xfrm>
            <a:off x="6931386" y="1449319"/>
            <a:ext cx="146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Authentication</a:t>
            </a:r>
          </a:p>
        </p:txBody>
      </p:sp>
      <p:pic>
        <p:nvPicPr>
          <p:cNvPr id="44" name="Picture 3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41D18A6-6056-A145-B14D-011834F4F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363" y="1839763"/>
            <a:ext cx="583026" cy="5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2739517-5F50-964B-AA7A-B2AE3E5ECECF}"/>
              </a:ext>
            </a:extLst>
          </p:cNvPr>
          <p:cNvSpPr txBox="1"/>
          <p:nvPr/>
        </p:nvSpPr>
        <p:spPr>
          <a:xfrm>
            <a:off x="7168891" y="2305800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Services</a:t>
            </a:r>
          </a:p>
        </p:txBody>
      </p:sp>
      <p:pic>
        <p:nvPicPr>
          <p:cNvPr id="1064" name="Picture 4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CEF6F84-1DCD-0542-84D8-5E458978C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66" y="1913027"/>
            <a:ext cx="1106774" cy="5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B4AC2323-EA42-C644-9608-CC9D3D231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66" y="3070765"/>
            <a:ext cx="1106774" cy="5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0BF379BF-33EE-4148-B2BD-8EE58B061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66" y="4247391"/>
            <a:ext cx="1106774" cy="5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8566B453-E9D2-FF4F-9B86-586488EE4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66" y="5275286"/>
            <a:ext cx="1106774" cy="5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946AFDF-B394-BE43-8A76-995E91C94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66" y="948490"/>
            <a:ext cx="1106774" cy="5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160E1DB-9BFA-0743-8E10-7F36A1BDA5A8}"/>
              </a:ext>
            </a:extLst>
          </p:cNvPr>
          <p:cNvCxnSpPr>
            <a:cxnSpLocks/>
          </p:cNvCxnSpPr>
          <p:nvPr/>
        </p:nvCxnSpPr>
        <p:spPr>
          <a:xfrm>
            <a:off x="1805980" y="3346898"/>
            <a:ext cx="718281" cy="630417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B6450E21-EDA2-CE47-A238-831DF7DD42C7}"/>
              </a:ext>
            </a:extLst>
          </p:cNvPr>
          <p:cNvCxnSpPr>
            <a:cxnSpLocks/>
          </p:cNvCxnSpPr>
          <p:nvPr/>
        </p:nvCxnSpPr>
        <p:spPr>
          <a:xfrm flipV="1">
            <a:off x="1805980" y="5008032"/>
            <a:ext cx="658202" cy="660618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0A1A475-5FF2-F249-8145-06F0B65D85AB}"/>
              </a:ext>
            </a:extLst>
          </p:cNvPr>
          <p:cNvCxnSpPr>
            <a:cxnSpLocks/>
          </p:cNvCxnSpPr>
          <p:nvPr/>
        </p:nvCxnSpPr>
        <p:spPr>
          <a:xfrm>
            <a:off x="4114570" y="4457423"/>
            <a:ext cx="773075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B17D74F3-75E1-474C-A497-E160493A2064}"/>
              </a:ext>
            </a:extLst>
          </p:cNvPr>
          <p:cNvCxnSpPr>
            <a:cxnSpLocks/>
          </p:cNvCxnSpPr>
          <p:nvPr/>
        </p:nvCxnSpPr>
        <p:spPr>
          <a:xfrm>
            <a:off x="7894800" y="2200317"/>
            <a:ext cx="50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8F581169-BB47-A347-8458-4032A8BC4069}"/>
              </a:ext>
            </a:extLst>
          </p:cNvPr>
          <p:cNvCxnSpPr>
            <a:cxnSpLocks/>
          </p:cNvCxnSpPr>
          <p:nvPr/>
        </p:nvCxnSpPr>
        <p:spPr>
          <a:xfrm>
            <a:off x="7910512" y="3322737"/>
            <a:ext cx="50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BE8A1D66-3FBB-5044-89FF-03D13AFF76DE}"/>
              </a:ext>
            </a:extLst>
          </p:cNvPr>
          <p:cNvCxnSpPr>
            <a:cxnSpLocks/>
          </p:cNvCxnSpPr>
          <p:nvPr/>
        </p:nvCxnSpPr>
        <p:spPr>
          <a:xfrm>
            <a:off x="7920000" y="4536927"/>
            <a:ext cx="50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6C66BC18-6417-0A41-A000-D89F69B3BE22}"/>
              </a:ext>
            </a:extLst>
          </p:cNvPr>
          <p:cNvCxnSpPr>
            <a:cxnSpLocks/>
          </p:cNvCxnSpPr>
          <p:nvPr/>
        </p:nvCxnSpPr>
        <p:spPr>
          <a:xfrm>
            <a:off x="7934400" y="5564822"/>
            <a:ext cx="50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FC3F3DC-4FEA-9C4C-9C31-700E2D7D1C04}"/>
              </a:ext>
            </a:extLst>
          </p:cNvPr>
          <p:cNvCxnSpPr>
            <a:cxnSpLocks/>
          </p:cNvCxnSpPr>
          <p:nvPr/>
        </p:nvCxnSpPr>
        <p:spPr>
          <a:xfrm flipV="1">
            <a:off x="5682296" y="5052448"/>
            <a:ext cx="0" cy="9839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C71D6375-F235-7748-9969-5EFE7801FD07}"/>
              </a:ext>
            </a:extLst>
          </p:cNvPr>
          <p:cNvCxnSpPr>
            <a:cxnSpLocks/>
          </p:cNvCxnSpPr>
          <p:nvPr/>
        </p:nvCxnSpPr>
        <p:spPr>
          <a:xfrm flipV="1">
            <a:off x="5682296" y="6025368"/>
            <a:ext cx="1257164" cy="110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68758CB1-88BB-1848-8685-1EF06856BB59}"/>
              </a:ext>
            </a:extLst>
          </p:cNvPr>
          <p:cNvCxnSpPr>
            <a:cxnSpLocks/>
          </p:cNvCxnSpPr>
          <p:nvPr/>
        </p:nvCxnSpPr>
        <p:spPr>
          <a:xfrm>
            <a:off x="6931386" y="1238026"/>
            <a:ext cx="18291" cy="479837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>
            <a:extLst>
              <a:ext uri="{FF2B5EF4-FFF2-40B4-BE49-F238E27FC236}">
                <a16:creationId xmlns:a16="http://schemas.microsoft.com/office/drawing/2014/main" id="{4A007F49-AF03-4840-BAD9-2FD6F72F5AC0}"/>
              </a:ext>
            </a:extLst>
          </p:cNvPr>
          <p:cNvCxnSpPr/>
          <p:nvPr/>
        </p:nvCxnSpPr>
        <p:spPr>
          <a:xfrm>
            <a:off x="6949677" y="2200317"/>
            <a:ext cx="1369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ttore 1 112">
            <a:extLst>
              <a:ext uri="{FF2B5EF4-FFF2-40B4-BE49-F238E27FC236}">
                <a16:creationId xmlns:a16="http://schemas.microsoft.com/office/drawing/2014/main" id="{D5861B4F-EFF8-8D4B-A5A3-9AF014B0979E}"/>
              </a:ext>
            </a:extLst>
          </p:cNvPr>
          <p:cNvCxnSpPr>
            <a:cxnSpLocks/>
          </p:cNvCxnSpPr>
          <p:nvPr/>
        </p:nvCxnSpPr>
        <p:spPr>
          <a:xfrm>
            <a:off x="6949677" y="3461166"/>
            <a:ext cx="15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ttore 1 114">
            <a:extLst>
              <a:ext uri="{FF2B5EF4-FFF2-40B4-BE49-F238E27FC236}">
                <a16:creationId xmlns:a16="http://schemas.microsoft.com/office/drawing/2014/main" id="{A74D7174-C79B-2646-B4CE-7A82B923C54D}"/>
              </a:ext>
            </a:extLst>
          </p:cNvPr>
          <p:cNvCxnSpPr/>
          <p:nvPr/>
        </p:nvCxnSpPr>
        <p:spPr>
          <a:xfrm>
            <a:off x="6949677" y="4550027"/>
            <a:ext cx="1369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ttore 1 115">
            <a:extLst>
              <a:ext uri="{FF2B5EF4-FFF2-40B4-BE49-F238E27FC236}">
                <a16:creationId xmlns:a16="http://schemas.microsoft.com/office/drawing/2014/main" id="{A930D5D9-B3D9-5342-8AE2-998F89FED884}"/>
              </a:ext>
            </a:extLst>
          </p:cNvPr>
          <p:cNvCxnSpPr/>
          <p:nvPr/>
        </p:nvCxnSpPr>
        <p:spPr>
          <a:xfrm>
            <a:off x="6959895" y="5600333"/>
            <a:ext cx="1369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ttore 1 120">
            <a:extLst>
              <a:ext uri="{FF2B5EF4-FFF2-40B4-BE49-F238E27FC236}">
                <a16:creationId xmlns:a16="http://schemas.microsoft.com/office/drawing/2014/main" id="{3AFE95EB-76A0-CB43-BE42-4E8FE76E292D}"/>
              </a:ext>
            </a:extLst>
          </p:cNvPr>
          <p:cNvCxnSpPr>
            <a:cxnSpLocks/>
          </p:cNvCxnSpPr>
          <p:nvPr/>
        </p:nvCxnSpPr>
        <p:spPr>
          <a:xfrm>
            <a:off x="6555977" y="1129572"/>
            <a:ext cx="0" cy="572818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1 90">
            <a:extLst>
              <a:ext uri="{FF2B5EF4-FFF2-40B4-BE49-F238E27FC236}">
                <a16:creationId xmlns:a16="http://schemas.microsoft.com/office/drawing/2014/main" id="{A975D509-DCC2-BF4A-A189-524285D96987}"/>
              </a:ext>
            </a:extLst>
          </p:cNvPr>
          <p:cNvCxnSpPr>
            <a:cxnSpLocks/>
          </p:cNvCxnSpPr>
          <p:nvPr/>
        </p:nvCxnSpPr>
        <p:spPr>
          <a:xfrm>
            <a:off x="6555977" y="2056672"/>
            <a:ext cx="540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1 130">
            <a:extLst>
              <a:ext uri="{FF2B5EF4-FFF2-40B4-BE49-F238E27FC236}">
                <a16:creationId xmlns:a16="http://schemas.microsoft.com/office/drawing/2014/main" id="{E3C72A36-26EE-8C47-A949-F509053E0C5E}"/>
              </a:ext>
            </a:extLst>
          </p:cNvPr>
          <p:cNvCxnSpPr>
            <a:cxnSpLocks/>
          </p:cNvCxnSpPr>
          <p:nvPr/>
        </p:nvCxnSpPr>
        <p:spPr>
          <a:xfrm>
            <a:off x="6566197" y="3308070"/>
            <a:ext cx="540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1 131">
            <a:extLst>
              <a:ext uri="{FF2B5EF4-FFF2-40B4-BE49-F238E27FC236}">
                <a16:creationId xmlns:a16="http://schemas.microsoft.com/office/drawing/2014/main" id="{1D5E9614-1A8F-4541-8446-ABDCF8400291}"/>
              </a:ext>
            </a:extLst>
          </p:cNvPr>
          <p:cNvCxnSpPr>
            <a:cxnSpLocks/>
          </p:cNvCxnSpPr>
          <p:nvPr/>
        </p:nvCxnSpPr>
        <p:spPr>
          <a:xfrm>
            <a:off x="6545759" y="4457910"/>
            <a:ext cx="540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>
            <a:extLst>
              <a:ext uri="{FF2B5EF4-FFF2-40B4-BE49-F238E27FC236}">
                <a16:creationId xmlns:a16="http://schemas.microsoft.com/office/drawing/2014/main" id="{AB8E7CBE-B692-B741-8479-F0D01DED4449}"/>
              </a:ext>
            </a:extLst>
          </p:cNvPr>
          <p:cNvCxnSpPr>
            <a:cxnSpLocks/>
          </p:cNvCxnSpPr>
          <p:nvPr/>
        </p:nvCxnSpPr>
        <p:spPr>
          <a:xfrm>
            <a:off x="6555977" y="5498513"/>
            <a:ext cx="540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133">
            <a:extLst>
              <a:ext uri="{FF2B5EF4-FFF2-40B4-BE49-F238E27FC236}">
                <a16:creationId xmlns:a16="http://schemas.microsoft.com/office/drawing/2014/main" id="{97721169-0E63-7F4E-8811-F7E70C00E7BA}"/>
              </a:ext>
            </a:extLst>
          </p:cNvPr>
          <p:cNvCxnSpPr>
            <a:cxnSpLocks/>
          </p:cNvCxnSpPr>
          <p:nvPr/>
        </p:nvCxnSpPr>
        <p:spPr>
          <a:xfrm>
            <a:off x="3281835" y="6857754"/>
            <a:ext cx="32843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BE2E68C5-9FAC-EA46-A345-22D61C81CDB1}"/>
              </a:ext>
            </a:extLst>
          </p:cNvPr>
          <p:cNvCxnSpPr>
            <a:cxnSpLocks/>
          </p:cNvCxnSpPr>
          <p:nvPr/>
        </p:nvCxnSpPr>
        <p:spPr>
          <a:xfrm flipV="1">
            <a:off x="3281835" y="5052449"/>
            <a:ext cx="0" cy="18053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9242C972-4423-E344-AE2E-3C6B6F3173DE}"/>
              </a:ext>
            </a:extLst>
          </p:cNvPr>
          <p:cNvSpPr txBox="1"/>
          <p:nvPr/>
        </p:nvSpPr>
        <p:spPr>
          <a:xfrm rot="2462683">
            <a:off x="1795513" y="3552039"/>
            <a:ext cx="1073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REST API</a:t>
            </a:r>
          </a:p>
        </p:txBody>
      </p: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C8F98FD6-A850-FA48-B2BE-1C540F0057B5}"/>
              </a:ext>
            </a:extLst>
          </p:cNvPr>
          <p:cNvSpPr txBox="1"/>
          <p:nvPr/>
        </p:nvSpPr>
        <p:spPr>
          <a:xfrm rot="18980518">
            <a:off x="1831495" y="5183749"/>
            <a:ext cx="1073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REST API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06EDAB24-767B-3641-A0F8-81817D268E57}"/>
              </a:ext>
            </a:extLst>
          </p:cNvPr>
          <p:cNvSpPr txBox="1"/>
          <p:nvPr/>
        </p:nvSpPr>
        <p:spPr>
          <a:xfrm>
            <a:off x="3850721" y="4189368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Server Discovery</a:t>
            </a:r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35AEB9D1-4195-8045-8CC4-ADF719DB1785}"/>
              </a:ext>
            </a:extLst>
          </p:cNvPr>
          <p:cNvSpPr/>
          <p:nvPr/>
        </p:nvSpPr>
        <p:spPr>
          <a:xfrm>
            <a:off x="3854109" y="6842463"/>
            <a:ext cx="26649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dirty="0">
                <a:solidFill>
                  <a:schemeClr val="tx1"/>
                </a:solidFill>
                <a:latin typeface="+mn-lt"/>
              </a:rPr>
              <a:t>Request forwarding / response</a:t>
            </a: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D07F877F-0ECE-7841-9D2B-48BDBA555159}"/>
              </a:ext>
            </a:extLst>
          </p:cNvPr>
          <p:cNvSpPr txBox="1"/>
          <p:nvPr/>
        </p:nvSpPr>
        <p:spPr>
          <a:xfrm>
            <a:off x="4804090" y="1234504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Pre-Filter</a:t>
            </a:r>
            <a:endParaRPr lang="it-IT" sz="1200" dirty="0"/>
          </a:p>
        </p:txBody>
      </p: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F2B41368-E17A-854A-8A89-F5652B03F58D}"/>
              </a:ext>
            </a:extLst>
          </p:cNvPr>
          <p:cNvCxnSpPr>
            <a:cxnSpLocks/>
          </p:cNvCxnSpPr>
          <p:nvPr/>
        </p:nvCxnSpPr>
        <p:spPr>
          <a:xfrm>
            <a:off x="7909200" y="1262140"/>
            <a:ext cx="50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ttore 1 150">
            <a:extLst>
              <a:ext uri="{FF2B5EF4-FFF2-40B4-BE49-F238E27FC236}">
                <a16:creationId xmlns:a16="http://schemas.microsoft.com/office/drawing/2014/main" id="{CC637244-1215-4443-91A0-1F778D6B11E1}"/>
              </a:ext>
            </a:extLst>
          </p:cNvPr>
          <p:cNvCxnSpPr>
            <a:cxnSpLocks/>
          </p:cNvCxnSpPr>
          <p:nvPr/>
        </p:nvCxnSpPr>
        <p:spPr>
          <a:xfrm>
            <a:off x="6555977" y="1129572"/>
            <a:ext cx="540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1 155">
            <a:extLst>
              <a:ext uri="{FF2B5EF4-FFF2-40B4-BE49-F238E27FC236}">
                <a16:creationId xmlns:a16="http://schemas.microsoft.com/office/drawing/2014/main" id="{007D9AA9-0816-7B47-AE86-DE9B154EC8F1}"/>
              </a:ext>
            </a:extLst>
          </p:cNvPr>
          <p:cNvCxnSpPr/>
          <p:nvPr/>
        </p:nvCxnSpPr>
        <p:spPr>
          <a:xfrm>
            <a:off x="6931386" y="1238026"/>
            <a:ext cx="1369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ttore 4 116">
            <a:extLst>
              <a:ext uri="{FF2B5EF4-FFF2-40B4-BE49-F238E27FC236}">
                <a16:creationId xmlns:a16="http://schemas.microsoft.com/office/drawing/2014/main" id="{DA1839E8-A8A4-DC44-AE3E-2E1287F9E338}"/>
              </a:ext>
            </a:extLst>
          </p:cNvPr>
          <p:cNvCxnSpPr>
            <a:endCxn id="1058" idx="0"/>
          </p:cNvCxnSpPr>
          <p:nvPr/>
        </p:nvCxnSpPr>
        <p:spPr>
          <a:xfrm rot="10800000" flipV="1">
            <a:off x="3281836" y="1449319"/>
            <a:ext cx="3814983" cy="2542478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3ADCAF56-D552-1140-9F74-1381606A19CF}"/>
              </a:ext>
            </a:extLst>
          </p:cNvPr>
          <p:cNvSpPr txBox="1"/>
          <p:nvPr/>
        </p:nvSpPr>
        <p:spPr>
          <a:xfrm>
            <a:off x="890571" y="648842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/>
              <a:t>client</a:t>
            </a:r>
            <a:endParaRPr lang="it-IT" dirty="0"/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196A85FE-DE8E-994B-9C24-E345AFA42821}"/>
              </a:ext>
            </a:extLst>
          </p:cNvPr>
          <p:cNvSpPr txBox="1"/>
          <p:nvPr/>
        </p:nvSpPr>
        <p:spPr>
          <a:xfrm>
            <a:off x="603673" y="3515822"/>
            <a:ext cx="1197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800" dirty="0"/>
              <a:t>Web App </a:t>
            </a:r>
          </a:p>
          <a:p>
            <a:pPr algn="ctr"/>
            <a:r>
              <a:rPr lang="it-IT" sz="1800" dirty="0"/>
              <a:t>client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3AB2411-21D0-134D-B759-C1CBE0B0558F}"/>
              </a:ext>
            </a:extLst>
          </p:cNvPr>
          <p:cNvSpPr/>
          <p:nvPr/>
        </p:nvSpPr>
        <p:spPr>
          <a:xfrm>
            <a:off x="274320" y="751840"/>
            <a:ext cx="9570720" cy="664464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09117F61-BC60-7B4F-ACFE-5C240A845619}"/>
              </a:ext>
            </a:extLst>
          </p:cNvPr>
          <p:cNvSpPr/>
          <p:nvPr/>
        </p:nvSpPr>
        <p:spPr>
          <a:xfrm>
            <a:off x="5458325" y="6011074"/>
            <a:ext cx="18533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chemeClr val="tx1"/>
                </a:solidFill>
                <a:latin typeface="+mn-lt"/>
              </a:rPr>
              <a:t>Microservices registrations</a:t>
            </a:r>
          </a:p>
        </p:txBody>
      </p:sp>
    </p:spTree>
    <p:extLst>
      <p:ext uri="{BB962C8B-B14F-4D97-AF65-F5344CB8AC3E}">
        <p14:creationId xmlns:p14="http://schemas.microsoft.com/office/powerpoint/2010/main" val="348369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/>
          <p:nvPr/>
        </p:nvSpPr>
        <p:spPr>
          <a:xfrm>
            <a:off x="0" y="0"/>
            <a:ext cx="10080625" cy="2409646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25"/>
          <p:cNvSpPr/>
          <p:nvPr/>
        </p:nvSpPr>
        <p:spPr>
          <a:xfrm rot="-5400000">
            <a:off x="-1482695" y="1482695"/>
            <a:ext cx="7559675" cy="4594285"/>
          </a:xfrm>
          <a:custGeom>
            <a:avLst/>
            <a:gdLst/>
            <a:ahLst/>
            <a:cxnLst/>
            <a:rect l="l" t="t" r="r" b="b"/>
            <a:pathLst>
              <a:path w="6858000" h="5556552" extrusionOk="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5"/>
          <p:cNvSpPr txBox="1">
            <a:spLocks noGrp="1"/>
          </p:cNvSpPr>
          <p:nvPr>
            <p:ph type="title"/>
          </p:nvPr>
        </p:nvSpPr>
        <p:spPr>
          <a:xfrm>
            <a:off x="373322" y="1912358"/>
            <a:ext cx="3113388" cy="373495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lang="en-US" sz="4000" dirty="0"/>
              <a:t>Issues and Roadblock</a:t>
            </a:r>
            <a:endParaRPr dirty="0"/>
          </a:p>
        </p:txBody>
      </p:sp>
      <p:sp>
        <p:nvSpPr>
          <p:cNvPr id="267" name="Google Shape;267;p25"/>
          <p:cNvSpPr txBox="1"/>
          <p:nvPr/>
        </p:nvSpPr>
        <p:spPr>
          <a:xfrm>
            <a:off x="4967608" y="1079158"/>
            <a:ext cx="4436085" cy="540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08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L’implementazione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servizio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 login con API Google ha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impiegato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molto tempo.</a:t>
            </a:r>
            <a:endParaRPr sz="19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57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9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08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Inoltre</a:t>
            </a: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le </a:t>
            </a: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difficoltà</a:t>
            </a: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maggiori</a:t>
            </a: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sono</a:t>
            </a: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state </a:t>
            </a: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riscontrate</a:t>
            </a: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nell’implementazione</a:t>
            </a: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dell’API</a:t>
            </a: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Gateway e </a:t>
            </a: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nell’autenticazione</a:t>
            </a: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centralizzata</a:t>
            </a: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attraverso</a:t>
            </a: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il micro </a:t>
            </a: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servizio</a:t>
            </a: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Authentication.</a:t>
            </a:r>
          </a:p>
          <a:p>
            <a:pPr marL="4508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endParaRPr lang="en-US" sz="19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08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 studio e la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configurazione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per Docker e Kubernetes ha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necessitato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un tempo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superiore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quello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previsto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fase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progettazione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>
            <a:off x="5486337" y="0"/>
            <a:ext cx="4594287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Google Shape;265;p25">
            <a:extLst>
              <a:ext uri="{FF2B5EF4-FFF2-40B4-BE49-F238E27FC236}">
                <a16:creationId xmlns:a16="http://schemas.microsoft.com/office/drawing/2014/main" id="{A060F8E8-94BE-6B43-B3A7-5C3B4C1BBDAC}"/>
              </a:ext>
            </a:extLst>
          </p:cNvPr>
          <p:cNvSpPr/>
          <p:nvPr/>
        </p:nvSpPr>
        <p:spPr>
          <a:xfrm rot="-16200000">
            <a:off x="4003642" y="1482692"/>
            <a:ext cx="7559675" cy="4594290"/>
          </a:xfrm>
          <a:custGeom>
            <a:avLst/>
            <a:gdLst/>
            <a:ahLst/>
            <a:cxnLst/>
            <a:rect l="l" t="t" r="r" b="b"/>
            <a:pathLst>
              <a:path w="6858000" h="5556552" extrusionOk="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66;p25">
            <a:extLst>
              <a:ext uri="{FF2B5EF4-FFF2-40B4-BE49-F238E27FC236}">
                <a16:creationId xmlns:a16="http://schemas.microsoft.com/office/drawing/2014/main" id="{3BA194D0-B9D0-BD45-BB1B-5A4B4DCCA1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58911" y="1912357"/>
            <a:ext cx="3821714" cy="373495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lang="en-US" sz="4000" dirty="0"/>
              <a:t>Project Management</a:t>
            </a:r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657B6A6-5013-B74F-99E6-AAFA39BA37B6}"/>
              </a:ext>
            </a:extLst>
          </p:cNvPr>
          <p:cNvSpPr txBox="1"/>
          <p:nvPr/>
        </p:nvSpPr>
        <p:spPr>
          <a:xfrm>
            <a:off x="331076" y="1248374"/>
            <a:ext cx="5155258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b="1" dirty="0">
                <a:latin typeface="Century Gothic" panose="020B0502020202020204" pitchFamily="34" charset="0"/>
              </a:rPr>
              <a:t>Incontri</a:t>
            </a:r>
            <a:r>
              <a:rPr lang="it-IT" sz="1900" dirty="0">
                <a:latin typeface="Century Gothic" panose="020B0502020202020204" pitchFamily="34" charset="0"/>
              </a:rPr>
              <a:t> generalmente </a:t>
            </a:r>
            <a:r>
              <a:rPr lang="it-IT" sz="1900" b="1" dirty="0">
                <a:latin typeface="Century Gothic" panose="020B0502020202020204" pitchFamily="34" charset="0"/>
              </a:rPr>
              <a:t>giornalieri</a:t>
            </a:r>
            <a:r>
              <a:rPr lang="it-IT" sz="1900" dirty="0">
                <a:latin typeface="Century Gothic" panose="020B0502020202020204" pitchFamily="34" charset="0"/>
              </a:rPr>
              <a:t> tenuti su </a:t>
            </a:r>
            <a:r>
              <a:rPr lang="it-IT" sz="1900" i="1" dirty="0" err="1">
                <a:latin typeface="Century Gothic" panose="020B0502020202020204" pitchFamily="34" charset="0"/>
              </a:rPr>
              <a:t>GoogleMeet</a:t>
            </a:r>
            <a:r>
              <a:rPr lang="it-IT" sz="1900" dirty="0">
                <a:latin typeface="Century Gothic" panose="020B0502020202020204" pitchFamily="34" charset="0"/>
              </a:rPr>
              <a:t>. Essendo il gruppo di 4 componenti, si è preferito quando potuto suddividerci in 2 sottogruppi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900" dirty="0">
              <a:latin typeface="Century Gothic" panose="020B0502020202020204" pitchFamily="34" charset="0"/>
              <a:sym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b="1" dirty="0">
                <a:latin typeface="Century Gothic" panose="020B0502020202020204" pitchFamily="34" charset="0"/>
                <a:sym typeface="Roboto"/>
              </a:rPr>
              <a:t>Verifica costante </a:t>
            </a:r>
            <a:r>
              <a:rPr lang="it-IT" sz="1900" dirty="0">
                <a:latin typeface="Century Gothic" panose="020B0502020202020204" pitchFamily="34" charset="0"/>
                <a:sym typeface="Roboto"/>
              </a:rPr>
              <a:t>della coerenza con il </a:t>
            </a:r>
            <a:r>
              <a:rPr lang="it-IT" sz="1900" b="1" dirty="0">
                <a:latin typeface="Century Gothic" panose="020B0502020202020204" pitchFamily="34" charset="0"/>
                <a:sym typeface="Roboto"/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900" dirty="0">
              <a:latin typeface="Century Gothic" panose="020B0502020202020204" pitchFamily="34" charset="0"/>
              <a:sym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b="1" dirty="0">
                <a:latin typeface="Century Gothic" panose="020B0502020202020204" pitchFamily="34" charset="0"/>
                <a:sym typeface="Roboto"/>
              </a:rPr>
              <a:t>Individuazione</a:t>
            </a:r>
            <a:r>
              <a:rPr lang="it-IT" sz="1900" dirty="0">
                <a:latin typeface="Century Gothic" panose="020B0502020202020204" pitchFamily="34" charset="0"/>
                <a:sym typeface="Roboto"/>
              </a:rPr>
              <a:t> e </a:t>
            </a:r>
            <a:r>
              <a:rPr lang="it-IT" sz="1900" b="1" dirty="0">
                <a:latin typeface="Century Gothic" panose="020B0502020202020204" pitchFamily="34" charset="0"/>
                <a:sym typeface="Roboto"/>
              </a:rPr>
              <a:t>Suddivisione</a:t>
            </a:r>
            <a:r>
              <a:rPr lang="it-IT" sz="1900" dirty="0">
                <a:latin typeface="Century Gothic" panose="020B0502020202020204" pitchFamily="34" charset="0"/>
                <a:sym typeface="Roboto"/>
              </a:rPr>
              <a:t> dei </a:t>
            </a:r>
            <a:r>
              <a:rPr lang="it-IT" sz="1900" b="1" dirty="0">
                <a:latin typeface="Century Gothic" panose="020B0502020202020204" pitchFamily="34" charset="0"/>
                <a:sym typeface="Roboto"/>
              </a:rPr>
              <a:t>compiti</a:t>
            </a:r>
            <a:r>
              <a:rPr lang="it-IT" sz="1900" dirty="0">
                <a:latin typeface="Century Gothic" panose="020B0502020202020204" pitchFamily="34" charset="0"/>
                <a:sym typeface="Roboto"/>
              </a:rPr>
              <a:t> con </a:t>
            </a:r>
            <a:r>
              <a:rPr lang="it-IT" sz="1900" i="1" dirty="0" err="1">
                <a:latin typeface="Century Gothic" panose="020B0502020202020204" pitchFamily="34" charset="0"/>
                <a:sym typeface="Roboto"/>
              </a:rPr>
              <a:t>Trello</a:t>
            </a:r>
            <a:endParaRPr lang="it-IT" sz="1900" i="1" dirty="0">
              <a:latin typeface="Century Gothic" panose="020B0502020202020204" pitchFamily="34" charset="0"/>
              <a:sym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900" dirty="0">
              <a:latin typeface="Century Gothic" panose="020B0502020202020204" pitchFamily="34" charset="0"/>
              <a:sym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>
                <a:latin typeface="Century Gothic" panose="020B0502020202020204" pitchFamily="34" charset="0"/>
                <a:sym typeface="Roboto"/>
              </a:rPr>
              <a:t>Gestione delle </a:t>
            </a:r>
            <a:r>
              <a:rPr lang="it-IT" sz="1900" b="1" dirty="0">
                <a:latin typeface="Century Gothic" panose="020B0502020202020204" pitchFamily="34" charset="0"/>
                <a:sym typeface="Roboto"/>
              </a:rPr>
              <a:t>scadenze</a:t>
            </a:r>
            <a:r>
              <a:rPr lang="it-IT" sz="1900" dirty="0">
                <a:latin typeface="Century Gothic" panose="020B0502020202020204" pitchFamily="34" charset="0"/>
                <a:sym typeface="Roboto"/>
              </a:rPr>
              <a:t> con </a:t>
            </a:r>
            <a:r>
              <a:rPr lang="it-IT" sz="1900" i="1" dirty="0" err="1">
                <a:latin typeface="Century Gothic" panose="020B0502020202020204" pitchFamily="34" charset="0"/>
                <a:sym typeface="Roboto"/>
              </a:rPr>
              <a:t>Trello</a:t>
            </a:r>
            <a:endParaRPr lang="it-IT" sz="1900" i="1" dirty="0">
              <a:latin typeface="Century Gothic" panose="020B0502020202020204" pitchFamily="34" charset="0"/>
              <a:sym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900" dirty="0">
              <a:latin typeface="Century Gothic" panose="020B0502020202020204" pitchFamily="34" charset="0"/>
              <a:sym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b="1" dirty="0">
                <a:latin typeface="Century Gothic" panose="020B0502020202020204" pitchFamily="34" charset="0"/>
              </a:rPr>
              <a:t>Aggiornamenti</a:t>
            </a:r>
            <a:r>
              <a:rPr lang="it-IT" sz="1900" dirty="0">
                <a:latin typeface="Century Gothic" panose="020B0502020202020204" pitchFamily="34" charset="0"/>
              </a:rPr>
              <a:t> </a:t>
            </a:r>
            <a:r>
              <a:rPr lang="it-IT" sz="1900" b="1" dirty="0">
                <a:latin typeface="Century Gothic" panose="020B0502020202020204" pitchFamily="34" charset="0"/>
              </a:rPr>
              <a:t>costanti</a:t>
            </a:r>
            <a:r>
              <a:rPr lang="it-IT" sz="1900" dirty="0">
                <a:latin typeface="Century Gothic" panose="020B0502020202020204" pitchFamily="34" charset="0"/>
              </a:rPr>
              <a:t> con </a:t>
            </a:r>
            <a:r>
              <a:rPr lang="it-IT" sz="1900" i="1" dirty="0" err="1">
                <a:latin typeface="Century Gothic" panose="020B0502020202020204" pitchFamily="34" charset="0"/>
              </a:rPr>
              <a:t>Slack</a:t>
            </a:r>
            <a:r>
              <a:rPr lang="it-IT" sz="1900" dirty="0">
                <a:latin typeface="Century Gothic" panose="020B0502020202020204" pitchFamily="34" charset="0"/>
              </a:rPr>
              <a:t> con integrazione a </a:t>
            </a:r>
            <a:r>
              <a:rPr lang="it-IT" sz="1900" i="1" dirty="0" err="1">
                <a:latin typeface="Century Gothic" panose="020B0502020202020204" pitchFamily="34" charset="0"/>
              </a:rPr>
              <a:t>Github</a:t>
            </a:r>
            <a:r>
              <a:rPr lang="it-IT" sz="1900" dirty="0">
                <a:latin typeface="Century Gothic" panose="020B0502020202020204" pitchFamily="34" charset="0"/>
              </a:rPr>
              <a:t>, </a:t>
            </a:r>
            <a:r>
              <a:rPr lang="it-IT" sz="1900" i="1" dirty="0" err="1">
                <a:latin typeface="Century Gothic" panose="020B0502020202020204" pitchFamily="34" charset="0"/>
              </a:rPr>
              <a:t>Trello</a:t>
            </a:r>
            <a:r>
              <a:rPr lang="it-IT" sz="1900" dirty="0">
                <a:latin typeface="Century Gothic" panose="020B0502020202020204" pitchFamily="34" charset="0"/>
              </a:rPr>
              <a:t>, </a:t>
            </a:r>
            <a:r>
              <a:rPr lang="it-IT" sz="1900" i="1" dirty="0" err="1">
                <a:latin typeface="Century Gothic" panose="020B0502020202020204" pitchFamily="34" charset="0"/>
              </a:rPr>
              <a:t>GoogleMeet</a:t>
            </a:r>
            <a:r>
              <a:rPr lang="it-IT" sz="1900" dirty="0">
                <a:latin typeface="Century Gothic" panose="020B0502020202020204" pitchFamily="34" charset="0"/>
              </a:rPr>
              <a:t> e </a:t>
            </a:r>
            <a:r>
              <a:rPr lang="it-IT" sz="1900" i="1" dirty="0">
                <a:latin typeface="Century Gothic" panose="020B0502020202020204" pitchFamily="34" charset="0"/>
              </a:rPr>
              <a:t>Calendar</a:t>
            </a:r>
            <a:r>
              <a:rPr lang="it-IT" sz="1900" dirty="0">
                <a:latin typeface="Century Gothic" panose="020B0502020202020204" pitchFamily="34" charset="0"/>
              </a:rPr>
              <a:t>.</a:t>
            </a:r>
          </a:p>
          <a:p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121508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/>
        </p:nvSpPr>
        <p:spPr>
          <a:xfrm>
            <a:off x="468312" y="0"/>
            <a:ext cx="9071100" cy="6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Grazie per l’attenzione!</a:t>
            </a:r>
            <a:endParaRPr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5400"/>
              <a:buFont typeface="Arial"/>
              <a:buNone/>
            </a:pP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Domande?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09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/>
          <p:nvPr/>
        </p:nvSpPr>
        <p:spPr>
          <a:xfrm>
            <a:off x="0" y="-3499"/>
            <a:ext cx="10080625" cy="5736252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2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0" y="0"/>
            <a:ext cx="3833981" cy="7559675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"/>
          <p:cNvSpPr txBox="1">
            <a:spLocks noGrp="1"/>
          </p:cNvSpPr>
          <p:nvPr>
            <p:ph type="title"/>
          </p:nvPr>
        </p:nvSpPr>
        <p:spPr>
          <a:xfrm>
            <a:off x="373322" y="1984414"/>
            <a:ext cx="2847752" cy="467506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lang="en-US" sz="3600"/>
              <a:t>Motivations</a:t>
            </a:r>
            <a:endParaRPr/>
          </a:p>
        </p:txBody>
      </p:sp>
      <p:pic>
        <p:nvPicPr>
          <p:cNvPr id="158" name="Google Shape;158;p2" descr="Immagine che contiene testo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7303" y="1028162"/>
            <a:ext cx="5365766" cy="5503349"/>
          </a:xfrm>
          <a:prstGeom prst="roundRect">
            <a:avLst>
              <a:gd name="adj" fmla="val 3876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/>
          <p:nvPr/>
        </p:nvSpPr>
        <p:spPr>
          <a:xfrm>
            <a:off x="0" y="-3499"/>
            <a:ext cx="10080625" cy="5736252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3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3"/>
          <p:cNvSpPr/>
          <p:nvPr/>
        </p:nvSpPr>
        <p:spPr>
          <a:xfrm flipH="1">
            <a:off x="6246643" y="0"/>
            <a:ext cx="3833982" cy="7559675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6725666" y="2005413"/>
            <a:ext cx="2981636" cy="465406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lang="en-US" sz="4200" i="0" u="none" strike="noStrike" cap="none"/>
              <a:t>Project goals</a:t>
            </a:r>
            <a:endParaRPr sz="4200"/>
          </a:p>
        </p:txBody>
      </p:sp>
      <p:pic>
        <p:nvPicPr>
          <p:cNvPr id="168" name="Google Shape;168;p3" descr="Immagine che contiene testo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033" y="1132198"/>
            <a:ext cx="5182575" cy="5104389"/>
          </a:xfrm>
          <a:prstGeom prst="roundRect">
            <a:avLst>
              <a:gd name="adj" fmla="val 3876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/>
          <p:nvPr/>
        </p:nvSpPr>
        <p:spPr>
          <a:xfrm>
            <a:off x="0" y="-3499"/>
            <a:ext cx="10080625" cy="5736252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4"/>
          <p:cNvSpPr/>
          <p:nvPr/>
        </p:nvSpPr>
        <p:spPr>
          <a:xfrm flipH="1">
            <a:off x="6246643" y="0"/>
            <a:ext cx="3833982" cy="7559675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6725666" y="2005413"/>
            <a:ext cx="2981636" cy="465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lang="en-US" sz="42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no goals</a:t>
            </a:r>
            <a:endParaRPr sz="4200" b="1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" name="Google Shape;178;p4" descr="Immagine che contiene testo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033" y="1026089"/>
            <a:ext cx="5182575" cy="5316607"/>
          </a:xfrm>
          <a:prstGeom prst="roundRect">
            <a:avLst>
              <a:gd name="adj" fmla="val 3876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title"/>
          </p:nvPr>
        </p:nvSpPr>
        <p:spPr>
          <a:xfrm>
            <a:off x="-1" y="89541"/>
            <a:ext cx="10080625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n-US" sz="4800" dirty="0"/>
              <a:t> </a:t>
            </a:r>
            <a:r>
              <a:rPr lang="en-US" dirty="0">
                <a:solidFill>
                  <a:schemeClr val="accent1"/>
                </a:solidFill>
              </a:rPr>
              <a:t>Initial</a:t>
            </a:r>
            <a:r>
              <a:rPr lang="en-US" sz="4800" dirty="0"/>
              <a:t> </a:t>
            </a:r>
            <a:r>
              <a:rPr lang="en-US" dirty="0">
                <a:solidFill>
                  <a:schemeClr val="accent1"/>
                </a:solidFill>
              </a:rPr>
              <a:t>Project plan summary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4" name="Google Shape;185;p6">
            <a:extLst>
              <a:ext uri="{FF2B5EF4-FFF2-40B4-BE49-F238E27FC236}">
                <a16:creationId xmlns:a16="http://schemas.microsoft.com/office/drawing/2014/main" id="{E7058849-825B-6545-ACF6-C343B268EC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560" y="1308267"/>
            <a:ext cx="9715500" cy="589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78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title"/>
          </p:nvPr>
        </p:nvSpPr>
        <p:spPr>
          <a:xfrm>
            <a:off x="-1" y="89541"/>
            <a:ext cx="10080625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n-US" dirty="0">
                <a:solidFill>
                  <a:schemeClr val="accent1"/>
                </a:solidFill>
              </a:rPr>
              <a:t>Project plan summary, v2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" name="Google Shape;192;p7">
            <a:extLst>
              <a:ext uri="{FF2B5EF4-FFF2-40B4-BE49-F238E27FC236}">
                <a16:creationId xmlns:a16="http://schemas.microsoft.com/office/drawing/2014/main" id="{42E05D20-84B0-2A41-818C-45A9083265C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83" y="1308267"/>
            <a:ext cx="9859853" cy="5802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92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title"/>
          </p:nvPr>
        </p:nvSpPr>
        <p:spPr>
          <a:xfrm>
            <a:off x="-1" y="89541"/>
            <a:ext cx="10080625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n-US" dirty="0">
                <a:solidFill>
                  <a:schemeClr val="accent1"/>
                </a:solidFill>
              </a:rPr>
              <a:t>Project plan final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0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title"/>
          </p:nvPr>
        </p:nvSpPr>
        <p:spPr>
          <a:xfrm>
            <a:off x="3449256" y="0"/>
            <a:ext cx="4027989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Class Diagram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236" name="Google Shape;23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43541"/>
            <a:ext cx="10080625" cy="535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>
            <a:spLocks noGrp="1"/>
          </p:cNvSpPr>
          <p:nvPr>
            <p:ph type="title"/>
          </p:nvPr>
        </p:nvSpPr>
        <p:spPr>
          <a:xfrm>
            <a:off x="1562583" y="0"/>
            <a:ext cx="7998106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Sequence Diagram (login)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243" name="Google Shape;243;p16" descr="Immagine che contiene testo, interni, piastrellat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2058264"/>
            <a:ext cx="10080625" cy="3727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tazione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tazione">
  <a:themeElements>
    <a:clrScheme name="Rosso arancion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178</Words>
  <Application>Microsoft Macintosh PowerPoint</Application>
  <PresentationFormat>Personalizzato</PresentationFormat>
  <Paragraphs>48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Century Gothic</vt:lpstr>
      <vt:lpstr>Noto Sans Symbols</vt:lpstr>
      <vt:lpstr>Times New Roman</vt:lpstr>
      <vt:lpstr>Arial</vt:lpstr>
      <vt:lpstr>Citazione</vt:lpstr>
      <vt:lpstr>Citazione</vt:lpstr>
      <vt:lpstr>Presentazione standard di PowerPoint</vt:lpstr>
      <vt:lpstr>Motivations</vt:lpstr>
      <vt:lpstr>Project goals</vt:lpstr>
      <vt:lpstr>Presentazione standard di PowerPoint</vt:lpstr>
      <vt:lpstr> Initial Project plan summary</vt:lpstr>
      <vt:lpstr>Project plan summary, v2</vt:lpstr>
      <vt:lpstr>Project plan final</vt:lpstr>
      <vt:lpstr>Class Diagram</vt:lpstr>
      <vt:lpstr>Sequence Diagram (login)</vt:lpstr>
      <vt:lpstr>Architettura</vt:lpstr>
      <vt:lpstr>Issues and Roadblock</vt:lpstr>
      <vt:lpstr>Project Management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Pier Balestrucci</dc:creator>
  <cp:lastModifiedBy>Pier Balestrucci</cp:lastModifiedBy>
  <cp:revision>9</cp:revision>
  <dcterms:created xsi:type="dcterms:W3CDTF">2021-01-11T15:41:45Z</dcterms:created>
  <dcterms:modified xsi:type="dcterms:W3CDTF">2021-03-11T15:44:52Z</dcterms:modified>
</cp:coreProperties>
</file>