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C5DC95-60B1-4C49-97FB-8BFD31C73A81}">
  <a:tblStyle styleId="{18C5DC95-60B1-4C49-97FB-8BFD31C73A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b34db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b34db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f11c9be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f11c9be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f11c9be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f11c9be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574d8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c574d8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c574d81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c574d81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574d81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574d81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982887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982887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f11c9be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f11c9be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11c9be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11c9be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982887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982887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b34db2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b34db2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2175" y="0"/>
            <a:ext cx="9995274" cy="52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22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Summary </a:t>
            </a:r>
            <a:endParaRPr sz="3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Neo4j Clauses :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Clause : The </a:t>
            </a:r>
            <a:r>
              <a:rPr lang="en" sz="1700">
                <a:solidFill>
                  <a:srgbClr val="2C5282"/>
                </a:solidFill>
                <a:highlight>
                  <a:srgbClr val="F7FAFC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 is used to create nodes and relationships.</a:t>
            </a:r>
            <a:endParaRPr sz="1700">
              <a:solidFill>
                <a:srgbClr val="2C5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MATCH 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Clause : </a:t>
            </a:r>
            <a:r>
              <a:rPr lang="en" sz="1700">
                <a:solidFill>
                  <a:srgbClr val="2C5282"/>
                </a:solidFill>
              </a:rPr>
              <a:t>The MATCH clause in Neo4j is used to retrieve data from the graph database.</a:t>
            </a:r>
            <a:endParaRPr sz="1700">
              <a:solidFill>
                <a:srgbClr val="2C5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7FAFC"/>
                </a:highlight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 sz="1700">
                <a:solidFill>
                  <a:srgbClr val="4A5568"/>
                </a:solidFill>
                <a:highlight>
                  <a:srgbClr val="F7FAFC"/>
                </a:highlight>
                <a:latin typeface="Roboto Mono"/>
                <a:ea typeface="Roboto Mono"/>
                <a:cs typeface="Roboto Mono"/>
                <a:sym typeface="Roboto Mono"/>
              </a:rPr>
              <a:t>Clause : </a:t>
            </a:r>
            <a:r>
              <a:rPr lang="en" sz="1700">
                <a:solidFill>
                  <a:srgbClr val="2C5282"/>
                </a:solidFill>
                <a:highlight>
                  <a:srgbClr val="F7FAFC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constrains the number of returned rows.</a:t>
            </a:r>
            <a:endParaRPr i="1" sz="1700">
              <a:solidFill>
                <a:srgbClr val="2C5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Clause : MERGE combines the functions of MATCH and CREATE. It matches existing nodes and binds them or creates new data and binds that if they are not present in the graph.</a:t>
            </a:r>
            <a:endParaRPr sz="1700">
              <a:solidFill>
                <a:srgbClr val="2C5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" sz="1700">
                <a:solidFill>
                  <a:srgbClr val="2C528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Clause : </a:t>
            </a:r>
            <a:r>
              <a:rPr lang="en" sz="1700">
                <a:solidFill>
                  <a:srgbClr val="2C5282"/>
                </a:solidFill>
              </a:rPr>
              <a:t>DELETE clause is used to remove data, specifically nodes, relationships, or properties from the  database.</a:t>
            </a:r>
            <a:endParaRPr sz="1700">
              <a:solidFill>
                <a:srgbClr val="2C528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4299"/>
            <a:ext cx="914400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09275" y="278575"/>
            <a:ext cx="381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WHAT</a:t>
            </a:r>
            <a:r>
              <a:rPr lang="en" sz="3600">
                <a:solidFill>
                  <a:schemeClr val="dk1"/>
                </a:solidFill>
              </a:rPr>
              <a:t> is Graph Databases?</a:t>
            </a:r>
            <a:endParaRPr sz="3600"/>
          </a:p>
        </p:txBody>
      </p:sp>
      <p:sp>
        <p:nvSpPr>
          <p:cNvPr id="60" name="Google Shape;60;p14"/>
          <p:cNvSpPr txBox="1"/>
          <p:nvPr/>
        </p:nvSpPr>
        <p:spPr>
          <a:xfrm>
            <a:off x="309275" y="1705125"/>
            <a:ext cx="4507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●"/>
            </a:pPr>
            <a:r>
              <a:rPr lang="en" sz="1700">
                <a:solidFill>
                  <a:srgbClr val="111111"/>
                </a:solidFill>
              </a:rPr>
              <a:t>Graph database is a type of </a:t>
            </a:r>
            <a:r>
              <a:rPr lang="en" sz="1700">
                <a:solidFill>
                  <a:srgbClr val="111111"/>
                </a:solidFill>
              </a:rPr>
              <a:t>NOSQL</a:t>
            </a:r>
            <a:r>
              <a:rPr lang="en" sz="1700">
                <a:solidFill>
                  <a:srgbClr val="111111"/>
                </a:solidFill>
              </a:rPr>
              <a:t> Database</a:t>
            </a:r>
            <a:endParaRPr sz="1700">
              <a:solidFill>
                <a:srgbClr val="11111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●"/>
            </a:pPr>
            <a:r>
              <a:rPr lang="en" sz="1700">
                <a:solidFill>
                  <a:srgbClr val="111111"/>
                </a:solidFill>
              </a:rPr>
              <a:t>graph database stores data in nodes and relationships.</a:t>
            </a:r>
            <a:endParaRPr sz="1700">
              <a:solidFill>
                <a:srgbClr val="11111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●"/>
            </a:pPr>
            <a:r>
              <a:rPr lang="en" sz="1700">
                <a:solidFill>
                  <a:srgbClr val="111111"/>
                </a:solidFill>
              </a:rPr>
              <a:t>Examples for graph databases,</a:t>
            </a:r>
            <a:endParaRPr sz="17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11111"/>
                </a:solidFill>
              </a:rPr>
              <a:t>Social network, recommendation systems</a:t>
            </a:r>
            <a:endParaRPr sz="1700">
              <a:solidFill>
                <a:srgbClr val="11111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700"/>
              <a:buChar char="●"/>
            </a:pPr>
            <a:r>
              <a:rPr lang="en" sz="1700">
                <a:solidFill>
                  <a:srgbClr val="111111"/>
                </a:solidFill>
              </a:rPr>
              <a:t>Popular graph databases,</a:t>
            </a:r>
            <a:endParaRPr sz="17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11111"/>
                </a:solidFill>
              </a:rPr>
              <a:t>Neo4j, Oracle No SQL Database, OrientDB, HypherGraphDB</a:t>
            </a:r>
            <a:endParaRPr sz="1700">
              <a:solidFill>
                <a:srgbClr val="11111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50" y="1314850"/>
            <a:ext cx="4557049" cy="33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504850" y="354275"/>
            <a:ext cx="30789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600">
                <a:solidFill>
                  <a:srgbClr val="FF0000"/>
                </a:solidFill>
              </a:rPr>
              <a:t>WHY</a:t>
            </a:r>
            <a:r>
              <a:rPr lang="en" sz="3600"/>
              <a:t> Graph Databases?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56450" y="1647925"/>
            <a:ext cx="35757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Nowadays, the relationship between data is more valuable than the data itself.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RDBMS highly structured. RDBMS does not store the relationships between the data.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Graph database is simpler compared to other databases.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Graph databases can be used with OLTP systems.</a:t>
            </a:r>
            <a:endParaRPr sz="175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5" y="550413"/>
            <a:ext cx="4951650" cy="40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34075"/>
            <a:ext cx="34722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0000"/>
                </a:solidFill>
              </a:rPr>
              <a:t>What </a:t>
            </a:r>
            <a:r>
              <a:rPr lang="en" sz="3600"/>
              <a:t>is Neo4j?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334075"/>
            <a:ext cx="2902500" cy="10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9925"/>
            <a:ext cx="8839202" cy="17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41400" y="3301950"/>
            <a:ext cx="72612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FF0000"/>
                </a:solidFill>
              </a:rPr>
              <a:t>Purpose</a:t>
            </a:r>
            <a:r>
              <a:rPr b="1" lang="en" sz="1950">
                <a:solidFill>
                  <a:schemeClr val="dk1"/>
                </a:solidFill>
              </a:rPr>
              <a:t> </a:t>
            </a:r>
            <a:r>
              <a:rPr lang="en" sz="1950">
                <a:solidFill>
                  <a:schemeClr val="dk1"/>
                </a:solidFill>
              </a:rPr>
              <a:t>of Neo4j?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Neo4j delivers the lightning-fast read and write performance you need, while still protecting your data integrity.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718550"/>
            <a:ext cx="85206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48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64">
                <a:solidFill>
                  <a:srgbClr val="FF0000"/>
                </a:solidFill>
              </a:rPr>
              <a:t>Node </a:t>
            </a:r>
            <a:r>
              <a:rPr lang="en" sz="2564">
                <a:solidFill>
                  <a:schemeClr val="dk1"/>
                </a:solidFill>
              </a:rPr>
              <a:t>- a node is a data/record in a graph database. This is the  fundamental unit of a Graph</a:t>
            </a:r>
            <a:endParaRPr sz="25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64">
                <a:solidFill>
                  <a:srgbClr val="FF0000"/>
                </a:solidFill>
              </a:rPr>
              <a:t>Labels </a:t>
            </a:r>
            <a:r>
              <a:rPr lang="en" sz="2564">
                <a:solidFill>
                  <a:schemeClr val="dk1"/>
                </a:solidFill>
              </a:rPr>
              <a:t>– labels are used to group/classify the nodes.</a:t>
            </a:r>
            <a:endParaRPr sz="25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478"/>
              <a:buChar char="●"/>
            </a:pPr>
            <a:r>
              <a:rPr lang="en" sz="2164">
                <a:solidFill>
                  <a:schemeClr val="dk1"/>
                </a:solidFill>
              </a:rPr>
              <a:t>A node or relationship can contain one or more labels.</a:t>
            </a:r>
            <a:endParaRPr sz="21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64">
                <a:solidFill>
                  <a:srgbClr val="FF0000"/>
                </a:solidFill>
              </a:rPr>
              <a:t>Relationships </a:t>
            </a:r>
            <a:r>
              <a:rPr lang="en" sz="2564">
                <a:solidFill>
                  <a:schemeClr val="dk1"/>
                </a:solidFill>
              </a:rPr>
              <a:t>– Represent using arrows. Relationships have directions (Unidirectional and Bidirectional).</a:t>
            </a:r>
            <a:endParaRPr sz="25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478"/>
              <a:buChar char="●"/>
            </a:pPr>
            <a:r>
              <a:rPr lang="en" sz="2164">
                <a:solidFill>
                  <a:schemeClr val="dk1"/>
                </a:solidFill>
              </a:rPr>
              <a:t>relationships should be directional.</a:t>
            </a:r>
            <a:endParaRPr sz="21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64">
                <a:solidFill>
                  <a:srgbClr val="FF0000"/>
                </a:solidFill>
              </a:rPr>
              <a:t>Properties </a:t>
            </a:r>
            <a:r>
              <a:rPr lang="en" sz="2564">
                <a:solidFill>
                  <a:schemeClr val="dk1"/>
                </a:solidFill>
              </a:rPr>
              <a:t>– key value pairs (node’s data)</a:t>
            </a:r>
            <a:endParaRPr sz="2564">
              <a:solidFill>
                <a:schemeClr val="dk1"/>
              </a:solidFill>
            </a:endParaRPr>
          </a:p>
          <a:p>
            <a:pPr indent="-354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478"/>
              <a:buChar char="●"/>
            </a:pPr>
            <a:r>
              <a:rPr lang="en" sz="2164">
                <a:solidFill>
                  <a:schemeClr val="dk1"/>
                </a:solidFill>
              </a:rPr>
              <a:t>Both Nodes and Relationships may contain properties.</a:t>
            </a:r>
            <a:endParaRPr sz="216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00500" y="142875"/>
            <a:ext cx="883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0000"/>
                </a:solidFill>
              </a:rPr>
              <a:t>Basic components</a:t>
            </a:r>
            <a:r>
              <a:rPr lang="en" sz="3400"/>
              <a:t> of a Neo4j Graph Database</a:t>
            </a:r>
            <a:endParaRPr sz="3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211850" y="466975"/>
            <a:ext cx="67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When </a:t>
            </a:r>
            <a:r>
              <a:rPr lang="en" sz="3600">
                <a:solidFill>
                  <a:srgbClr val="FF0000"/>
                </a:solidFill>
              </a:rPr>
              <a:t>to Use </a:t>
            </a:r>
            <a:r>
              <a:rPr lang="en" sz="3600"/>
              <a:t>a Graph Database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Here are some points to consider when deciding whether to use a graph database: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C528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graph database is a good choice when your data is highly connected 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when the relationships between data points are more important than the data’s value.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When you need to traverse relationships between data entities quickly and efficiently.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 When you need to store data that is constantly changing or evolving.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5282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When you need to store data that is not easily represented in a tabular format.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45800" y="565650"/>
            <a:ext cx="76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When </a:t>
            </a:r>
            <a:r>
              <a:rPr lang="en" sz="3600">
                <a:solidFill>
                  <a:srgbClr val="FF0000"/>
                </a:solidFill>
              </a:rPr>
              <a:t>Not to Use </a:t>
            </a:r>
            <a:r>
              <a:rPr lang="en" sz="3600"/>
              <a:t>a Graph Database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37400" y="1671375"/>
            <a:ext cx="82692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C5282"/>
                </a:solidFill>
              </a:rPr>
              <a:t>If you need to manage,</a:t>
            </a:r>
            <a:endParaRPr sz="1750">
              <a:solidFill>
                <a:srgbClr val="2C528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Simple data models</a:t>
            </a: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: If your data model is simple and doesn’t involve many relationships between data points, a graph database may not be the best choice.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Structured data</a:t>
            </a:r>
            <a:r>
              <a:rPr lang="en" sz="1750">
                <a:solidFill>
                  <a:srgbClr val="2C5282"/>
                </a:solidFill>
                <a:latin typeface="Roboto"/>
                <a:ea typeface="Roboto"/>
                <a:cs typeface="Roboto"/>
                <a:sym typeface="Roboto"/>
              </a:rPr>
              <a:t>: If your data is highly structured and doesn’t involve many relationships between data points, a relational database may be a better choice.</a:t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C52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rgbClr val="2C5282"/>
                </a:solidFill>
              </a:rPr>
              <a:t>then you might want to consider using a more traditional relational database</a:t>
            </a:r>
            <a:r>
              <a:rPr lang="en" sz="1750">
                <a:solidFill>
                  <a:srgbClr val="2C5282"/>
                </a:solidFill>
              </a:rPr>
              <a:t> than a NoSQL database.</a:t>
            </a:r>
            <a:endParaRPr sz="1750">
              <a:solidFill>
                <a:srgbClr val="2C528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63350" y="414750"/>
            <a:ext cx="64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RDBMS </a:t>
            </a:r>
            <a:r>
              <a:rPr lang="en" sz="3600">
                <a:solidFill>
                  <a:srgbClr val="FF0000"/>
                </a:solidFill>
              </a:rPr>
              <a:t>VS</a:t>
            </a:r>
            <a:r>
              <a:rPr lang="en" sz="3600"/>
              <a:t> Graph Databases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1195400"/>
            <a:ext cx="8123350" cy="3948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20"/>
          <p:cNvGraphicFramePr/>
          <p:nvPr/>
        </p:nvGraphicFramePr>
        <p:xfrm>
          <a:off x="2387625" y="15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{18C5DC95-60B1-4C49-97FB-8BFD31C73A81}</a:tableStyleId>
              </a:tblPr>
              <a:tblGrid>
                <a:gridCol w="2184375"/>
                <a:gridCol w="2184375"/>
              </a:tblGrid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RDBMS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Graph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Database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Tables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Graph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Rows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Nodes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Columns and 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Data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Properties and values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Constraints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Relationships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Joins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Traversal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562425" y="2073000"/>
            <a:ext cx="293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Neo4j : 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Practical Exercises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