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0"/>
  </p:notesMasterIdLst>
  <p:sldIdLst>
    <p:sldId id="256" r:id="rId5"/>
    <p:sldId id="278" r:id="rId6"/>
    <p:sldId id="279" r:id="rId7"/>
    <p:sldId id="280" r:id="rId8"/>
    <p:sldId id="28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0" d="100"/>
          <a:sy n="160" d="100"/>
        </p:scale>
        <p:origin x="342"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12/14/2021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12/14/2021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12/14/2021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Automated Attendance System</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fontScale="92500" lnSpcReduction="20000"/>
          </a:bodyPr>
          <a:lstStyle/>
          <a:p>
            <a:r>
              <a:rPr lang="en-US" dirty="0">
                <a:solidFill>
                  <a:srgbClr val="FFFFFF"/>
                </a:solidFill>
              </a:rPr>
              <a:t>Argus Team: Ryan Shaw, Oscar Alan Lozada Villa, Dheeraj K. </a:t>
            </a:r>
            <a:r>
              <a:rPr lang="en-US" dirty="0" err="1">
                <a:solidFill>
                  <a:srgbClr val="FFFFFF"/>
                </a:solidFill>
              </a:rPr>
              <a:t>Savanthy</a:t>
            </a:r>
            <a:r>
              <a:rPr lang="en-US" dirty="0">
                <a:solidFill>
                  <a:srgbClr val="FFFFFF"/>
                </a:solidFill>
              </a:rPr>
              <a:t>, Mahesh Kumar </a:t>
            </a:r>
            <a:r>
              <a:rPr lang="en-US" dirty="0" err="1">
                <a:solidFill>
                  <a:srgbClr val="FFFFFF"/>
                </a:solidFill>
              </a:rPr>
              <a:t>Kamalakannan</a:t>
            </a:r>
            <a:r>
              <a:rPr lang="en-US" dirty="0">
                <a:solidFill>
                  <a:srgbClr val="FFFFFF"/>
                </a:solidFill>
              </a:rPr>
              <a:t>, </a:t>
            </a:r>
            <a:r>
              <a:rPr lang="en-US" dirty="0" err="1">
                <a:solidFill>
                  <a:srgbClr val="FFFFFF"/>
                </a:solidFill>
              </a:rPr>
              <a:t>Bharathwaj</a:t>
            </a:r>
            <a:r>
              <a:rPr lang="en-US" dirty="0">
                <a:solidFill>
                  <a:srgbClr val="FFFFFF"/>
                </a:solidFill>
              </a:rPr>
              <a:t> </a:t>
            </a:r>
            <a:r>
              <a:rPr lang="en-US" dirty="0" err="1">
                <a:solidFill>
                  <a:srgbClr val="FFFFFF"/>
                </a:solidFill>
              </a:rPr>
              <a:t>Thirumalai</a:t>
            </a:r>
            <a:r>
              <a:rPr lang="en-US" dirty="0">
                <a:solidFill>
                  <a:srgbClr val="FFFFFF"/>
                </a:solidFill>
              </a:rPr>
              <a:t> </a:t>
            </a:r>
            <a:r>
              <a:rPr lang="en-US" dirty="0" err="1">
                <a:solidFill>
                  <a:srgbClr val="FFFFFF"/>
                </a:solidFill>
              </a:rPr>
              <a:t>Anathanpillai</a:t>
            </a:r>
            <a:r>
              <a:rPr lang="en-US" dirty="0">
                <a:solidFill>
                  <a:srgbClr val="FFFFFF"/>
                </a:solidFill>
              </a:rPr>
              <a:t> </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8638-701F-4E25-9E2E-A0778EB16D02}"/>
              </a:ext>
            </a:extLst>
          </p:cNvPr>
          <p:cNvSpPr>
            <a:spLocks noGrp="1"/>
          </p:cNvSpPr>
          <p:nvPr>
            <p:ph type="title"/>
          </p:nvPr>
        </p:nvSpPr>
        <p:spPr/>
        <p:txBody>
          <a:bodyPr/>
          <a:lstStyle/>
          <a:p>
            <a:r>
              <a:rPr lang="en-CA" dirty="0"/>
              <a:t>Business Problem </a:t>
            </a:r>
          </a:p>
        </p:txBody>
      </p:sp>
      <p:sp>
        <p:nvSpPr>
          <p:cNvPr id="3" name="Content Placeholder 2">
            <a:extLst>
              <a:ext uri="{FF2B5EF4-FFF2-40B4-BE49-F238E27FC236}">
                <a16:creationId xmlns:a16="http://schemas.microsoft.com/office/drawing/2014/main" id="{14BBF758-17B4-4EAB-81FE-6C8A0F11BF76}"/>
              </a:ext>
            </a:extLst>
          </p:cNvPr>
          <p:cNvSpPr>
            <a:spLocks noGrp="1"/>
          </p:cNvSpPr>
          <p:nvPr>
            <p:ph idx="1"/>
          </p:nvPr>
        </p:nvSpPr>
        <p:spPr/>
        <p:txBody>
          <a:bodyPr/>
          <a:lstStyle/>
          <a:p>
            <a:pPr>
              <a:buFont typeface="Wingdings" panose="05000000000000000000" pitchFamily="2" charset="2"/>
              <a:buChar char="v"/>
            </a:pPr>
            <a:r>
              <a:rPr lang="en-CA" dirty="0"/>
              <a:t> Teachers and Professors spend on average 5-10 minutes per class marking attendance. </a:t>
            </a:r>
          </a:p>
          <a:p>
            <a:pPr>
              <a:buFont typeface="Wingdings" panose="05000000000000000000" pitchFamily="2" charset="2"/>
              <a:buChar char="v"/>
            </a:pPr>
            <a:r>
              <a:rPr lang="en-CA" dirty="0"/>
              <a:t> Lost time in the beginning of every class can contribute to losing a whole hour in the week which is the length of a single class. </a:t>
            </a:r>
          </a:p>
          <a:p>
            <a:pPr>
              <a:buFont typeface="Wingdings" panose="05000000000000000000" pitchFamily="2" charset="2"/>
              <a:buChar char="v"/>
            </a:pPr>
            <a:r>
              <a:rPr lang="en-CA" dirty="0"/>
              <a:t> Facial Recognition technology allows for automated recognition and marking of attendance. </a:t>
            </a:r>
          </a:p>
          <a:p>
            <a:pPr>
              <a:buFont typeface="Wingdings" panose="05000000000000000000" pitchFamily="2" charset="2"/>
              <a:buChar char="v"/>
            </a:pPr>
            <a:r>
              <a:rPr lang="en-CA" dirty="0"/>
              <a:t> Provides security for classrooms. </a:t>
            </a:r>
          </a:p>
          <a:p>
            <a:endParaRPr lang="en-CA" dirty="0"/>
          </a:p>
        </p:txBody>
      </p:sp>
    </p:spTree>
    <p:extLst>
      <p:ext uri="{BB962C8B-B14F-4D97-AF65-F5344CB8AC3E}">
        <p14:creationId xmlns:p14="http://schemas.microsoft.com/office/powerpoint/2010/main" val="2990424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60FB7-F7AA-4648-9D07-3E808260E8DA}"/>
              </a:ext>
            </a:extLst>
          </p:cNvPr>
          <p:cNvSpPr>
            <a:spLocks noGrp="1"/>
          </p:cNvSpPr>
          <p:nvPr>
            <p:ph type="title"/>
          </p:nvPr>
        </p:nvSpPr>
        <p:spPr/>
        <p:txBody>
          <a:bodyPr/>
          <a:lstStyle/>
          <a:p>
            <a:r>
              <a:rPr lang="en-CA" dirty="0"/>
              <a:t>Technology Used</a:t>
            </a:r>
          </a:p>
        </p:txBody>
      </p:sp>
      <p:sp>
        <p:nvSpPr>
          <p:cNvPr id="3" name="Content Placeholder 2">
            <a:extLst>
              <a:ext uri="{FF2B5EF4-FFF2-40B4-BE49-F238E27FC236}">
                <a16:creationId xmlns:a16="http://schemas.microsoft.com/office/drawing/2014/main" id="{0EB0525B-5004-4394-B9B6-6C12E093E01C}"/>
              </a:ext>
            </a:extLst>
          </p:cNvPr>
          <p:cNvSpPr>
            <a:spLocks noGrp="1"/>
          </p:cNvSpPr>
          <p:nvPr>
            <p:ph idx="1"/>
          </p:nvPr>
        </p:nvSpPr>
        <p:spPr>
          <a:xfrm>
            <a:off x="1024128" y="2084832"/>
            <a:ext cx="9720073" cy="4023360"/>
          </a:xfrm>
        </p:spPr>
        <p:txBody>
          <a:bodyPr/>
          <a:lstStyle/>
          <a:p>
            <a:pPr>
              <a:buFont typeface="Wingdings" panose="05000000000000000000" pitchFamily="2" charset="2"/>
              <a:buChar char="v"/>
            </a:pPr>
            <a:r>
              <a:rPr lang="en-CA" dirty="0"/>
              <a:t>Python – Programming Language used. </a:t>
            </a:r>
          </a:p>
          <a:p>
            <a:pPr>
              <a:buFont typeface="Wingdings" panose="05000000000000000000" pitchFamily="2" charset="2"/>
              <a:buChar char="v"/>
            </a:pPr>
            <a:r>
              <a:rPr lang="en-CA" dirty="0" err="1"/>
              <a:t>os</a:t>
            </a:r>
            <a:r>
              <a:rPr lang="en-CA" dirty="0"/>
              <a:t> – Access files and paths saved to local drive. </a:t>
            </a:r>
          </a:p>
          <a:p>
            <a:pPr>
              <a:buFont typeface="Wingdings" panose="05000000000000000000" pitchFamily="2" charset="2"/>
              <a:buChar char="v"/>
            </a:pPr>
            <a:r>
              <a:rPr lang="en-CA" dirty="0"/>
              <a:t>Numpy.</a:t>
            </a:r>
          </a:p>
          <a:p>
            <a:pPr>
              <a:buFont typeface="Wingdings" panose="05000000000000000000" pitchFamily="2" charset="2"/>
              <a:buChar char="v"/>
            </a:pPr>
            <a:r>
              <a:rPr lang="en-CA" dirty="0"/>
              <a:t>Cv2 – Computer vision from OpenCV.</a:t>
            </a:r>
          </a:p>
          <a:p>
            <a:pPr>
              <a:buFont typeface="Wingdings" panose="05000000000000000000" pitchFamily="2" charset="2"/>
              <a:buChar char="v"/>
            </a:pPr>
            <a:r>
              <a:rPr lang="en-CA" dirty="0"/>
              <a:t>Face_recognition – Utilized to recognize faces and facial features. </a:t>
            </a:r>
          </a:p>
          <a:p>
            <a:pPr>
              <a:buFont typeface="Wingdings" panose="05000000000000000000" pitchFamily="2" charset="2"/>
              <a:buChar char="v"/>
            </a:pPr>
            <a:r>
              <a:rPr lang="en-CA" dirty="0"/>
              <a:t>Pillow – Input images from local drive. </a:t>
            </a:r>
          </a:p>
          <a:p>
            <a:pPr>
              <a:buFont typeface="Wingdings" panose="05000000000000000000" pitchFamily="2" charset="2"/>
              <a:buChar char="v"/>
            </a:pPr>
            <a:r>
              <a:rPr lang="en-CA" dirty="0"/>
              <a:t>Streamlit – Design webpage template. </a:t>
            </a:r>
          </a:p>
          <a:p>
            <a:pPr>
              <a:buFont typeface="Wingdings" panose="05000000000000000000" pitchFamily="2" charset="2"/>
              <a:buChar char="v"/>
            </a:pPr>
            <a:r>
              <a:rPr lang="en-CA" dirty="0"/>
              <a:t>Pandas – Storing of data in a dataframe. </a:t>
            </a:r>
          </a:p>
        </p:txBody>
      </p:sp>
    </p:spTree>
    <p:extLst>
      <p:ext uri="{BB962C8B-B14F-4D97-AF65-F5344CB8AC3E}">
        <p14:creationId xmlns:p14="http://schemas.microsoft.com/office/powerpoint/2010/main" val="359233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01113-A5A1-4609-92E0-FB13F1ADF3EF}"/>
              </a:ext>
            </a:extLst>
          </p:cNvPr>
          <p:cNvSpPr>
            <a:spLocks noGrp="1"/>
          </p:cNvSpPr>
          <p:nvPr>
            <p:ph type="title"/>
          </p:nvPr>
        </p:nvSpPr>
        <p:spPr/>
        <p:txBody>
          <a:bodyPr/>
          <a:lstStyle/>
          <a:p>
            <a:r>
              <a:rPr lang="en-CA" dirty="0"/>
              <a:t>Challenges </a:t>
            </a:r>
          </a:p>
        </p:txBody>
      </p:sp>
      <p:sp>
        <p:nvSpPr>
          <p:cNvPr id="3" name="Content Placeholder 2">
            <a:extLst>
              <a:ext uri="{FF2B5EF4-FFF2-40B4-BE49-F238E27FC236}">
                <a16:creationId xmlns:a16="http://schemas.microsoft.com/office/drawing/2014/main" id="{65962286-62C2-4EF7-8B8F-F2148A48034B}"/>
              </a:ext>
            </a:extLst>
          </p:cNvPr>
          <p:cNvSpPr>
            <a:spLocks noGrp="1"/>
          </p:cNvSpPr>
          <p:nvPr>
            <p:ph idx="1"/>
          </p:nvPr>
        </p:nvSpPr>
        <p:spPr>
          <a:xfrm>
            <a:off x="1024127" y="2084832"/>
            <a:ext cx="9720073" cy="4023360"/>
          </a:xfrm>
        </p:spPr>
        <p:txBody>
          <a:bodyPr/>
          <a:lstStyle/>
          <a:p>
            <a:pPr>
              <a:lnSpc>
                <a:spcPct val="150000"/>
              </a:lnSpc>
              <a:buFont typeface="Wingdings" panose="05000000000000000000" pitchFamily="2" charset="2"/>
              <a:buChar char="v"/>
            </a:pPr>
            <a:r>
              <a:rPr lang="en-CA" dirty="0"/>
              <a:t> Training of model – Access to images of the students. </a:t>
            </a:r>
          </a:p>
          <a:p>
            <a:pPr>
              <a:lnSpc>
                <a:spcPct val="150000"/>
              </a:lnSpc>
              <a:buFont typeface="Wingdings" panose="05000000000000000000" pitchFamily="2" charset="2"/>
              <a:buChar char="v"/>
            </a:pPr>
            <a:r>
              <a:rPr lang="en-CA" dirty="0"/>
              <a:t> Transferring website and model to the cloud. </a:t>
            </a:r>
          </a:p>
          <a:p>
            <a:pPr>
              <a:lnSpc>
                <a:spcPct val="150000"/>
              </a:lnSpc>
              <a:buFont typeface="Wingdings" panose="05000000000000000000" pitchFamily="2" charset="2"/>
              <a:buChar char="v"/>
            </a:pPr>
            <a:r>
              <a:rPr lang="en-CA" dirty="0"/>
              <a:t> Sending notifications/emails to individuals who sign up.</a:t>
            </a:r>
          </a:p>
          <a:p>
            <a:pPr>
              <a:lnSpc>
                <a:spcPct val="150000"/>
              </a:lnSpc>
              <a:buFont typeface="Wingdings" panose="05000000000000000000" pitchFamily="2" charset="2"/>
              <a:buChar char="v"/>
            </a:pPr>
            <a:r>
              <a:rPr lang="en-CA" dirty="0"/>
              <a:t> Selection of technology to be used for the model creation. </a:t>
            </a:r>
          </a:p>
          <a:p>
            <a:pPr>
              <a:lnSpc>
                <a:spcPct val="150000"/>
              </a:lnSpc>
              <a:buFont typeface="Wingdings" panose="05000000000000000000" pitchFamily="2" charset="2"/>
              <a:buChar char="v"/>
            </a:pPr>
            <a:r>
              <a:rPr lang="en-CA" dirty="0"/>
              <a:t> Poor image quality produced from camera using facial recognition. </a:t>
            </a:r>
          </a:p>
          <a:p>
            <a:pPr>
              <a:lnSpc>
                <a:spcPct val="150000"/>
              </a:lnSpc>
              <a:buFont typeface="Wingdings" panose="05000000000000000000" pitchFamily="2" charset="2"/>
              <a:buChar char="v"/>
            </a:pPr>
            <a:r>
              <a:rPr lang="en-CA" dirty="0"/>
              <a:t> Time zone and group collaboration. </a:t>
            </a:r>
          </a:p>
        </p:txBody>
      </p:sp>
    </p:spTree>
    <p:extLst>
      <p:ext uri="{BB962C8B-B14F-4D97-AF65-F5344CB8AC3E}">
        <p14:creationId xmlns:p14="http://schemas.microsoft.com/office/powerpoint/2010/main" val="621187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A35B4-CBFD-403E-BD1A-1F2D1B728051}"/>
              </a:ext>
            </a:extLst>
          </p:cNvPr>
          <p:cNvSpPr>
            <a:spLocks noGrp="1"/>
          </p:cNvSpPr>
          <p:nvPr>
            <p:ph type="title"/>
          </p:nvPr>
        </p:nvSpPr>
        <p:spPr/>
        <p:txBody>
          <a:bodyPr/>
          <a:lstStyle/>
          <a:p>
            <a:r>
              <a:rPr lang="en-CA" dirty="0"/>
              <a:t>Improvements for Future applications</a:t>
            </a:r>
          </a:p>
        </p:txBody>
      </p:sp>
      <p:sp>
        <p:nvSpPr>
          <p:cNvPr id="3" name="Content Placeholder 2">
            <a:extLst>
              <a:ext uri="{FF2B5EF4-FFF2-40B4-BE49-F238E27FC236}">
                <a16:creationId xmlns:a16="http://schemas.microsoft.com/office/drawing/2014/main" id="{960069FB-C49D-4135-8940-E8915E395925}"/>
              </a:ext>
            </a:extLst>
          </p:cNvPr>
          <p:cNvSpPr>
            <a:spLocks noGrp="1"/>
          </p:cNvSpPr>
          <p:nvPr>
            <p:ph idx="1"/>
          </p:nvPr>
        </p:nvSpPr>
        <p:spPr/>
        <p:txBody>
          <a:bodyPr/>
          <a:lstStyle/>
          <a:p>
            <a:pPr>
              <a:buFont typeface="Wingdings" panose="05000000000000000000" pitchFamily="2" charset="2"/>
              <a:buChar char="v"/>
            </a:pPr>
            <a:r>
              <a:rPr lang="en-CA" dirty="0"/>
              <a:t> Automatic Attendance system in the future can be implemented in larger locations such as Seminar halls or in an Examination hall in order to detect the presence of larger number of individuals. </a:t>
            </a:r>
          </a:p>
          <a:p>
            <a:pPr>
              <a:buFont typeface="Wingdings" panose="05000000000000000000" pitchFamily="2" charset="2"/>
              <a:buChar char="v"/>
            </a:pPr>
            <a:r>
              <a:rPr lang="en-US" dirty="0"/>
              <a:t> Create a model that can distinguish between identical twins. </a:t>
            </a:r>
          </a:p>
          <a:p>
            <a:pPr>
              <a:buFont typeface="Wingdings" panose="05000000000000000000" pitchFamily="2" charset="2"/>
              <a:buChar char="v"/>
            </a:pPr>
            <a:r>
              <a:rPr lang="en-US" dirty="0"/>
              <a:t> Create a model that can recognize individuals at various angles. </a:t>
            </a:r>
          </a:p>
          <a:p>
            <a:pPr>
              <a:buFont typeface="Wingdings" panose="05000000000000000000" pitchFamily="2" charset="2"/>
              <a:buChar char="v"/>
            </a:pPr>
            <a:r>
              <a:rPr lang="en-US" dirty="0"/>
              <a:t> A future model could be improved by tracking attendance for each period and updating it when the student exits in the middle of the class.</a:t>
            </a:r>
          </a:p>
          <a:p>
            <a:pPr>
              <a:buFont typeface="Wingdings" panose="05000000000000000000" pitchFamily="2" charset="2"/>
              <a:buChar char="v"/>
            </a:pPr>
            <a:r>
              <a:rPr lang="en-US" dirty="0"/>
              <a:t> Deploy the model so that it can be used on mobile devices (i.e., cell phones). </a:t>
            </a:r>
          </a:p>
          <a:p>
            <a:pPr>
              <a:buFont typeface="Wingdings" panose="05000000000000000000" pitchFamily="2" charset="2"/>
              <a:buChar char="v"/>
            </a:pPr>
            <a:r>
              <a:rPr lang="en-US" dirty="0"/>
              <a:t> The model can be implemented into various business sectors as a security system. </a:t>
            </a:r>
            <a:endParaRPr lang="en-CA" dirty="0"/>
          </a:p>
          <a:p>
            <a:pPr>
              <a:buFont typeface="Wingdings" panose="05000000000000000000" pitchFamily="2" charset="2"/>
              <a:buChar char="Ø"/>
            </a:pPr>
            <a:endParaRPr lang="en-CA" dirty="0"/>
          </a:p>
        </p:txBody>
      </p:sp>
    </p:spTree>
    <p:extLst>
      <p:ext uri="{BB962C8B-B14F-4D97-AF65-F5344CB8AC3E}">
        <p14:creationId xmlns:p14="http://schemas.microsoft.com/office/powerpoint/2010/main" val="2548033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 design</Template>
  <TotalTime>300</TotalTime>
  <Words>339</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Tw Cen MT</vt:lpstr>
      <vt:lpstr>Tw Cen MT Condensed</vt:lpstr>
      <vt:lpstr>Wingdings</vt:lpstr>
      <vt:lpstr>Wingdings 3</vt:lpstr>
      <vt:lpstr>Integral</vt:lpstr>
      <vt:lpstr>Automated Attendance System</vt:lpstr>
      <vt:lpstr>Business Problem </vt:lpstr>
      <vt:lpstr>Technology Used</vt:lpstr>
      <vt:lpstr>Challenges </vt:lpstr>
      <vt:lpstr>Improvements for Future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Attendance System</dc:title>
  <dc:creator>ryan shaw</dc:creator>
  <cp:lastModifiedBy>ryan shaw</cp:lastModifiedBy>
  <cp:revision>11</cp:revision>
  <dcterms:created xsi:type="dcterms:W3CDTF">2021-12-11T19:33:49Z</dcterms:created>
  <dcterms:modified xsi:type="dcterms:W3CDTF">2021-12-15T01:01:07Z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