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97" r:id="rId3"/>
    <p:sldId id="316" r:id="rId4"/>
    <p:sldId id="298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317" r:id="rId13"/>
    <p:sldId id="299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3" autoAdjust="0"/>
    <p:restoredTop sz="93819" autoAdjust="0"/>
  </p:normalViewPr>
  <p:slideViewPr>
    <p:cSldViewPr>
      <p:cViewPr>
        <p:scale>
          <a:sx n="100" d="100"/>
          <a:sy n="100" d="100"/>
        </p:scale>
        <p:origin x="1280" y="472"/>
      </p:cViewPr>
      <p:guideLst>
        <p:guide orient="horz" pos="15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B1F39-AB92-6441-9D49-61A1EF323A8B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7A49-DFCC-A248-9438-B1B0191B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7A49-DFCC-A248-9438-B1B0191B5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7A49-DFCC-A248-9438-B1B0191B51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7A49-DFCC-A248-9438-B1B0191B51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systems/stampede" TargetMode="External"/><Relationship Id="rId4" Type="http://schemas.openxmlformats.org/officeDocument/2006/relationships/hyperlink" Target="https://portal.tacc.utexas.edu/user-guides/stamped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IS.Request@mdanderson.org" TargetMode="External"/><Relationship Id="rId4" Type="http://schemas.openxmlformats.org/officeDocument/2006/relationships/hyperlink" Target="http://hpc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llen@tacc.utexas.ed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Introduction to Linux and High Performance Computing for Life Sciences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William J. Allen, Ph.D.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Life Sciences Computing Group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wallen@tacc.utexas.edu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(713) 794-1771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7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Can 56"/>
          <p:cNvSpPr/>
          <p:nvPr/>
        </p:nvSpPr>
        <p:spPr>
          <a:xfrm>
            <a:off x="2713968" y="5044898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4247" y="5491352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1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Can 58"/>
          <p:cNvSpPr/>
          <p:nvPr/>
        </p:nvSpPr>
        <p:spPr>
          <a:xfrm>
            <a:off x="990600" y="5029200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879" y="5475654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2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9" idx="1"/>
          </p:cNvCxnSpPr>
          <p:nvPr/>
        </p:nvCxnSpPr>
        <p:spPr>
          <a:xfrm rot="5400000">
            <a:off x="1428119" y="3587421"/>
            <a:ext cx="1721343" cy="1162214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7" idx="1"/>
          </p:cNvCxnSpPr>
          <p:nvPr/>
        </p:nvCxnSpPr>
        <p:spPr>
          <a:xfrm rot="16200000" flipH="1">
            <a:off x="2339104" y="3952951"/>
            <a:ext cx="1737040" cy="446853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 flipV="1">
            <a:off x="4148134" y="3200400"/>
            <a:ext cx="953812" cy="2504230"/>
          </a:xfrm>
          <a:prstGeom prst="bentConnector3">
            <a:avLst>
              <a:gd name="adj1" fmla="val 24702"/>
            </a:avLst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148134" y="5845891"/>
            <a:ext cx="953812" cy="21509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143998" cy="5611090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2362200" y="6248400"/>
            <a:ext cx="6324600" cy="48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cs typeface="Arial"/>
                <a:hlinkClick r:id="rId3"/>
              </a:rPr>
              <a:t>https://</a:t>
            </a:r>
            <a:r>
              <a:rPr lang="en-US" sz="1400" dirty="0" smtClean="0">
                <a:cs typeface="Arial"/>
                <a:hlinkClick r:id="rId3"/>
              </a:rPr>
              <a:t>www.tacc.utexas.edu</a:t>
            </a:r>
            <a:r>
              <a:rPr lang="en-US" sz="1400" smtClean="0">
                <a:cs typeface="Arial"/>
                <a:hlinkClick r:id="rId3"/>
              </a:rPr>
              <a:t>/systems/stampede</a:t>
            </a:r>
            <a:endParaRPr lang="en-US" sz="1400" dirty="0">
              <a:cs typeface="Arial"/>
            </a:endParaRPr>
          </a:p>
          <a:p>
            <a:pPr marL="0" indent="0" algn="r">
              <a:buNone/>
            </a:pPr>
            <a:r>
              <a:rPr lang="en-US" sz="1400" dirty="0" smtClean="0">
                <a:cs typeface="Arial"/>
                <a:hlinkClick r:id="rId4"/>
              </a:rPr>
              <a:t>https</a:t>
            </a:r>
            <a:r>
              <a:rPr lang="en-US" sz="1400" dirty="0">
                <a:cs typeface="Arial"/>
                <a:hlinkClick r:id="rId4"/>
              </a:rPr>
              <a:t>://</a:t>
            </a:r>
            <a:r>
              <a:rPr lang="en-US" sz="1400" dirty="0" smtClean="0">
                <a:cs typeface="Arial"/>
                <a:hlinkClick r:id="rId4"/>
              </a:rPr>
              <a:t>portal.tacc.utexas.edu/user-guides/stampede</a:t>
            </a:r>
            <a:endParaRPr lang="en-US" sz="1400" dirty="0" smtClean="0">
              <a:cs typeface="Arial"/>
            </a:endParaRPr>
          </a:p>
          <a:p>
            <a:pPr marL="0" indent="0" algn="r">
              <a:buNone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4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Other Considerations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READ THE DOCUMENTATION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Learn the node schematics, limitations, file systems, rules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Learn the scheduler, queues, policies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HPC systems are </a:t>
            </a:r>
            <a:r>
              <a:rPr lang="en-US" sz="2400" dirty="0">
                <a:solidFill>
                  <a:srgbClr val="FF0000"/>
                </a:solidFill>
              </a:rPr>
              <a:t>shared resources</a:t>
            </a:r>
            <a:r>
              <a:rPr lang="en-US" sz="2400" dirty="0">
                <a:solidFill>
                  <a:srgbClr val="000000"/>
                </a:solidFill>
              </a:rPr>
              <a:t>. Your jobs, if mismanaged, can affect others.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 not copy a job submission script from one resource to another. Build from scratch or from system example.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Practice, practice, practice.</a:t>
            </a:r>
          </a:p>
        </p:txBody>
      </p:sp>
    </p:spTree>
    <p:extLst>
      <p:ext uri="{BB962C8B-B14F-4D97-AF65-F5344CB8AC3E}">
        <p14:creationId xmlns:p14="http://schemas.microsoft.com/office/powerpoint/2010/main" val="3438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Where to Find Help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TACC resources: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E-mail </a:t>
            </a: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wallen@tacc.utexas.edu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 smtClean="0">
                <a:solidFill>
                  <a:srgbClr val="000000"/>
                </a:solidFill>
              </a:rPr>
              <a:t>portal.tacc.utexas.edu</a:t>
            </a:r>
            <a:r>
              <a:rPr lang="en-US" sz="2000" dirty="0" smtClean="0">
                <a:solidFill>
                  <a:srgbClr val="000000"/>
                </a:solidFill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</a:rPr>
              <a:t>tacc</a:t>
            </a:r>
            <a:r>
              <a:rPr lang="en-US" sz="2000" dirty="0" smtClean="0">
                <a:solidFill>
                  <a:srgbClr val="000000"/>
                </a:solidFill>
              </a:rPr>
              <a:t>-consulting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MD Anderson resources: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E-mail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RIS.Request@mdanderson.org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hlinkClick r:id="rId4"/>
              </a:rPr>
              <a:t>http://hpcweb/</a:t>
            </a:r>
            <a:r>
              <a:rPr lang="en-US" sz="2000" dirty="0">
                <a:solidFill>
                  <a:srgbClr val="000000"/>
                </a:solidFill>
              </a:rPr>
              <a:t> (internal </a:t>
            </a:r>
            <a:r>
              <a:rPr lang="en-US" sz="2000">
                <a:solidFill>
                  <a:srgbClr val="000000"/>
                </a:solidFill>
              </a:rPr>
              <a:t>site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7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Workshop Outline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Part 1:</a:t>
            </a:r>
            <a:r>
              <a:rPr lang="en-US" sz="2400" dirty="0">
                <a:solidFill>
                  <a:srgbClr val="000000"/>
                </a:solidFill>
              </a:rPr>
              <a:t> Linux Command Line </a:t>
            </a:r>
            <a:r>
              <a:rPr lang="en-US" sz="2400" dirty="0" smtClean="0">
                <a:solidFill>
                  <a:srgbClr val="000000"/>
                </a:solidFill>
              </a:rPr>
              <a:t>Basics</a:t>
            </a:r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2: </a:t>
            </a:r>
            <a:r>
              <a:rPr lang="en-US" sz="2400" dirty="0">
                <a:solidFill>
                  <a:srgbClr val="000000"/>
                </a:solidFill>
              </a:rPr>
              <a:t>Text Editing with VIM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-</a:t>
            </a:r>
            <a:r>
              <a:rPr lang="en-US" sz="2200" dirty="0" smtClean="0">
                <a:solidFill>
                  <a:srgbClr val="000000"/>
                </a:solidFill>
              </a:rPr>
              <a:t>break-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3: </a:t>
            </a:r>
            <a:r>
              <a:rPr lang="en-US" sz="2400" dirty="0" smtClean="0">
                <a:solidFill>
                  <a:srgbClr val="000000"/>
                </a:solidFill>
              </a:rPr>
              <a:t>Introduction to High Performance Computing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4: </a:t>
            </a:r>
            <a:r>
              <a:rPr lang="en-US" sz="2400" dirty="0" smtClean="0">
                <a:solidFill>
                  <a:srgbClr val="000000"/>
                </a:solidFill>
              </a:rPr>
              <a:t>Environment, Modules, and Job Submission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Why Use Linux?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Stability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Speed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Compatibility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Control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Most supercomputers you will use operate on </a:t>
            </a:r>
            <a:r>
              <a:rPr lang="en-US" sz="2400" b="1" dirty="0" smtClean="0">
                <a:solidFill>
                  <a:srgbClr val="000000"/>
                </a:solidFill>
              </a:rPr>
              <a:t>Linux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Most life sciences software packages you will use were probably designed and optimized for Linux</a:t>
            </a:r>
          </a:p>
        </p:txBody>
      </p:sp>
    </p:spTree>
    <p:extLst>
      <p:ext uri="{BB962C8B-B14F-4D97-AF65-F5344CB8AC3E}">
        <p14:creationId xmlns:p14="http://schemas.microsoft.com/office/powerpoint/2010/main" val="4346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High </a:t>
            </a:r>
            <a:r>
              <a:rPr lang="en-US" sz="4000" smtClean="0">
                <a:solidFill>
                  <a:srgbClr val="000000"/>
                </a:solidFill>
              </a:rPr>
              <a:t>Performance Computing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HPC: </a:t>
            </a:r>
            <a:r>
              <a:rPr lang="en-US" sz="2400" dirty="0" smtClean="0">
                <a:solidFill>
                  <a:srgbClr val="000000"/>
                </a:solidFill>
              </a:rPr>
              <a:t>Think of </a:t>
            </a:r>
            <a:r>
              <a:rPr lang="en-US" sz="2400" u="sng" dirty="0" smtClean="0">
                <a:solidFill>
                  <a:srgbClr val="000000"/>
                </a:solidFill>
              </a:rPr>
              <a:t>HPC resources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as very large and complicated </a:t>
            </a:r>
            <a:r>
              <a:rPr lang="en-US" sz="2400" u="sng" dirty="0" smtClean="0">
                <a:solidFill>
                  <a:srgbClr val="000000"/>
                </a:solidFill>
              </a:rPr>
              <a:t>lab instruments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Need to learn how to: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interface with it / push the right buttons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load your samples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run your experiments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interpret the results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TACC: </a:t>
            </a:r>
            <a:r>
              <a:rPr lang="en-US" sz="2400" dirty="0" smtClean="0">
                <a:solidFill>
                  <a:srgbClr val="000000"/>
                </a:solidFill>
              </a:rPr>
              <a:t>Stampede, Lonestar, Corral, etc.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MDACC:</a:t>
            </a:r>
            <a:r>
              <a:rPr lang="en-US" sz="2400" dirty="0" smtClean="0">
                <a:solidFill>
                  <a:srgbClr val="000000"/>
                </a:solidFill>
              </a:rPr>
              <a:t> Nautilus, Shark, etc.</a:t>
            </a:r>
          </a:p>
        </p:txBody>
      </p:sp>
    </p:spTree>
    <p:extLst>
      <p:ext uri="{BB962C8B-B14F-4D97-AF65-F5344CB8AC3E}">
        <p14:creationId xmlns:p14="http://schemas.microsoft.com/office/powerpoint/2010/main" val="14250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Can 56"/>
          <p:cNvSpPr/>
          <p:nvPr/>
        </p:nvSpPr>
        <p:spPr>
          <a:xfrm>
            <a:off x="2713968" y="5044898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4247" y="5491352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1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Can 58"/>
          <p:cNvSpPr/>
          <p:nvPr/>
        </p:nvSpPr>
        <p:spPr>
          <a:xfrm>
            <a:off x="990600" y="5029200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879" y="5475654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2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9" idx="1"/>
          </p:cNvCxnSpPr>
          <p:nvPr/>
        </p:nvCxnSpPr>
        <p:spPr>
          <a:xfrm rot="5400000">
            <a:off x="1428119" y="3587421"/>
            <a:ext cx="1721343" cy="1162214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7" idx="1"/>
          </p:cNvCxnSpPr>
          <p:nvPr/>
        </p:nvCxnSpPr>
        <p:spPr>
          <a:xfrm rot="16200000" flipH="1">
            <a:off x="2339104" y="3952951"/>
            <a:ext cx="1737040" cy="446853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831</TotalTime>
  <Words>462</Words>
  <Application>Microsoft Macintosh PowerPoint</Application>
  <PresentationFormat>On-screen Show (4:3)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TACC_Template_Light</vt:lpstr>
      <vt:lpstr>Introduction to Linux and High Performance Computing for Life Sciences</vt:lpstr>
      <vt:lpstr>Workshop Outline</vt:lpstr>
      <vt:lpstr>Why Use Linux?</vt:lpstr>
      <vt:lpstr>High Performance Computing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PowerPoint Presentation</vt:lpstr>
      <vt:lpstr>Other Considerations</vt:lpstr>
      <vt:lpstr>Where to Find Help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149</cp:revision>
  <dcterms:created xsi:type="dcterms:W3CDTF">2009-08-18T23:58:47Z</dcterms:created>
  <dcterms:modified xsi:type="dcterms:W3CDTF">2015-12-15T16:41:17Z</dcterms:modified>
</cp:coreProperties>
</file>