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71" r:id="rId5"/>
    <p:sldId id="263" r:id="rId6"/>
    <p:sldId id="264" r:id="rId7"/>
    <p:sldId id="269" r:id="rId8"/>
    <p:sldId id="273" r:id="rId9"/>
    <p:sldId id="268" r:id="rId10"/>
    <p:sldId id="272" r:id="rId11"/>
    <p:sldId id="270" r:id="rId12"/>
    <p:sldId id="26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 userDrawn="1">
          <p15:clr>
            <a:srgbClr val="A4A3A4"/>
          </p15:clr>
        </p15:guide>
        <p15:guide id="2" pos="2928" userDrawn="1">
          <p15:clr>
            <a:srgbClr val="A4A3A4"/>
          </p15:clr>
        </p15:guide>
        <p15:guide id="3" pos="912" userDrawn="1">
          <p15:clr>
            <a:srgbClr val="A4A3A4"/>
          </p15:clr>
        </p15:guide>
        <p15:guide id="4" pos="48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9300"/>
    <a:srgbClr val="FDFFFE"/>
    <a:srgbClr val="002868"/>
    <a:srgbClr val="3234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84"/>
    <p:restoredTop sz="93692"/>
  </p:normalViewPr>
  <p:slideViewPr>
    <p:cSldViewPr>
      <p:cViewPr varScale="1">
        <p:scale>
          <a:sx n="62" d="100"/>
          <a:sy n="62" d="100"/>
        </p:scale>
        <p:origin x="504" y="184"/>
      </p:cViewPr>
      <p:guideLst>
        <p:guide orient="horz" pos="2352"/>
        <p:guide pos="2928"/>
        <p:guide pos="912"/>
        <p:guide pos="48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2BBC50-AFD1-5E45-92CF-10DDC70A6D6A}" type="datetimeFigureOut">
              <a:rPr lang="en-US" smtClean="0"/>
              <a:t>11/2/15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898CF-C469-6C4A-8F85-BAA5B4542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4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898CF-C469-6C4A-8F85-BAA5B45422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27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9D1B98E-1064-41FD-8179-EC37A3A95C9C}" type="datetimeFigureOut">
              <a:rPr lang="en-US" smtClean="0"/>
              <a:pPr/>
              <a:t>11/2/15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3FEE1A7-C062-4280-9C90-2B52F445F1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9D1B98E-1064-41FD-8179-EC37A3A95C9C}" type="datetimeFigureOut">
              <a:rPr lang="en-US" smtClean="0"/>
              <a:pPr/>
              <a:t>11/2/15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3FEE1A7-C062-4280-9C90-2B52F445F1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DFF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DFF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DFF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DFF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DFF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9D1B98E-1064-41FD-8179-EC37A3A95C9C}" type="datetimeFigureOut">
              <a:rPr lang="en-US" smtClean="0"/>
              <a:pPr/>
              <a:t>11/2/15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3FEE1A7-C062-4280-9C90-2B52F445F1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9D1B98E-1064-41FD-8179-EC37A3A95C9C}" type="datetimeFigureOut">
              <a:rPr lang="en-US" smtClean="0"/>
              <a:pPr/>
              <a:t>11/2/15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3FEE1A7-C062-4280-9C90-2B52F445F1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9D1B98E-1064-41FD-8179-EC37A3A95C9C}" type="datetimeFigureOut">
              <a:rPr lang="en-US" smtClean="0"/>
              <a:pPr/>
              <a:t>11/2/15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3FEE1A7-C062-4280-9C90-2B52F445F1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8" Type="http://schemas.openxmlformats.org/officeDocument/2006/relationships/image" Target="../media/image7.jpeg"/><Relationship Id="rId9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tacc.utexas.edu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8.xml"/><Relationship Id="rId7" Type="http://schemas.openxmlformats.org/officeDocument/2006/relationships/slide" Target="slide9.xml"/><Relationship Id="rId8" Type="http://schemas.openxmlformats.org/officeDocument/2006/relationships/slide" Target="slide7.xml"/><Relationship Id="rId9" Type="http://schemas.openxmlformats.org/officeDocument/2006/relationships/slide" Target="slide4.xml"/><Relationship Id="rId10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Relationship Id="rId3" Type="http://schemas.openxmlformats.org/officeDocument/2006/relationships/hyperlink" Target="https://www.tacc.utexas.edu/research-development/tacc-projects/lmod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Relationship Id="rId3" Type="http://schemas.openxmlformats.org/officeDocument/2006/relationships/hyperlink" Target="https://portal.tacc.utexas.edu/software/idev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6377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smtClean="0">
                <a:solidFill>
                  <a:srgbClr val="000000"/>
                </a:solidFill>
                <a:cs typeface="Arial"/>
              </a:rPr>
              <a:t>Part 4:</a:t>
            </a:r>
            <a:r>
              <a:rPr lang="en-US" dirty="0" smtClean="0">
                <a:solidFill>
                  <a:srgbClr val="000000"/>
                </a:solidFill>
                <a:cs typeface="Arial"/>
              </a:rPr>
              <a:t/>
            </a:r>
            <a:br>
              <a:rPr lang="en-US" dirty="0" smtClean="0">
                <a:solidFill>
                  <a:srgbClr val="000000"/>
                </a:solidFill>
                <a:cs typeface="Arial"/>
              </a:rPr>
            </a:br>
            <a:r>
              <a:rPr lang="en-US" dirty="0" smtClean="0">
                <a:solidFill>
                  <a:srgbClr val="000000"/>
                </a:solidFill>
                <a:cs typeface="Arial"/>
              </a:rPr>
              <a:t>Environment, Modules, and Job Submission</a:t>
            </a:r>
            <a:endParaRPr lang="en-US" sz="4200" dirty="0">
              <a:solidFill>
                <a:srgbClr val="000000"/>
              </a:solidFill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76200"/>
            <a:ext cx="8991600" cy="1066800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rgbClr val="000000"/>
                </a:solidFill>
              </a:rPr>
              <a:t>Other Considerations</a:t>
            </a:r>
            <a:endParaRPr lang="en-US" sz="3000" b="1" dirty="0">
              <a:solidFill>
                <a:srgbClr val="000000"/>
              </a:solidFill>
            </a:endParaRPr>
          </a:p>
        </p:txBody>
      </p:sp>
      <p:sp>
        <p:nvSpPr>
          <p:cNvPr id="7" name="Rectangle 6">
            <a:hlinkClick r:id="rId2" action="ppaction://hlinksldjump"/>
          </p:cNvPr>
          <p:cNvSpPr/>
          <p:nvPr/>
        </p:nvSpPr>
        <p:spPr>
          <a:xfrm>
            <a:off x="8305800" y="6324600"/>
            <a:ext cx="762000" cy="480951"/>
          </a:xfrm>
          <a:prstGeom prst="rect">
            <a:avLst/>
          </a:prstGeom>
          <a:noFill/>
          <a:ln w="317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Back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</a:rPr>
              <a:t>READ THE DOCUMENTATION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</a:rPr>
              <a:t>Learn the node schematics, limitations, file systems, rules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</a:rPr>
              <a:t>Learn the scheduler, queues, policies</a:t>
            </a:r>
          </a:p>
          <a:p>
            <a:pPr lvl="1"/>
            <a:endParaRPr lang="en-US" sz="2000" dirty="0" smtClean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HPC systems are </a:t>
            </a:r>
            <a:r>
              <a:rPr lang="en-US" sz="2400" dirty="0" smtClean="0">
                <a:solidFill>
                  <a:srgbClr val="FF0000"/>
                </a:solidFill>
              </a:rPr>
              <a:t>shared resources</a:t>
            </a:r>
            <a:r>
              <a:rPr lang="en-US" sz="2400" dirty="0" smtClean="0">
                <a:solidFill>
                  <a:srgbClr val="000000"/>
                </a:solidFill>
              </a:rPr>
              <a:t>. Your jobs, if mismanaged, can affect others.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Do not copy a job submission script from one resource to another. Build from scratch or from system example.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Practice, practice</a:t>
            </a:r>
            <a:r>
              <a:rPr lang="en-US" sz="2400" smtClean="0">
                <a:solidFill>
                  <a:srgbClr val="000000"/>
                </a:solidFill>
              </a:rPr>
              <a:t>, practice.</a:t>
            </a:r>
            <a:endParaRPr lang="en-US" sz="24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27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191000"/>
            <a:ext cx="7772400" cy="11430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000000"/>
                </a:solidFill>
              </a:rPr>
              <a:t>For more information:</a:t>
            </a:r>
            <a:br>
              <a:rPr lang="en-US" sz="2800" dirty="0" smtClean="0">
                <a:solidFill>
                  <a:srgbClr val="000000"/>
                </a:solidFill>
              </a:rPr>
            </a:br>
            <a:r>
              <a:rPr lang="en-US" sz="2800" dirty="0">
                <a:solidFill>
                  <a:srgbClr val="000000"/>
                </a:solidFill>
                <a:hlinkClick r:id="rId2"/>
              </a:rPr>
              <a:t>www.tacc.utexas.edu</a:t>
            </a:r>
            <a:r>
              <a:rPr lang="en-US" sz="2800" dirty="0">
                <a:solidFill>
                  <a:srgbClr val="000000"/>
                </a:solidFill>
              </a:rPr>
              <a:t/>
            </a:r>
            <a:br>
              <a:rPr lang="en-US" sz="2800" dirty="0">
                <a:solidFill>
                  <a:srgbClr val="000000"/>
                </a:solidFill>
              </a:rPr>
            </a:b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7772400" cy="2743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800" dirty="0" smtClean="0">
                <a:solidFill>
                  <a:srgbClr val="000000"/>
                </a:solidFill>
                <a:latin typeface="Arial (Body)"/>
                <a:cs typeface="Arial (Body)"/>
              </a:rPr>
              <a:t>For questions, please contact:</a:t>
            </a:r>
          </a:p>
          <a:p>
            <a:pPr marL="0" indent="0" algn="ctr">
              <a:buNone/>
            </a:pPr>
            <a:r>
              <a:rPr lang="en-US" sz="2800" dirty="0">
                <a:solidFill>
                  <a:srgbClr val="000000"/>
                </a:solidFill>
                <a:cs typeface="Arial"/>
              </a:rPr>
              <a:t>William </a:t>
            </a:r>
            <a:r>
              <a:rPr lang="en-US" sz="2800" dirty="0" smtClean="0">
                <a:solidFill>
                  <a:srgbClr val="000000"/>
                </a:solidFill>
                <a:cs typeface="Arial"/>
              </a:rPr>
              <a:t>J. </a:t>
            </a:r>
            <a:r>
              <a:rPr lang="en-US" sz="2800" dirty="0">
                <a:solidFill>
                  <a:srgbClr val="000000"/>
                </a:solidFill>
                <a:cs typeface="Arial"/>
              </a:rPr>
              <a:t>Allen, Ph.D.</a:t>
            </a:r>
          </a:p>
          <a:p>
            <a:pPr marL="0" indent="0" algn="ctr">
              <a:buNone/>
            </a:pPr>
            <a:r>
              <a:rPr lang="en-US" sz="2800" dirty="0">
                <a:solidFill>
                  <a:srgbClr val="000000"/>
                </a:solidFill>
                <a:cs typeface="Arial"/>
              </a:rPr>
              <a:t>Life Sciences Computing Group</a:t>
            </a:r>
          </a:p>
          <a:p>
            <a:pPr marL="0" indent="0" algn="ctr">
              <a:buNone/>
            </a:pPr>
            <a:r>
              <a:rPr lang="en-US" sz="2800" dirty="0">
                <a:solidFill>
                  <a:srgbClr val="000000"/>
                </a:solidFill>
                <a:cs typeface="Arial"/>
              </a:rPr>
              <a:t>wallen@tacc.utexas.edu</a:t>
            </a:r>
          </a:p>
          <a:p>
            <a:pPr marL="0" indent="0" algn="ctr">
              <a:buNone/>
            </a:pPr>
            <a:r>
              <a:rPr lang="en-US" sz="2800" dirty="0">
                <a:solidFill>
                  <a:srgbClr val="000000"/>
                </a:solidFill>
                <a:cs typeface="Arial"/>
              </a:rPr>
              <a:t>(713) 794-1771</a:t>
            </a:r>
          </a:p>
        </p:txBody>
      </p:sp>
      <p:pic>
        <p:nvPicPr>
          <p:cNvPr id="25" name="Picture 24" descr="FB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3388" y="5486400"/>
            <a:ext cx="344424" cy="344424"/>
          </a:xfrm>
          <a:prstGeom prst="rect">
            <a:avLst/>
          </a:prstGeom>
        </p:spPr>
      </p:pic>
      <p:pic>
        <p:nvPicPr>
          <p:cNvPr id="26" name="Picture 25" descr="Cal.jp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8588" y="5486400"/>
            <a:ext cx="344424" cy="344424"/>
          </a:xfrm>
          <a:prstGeom prst="rect">
            <a:avLst/>
          </a:prstGeom>
        </p:spPr>
      </p:pic>
      <p:pic>
        <p:nvPicPr>
          <p:cNvPr id="27" name="Picture 26" descr="Goog.jp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91788" y="5486400"/>
            <a:ext cx="344424" cy="344424"/>
          </a:xfrm>
          <a:prstGeom prst="rect">
            <a:avLst/>
          </a:prstGeom>
        </p:spPr>
      </p:pic>
      <p:pic>
        <p:nvPicPr>
          <p:cNvPr id="28" name="Picture 27" descr="in.jp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5988" y="5486400"/>
            <a:ext cx="344424" cy="344424"/>
          </a:xfrm>
          <a:prstGeom prst="rect">
            <a:avLst/>
          </a:prstGeom>
        </p:spPr>
      </p:pic>
      <p:pic>
        <p:nvPicPr>
          <p:cNvPr id="29" name="Picture 28" descr="rss.jpg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4388" y="5486400"/>
            <a:ext cx="344424" cy="344424"/>
          </a:xfrm>
          <a:prstGeom prst="rect">
            <a:avLst/>
          </a:prstGeom>
        </p:spPr>
      </p:pic>
      <p:pic>
        <p:nvPicPr>
          <p:cNvPr id="31" name="Picture 30" descr="you.jp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0188" y="5486400"/>
            <a:ext cx="344424" cy="344424"/>
          </a:xfrm>
          <a:prstGeom prst="rect">
            <a:avLst/>
          </a:prstGeom>
        </p:spPr>
      </p:pic>
      <p:pic>
        <p:nvPicPr>
          <p:cNvPr id="4" name="Picture 3" descr="Twit.jpg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07588" y="5486400"/>
            <a:ext cx="344424" cy="34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56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473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hlinkClick r:id="rId3" action="ppaction://hlinksldjump"/>
          </p:cNvPr>
          <p:cNvSpPr/>
          <p:nvPr/>
        </p:nvSpPr>
        <p:spPr>
          <a:xfrm>
            <a:off x="533400" y="1462489"/>
            <a:ext cx="1828800" cy="1051560"/>
          </a:xfrm>
          <a:prstGeom prst="rect">
            <a:avLst/>
          </a:prstGeom>
          <a:solidFill>
            <a:srgbClr val="FDFFFE"/>
          </a:solidFill>
          <a:ln w="31750"/>
          <a:effectLst>
            <a:outerShdw blurRad="50800" dist="762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Purpose of environment variables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>
            <a:hlinkClick r:id="rId4" action="ppaction://hlinksldjump"/>
          </p:cNvPr>
          <p:cNvSpPr/>
          <p:nvPr/>
        </p:nvSpPr>
        <p:spPr>
          <a:xfrm>
            <a:off x="3733800" y="1462489"/>
            <a:ext cx="1828800" cy="1048513"/>
          </a:xfrm>
          <a:prstGeom prst="rect">
            <a:avLst/>
          </a:prstGeom>
          <a:solidFill>
            <a:srgbClr val="FDFFFE"/>
          </a:solidFill>
          <a:ln w="31750">
            <a:solidFill>
              <a:schemeClr val="tx2"/>
            </a:solidFill>
          </a:ln>
          <a:effectLst>
            <a:outerShdw blurRad="50800" dist="762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Purpose of modules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7">
            <a:hlinkClick r:id="rId5" action="ppaction://hlinksldjump"/>
          </p:cNvPr>
          <p:cNvSpPr/>
          <p:nvPr/>
        </p:nvSpPr>
        <p:spPr>
          <a:xfrm>
            <a:off x="3733800" y="2668228"/>
            <a:ext cx="1828800" cy="1048513"/>
          </a:xfrm>
          <a:prstGeom prst="rect">
            <a:avLst/>
          </a:prstGeom>
          <a:solidFill>
            <a:srgbClr val="FDFFFE"/>
          </a:solidFill>
          <a:ln w="31750">
            <a:solidFill>
              <a:schemeClr val="tx2"/>
            </a:solidFill>
          </a:ln>
          <a:effectLst>
            <a:outerShdw blurRad="50800" dist="762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Module commands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Rectangle 11">
            <a:hlinkClick r:id="rId6" action="ppaction://hlinksldjump"/>
          </p:cNvPr>
          <p:cNvSpPr/>
          <p:nvPr/>
        </p:nvSpPr>
        <p:spPr>
          <a:xfrm>
            <a:off x="6858000" y="1462489"/>
            <a:ext cx="1828800" cy="1048513"/>
          </a:xfrm>
          <a:prstGeom prst="rect">
            <a:avLst/>
          </a:prstGeom>
          <a:solidFill>
            <a:srgbClr val="FDFFFE"/>
          </a:solidFill>
          <a:ln w="31750">
            <a:solidFill>
              <a:srgbClr val="00B050"/>
            </a:solidFill>
          </a:ln>
          <a:effectLst>
            <a:outerShdw blurRad="50800" dist="762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Job </a:t>
            </a:r>
            <a:r>
              <a:rPr lang="en-US" smtClean="0">
                <a:solidFill>
                  <a:srgbClr val="000000"/>
                </a:solidFill>
              </a:rPr>
              <a:t>submission script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400" y="614065"/>
            <a:ext cx="26712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u="sng" dirty="0" smtClean="0">
                <a:solidFill>
                  <a:srgbClr val="000000"/>
                </a:solidFill>
              </a:rPr>
              <a:t>Environment</a:t>
            </a:r>
            <a:endParaRPr lang="en-US" sz="3000" b="1" u="sng" dirty="0">
              <a:solidFill>
                <a:srgbClr val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74003" y="614065"/>
            <a:ext cx="182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u="sng" dirty="0" smtClean="0">
                <a:solidFill>
                  <a:srgbClr val="000000"/>
                </a:solidFill>
              </a:rPr>
              <a:t>Modules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53200" y="152400"/>
            <a:ext cx="24467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rgbClr val="000000"/>
                </a:solidFill>
              </a:rPr>
              <a:t>Job</a:t>
            </a:r>
          </a:p>
          <a:p>
            <a:pPr algn="ctr"/>
            <a:r>
              <a:rPr lang="en-US" sz="3000" b="1" u="sng" dirty="0" smtClean="0">
                <a:solidFill>
                  <a:srgbClr val="000000"/>
                </a:solidFill>
              </a:rPr>
              <a:t>Submission</a:t>
            </a:r>
            <a:endParaRPr lang="en-US" sz="3000" b="1" u="sng" dirty="0">
              <a:solidFill>
                <a:srgbClr val="000000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2713093" y="2500313"/>
            <a:ext cx="728600" cy="323087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5913224" y="2500313"/>
            <a:ext cx="728600" cy="323087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hlinkClick r:id="rId7" action="ppaction://hlinksldjump"/>
          </p:cNvPr>
          <p:cNvSpPr/>
          <p:nvPr/>
        </p:nvSpPr>
        <p:spPr>
          <a:xfrm>
            <a:off x="6853650" y="2668228"/>
            <a:ext cx="1828800" cy="1048513"/>
          </a:xfrm>
          <a:prstGeom prst="rect">
            <a:avLst/>
          </a:prstGeom>
          <a:solidFill>
            <a:srgbClr val="FDFFFE"/>
          </a:solidFill>
          <a:ln w="31750">
            <a:solidFill>
              <a:srgbClr val="00B050"/>
            </a:solidFill>
          </a:ln>
          <a:effectLst>
            <a:outerShdw blurRad="50800" dist="762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000000"/>
                </a:solidFill>
              </a:rPr>
              <a:t>Queue commands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" name="Rectangle 24">
            <a:hlinkClick r:id="rId8" action="ppaction://hlinksldjump"/>
          </p:cNvPr>
          <p:cNvSpPr/>
          <p:nvPr/>
        </p:nvSpPr>
        <p:spPr>
          <a:xfrm>
            <a:off x="2162993" y="4818887"/>
            <a:ext cx="1828800" cy="1048513"/>
          </a:xfrm>
          <a:prstGeom prst="rect">
            <a:avLst/>
          </a:prstGeom>
          <a:solidFill>
            <a:srgbClr val="FDFFFE"/>
          </a:solidFill>
          <a:ln w="31750">
            <a:solidFill>
              <a:srgbClr val="FF9300"/>
            </a:solidFill>
          </a:ln>
          <a:effectLst>
            <a:outerShdw blurRad="50800" dist="762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The .</a:t>
            </a:r>
            <a:r>
              <a:rPr lang="en-US" dirty="0" err="1" smtClean="0">
                <a:solidFill>
                  <a:srgbClr val="000000"/>
                </a:solidFill>
              </a:rPr>
              <a:t>bash_profile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" name="Rectangle 19">
            <a:hlinkClick r:id="rId9" action="ppaction://hlinksldjump"/>
          </p:cNvPr>
          <p:cNvSpPr/>
          <p:nvPr/>
        </p:nvSpPr>
        <p:spPr>
          <a:xfrm>
            <a:off x="534221" y="2668228"/>
            <a:ext cx="1828800" cy="1051560"/>
          </a:xfrm>
          <a:prstGeom prst="rect">
            <a:avLst/>
          </a:prstGeom>
          <a:solidFill>
            <a:srgbClr val="FDFFFE"/>
          </a:solidFill>
          <a:ln w="31750"/>
          <a:effectLst>
            <a:outerShdw blurRad="50800" dist="762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Manipulating environment variables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 rot="2705720">
            <a:off x="1625968" y="4144368"/>
            <a:ext cx="728600" cy="323087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8104308">
            <a:off x="3781710" y="4143950"/>
            <a:ext cx="728600" cy="323087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hlinkClick r:id="rId10" action="ppaction://hlinksldjump"/>
          </p:cNvPr>
          <p:cNvSpPr/>
          <p:nvPr/>
        </p:nvSpPr>
        <p:spPr>
          <a:xfrm>
            <a:off x="6862175" y="3873967"/>
            <a:ext cx="1828800" cy="1048513"/>
          </a:xfrm>
          <a:prstGeom prst="rect">
            <a:avLst/>
          </a:prstGeom>
          <a:solidFill>
            <a:srgbClr val="FDFFFE"/>
          </a:solidFill>
          <a:ln w="31750">
            <a:solidFill>
              <a:srgbClr val="00B050"/>
            </a:solidFill>
          </a:ln>
          <a:effectLst>
            <a:outerShdw blurRad="50800" dist="762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Other considerations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76200"/>
            <a:ext cx="8991600" cy="10668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rgbClr val="000000"/>
                </a:solidFill>
              </a:rPr>
              <a:t>Purpose of Environment Variables</a:t>
            </a:r>
            <a:endParaRPr lang="en-US" sz="3000" b="1" dirty="0">
              <a:solidFill>
                <a:srgbClr val="000000"/>
              </a:solidFill>
            </a:endParaRPr>
          </a:p>
        </p:txBody>
      </p:sp>
      <p:sp>
        <p:nvSpPr>
          <p:cNvPr id="5" name="Rectangle 4">
            <a:hlinkClick r:id="rId2" action="ppaction://hlinksldjump"/>
          </p:cNvPr>
          <p:cNvSpPr/>
          <p:nvPr/>
        </p:nvSpPr>
        <p:spPr>
          <a:xfrm>
            <a:off x="8305800" y="6324600"/>
            <a:ext cx="762000" cy="480951"/>
          </a:xfrm>
          <a:prstGeom prst="rect">
            <a:avLst/>
          </a:prstGeom>
          <a:noFill/>
          <a:ln w="317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Back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</a:rPr>
              <a:t>Definition: </a:t>
            </a:r>
            <a:r>
              <a:rPr lang="en-US" sz="2400" dirty="0" smtClean="0">
                <a:solidFill>
                  <a:srgbClr val="000000"/>
                </a:solidFill>
              </a:rPr>
              <a:t>Variables that are defined in the current shell, and can be passed into processes that the shell spawns.</a:t>
            </a:r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 smtClean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Point to the locations of executables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Point to the locations of libraries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Point to other special locations in the shell</a:t>
            </a:r>
          </a:p>
          <a:p>
            <a:endParaRPr lang="en-US" sz="2400" dirty="0" smtClean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P</a:t>
            </a:r>
            <a:r>
              <a:rPr lang="en-US" sz="2400" dirty="0" smtClean="0">
                <a:solidFill>
                  <a:srgbClr val="000000"/>
                </a:solidFill>
              </a:rPr>
              <a:t>rovide information about the user to the programs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Provide other special information to programs</a:t>
            </a:r>
          </a:p>
        </p:txBody>
      </p:sp>
    </p:spTree>
    <p:extLst>
      <p:ext uri="{BB962C8B-B14F-4D97-AF65-F5344CB8AC3E}">
        <p14:creationId xmlns:p14="http://schemas.microsoft.com/office/powerpoint/2010/main" val="98035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76200"/>
            <a:ext cx="8991600" cy="10668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rgbClr val="000000"/>
                </a:solidFill>
              </a:rPr>
              <a:t>Manipulating Environment Variables</a:t>
            </a:r>
            <a:endParaRPr lang="en-US" sz="3000" b="1" dirty="0">
              <a:solidFill>
                <a:srgbClr val="000000"/>
              </a:solidFill>
            </a:endParaRPr>
          </a:p>
        </p:txBody>
      </p:sp>
      <p:sp>
        <p:nvSpPr>
          <p:cNvPr id="5" name="Rectangle 4">
            <a:hlinkClick r:id="rId2" action="ppaction://hlinksldjump"/>
          </p:cNvPr>
          <p:cNvSpPr/>
          <p:nvPr/>
        </p:nvSpPr>
        <p:spPr>
          <a:xfrm>
            <a:off x="8305800" y="6324600"/>
            <a:ext cx="762000" cy="480951"/>
          </a:xfrm>
          <a:prstGeom prst="rect">
            <a:avLst/>
          </a:prstGeom>
          <a:noFill/>
          <a:ln w="317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Back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425476"/>
            <a:ext cx="8229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Print current environment variables: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sz="2000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env</a:t>
            </a:r>
            <a:endParaRPr lang="en-US" sz="2000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20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Print the contents of a specific variable:</a:t>
            </a:r>
            <a:endParaRPr lang="en-US" sz="2000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echo </a:t>
            </a:r>
            <a:r>
              <a:rPr lang="en-US" sz="2000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$PATH</a:t>
            </a:r>
            <a:endParaRPr lang="en-US" sz="2000" i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sz="2000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env</a:t>
            </a:r>
            <a:r>
              <a:rPr 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| </a:t>
            </a:r>
            <a:r>
              <a:rPr lang="en-US" sz="2000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grep</a:t>
            </a:r>
            <a:r>
              <a:rPr 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PATH</a:t>
            </a:r>
          </a:p>
          <a:p>
            <a:endParaRPr lang="en-US" sz="20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Define new or edit existing environment variables (contents at the beginning supersedes contents at the end):</a:t>
            </a:r>
            <a:endParaRPr lang="en-US" sz="2000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export </a:t>
            </a:r>
            <a:r>
              <a:rPr lang="en-US" sz="2000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PATH=$PATH:/new/path/to/add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export </a:t>
            </a:r>
            <a:r>
              <a:rPr lang="en-US" sz="2000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PATH=/new/path/to/add:$PATH</a:t>
            </a:r>
          </a:p>
          <a:p>
            <a:endParaRPr lang="en-US" sz="20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Environment variables reset by logging out and in: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logout</a:t>
            </a:r>
            <a:endParaRPr lang="en-US" sz="20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0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76200"/>
            <a:ext cx="8991600" cy="1066800"/>
          </a:xfrm>
          <a:prstGeom prst="rect">
            <a:avLst/>
          </a:prstGeom>
          <a:noFill/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rgbClr val="000000"/>
                </a:solidFill>
              </a:rPr>
              <a:t>Purpose of Modules</a:t>
            </a:r>
            <a:endParaRPr lang="en-US" sz="3000" b="1" dirty="0">
              <a:solidFill>
                <a:srgbClr val="000000"/>
              </a:solidFill>
            </a:endParaRPr>
          </a:p>
        </p:txBody>
      </p:sp>
      <p:sp>
        <p:nvSpPr>
          <p:cNvPr id="6" name="Rectangle 5">
            <a:hlinkClick r:id="rId2" action="ppaction://hlinksldjump"/>
          </p:cNvPr>
          <p:cNvSpPr/>
          <p:nvPr/>
        </p:nvSpPr>
        <p:spPr>
          <a:xfrm>
            <a:off x="8305800" y="6324600"/>
            <a:ext cx="762000" cy="480951"/>
          </a:xfrm>
          <a:prstGeom prst="rect">
            <a:avLst/>
          </a:prstGeom>
          <a:noFill/>
          <a:ln w="317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Back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</a:rPr>
              <a:t>Definition:</a:t>
            </a:r>
            <a:r>
              <a:rPr lang="en-US" sz="2400" dirty="0" smtClean="0">
                <a:solidFill>
                  <a:srgbClr val="000000"/>
                </a:solidFill>
              </a:rPr>
              <a:t> Module files contain all the necessary environment variables for running a particular application or providing access to a particular library.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A convenient way to dynamically change the </a:t>
            </a:r>
            <a:r>
              <a:rPr lang="en-US" sz="2400" smtClean="0">
                <a:solidFill>
                  <a:srgbClr val="000000"/>
                </a:solidFill>
              </a:rPr>
              <a:t>user’s environment</a:t>
            </a:r>
            <a:endParaRPr lang="en-US" sz="2400" dirty="0" smtClean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Avoid conflicts between program versions, compilers, libraries, etc.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linkClick r:id="rId3"/>
              </a:rPr>
              <a:t>https://</a:t>
            </a:r>
            <a:r>
              <a:rPr lang="en-US" sz="2000" dirty="0" smtClean="0">
                <a:solidFill>
                  <a:srgbClr val="000000"/>
                </a:solidFill>
                <a:hlinkClick r:id="rId3"/>
              </a:rPr>
              <a:t>www.tacc.utexas.edu/research-development/tacc-projects/lmod</a:t>
            </a:r>
            <a:endParaRPr lang="en-US" sz="20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95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76200"/>
            <a:ext cx="8991600" cy="1066800"/>
          </a:xfrm>
          <a:prstGeom prst="rect">
            <a:avLst/>
          </a:prstGeom>
          <a:noFill/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rgbClr val="000000"/>
                </a:solidFill>
              </a:rPr>
              <a:t>Module Commands</a:t>
            </a:r>
            <a:endParaRPr lang="en-US" sz="3000" b="1" dirty="0">
              <a:solidFill>
                <a:srgbClr val="000000"/>
              </a:solidFill>
            </a:endParaRPr>
          </a:p>
        </p:txBody>
      </p:sp>
      <p:sp>
        <p:nvSpPr>
          <p:cNvPr id="6" name="Rectangle 5">
            <a:hlinkClick r:id="rId2" action="ppaction://hlinksldjump"/>
          </p:cNvPr>
          <p:cNvSpPr/>
          <p:nvPr/>
        </p:nvSpPr>
        <p:spPr>
          <a:xfrm>
            <a:off x="8305800" y="6324600"/>
            <a:ext cx="762000" cy="480951"/>
          </a:xfrm>
          <a:prstGeom prst="rect">
            <a:avLst/>
          </a:prstGeom>
          <a:noFill/>
          <a:ln w="317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Back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425476"/>
            <a:ext cx="8229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Print current environment variables: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module list</a:t>
            </a:r>
          </a:p>
          <a:p>
            <a:endParaRPr lang="en-US" sz="20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Print the contents of a specific variable:</a:t>
            </a:r>
            <a:endParaRPr lang="en-US" sz="2000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module avail</a:t>
            </a:r>
            <a:endParaRPr lang="en-US" sz="2000" i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20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Define new or edit existing environment variables:</a:t>
            </a:r>
            <a:endParaRPr lang="en-US" sz="2000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module show </a:t>
            </a:r>
            <a:r>
              <a:rPr lang="en-US" sz="2000" i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modulename</a:t>
            </a:r>
            <a:endParaRPr lang="en-US" sz="2000" i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20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Load and unload modules: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module load </a:t>
            </a:r>
            <a:r>
              <a:rPr lang="en-US" sz="2000" i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modulename</a:t>
            </a:r>
            <a:endParaRPr lang="en-US" sz="2000" i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module unload</a:t>
            </a:r>
            <a:r>
              <a:rPr lang="en-US" sz="20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i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modulename</a:t>
            </a:r>
            <a:endParaRPr lang="en-US" sz="2000" i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2000" b="1" i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Find more help on using module commands:</a:t>
            </a:r>
            <a:endParaRPr lang="en-US" sz="2000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module help</a:t>
            </a:r>
            <a:endParaRPr lang="en-US" sz="20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4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76200"/>
            <a:ext cx="8991600" cy="1066800"/>
          </a:xfrm>
          <a:prstGeom prst="rect">
            <a:avLst/>
          </a:prstGeom>
          <a:noFill/>
          <a:ln w="31750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rgbClr val="000000"/>
                </a:solidFill>
              </a:rPr>
              <a:t>The .</a:t>
            </a:r>
            <a:r>
              <a:rPr lang="en-US" sz="3000" b="1" dirty="0" err="1" smtClean="0">
                <a:solidFill>
                  <a:srgbClr val="000000"/>
                </a:solidFill>
              </a:rPr>
              <a:t>bash_profile</a:t>
            </a:r>
            <a:endParaRPr lang="en-US" sz="3000" b="1" dirty="0">
              <a:solidFill>
                <a:srgbClr val="000000"/>
              </a:solidFill>
            </a:endParaRPr>
          </a:p>
        </p:txBody>
      </p:sp>
      <p:sp>
        <p:nvSpPr>
          <p:cNvPr id="7" name="Rectangle 6">
            <a:hlinkClick r:id="rId2" action="ppaction://hlinksldjump"/>
          </p:cNvPr>
          <p:cNvSpPr/>
          <p:nvPr/>
        </p:nvSpPr>
        <p:spPr>
          <a:xfrm>
            <a:off x="8305800" y="6324600"/>
            <a:ext cx="762000" cy="480951"/>
          </a:xfrm>
          <a:prstGeom prst="rect">
            <a:avLst/>
          </a:prstGeom>
          <a:noFill/>
          <a:ln w="317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Back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000000"/>
                </a:solidFill>
              </a:rPr>
              <a:t>Purpose:</a:t>
            </a:r>
            <a:r>
              <a:rPr lang="en-US" sz="2000" dirty="0" smtClean="0">
                <a:solidFill>
                  <a:srgbClr val="000000"/>
                </a:solidFill>
              </a:rPr>
              <a:t> Automatically export environment variables or load modules on log in. (Many other things can be done to customize the shell)</a:t>
            </a:r>
          </a:p>
          <a:p>
            <a:pPr marL="0" indent="0">
              <a:buNone/>
            </a:pPr>
            <a:endParaRPr lang="en-US" sz="20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Edit the file, which is located in the home directory:</a:t>
            </a: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vim </a:t>
            </a:r>
            <a:r>
              <a:rPr lang="en-US" sz="2000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~/.</a:t>
            </a:r>
            <a:r>
              <a:rPr lang="en-US" sz="2000" i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bash_profile</a:t>
            </a:r>
            <a:endParaRPr lang="en-US" sz="2000" i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Source the file and it will take effect:</a:t>
            </a: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source </a:t>
            </a:r>
            <a:r>
              <a:rPr lang="en-US" sz="2000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~/.</a:t>
            </a:r>
            <a:r>
              <a:rPr lang="en-US" sz="2000" i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bash_profile</a:t>
            </a:r>
            <a:endParaRPr lang="en-US" sz="2000" i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Alternatively, log out and back in for the file to take effect.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02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76200"/>
            <a:ext cx="8991600" cy="1066800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rgbClr val="000000"/>
                </a:solidFill>
              </a:rPr>
              <a:t>Job Submission Script</a:t>
            </a:r>
            <a:endParaRPr lang="en-US" sz="3000" b="1" dirty="0">
              <a:solidFill>
                <a:srgbClr val="000000"/>
              </a:solidFill>
            </a:endParaRPr>
          </a:p>
        </p:txBody>
      </p:sp>
      <p:sp>
        <p:nvSpPr>
          <p:cNvPr id="7" name="Rectangle 6">
            <a:hlinkClick r:id="rId2" action="ppaction://hlinksldjump"/>
          </p:cNvPr>
          <p:cNvSpPr/>
          <p:nvPr/>
        </p:nvSpPr>
        <p:spPr>
          <a:xfrm>
            <a:off x="8305800" y="6324600"/>
            <a:ext cx="762000" cy="480951"/>
          </a:xfrm>
          <a:prstGeom prst="rect">
            <a:avLst/>
          </a:prstGeom>
          <a:noFill/>
          <a:ln w="317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Back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" name="Folded Corner 5"/>
          <p:cNvSpPr/>
          <p:nvPr/>
        </p:nvSpPr>
        <p:spPr>
          <a:xfrm>
            <a:off x="152400" y="1752600"/>
            <a:ext cx="8686800" cy="4267200"/>
          </a:xfrm>
          <a:prstGeom prst="foldedCorner">
            <a:avLst/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#!/bin/bash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#!/bin/bash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#SBATCH -J </a:t>
            </a:r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job_name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#SBATCH -o </a:t>
            </a:r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job_name.o%j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#SBATCH -p development 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#SBATCH -N 1 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#SBATCH -n 1 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#SBATCH -t 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00:05:00 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#SBATCH -A MDACC-2015-11-02 </a:t>
            </a:r>
            <a:endParaRPr lang="en-US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## 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All commands below should be valid Linux commands </a:t>
            </a: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myprogram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arg1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arg2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## example: R CMD BATCH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390" y="1369473"/>
            <a:ext cx="2499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SLURM</a:t>
            </a:r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_Job.sh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81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76200"/>
            <a:ext cx="8991600" cy="1066800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rgbClr val="000000"/>
                </a:solidFill>
              </a:rPr>
              <a:t>Queue Commands</a:t>
            </a:r>
            <a:endParaRPr lang="en-US" sz="3000" b="1" dirty="0">
              <a:solidFill>
                <a:srgbClr val="000000"/>
              </a:solidFill>
            </a:endParaRPr>
          </a:p>
        </p:txBody>
      </p:sp>
      <p:sp>
        <p:nvSpPr>
          <p:cNvPr id="7" name="Rectangle 6">
            <a:hlinkClick r:id="rId2" action="ppaction://hlinksldjump"/>
          </p:cNvPr>
          <p:cNvSpPr/>
          <p:nvPr/>
        </p:nvSpPr>
        <p:spPr>
          <a:xfrm>
            <a:off x="8305800" y="6324600"/>
            <a:ext cx="762000" cy="480951"/>
          </a:xfrm>
          <a:prstGeom prst="rect">
            <a:avLst/>
          </a:prstGeom>
          <a:noFill/>
          <a:ln w="317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Back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425476"/>
            <a:ext cx="82296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Submit a job to the queue: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sz="2000" b="1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sbatch</a:t>
            </a:r>
            <a:r>
              <a:rPr lang="en-US" sz="2000" b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i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SLURM_Job.sh</a:t>
            </a:r>
            <a:endParaRPr lang="en-US" sz="2000" i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20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View the jobs you have currently in the queue</a:t>
            </a:r>
            <a:r>
              <a:rPr lang="en-US" sz="20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:</a:t>
            </a:r>
            <a:endParaRPr lang="en-US" sz="2000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sz="2000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showq</a:t>
            </a:r>
            <a:endParaRPr lang="en-US" sz="2000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sz="2000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showq</a:t>
            </a:r>
            <a:r>
              <a:rPr 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–u </a:t>
            </a:r>
            <a:r>
              <a:rPr lang="en-US" sz="2000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username</a:t>
            </a:r>
            <a:endParaRPr lang="en-US" sz="2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20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Run an interactive job:</a:t>
            </a:r>
            <a:endParaRPr lang="en-US" sz="2000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sz="2000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idev</a:t>
            </a:r>
            <a:endParaRPr lang="en-US" sz="2000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20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For more information, see:</a:t>
            </a:r>
          </a:p>
          <a:p>
            <a:r>
              <a:rPr lang="en-US" sz="20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hlinkClick r:id="rId3"/>
              </a:rPr>
              <a:t>https://</a:t>
            </a:r>
            <a:r>
              <a:rPr lang="en-US" sz="20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hlinkClick r:id="rId3"/>
              </a:rPr>
              <a:t>portal.tacc.utexas.edu/software/idev</a:t>
            </a:r>
            <a:endParaRPr lang="en-US" sz="2000" dirty="0" smtClean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endParaRPr lang="en-US" sz="2000" b="1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11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ACC_Template_Light">
  <a:themeElements>
    <a:clrScheme name="TACC Colors">
      <a:dk1>
        <a:srgbClr val="323492"/>
      </a:dk1>
      <a:lt1>
        <a:srgbClr val="898989"/>
      </a:lt1>
      <a:dk2>
        <a:srgbClr val="323492"/>
      </a:dk2>
      <a:lt2>
        <a:srgbClr val="898989"/>
      </a:lt2>
      <a:accent1>
        <a:srgbClr val="B8252F"/>
      </a:accent1>
      <a:accent2>
        <a:srgbClr val="B8252F"/>
      </a:accent2>
      <a:accent3>
        <a:srgbClr val="B8252F"/>
      </a:accent3>
      <a:accent4>
        <a:srgbClr val="B8252F"/>
      </a:accent4>
      <a:accent5>
        <a:srgbClr val="B8252F"/>
      </a:accent5>
      <a:accent6>
        <a:srgbClr val="B8252F"/>
      </a:accent6>
      <a:hlink>
        <a:srgbClr val="B8252F"/>
      </a:hlink>
      <a:folHlink>
        <a:srgbClr val="B825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TACC_Template_Light.potx</Template>
  <TotalTime>815</TotalTime>
  <Words>544</Words>
  <Application>Microsoft Macintosh PowerPoint</Application>
  <PresentationFormat>On-screen Show (4:3)</PresentationFormat>
  <Paragraphs>122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 (Body)</vt:lpstr>
      <vt:lpstr>Calibri</vt:lpstr>
      <vt:lpstr>Courier</vt:lpstr>
      <vt:lpstr>Arial</vt:lpstr>
      <vt:lpstr>TACC_Template_Light</vt:lpstr>
      <vt:lpstr>Part 4: Environment, Modules, and Job Submission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 more information: www.tacc.utexas.edu </vt:lpstr>
      <vt:lpstr>PowerPoint Presentation</vt:lpstr>
    </vt:vector>
  </TitlesOfParts>
  <Company>UT Austin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Font Options: Calibri, Arial, San Serif</dc:title>
  <dc:creator>hedda</dc:creator>
  <cp:lastModifiedBy>William Allen</cp:lastModifiedBy>
  <cp:revision>136</cp:revision>
  <dcterms:created xsi:type="dcterms:W3CDTF">2009-08-18T23:58:47Z</dcterms:created>
  <dcterms:modified xsi:type="dcterms:W3CDTF">2015-11-02T15:27:26Z</dcterms:modified>
</cp:coreProperties>
</file>