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5" r:id="rId2"/>
    <p:sldId id="297" r:id="rId3"/>
    <p:sldId id="296" r:id="rId4"/>
    <p:sldId id="293" r:id="rId5"/>
    <p:sldId id="298" r:id="rId6"/>
    <p:sldId id="304" r:id="rId7"/>
    <p:sldId id="305" r:id="rId8"/>
    <p:sldId id="306" r:id="rId9"/>
    <p:sldId id="308" r:id="rId10"/>
    <p:sldId id="307" r:id="rId11"/>
    <p:sldId id="309" r:id="rId12"/>
    <p:sldId id="310" r:id="rId13"/>
    <p:sldId id="311" r:id="rId14"/>
    <p:sldId id="299" r:id="rId15"/>
    <p:sldId id="30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DFFFE"/>
    <a:srgbClr val="002868"/>
    <a:srgbClr val="323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197" autoAdjust="0"/>
    <p:restoredTop sz="93788" autoAdjust="0"/>
  </p:normalViewPr>
  <p:slideViewPr>
    <p:cSldViewPr>
      <p:cViewPr>
        <p:scale>
          <a:sx n="100" d="100"/>
          <a:sy n="100" d="100"/>
        </p:scale>
        <p:origin x="192" y="144"/>
      </p:cViewPr>
      <p:guideLst>
        <p:guide orient="horz" pos="15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B1F39-AB92-6441-9D49-61A1EF323A8B}" type="datetimeFigureOut">
              <a:rPr lang="en-US" smtClean="0"/>
              <a:t>9/10/15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F7A49-DFCC-A248-9438-B1B0191B5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5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F7A49-DFCC-A248-9438-B1B0191B51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9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9/10/15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cc.utexas.edu/systems/lonestar" TargetMode="External"/><Relationship Id="rId4" Type="http://schemas.openxmlformats.org/officeDocument/2006/relationships/hyperlink" Target="https://portal.tacc.utexas.edu/user-guides/lonestar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RIS.Request@mdanderson.org" TargetMode="External"/><Relationship Id="rId4" Type="http://schemas.openxmlformats.org/officeDocument/2006/relationships/hyperlink" Target="http://hpcweb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wallen@tacc.utexas.edu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0"/>
            <a:ext cx="8534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Introduction to High Performance Computing for the Life Sciences</a:t>
            </a:r>
            <a:endParaRPr lang="en-US" sz="42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William J. Allen, Ph.D.</a:t>
            </a:r>
          </a:p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Life Sciences Computing Group</a:t>
            </a:r>
          </a:p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wallen@tacc.utexas.edu</a:t>
            </a:r>
          </a:p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(713) 794-1771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79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Schematic Diagram of an HPC Cluster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719219"/>
            <a:ext cx="806342" cy="7097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6" name="Picture 5" descr="7288396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05" y="1728741"/>
            <a:ext cx="996959" cy="6105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2846193"/>
            <a:ext cx="806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Lab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Servers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724796"/>
            <a:ext cx="82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PC / Laptop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50414" y="2081199"/>
            <a:ext cx="1511986" cy="118996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222414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449229" y="1752600"/>
            <a:ext cx="151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ogin Nodes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476679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730944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985210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Rectangle 22"/>
          <p:cNvSpPr>
            <a:spLocks/>
          </p:cNvSpPr>
          <p:nvPr/>
        </p:nvSpPr>
        <p:spPr>
          <a:xfrm>
            <a:off x="5101946" y="5051530"/>
            <a:ext cx="1965960" cy="1069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5101946" y="1625983"/>
            <a:ext cx="1965960" cy="286948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5" name="Picture 2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196475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4930852" y="1295400"/>
            <a:ext cx="2308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Compute Nodes Type 1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31" name="Picture 3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221902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247330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272757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298185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323612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349040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374467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399895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425322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5132836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5387037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Picture 4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5641238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589543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171047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2" name="TextBox 51"/>
          <p:cNvSpPr txBox="1"/>
          <p:nvPr/>
        </p:nvSpPr>
        <p:spPr>
          <a:xfrm>
            <a:off x="4930852" y="4736241"/>
            <a:ext cx="2308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Compute Nodes Type 2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41535" y="1981200"/>
            <a:ext cx="190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Normal nodes, bulk of most clusters, appropriate for most jobs.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41535" y="4648200"/>
            <a:ext cx="190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Specialized nodes with, e.g. Large Memory, GPU, MIC, etc.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7" name="Can 56"/>
          <p:cNvSpPr/>
          <p:nvPr/>
        </p:nvSpPr>
        <p:spPr>
          <a:xfrm>
            <a:off x="2713968" y="5044898"/>
            <a:ext cx="1434166" cy="1040116"/>
          </a:xfrm>
          <a:prstGeom prst="can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714247" y="5491352"/>
            <a:ext cx="1434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Storage 1</a:t>
            </a:r>
            <a:endParaRPr lang="en-US" sz="14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9" name="Can 58"/>
          <p:cNvSpPr/>
          <p:nvPr/>
        </p:nvSpPr>
        <p:spPr>
          <a:xfrm>
            <a:off x="990600" y="5029200"/>
            <a:ext cx="1434166" cy="1040116"/>
          </a:xfrm>
          <a:prstGeom prst="can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90879" y="5475654"/>
            <a:ext cx="1434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Storage 2</a:t>
            </a:r>
            <a:endParaRPr lang="en-US" sz="14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62" name="Elbow Connector 61"/>
          <p:cNvCxnSpPr/>
          <p:nvPr/>
        </p:nvCxnSpPr>
        <p:spPr>
          <a:xfrm flipV="1">
            <a:off x="3962400" y="1905000"/>
            <a:ext cx="1139546" cy="489720"/>
          </a:xfrm>
          <a:prstGeom prst="bentConnector3">
            <a:avLst>
              <a:gd name="adj1" fmla="val 51114"/>
            </a:avLst>
          </a:prstGeom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3962400" y="2514600"/>
            <a:ext cx="1139546" cy="2910284"/>
          </a:xfrm>
          <a:prstGeom prst="bentConnector3">
            <a:avLst>
              <a:gd name="adj1" fmla="val 51114"/>
            </a:avLst>
          </a:prstGeom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endCxn id="59" idx="1"/>
          </p:cNvCxnSpPr>
          <p:nvPr/>
        </p:nvCxnSpPr>
        <p:spPr>
          <a:xfrm rot="5400000">
            <a:off x="1428119" y="3587421"/>
            <a:ext cx="1721343" cy="1162214"/>
          </a:xfrm>
          <a:prstGeom prst="bentConnector3">
            <a:avLst/>
          </a:prstGeom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endCxn id="57" idx="1"/>
          </p:cNvCxnSpPr>
          <p:nvPr/>
        </p:nvCxnSpPr>
        <p:spPr>
          <a:xfrm rot="16200000" flipH="1">
            <a:off x="2339104" y="3952951"/>
            <a:ext cx="1737040" cy="446853"/>
          </a:xfrm>
          <a:prstGeom prst="bentConnector3">
            <a:avLst/>
          </a:prstGeom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>
            <a:off x="1414039" y="2073352"/>
            <a:ext cx="1036375" cy="397603"/>
          </a:xfrm>
          <a:prstGeom prst="bentConnector3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" idx="3"/>
            <a:endCxn id="9" idx="1"/>
          </p:cNvCxnSpPr>
          <p:nvPr/>
        </p:nvCxnSpPr>
        <p:spPr>
          <a:xfrm flipV="1">
            <a:off x="1415942" y="2676181"/>
            <a:ext cx="1034472" cy="397929"/>
          </a:xfrm>
          <a:prstGeom prst="bentConnector3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5" idx="2"/>
          </p:cNvCxnSpPr>
          <p:nvPr/>
        </p:nvCxnSpPr>
        <p:spPr>
          <a:xfrm rot="5400000">
            <a:off x="7279527" y="2723686"/>
            <a:ext cx="701620" cy="1124862"/>
          </a:xfrm>
          <a:prstGeom prst="bentConnector2">
            <a:avLst/>
          </a:prstGeom>
          <a:ln w="25400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5400000">
            <a:off x="7492967" y="5208338"/>
            <a:ext cx="293132" cy="1081070"/>
          </a:xfrm>
          <a:prstGeom prst="bentConnector2">
            <a:avLst/>
          </a:prstGeom>
          <a:ln w="25400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51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Schematic Diagram of an HPC Cluster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719219"/>
            <a:ext cx="806342" cy="7097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6" name="Picture 5" descr="7288396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05" y="1728741"/>
            <a:ext cx="996959" cy="6105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2846193"/>
            <a:ext cx="806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Lab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Servers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724796"/>
            <a:ext cx="82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PC / Laptop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50414" y="2081199"/>
            <a:ext cx="1511986" cy="118996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222414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449229" y="1752600"/>
            <a:ext cx="151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ogin Nodes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476679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730944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985210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Rectangle 22"/>
          <p:cNvSpPr>
            <a:spLocks/>
          </p:cNvSpPr>
          <p:nvPr/>
        </p:nvSpPr>
        <p:spPr>
          <a:xfrm>
            <a:off x="5101946" y="5051530"/>
            <a:ext cx="1965960" cy="1069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5101946" y="1625983"/>
            <a:ext cx="1965960" cy="286948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5" name="Picture 2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196475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4930852" y="1295400"/>
            <a:ext cx="2308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Compute Nodes Type 1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31" name="Picture 3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221902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247330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272757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298185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323612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349040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374467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399895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425322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5132836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5387037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Picture 4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5641238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589543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171047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2" name="TextBox 51"/>
          <p:cNvSpPr txBox="1"/>
          <p:nvPr/>
        </p:nvSpPr>
        <p:spPr>
          <a:xfrm>
            <a:off x="4930852" y="4736241"/>
            <a:ext cx="2308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Compute Nodes Type 2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41535" y="1981200"/>
            <a:ext cx="190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Normal nodes, bulk of most clusters, appropriate for most jobs.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41535" y="4648200"/>
            <a:ext cx="190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Specialized nodes with, e.g. Large Memory, GPU, MIC, etc.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7" name="Can 56"/>
          <p:cNvSpPr/>
          <p:nvPr/>
        </p:nvSpPr>
        <p:spPr>
          <a:xfrm>
            <a:off x="2713968" y="5044898"/>
            <a:ext cx="1434166" cy="1040116"/>
          </a:xfrm>
          <a:prstGeom prst="can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714247" y="5491352"/>
            <a:ext cx="1434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Storage 1</a:t>
            </a:r>
            <a:endParaRPr lang="en-US" sz="14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9" name="Can 58"/>
          <p:cNvSpPr/>
          <p:nvPr/>
        </p:nvSpPr>
        <p:spPr>
          <a:xfrm>
            <a:off x="990600" y="5029200"/>
            <a:ext cx="1434166" cy="1040116"/>
          </a:xfrm>
          <a:prstGeom prst="can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90879" y="5475654"/>
            <a:ext cx="1434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Storage 2</a:t>
            </a:r>
            <a:endParaRPr lang="en-US" sz="14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62" name="Elbow Connector 61"/>
          <p:cNvCxnSpPr/>
          <p:nvPr/>
        </p:nvCxnSpPr>
        <p:spPr>
          <a:xfrm flipV="1">
            <a:off x="3962400" y="1905000"/>
            <a:ext cx="1139546" cy="489720"/>
          </a:xfrm>
          <a:prstGeom prst="bentConnector3">
            <a:avLst>
              <a:gd name="adj1" fmla="val 51114"/>
            </a:avLst>
          </a:prstGeom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3962400" y="2514600"/>
            <a:ext cx="1139546" cy="2910284"/>
          </a:xfrm>
          <a:prstGeom prst="bentConnector3">
            <a:avLst>
              <a:gd name="adj1" fmla="val 51114"/>
            </a:avLst>
          </a:prstGeom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endCxn id="59" idx="1"/>
          </p:cNvCxnSpPr>
          <p:nvPr/>
        </p:nvCxnSpPr>
        <p:spPr>
          <a:xfrm rot="5400000">
            <a:off x="1428119" y="3587421"/>
            <a:ext cx="1721343" cy="1162214"/>
          </a:xfrm>
          <a:prstGeom prst="bentConnector3">
            <a:avLst/>
          </a:prstGeom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endCxn id="57" idx="1"/>
          </p:cNvCxnSpPr>
          <p:nvPr/>
        </p:nvCxnSpPr>
        <p:spPr>
          <a:xfrm rot="16200000" flipH="1">
            <a:off x="2339104" y="3952951"/>
            <a:ext cx="1737040" cy="446853"/>
          </a:xfrm>
          <a:prstGeom prst="bentConnector3">
            <a:avLst/>
          </a:prstGeom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>
            <a:off x="1414039" y="2073352"/>
            <a:ext cx="1036375" cy="397603"/>
          </a:xfrm>
          <a:prstGeom prst="bentConnector3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" idx="3"/>
            <a:endCxn id="9" idx="1"/>
          </p:cNvCxnSpPr>
          <p:nvPr/>
        </p:nvCxnSpPr>
        <p:spPr>
          <a:xfrm flipV="1">
            <a:off x="1415942" y="2676181"/>
            <a:ext cx="1034472" cy="397929"/>
          </a:xfrm>
          <a:prstGeom prst="bentConnector3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5" idx="2"/>
          </p:cNvCxnSpPr>
          <p:nvPr/>
        </p:nvCxnSpPr>
        <p:spPr>
          <a:xfrm rot="5400000">
            <a:off x="7279527" y="2723686"/>
            <a:ext cx="701620" cy="1124862"/>
          </a:xfrm>
          <a:prstGeom prst="bentConnector2">
            <a:avLst/>
          </a:prstGeom>
          <a:ln w="25400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5400000">
            <a:off x="7492967" y="5208338"/>
            <a:ext cx="293132" cy="1081070"/>
          </a:xfrm>
          <a:prstGeom prst="bentConnector2">
            <a:avLst/>
          </a:prstGeom>
          <a:ln w="25400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10800000" flipV="1">
            <a:off x="4148134" y="3200400"/>
            <a:ext cx="953812" cy="2504230"/>
          </a:xfrm>
          <a:prstGeom prst="bentConnector3">
            <a:avLst>
              <a:gd name="adj1" fmla="val 24702"/>
            </a:avLst>
          </a:prstGeom>
          <a:ln w="25400">
            <a:solidFill>
              <a:schemeClr val="tx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 flipV="1">
            <a:off x="4148134" y="5845891"/>
            <a:ext cx="953812" cy="21509"/>
          </a:xfrm>
          <a:prstGeom prst="straightConnector1">
            <a:avLst/>
          </a:prstGeom>
          <a:ln w="25400">
            <a:solidFill>
              <a:schemeClr val="tx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90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5611090"/>
          </a:xfrm>
          <a:prstGeom prst="rect">
            <a:avLst/>
          </a:prstGeom>
        </p:spPr>
      </p:pic>
      <p:sp>
        <p:nvSpPr>
          <p:cNvPr id="3" name="Content Placeholder 3"/>
          <p:cNvSpPr txBox="1">
            <a:spLocks/>
          </p:cNvSpPr>
          <p:nvPr/>
        </p:nvSpPr>
        <p:spPr>
          <a:xfrm>
            <a:off x="2362200" y="6248400"/>
            <a:ext cx="6324600" cy="487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dirty="0">
                <a:cs typeface="Arial"/>
                <a:hlinkClick r:id="rId3"/>
              </a:rPr>
              <a:t>https://</a:t>
            </a:r>
            <a:r>
              <a:rPr lang="en-US" sz="1400" dirty="0" smtClean="0">
                <a:cs typeface="Arial"/>
                <a:hlinkClick r:id="rId3"/>
              </a:rPr>
              <a:t>www.tacc.utexas.edu/systems/lonestar</a:t>
            </a:r>
            <a:endParaRPr lang="en-US" sz="1400" dirty="0">
              <a:cs typeface="Arial"/>
            </a:endParaRPr>
          </a:p>
          <a:p>
            <a:pPr marL="0" indent="0" algn="r">
              <a:buNone/>
            </a:pPr>
            <a:r>
              <a:rPr lang="en-US" sz="1400" dirty="0" smtClean="0">
                <a:cs typeface="Arial"/>
                <a:hlinkClick r:id="rId4"/>
              </a:rPr>
              <a:t>https</a:t>
            </a:r>
            <a:r>
              <a:rPr lang="en-US" sz="1400" dirty="0">
                <a:cs typeface="Arial"/>
                <a:hlinkClick r:id="rId4"/>
              </a:rPr>
              <a:t>://portal.tacc.utexas.edu/user-guides/lonestar</a:t>
            </a:r>
            <a:endParaRPr lang="en-US" sz="1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40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Up Next: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Part 2: </a:t>
            </a:r>
            <a:r>
              <a:rPr lang="en-US" sz="2400" dirty="0" smtClean="0">
                <a:solidFill>
                  <a:srgbClr val="000000"/>
                </a:solidFill>
              </a:rPr>
              <a:t>Linux Command Line Basics</a:t>
            </a:r>
          </a:p>
          <a:p>
            <a:r>
              <a:rPr lang="en-US" sz="2400" b="1" dirty="0" smtClean="0">
                <a:solidFill>
                  <a:srgbClr val="000000"/>
                </a:solidFill>
              </a:rPr>
              <a:t>Part 3: </a:t>
            </a:r>
            <a:r>
              <a:rPr lang="en-US" sz="2400" dirty="0" smtClean="0">
                <a:solidFill>
                  <a:srgbClr val="000000"/>
                </a:solidFill>
              </a:rPr>
              <a:t>Text Editing with VIM</a:t>
            </a:r>
          </a:p>
          <a:p>
            <a:r>
              <a:rPr lang="en-US" sz="2400" b="1" dirty="0" smtClean="0">
                <a:solidFill>
                  <a:srgbClr val="000000"/>
                </a:solidFill>
              </a:rPr>
              <a:t>Part 4: </a:t>
            </a:r>
            <a:r>
              <a:rPr lang="en-US" sz="2400" dirty="0" smtClean="0">
                <a:solidFill>
                  <a:srgbClr val="000000"/>
                </a:solidFill>
              </a:rPr>
              <a:t>Environment, Modules, and Job Submission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29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Where to Find Help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TACC resources: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E-mail </a:t>
            </a:r>
            <a:r>
              <a:rPr lang="en-US" sz="2000" dirty="0" smtClean="0">
                <a:solidFill>
                  <a:srgbClr val="000000"/>
                </a:solidFill>
                <a:hlinkClick r:id="rId2"/>
              </a:rPr>
              <a:t>wallen@tacc.utexas.edu</a:t>
            </a:r>
            <a:endParaRPr lang="en-US" sz="2000" dirty="0" smtClean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https://</a:t>
            </a:r>
            <a:r>
              <a:rPr lang="en-US" sz="2000" dirty="0" err="1" smtClean="0">
                <a:solidFill>
                  <a:srgbClr val="000000"/>
                </a:solidFill>
              </a:rPr>
              <a:t>portal.tacc.utexas.edu</a:t>
            </a:r>
            <a:r>
              <a:rPr lang="en-US" sz="2000" dirty="0" smtClean="0">
                <a:solidFill>
                  <a:srgbClr val="000000"/>
                </a:solidFill>
              </a:rPr>
              <a:t>/</a:t>
            </a:r>
            <a:r>
              <a:rPr lang="en-US" sz="2000" dirty="0" err="1" smtClean="0">
                <a:solidFill>
                  <a:srgbClr val="000000"/>
                </a:solidFill>
              </a:rPr>
              <a:t>tacc</a:t>
            </a:r>
            <a:r>
              <a:rPr lang="en-US" sz="2000" dirty="0" smtClean="0">
                <a:solidFill>
                  <a:srgbClr val="000000"/>
                </a:solidFill>
              </a:rPr>
              <a:t>-consulting</a:t>
            </a:r>
          </a:p>
          <a:p>
            <a:pPr lvl="1"/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MD Anderson resources: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E-mail </a:t>
            </a:r>
            <a:r>
              <a:rPr lang="en-US" sz="2000" dirty="0">
                <a:solidFill>
                  <a:srgbClr val="000000"/>
                </a:solidFill>
                <a:hlinkClick r:id="rId3"/>
              </a:rPr>
              <a:t>RIS.Request@mdanderson.org</a:t>
            </a:r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hlinkClick r:id="rId4"/>
              </a:rPr>
              <a:t>http://hpcweb/</a:t>
            </a:r>
            <a:r>
              <a:rPr lang="en-US" sz="2000" dirty="0">
                <a:solidFill>
                  <a:srgbClr val="000000"/>
                </a:solidFill>
              </a:rPr>
              <a:t> (internal </a:t>
            </a:r>
            <a:r>
              <a:rPr lang="en-US" sz="2000">
                <a:solidFill>
                  <a:srgbClr val="000000"/>
                </a:solidFill>
              </a:rPr>
              <a:t>site</a:t>
            </a:r>
            <a:r>
              <a:rPr lang="en-US" sz="2000" smtClean="0">
                <a:solidFill>
                  <a:srgbClr val="000000"/>
                </a:solidFill>
              </a:rPr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9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7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Workshop Outline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Part 1: </a:t>
            </a:r>
            <a:r>
              <a:rPr lang="en-US" sz="2400" dirty="0" smtClean="0">
                <a:solidFill>
                  <a:srgbClr val="000000"/>
                </a:solidFill>
              </a:rPr>
              <a:t>Overview of Compute and Storage Resources</a:t>
            </a:r>
          </a:p>
          <a:p>
            <a:r>
              <a:rPr lang="en-US" sz="2400" b="1" dirty="0" smtClean="0">
                <a:solidFill>
                  <a:srgbClr val="000000"/>
                </a:solidFill>
              </a:rPr>
              <a:t>Part 2: </a:t>
            </a:r>
            <a:r>
              <a:rPr lang="en-US" sz="2400" dirty="0" smtClean="0">
                <a:solidFill>
                  <a:srgbClr val="000000"/>
                </a:solidFill>
              </a:rPr>
              <a:t>Linux Command Line Basics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 -</a:t>
            </a:r>
            <a:r>
              <a:rPr lang="en-US" sz="2200" dirty="0" smtClean="0">
                <a:solidFill>
                  <a:srgbClr val="000000"/>
                </a:solidFill>
              </a:rPr>
              <a:t>break-</a:t>
            </a:r>
          </a:p>
          <a:p>
            <a:r>
              <a:rPr lang="en-US" sz="2400" b="1" dirty="0" smtClean="0">
                <a:solidFill>
                  <a:srgbClr val="000000"/>
                </a:solidFill>
              </a:rPr>
              <a:t>Part 3: </a:t>
            </a:r>
            <a:r>
              <a:rPr lang="en-US" sz="2400" dirty="0" smtClean="0">
                <a:solidFill>
                  <a:srgbClr val="000000"/>
                </a:solidFill>
              </a:rPr>
              <a:t>Text Editing with VIM</a:t>
            </a:r>
          </a:p>
          <a:p>
            <a:r>
              <a:rPr lang="en-US" sz="2400" b="1" dirty="0" smtClean="0">
                <a:solidFill>
                  <a:srgbClr val="000000"/>
                </a:solidFill>
              </a:rPr>
              <a:t>Part 4: </a:t>
            </a:r>
            <a:r>
              <a:rPr lang="en-US" sz="2400" dirty="0" smtClean="0">
                <a:solidFill>
                  <a:srgbClr val="000000"/>
                </a:solidFill>
              </a:rPr>
              <a:t>Environment, Modules, and Job Submission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40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8400"/>
            <a:ext cx="9144000" cy="2015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Part 1:</a:t>
            </a:r>
            <a:br>
              <a:rPr lang="en-US" dirty="0" smtClean="0">
                <a:solidFill>
                  <a:srgbClr val="000000"/>
                </a:solidFill>
                <a:cs typeface="Arial"/>
              </a:rPr>
            </a:br>
            <a:r>
              <a:rPr lang="en-US" dirty="0" smtClean="0">
                <a:solidFill>
                  <a:srgbClr val="000000"/>
                </a:solidFill>
                <a:cs typeface="Arial"/>
              </a:rPr>
              <a:t>Overview of High Performance Computing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142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Texas Advanced Computing Center (TACC)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Research center within UT Austin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~140 Staff (~50 Ph.D., ~15 Students)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Funded by NSF, UT; 85% external grants</a:t>
            </a:r>
          </a:p>
          <a:p>
            <a:endParaRPr lang="en-US" sz="2400" dirty="0" smtClean="0">
              <a:solidFill>
                <a:srgbClr val="323492"/>
              </a:solidFill>
            </a:endParaRPr>
          </a:p>
          <a:p>
            <a:endParaRPr lang="en-US" sz="2400" dirty="0">
              <a:solidFill>
                <a:srgbClr val="323492"/>
              </a:solidFill>
            </a:endParaRPr>
          </a:p>
          <a:p>
            <a:pPr algn="ctr"/>
            <a:r>
              <a:rPr lang="en-US" sz="2400" dirty="0">
                <a:solidFill>
                  <a:srgbClr val="B8252F"/>
                </a:solidFill>
              </a:rPr>
              <a:t>Mission: </a:t>
            </a:r>
            <a:r>
              <a:rPr lang="en-US" sz="2400" i="1" dirty="0">
                <a:solidFill>
                  <a:srgbClr val="B8252F"/>
                </a:solidFill>
              </a:rPr>
              <a:t>“To enable discoveries that advance science and society through the application of advanced computing technologies</a:t>
            </a:r>
            <a:r>
              <a:rPr lang="en-US" sz="2400" i="1" dirty="0" smtClean="0">
                <a:solidFill>
                  <a:srgbClr val="B8252F"/>
                </a:solidFill>
              </a:rPr>
              <a:t>.”</a:t>
            </a:r>
            <a:endParaRPr lang="en-US" sz="2400" i="1" dirty="0">
              <a:solidFill>
                <a:srgbClr val="B825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29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High </a:t>
            </a:r>
            <a:r>
              <a:rPr lang="en-US" sz="4000" smtClean="0">
                <a:solidFill>
                  <a:srgbClr val="000000"/>
                </a:solidFill>
              </a:rPr>
              <a:t>Performance Computing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HPC: </a:t>
            </a:r>
            <a:r>
              <a:rPr lang="en-US" sz="2400" dirty="0" smtClean="0">
                <a:solidFill>
                  <a:srgbClr val="000000"/>
                </a:solidFill>
              </a:rPr>
              <a:t>Think of </a:t>
            </a:r>
            <a:r>
              <a:rPr lang="en-US" sz="2400" u="sng" dirty="0" smtClean="0">
                <a:solidFill>
                  <a:srgbClr val="000000"/>
                </a:solidFill>
              </a:rPr>
              <a:t>HPC resources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as very large and complicated </a:t>
            </a:r>
            <a:r>
              <a:rPr lang="en-US" sz="2400" u="sng" dirty="0" smtClean="0">
                <a:solidFill>
                  <a:srgbClr val="000000"/>
                </a:solidFill>
              </a:rPr>
              <a:t>lab instruments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Need to learn how to: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interface with it / push the right buttons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load your samples</a:t>
            </a:r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run your experiments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interpret the results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b="1" dirty="0" smtClean="0">
                <a:solidFill>
                  <a:srgbClr val="000000"/>
                </a:solidFill>
              </a:rPr>
              <a:t>TACC: </a:t>
            </a:r>
            <a:r>
              <a:rPr lang="en-US" sz="2400" dirty="0" err="1" smtClean="0">
                <a:solidFill>
                  <a:srgbClr val="000000"/>
                </a:solidFill>
              </a:rPr>
              <a:t>Lonestar</a:t>
            </a:r>
            <a:r>
              <a:rPr lang="en-US" sz="2400" dirty="0" smtClean="0">
                <a:solidFill>
                  <a:srgbClr val="000000"/>
                </a:solidFill>
              </a:rPr>
              <a:t>, Corral</a:t>
            </a:r>
          </a:p>
        </p:txBody>
      </p:sp>
    </p:spTree>
    <p:extLst>
      <p:ext uri="{BB962C8B-B14F-4D97-AF65-F5344CB8AC3E}">
        <p14:creationId xmlns:p14="http://schemas.microsoft.com/office/powerpoint/2010/main" val="142504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Schematic Diagram of an HPC Cluster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719219"/>
            <a:ext cx="806342" cy="7097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6" name="Picture 5" descr="7288396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05" y="1728741"/>
            <a:ext cx="996959" cy="6105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2846193"/>
            <a:ext cx="806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Lab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Servers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724796"/>
            <a:ext cx="82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PC / Laptop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Schematic Diagram of an HPC Cluster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719219"/>
            <a:ext cx="806342" cy="7097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6" name="Picture 5" descr="7288396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05" y="1728741"/>
            <a:ext cx="996959" cy="6105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2846193"/>
            <a:ext cx="806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Lab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Servers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724796"/>
            <a:ext cx="82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PC / Laptop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50414" y="2081199"/>
            <a:ext cx="1511986" cy="118996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222414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449229" y="1752600"/>
            <a:ext cx="151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ogin Nodes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476679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730944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985210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Elbow Connector 77"/>
          <p:cNvCxnSpPr/>
          <p:nvPr/>
        </p:nvCxnSpPr>
        <p:spPr>
          <a:xfrm>
            <a:off x="1414039" y="2073352"/>
            <a:ext cx="1036375" cy="397603"/>
          </a:xfrm>
          <a:prstGeom prst="bentConnector3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" idx="3"/>
            <a:endCxn id="9" idx="1"/>
          </p:cNvCxnSpPr>
          <p:nvPr/>
        </p:nvCxnSpPr>
        <p:spPr>
          <a:xfrm flipV="1">
            <a:off x="1415942" y="2676181"/>
            <a:ext cx="1034472" cy="397929"/>
          </a:xfrm>
          <a:prstGeom prst="bentConnector3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9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Schematic Diagram of an HPC Cluster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719219"/>
            <a:ext cx="806342" cy="7097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6" name="Picture 5" descr="7288396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05" y="1728741"/>
            <a:ext cx="996959" cy="6105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2846193"/>
            <a:ext cx="806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Lab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Servers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724796"/>
            <a:ext cx="82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PC / Laptop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50414" y="2081199"/>
            <a:ext cx="1511986" cy="118996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222414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449229" y="1752600"/>
            <a:ext cx="151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ogin Nodes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476679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730944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985210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Rectangle 23"/>
          <p:cNvSpPr>
            <a:spLocks/>
          </p:cNvSpPr>
          <p:nvPr/>
        </p:nvSpPr>
        <p:spPr>
          <a:xfrm>
            <a:off x="5101946" y="1625983"/>
            <a:ext cx="1965960" cy="286948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5" name="Picture 2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196475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4930852" y="1295400"/>
            <a:ext cx="2308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Compute Nodes Type 1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31" name="Picture 3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221902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247330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272757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298185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323612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349040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374467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399895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425322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171047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5" name="TextBox 54"/>
          <p:cNvSpPr txBox="1"/>
          <p:nvPr/>
        </p:nvSpPr>
        <p:spPr>
          <a:xfrm>
            <a:off x="7241535" y="1981200"/>
            <a:ext cx="190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Normal nodes, bulk of most clusters, appropriate for most jobs.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62" name="Elbow Connector 61"/>
          <p:cNvCxnSpPr/>
          <p:nvPr/>
        </p:nvCxnSpPr>
        <p:spPr>
          <a:xfrm flipV="1">
            <a:off x="3962400" y="1905000"/>
            <a:ext cx="1139546" cy="489720"/>
          </a:xfrm>
          <a:prstGeom prst="bentConnector3">
            <a:avLst>
              <a:gd name="adj1" fmla="val 51114"/>
            </a:avLst>
          </a:prstGeom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>
            <a:off x="1414039" y="2073352"/>
            <a:ext cx="1036375" cy="397603"/>
          </a:xfrm>
          <a:prstGeom prst="bentConnector3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" idx="3"/>
            <a:endCxn id="9" idx="1"/>
          </p:cNvCxnSpPr>
          <p:nvPr/>
        </p:nvCxnSpPr>
        <p:spPr>
          <a:xfrm flipV="1">
            <a:off x="1415942" y="2676181"/>
            <a:ext cx="1034472" cy="397929"/>
          </a:xfrm>
          <a:prstGeom prst="bentConnector3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5" idx="2"/>
          </p:cNvCxnSpPr>
          <p:nvPr/>
        </p:nvCxnSpPr>
        <p:spPr>
          <a:xfrm rot="5400000">
            <a:off x="7279527" y="2723686"/>
            <a:ext cx="701620" cy="1124862"/>
          </a:xfrm>
          <a:prstGeom prst="bentConnector2">
            <a:avLst/>
          </a:prstGeom>
          <a:ln w="25400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16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Schematic Diagram of an HPC Cluster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719219"/>
            <a:ext cx="806342" cy="70978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6" name="Picture 5" descr="7288396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05" y="1728741"/>
            <a:ext cx="996959" cy="6105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2846193"/>
            <a:ext cx="806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Lab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Servers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724796"/>
            <a:ext cx="82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cs typeface="Arial"/>
              </a:rPr>
              <a:t>PC / Laptop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50414" y="2081199"/>
            <a:ext cx="1511986" cy="118996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222414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449229" y="1752600"/>
            <a:ext cx="151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ogin Nodes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476679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730944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2" y="2985210"/>
            <a:ext cx="12801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Rectangle 22"/>
          <p:cNvSpPr>
            <a:spLocks/>
          </p:cNvSpPr>
          <p:nvPr/>
        </p:nvSpPr>
        <p:spPr>
          <a:xfrm>
            <a:off x="5101946" y="5051530"/>
            <a:ext cx="1965960" cy="1069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5101946" y="1625983"/>
            <a:ext cx="1965960" cy="286948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5" name="Picture 2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196475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4930852" y="1295400"/>
            <a:ext cx="2308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Compute Nodes Type 1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31" name="Picture 3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221902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247330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272757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298185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323612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349040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374467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3998954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425322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5132836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5387037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Picture 4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5641238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589543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46" y="1710479"/>
            <a:ext cx="1737360" cy="146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2" name="TextBox 51"/>
          <p:cNvSpPr txBox="1"/>
          <p:nvPr/>
        </p:nvSpPr>
        <p:spPr>
          <a:xfrm>
            <a:off x="4930852" y="4736241"/>
            <a:ext cx="2308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Compute Nodes Type 2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41535" y="1981200"/>
            <a:ext cx="190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Normal nodes, bulk of most clusters, appropriate for most jobs.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41535" y="4648200"/>
            <a:ext cx="190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/>
                <a:cs typeface="Arial"/>
              </a:rPr>
              <a:t>Specialized nodes with, e.g. Large Memory, GPU, MIC, etc.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62" name="Elbow Connector 61"/>
          <p:cNvCxnSpPr/>
          <p:nvPr/>
        </p:nvCxnSpPr>
        <p:spPr>
          <a:xfrm flipV="1">
            <a:off x="3962400" y="1905000"/>
            <a:ext cx="1139546" cy="489720"/>
          </a:xfrm>
          <a:prstGeom prst="bentConnector3">
            <a:avLst>
              <a:gd name="adj1" fmla="val 51114"/>
            </a:avLst>
          </a:prstGeom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3962400" y="2514600"/>
            <a:ext cx="1139546" cy="2910284"/>
          </a:xfrm>
          <a:prstGeom prst="bentConnector3">
            <a:avLst>
              <a:gd name="adj1" fmla="val 51114"/>
            </a:avLst>
          </a:prstGeom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>
            <a:off x="1414039" y="2073352"/>
            <a:ext cx="1036375" cy="397603"/>
          </a:xfrm>
          <a:prstGeom prst="bentConnector3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" idx="3"/>
            <a:endCxn id="9" idx="1"/>
          </p:cNvCxnSpPr>
          <p:nvPr/>
        </p:nvCxnSpPr>
        <p:spPr>
          <a:xfrm flipV="1">
            <a:off x="1415942" y="2676181"/>
            <a:ext cx="1034472" cy="397929"/>
          </a:xfrm>
          <a:prstGeom prst="bentConnector3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5" idx="2"/>
          </p:cNvCxnSpPr>
          <p:nvPr/>
        </p:nvCxnSpPr>
        <p:spPr>
          <a:xfrm rot="5400000">
            <a:off x="7279527" y="2723686"/>
            <a:ext cx="701620" cy="1124862"/>
          </a:xfrm>
          <a:prstGeom prst="bentConnector2">
            <a:avLst/>
          </a:prstGeom>
          <a:ln w="25400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5400000">
            <a:off x="7492967" y="5208338"/>
            <a:ext cx="293132" cy="1081070"/>
          </a:xfrm>
          <a:prstGeom prst="bentConnector2">
            <a:avLst/>
          </a:prstGeom>
          <a:ln w="25400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7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CC_Template_Light">
  <a:themeElements>
    <a:clrScheme name="TACC Colors">
      <a:dk1>
        <a:srgbClr val="323492"/>
      </a:dk1>
      <a:lt1>
        <a:srgbClr val="898989"/>
      </a:lt1>
      <a:dk2>
        <a:srgbClr val="323492"/>
      </a:dk2>
      <a:lt2>
        <a:srgbClr val="898989"/>
      </a:lt2>
      <a:accent1>
        <a:srgbClr val="B8252F"/>
      </a:accent1>
      <a:accent2>
        <a:srgbClr val="B8252F"/>
      </a:accent2>
      <a:accent3>
        <a:srgbClr val="B8252F"/>
      </a:accent3>
      <a:accent4>
        <a:srgbClr val="B8252F"/>
      </a:accent4>
      <a:accent5>
        <a:srgbClr val="B8252F"/>
      </a:accent5>
      <a:accent6>
        <a:srgbClr val="B8252F"/>
      </a:accent6>
      <a:hlink>
        <a:srgbClr val="B8252F"/>
      </a:hlink>
      <a:folHlink>
        <a:srgbClr val="B825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TACC_Template_Light.potx</Template>
  <TotalTime>810</TotalTime>
  <Words>431</Words>
  <Application>Microsoft Macintosh PowerPoint</Application>
  <PresentationFormat>On-screen Show (4:3)</PresentationFormat>
  <Paragraphs>91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TACC_Template_Light</vt:lpstr>
      <vt:lpstr>Introduction to High Performance Computing for the Life Sciences</vt:lpstr>
      <vt:lpstr>Workshop Outline</vt:lpstr>
      <vt:lpstr>Part 1: Overview of High Performance Computing</vt:lpstr>
      <vt:lpstr>Texas Advanced Computing Center (TACC)</vt:lpstr>
      <vt:lpstr>High Performance Computing</vt:lpstr>
      <vt:lpstr>Schematic Diagram of an HPC Cluster</vt:lpstr>
      <vt:lpstr>Schematic Diagram of an HPC Cluster</vt:lpstr>
      <vt:lpstr>Schematic Diagram of an HPC Cluster</vt:lpstr>
      <vt:lpstr>Schematic Diagram of an HPC Cluster</vt:lpstr>
      <vt:lpstr>Schematic Diagram of an HPC Cluster</vt:lpstr>
      <vt:lpstr>Schematic Diagram of an HPC Cluster</vt:lpstr>
      <vt:lpstr>PowerPoint Presentation</vt:lpstr>
      <vt:lpstr>Up Next:</vt:lpstr>
      <vt:lpstr>Where to Find Help</vt:lpstr>
      <vt:lpstr>PowerPoint Presentation</vt:lpstr>
    </vt:vector>
  </TitlesOfParts>
  <Company>UT Austin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Options: Calibri, Arial, San Serif</dc:title>
  <dc:creator>hedda</dc:creator>
  <cp:lastModifiedBy>William Allen</cp:lastModifiedBy>
  <cp:revision>142</cp:revision>
  <dcterms:created xsi:type="dcterms:W3CDTF">2009-08-18T23:58:47Z</dcterms:created>
  <dcterms:modified xsi:type="dcterms:W3CDTF">2015-09-10T18:12:38Z</dcterms:modified>
</cp:coreProperties>
</file>