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2" r:id="rId4"/>
    <p:sldId id="273" r:id="rId5"/>
    <p:sldId id="259" r:id="rId6"/>
    <p:sldId id="258" r:id="rId7"/>
    <p:sldId id="260" r:id="rId8"/>
    <p:sldId id="261" r:id="rId9"/>
    <p:sldId id="274" r:id="rId10"/>
    <p:sldId id="262" r:id="rId11"/>
    <p:sldId id="266" r:id="rId12"/>
    <p:sldId id="264" r:id="rId13"/>
    <p:sldId id="268" r:id="rId14"/>
    <p:sldId id="270" r:id="rId15"/>
    <p:sldId id="271" r:id="rId16"/>
    <p:sldId id="269"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74501" autoAdjust="0"/>
  </p:normalViewPr>
  <p:slideViewPr>
    <p:cSldViewPr snapToGrid="0">
      <p:cViewPr varScale="1">
        <p:scale>
          <a:sx n="85" d="100"/>
          <a:sy n="85" d="100"/>
        </p:scale>
        <p:origin x="15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B5889-086C-4A79-99D7-601ED5192205}"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3D898-9099-4767-BD66-24D31BD5730B}" type="slidenum">
              <a:rPr lang="en-US" smtClean="0"/>
              <a:t>‹#›</a:t>
            </a:fld>
            <a:endParaRPr lang="en-US"/>
          </a:p>
        </p:txBody>
      </p:sp>
    </p:spTree>
    <p:extLst>
      <p:ext uri="{BB962C8B-B14F-4D97-AF65-F5344CB8AC3E}">
        <p14:creationId xmlns:p14="http://schemas.microsoft.com/office/powerpoint/2010/main" val="180455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I will be briefly summarizing the QA process that we used for the data warehouse</a:t>
            </a:r>
          </a:p>
        </p:txBody>
      </p:sp>
      <p:sp>
        <p:nvSpPr>
          <p:cNvPr id="4" name="Slide Number Placeholder 3"/>
          <p:cNvSpPr>
            <a:spLocks noGrp="1"/>
          </p:cNvSpPr>
          <p:nvPr>
            <p:ph type="sldNum" sz="quarter" idx="5"/>
          </p:nvPr>
        </p:nvSpPr>
        <p:spPr/>
        <p:txBody>
          <a:bodyPr/>
          <a:lstStyle/>
          <a:p>
            <a:fld id="{D403D898-9099-4767-BD66-24D31BD5730B}" type="slidenum">
              <a:rPr lang="en-US" smtClean="0"/>
              <a:t>1</a:t>
            </a:fld>
            <a:endParaRPr lang="en-US"/>
          </a:p>
        </p:txBody>
      </p:sp>
    </p:spTree>
    <p:extLst>
      <p:ext uri="{BB962C8B-B14F-4D97-AF65-F5344CB8AC3E}">
        <p14:creationId xmlns:p14="http://schemas.microsoft.com/office/powerpoint/2010/main" val="1814929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LESSONS LEARNED. These are the 4 primary lessons that I’ve taken away from this process.</a:t>
            </a:r>
          </a:p>
        </p:txBody>
      </p:sp>
      <p:sp>
        <p:nvSpPr>
          <p:cNvPr id="4" name="Slide Number Placeholder 3"/>
          <p:cNvSpPr>
            <a:spLocks noGrp="1"/>
          </p:cNvSpPr>
          <p:nvPr>
            <p:ph type="sldNum" sz="quarter" idx="5"/>
          </p:nvPr>
        </p:nvSpPr>
        <p:spPr/>
        <p:txBody>
          <a:bodyPr/>
          <a:lstStyle/>
          <a:p>
            <a:fld id="{D403D898-9099-4767-BD66-24D31BD5730B}" type="slidenum">
              <a:rPr lang="en-US" smtClean="0"/>
              <a:t>10</a:t>
            </a:fld>
            <a:endParaRPr lang="en-US"/>
          </a:p>
        </p:txBody>
      </p:sp>
    </p:spTree>
    <p:extLst>
      <p:ext uri="{BB962C8B-B14F-4D97-AF65-F5344CB8AC3E}">
        <p14:creationId xmlns:p14="http://schemas.microsoft.com/office/powerpoint/2010/main" val="745761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DOCUMENT EVERYTHING. If you didn’t document it, you didn’t do it. Creating documentation is extremely time-intensive up front, but the larger and more complex the project, the more time it saves.</a:t>
            </a:r>
          </a:p>
        </p:txBody>
      </p:sp>
      <p:sp>
        <p:nvSpPr>
          <p:cNvPr id="4" name="Slide Number Placeholder 3"/>
          <p:cNvSpPr>
            <a:spLocks noGrp="1"/>
          </p:cNvSpPr>
          <p:nvPr>
            <p:ph type="sldNum" sz="quarter" idx="5"/>
          </p:nvPr>
        </p:nvSpPr>
        <p:spPr/>
        <p:txBody>
          <a:bodyPr/>
          <a:lstStyle/>
          <a:p>
            <a:fld id="{D403D898-9099-4767-BD66-24D31BD5730B}" type="slidenum">
              <a:rPr lang="en-US" smtClean="0"/>
              <a:t>11</a:t>
            </a:fld>
            <a:endParaRPr lang="en-US"/>
          </a:p>
        </p:txBody>
      </p:sp>
    </p:spTree>
    <p:extLst>
      <p:ext uri="{BB962C8B-B14F-4D97-AF65-F5344CB8AC3E}">
        <p14:creationId xmlns:p14="http://schemas.microsoft.com/office/powerpoint/2010/main" val="497811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at least two people.</a:t>
            </a:r>
          </a:p>
        </p:txBody>
      </p:sp>
      <p:sp>
        <p:nvSpPr>
          <p:cNvPr id="4" name="Slide Number Placeholder 3"/>
          <p:cNvSpPr>
            <a:spLocks noGrp="1"/>
          </p:cNvSpPr>
          <p:nvPr>
            <p:ph type="sldNum" sz="quarter" idx="5"/>
          </p:nvPr>
        </p:nvSpPr>
        <p:spPr/>
        <p:txBody>
          <a:bodyPr/>
          <a:lstStyle/>
          <a:p>
            <a:fld id="{D403D898-9099-4767-BD66-24D31BD5730B}" type="slidenum">
              <a:rPr lang="en-US" smtClean="0"/>
              <a:t>12</a:t>
            </a:fld>
            <a:endParaRPr lang="en-US"/>
          </a:p>
        </p:txBody>
      </p:sp>
    </p:spTree>
    <p:extLst>
      <p:ext uri="{BB962C8B-B14F-4D97-AF65-F5344CB8AC3E}">
        <p14:creationId xmlns:p14="http://schemas.microsoft.com/office/powerpoint/2010/main" val="3816541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3D898-9099-4767-BD66-24D31BD5730B}" type="slidenum">
              <a:rPr lang="en-US" smtClean="0"/>
              <a:t>15</a:t>
            </a:fld>
            <a:endParaRPr lang="en-US"/>
          </a:p>
        </p:txBody>
      </p:sp>
    </p:spTree>
    <p:extLst>
      <p:ext uri="{BB962C8B-B14F-4D97-AF65-F5344CB8AC3E}">
        <p14:creationId xmlns:p14="http://schemas.microsoft.com/office/powerpoint/2010/main" val="356302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go over the methods used, lessons learned, and then stop for discussion</a:t>
            </a:r>
          </a:p>
        </p:txBody>
      </p:sp>
      <p:sp>
        <p:nvSpPr>
          <p:cNvPr id="4" name="Slide Number Placeholder 3"/>
          <p:cNvSpPr>
            <a:spLocks noGrp="1"/>
          </p:cNvSpPr>
          <p:nvPr>
            <p:ph type="sldNum" sz="quarter" idx="5"/>
          </p:nvPr>
        </p:nvSpPr>
        <p:spPr/>
        <p:txBody>
          <a:bodyPr/>
          <a:lstStyle/>
          <a:p>
            <a:fld id="{D403D898-9099-4767-BD66-24D31BD5730B}" type="slidenum">
              <a:rPr lang="en-US" smtClean="0"/>
              <a:t>2</a:t>
            </a:fld>
            <a:endParaRPr lang="en-US"/>
          </a:p>
        </p:txBody>
      </p:sp>
    </p:spTree>
    <p:extLst>
      <p:ext uri="{BB962C8B-B14F-4D97-AF65-F5344CB8AC3E}">
        <p14:creationId xmlns:p14="http://schemas.microsoft.com/office/powerpoint/2010/main" val="3730292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ultimate goal of the data warehouse and any ETL process is to take the raw data and turn it into a useful end product that is representative of the raw data, and this is a multi-step process.</a:t>
            </a:r>
          </a:p>
        </p:txBody>
      </p:sp>
      <p:sp>
        <p:nvSpPr>
          <p:cNvPr id="4" name="Slide Number Placeholder 3"/>
          <p:cNvSpPr>
            <a:spLocks noGrp="1"/>
          </p:cNvSpPr>
          <p:nvPr>
            <p:ph type="sldNum" sz="quarter" idx="5"/>
          </p:nvPr>
        </p:nvSpPr>
        <p:spPr/>
        <p:txBody>
          <a:bodyPr/>
          <a:lstStyle/>
          <a:p>
            <a:fld id="{D403D898-9099-4767-BD66-24D31BD5730B}" type="slidenum">
              <a:rPr lang="en-US" smtClean="0"/>
              <a:t>3</a:t>
            </a:fld>
            <a:endParaRPr lang="en-US"/>
          </a:p>
        </p:txBody>
      </p:sp>
    </p:spTree>
    <p:extLst>
      <p:ext uri="{BB962C8B-B14F-4D97-AF65-F5344CB8AC3E}">
        <p14:creationId xmlns:p14="http://schemas.microsoft.com/office/powerpoint/2010/main" val="1516564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tools we use during this process are row counting, key counting, and spot-checks of individual values. We use spot-checks rather than checking all data because checking every single value is extremely time-prohibitive and plus you have a team of statisticians, we may as well use our statistical powers to decrease processing time.</a:t>
            </a:r>
          </a:p>
        </p:txBody>
      </p:sp>
      <p:sp>
        <p:nvSpPr>
          <p:cNvPr id="4" name="Slide Number Placeholder 3"/>
          <p:cNvSpPr>
            <a:spLocks noGrp="1"/>
          </p:cNvSpPr>
          <p:nvPr>
            <p:ph type="sldNum" sz="quarter" idx="5"/>
          </p:nvPr>
        </p:nvSpPr>
        <p:spPr/>
        <p:txBody>
          <a:bodyPr/>
          <a:lstStyle/>
          <a:p>
            <a:fld id="{D403D898-9099-4767-BD66-24D31BD5730B}" type="slidenum">
              <a:rPr lang="en-US" smtClean="0"/>
              <a:t>4</a:t>
            </a:fld>
            <a:endParaRPr lang="en-US"/>
          </a:p>
        </p:txBody>
      </p:sp>
    </p:spTree>
    <p:extLst>
      <p:ext uri="{BB962C8B-B14F-4D97-AF65-F5344CB8AC3E}">
        <p14:creationId xmlns:p14="http://schemas.microsoft.com/office/powerpoint/2010/main" val="3966448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some of the code looks like. I’m not going to spend too much time on technical details, but some of the advantages of the code that I’ve written are that there’s a lot of plain English in it – even a layman should be able to read this code and be able to figure out what it’s doing. The code is broken down into sections, so you can jump to the section you need right away. It’s also written in R so it can talk to both our SQL servers and export to Excel – this is not something that is easy to do in either SQL alone or SAS alone, those two languages are more one trick ponies whereas both R and Python are more flexible tools.</a:t>
            </a:r>
          </a:p>
        </p:txBody>
      </p:sp>
      <p:sp>
        <p:nvSpPr>
          <p:cNvPr id="4" name="Slide Number Placeholder 3"/>
          <p:cNvSpPr>
            <a:spLocks noGrp="1"/>
          </p:cNvSpPr>
          <p:nvPr>
            <p:ph type="sldNum" sz="quarter" idx="5"/>
          </p:nvPr>
        </p:nvSpPr>
        <p:spPr/>
        <p:txBody>
          <a:bodyPr/>
          <a:lstStyle/>
          <a:p>
            <a:fld id="{D403D898-9099-4767-BD66-24D31BD5730B}" type="slidenum">
              <a:rPr lang="en-US" smtClean="0"/>
              <a:t>5</a:t>
            </a:fld>
            <a:endParaRPr lang="en-US"/>
          </a:p>
        </p:txBody>
      </p:sp>
    </p:spTree>
    <p:extLst>
      <p:ext uri="{BB962C8B-B14F-4D97-AF65-F5344CB8AC3E}">
        <p14:creationId xmlns:p14="http://schemas.microsoft.com/office/powerpoint/2010/main" val="6852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some of the output for count checking looks like. Once again, I have designed the output with the idea in mind that someone else might have to look at this in the future. The key that’s being counted is listed at the top followed by raw numbers, differences between numbers, explanations of columns, and notes as I figure out why the discrepancies happen.</a:t>
            </a:r>
          </a:p>
        </p:txBody>
      </p:sp>
      <p:sp>
        <p:nvSpPr>
          <p:cNvPr id="4" name="Slide Number Placeholder 3"/>
          <p:cNvSpPr>
            <a:spLocks noGrp="1"/>
          </p:cNvSpPr>
          <p:nvPr>
            <p:ph type="sldNum" sz="quarter" idx="5"/>
          </p:nvPr>
        </p:nvSpPr>
        <p:spPr/>
        <p:txBody>
          <a:bodyPr/>
          <a:lstStyle/>
          <a:p>
            <a:fld id="{D403D898-9099-4767-BD66-24D31BD5730B}" type="slidenum">
              <a:rPr lang="en-US" smtClean="0"/>
              <a:t>6</a:t>
            </a:fld>
            <a:endParaRPr lang="en-US"/>
          </a:p>
        </p:txBody>
      </p:sp>
    </p:spTree>
    <p:extLst>
      <p:ext uri="{BB962C8B-B14F-4D97-AF65-F5344CB8AC3E}">
        <p14:creationId xmlns:p14="http://schemas.microsoft.com/office/powerpoint/2010/main" val="2142945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wrote the code for spot checks, I made sure to make it adaptable, so you can adjust the number of rows to check and number of mismatches to print. The output gives you a summary of mismatches, so you can wee here that we’ve checked 500,000 rows and there are… 3 sex mismatches, 18 race mismatches, and so on.</a:t>
            </a:r>
          </a:p>
        </p:txBody>
      </p:sp>
      <p:sp>
        <p:nvSpPr>
          <p:cNvPr id="4" name="Slide Number Placeholder 3"/>
          <p:cNvSpPr>
            <a:spLocks noGrp="1"/>
          </p:cNvSpPr>
          <p:nvPr>
            <p:ph type="sldNum" sz="quarter" idx="5"/>
          </p:nvPr>
        </p:nvSpPr>
        <p:spPr/>
        <p:txBody>
          <a:bodyPr/>
          <a:lstStyle/>
          <a:p>
            <a:fld id="{D403D898-9099-4767-BD66-24D31BD5730B}" type="slidenum">
              <a:rPr lang="en-US" smtClean="0"/>
              <a:t>7</a:t>
            </a:fld>
            <a:endParaRPr lang="en-US"/>
          </a:p>
        </p:txBody>
      </p:sp>
    </p:spTree>
    <p:extLst>
      <p:ext uri="{BB962C8B-B14F-4D97-AF65-F5344CB8AC3E}">
        <p14:creationId xmlns:p14="http://schemas.microsoft.com/office/powerpoint/2010/main" val="96251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will also show you the exact mismatch and the raw data that generated it, so you can judge for yourself what you think the “correct” value should have been. In this case, the mismatch happened because TACC took the most frequent value, which is U, and the table that I built on the SPC side excluded unknowns when there was better information. This change has already been approved for the </a:t>
            </a:r>
            <a:r>
              <a:rPr lang="en-US" dirty="0" err="1"/>
              <a:t>data_warehouse</a:t>
            </a:r>
            <a:r>
              <a:rPr lang="en-US" dirty="0"/>
              <a:t> and it will be addressed in the next update.</a:t>
            </a:r>
          </a:p>
        </p:txBody>
      </p:sp>
      <p:sp>
        <p:nvSpPr>
          <p:cNvPr id="4" name="Slide Number Placeholder 3"/>
          <p:cNvSpPr>
            <a:spLocks noGrp="1"/>
          </p:cNvSpPr>
          <p:nvPr>
            <p:ph type="sldNum" sz="quarter" idx="5"/>
          </p:nvPr>
        </p:nvSpPr>
        <p:spPr/>
        <p:txBody>
          <a:bodyPr/>
          <a:lstStyle/>
          <a:p>
            <a:fld id="{D403D898-9099-4767-BD66-24D31BD5730B}" type="slidenum">
              <a:rPr lang="en-US" smtClean="0"/>
              <a:t>8</a:t>
            </a:fld>
            <a:endParaRPr lang="en-US"/>
          </a:p>
        </p:txBody>
      </p:sp>
    </p:spTree>
    <p:extLst>
      <p:ext uri="{BB962C8B-B14F-4D97-AF65-F5344CB8AC3E}">
        <p14:creationId xmlns:p14="http://schemas.microsoft.com/office/powerpoint/2010/main" val="3442767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tools we use during this process are row counting, key counting, and spot-checks of individual values. We use spot-checks rather than checking all data because checking every single value is extremely time-prohibitive and plus you have a team of statisticians, we may as well use our statistical powers to decrease processing time.</a:t>
            </a:r>
          </a:p>
        </p:txBody>
      </p:sp>
      <p:sp>
        <p:nvSpPr>
          <p:cNvPr id="4" name="Slide Number Placeholder 3"/>
          <p:cNvSpPr>
            <a:spLocks noGrp="1"/>
          </p:cNvSpPr>
          <p:nvPr>
            <p:ph type="sldNum" sz="quarter" idx="5"/>
          </p:nvPr>
        </p:nvSpPr>
        <p:spPr/>
        <p:txBody>
          <a:bodyPr/>
          <a:lstStyle/>
          <a:p>
            <a:fld id="{D403D898-9099-4767-BD66-24D31BD5730B}" type="slidenum">
              <a:rPr lang="en-US" smtClean="0"/>
              <a:t>9</a:t>
            </a:fld>
            <a:endParaRPr lang="en-US"/>
          </a:p>
        </p:txBody>
      </p:sp>
    </p:spTree>
    <p:extLst>
      <p:ext uri="{BB962C8B-B14F-4D97-AF65-F5344CB8AC3E}">
        <p14:creationId xmlns:p14="http://schemas.microsoft.com/office/powerpoint/2010/main" val="212340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March 10,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29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March 10,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7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March 10,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599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March 10,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61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March 10,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64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March 10,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64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March 10,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March 10,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005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March 10,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520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March 10,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38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March 10,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820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March 10,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9E1B-DA26-4365-90B4-79B9189610B6}"/>
              </a:ext>
            </a:extLst>
          </p:cNvPr>
          <p:cNvSpPr>
            <a:spLocks noGrp="1"/>
          </p:cNvSpPr>
          <p:nvPr>
            <p:ph type="ctrTitle"/>
          </p:nvPr>
        </p:nvSpPr>
        <p:spPr/>
        <p:txBody>
          <a:bodyPr/>
          <a:lstStyle/>
          <a:p>
            <a:r>
              <a:rPr lang="en-US" dirty="0"/>
              <a:t>Data Warehouse QA</a:t>
            </a:r>
          </a:p>
        </p:txBody>
      </p:sp>
      <p:sp>
        <p:nvSpPr>
          <p:cNvPr id="3" name="Subtitle 2">
            <a:extLst>
              <a:ext uri="{FF2B5EF4-FFF2-40B4-BE49-F238E27FC236}">
                <a16:creationId xmlns:a16="http://schemas.microsoft.com/office/drawing/2014/main" id="{D1D70D66-4C73-49AA-A177-1AE957311A2E}"/>
              </a:ext>
            </a:extLst>
          </p:cNvPr>
          <p:cNvSpPr>
            <a:spLocks noGrp="1"/>
          </p:cNvSpPr>
          <p:nvPr>
            <p:ph type="subTitle" idx="1"/>
          </p:nvPr>
        </p:nvSpPr>
        <p:spPr/>
        <p:txBody>
          <a:bodyPr/>
          <a:lstStyle/>
          <a:p>
            <a:r>
              <a:rPr lang="en-US" dirty="0"/>
              <a:t>Summary and findings</a:t>
            </a:r>
          </a:p>
        </p:txBody>
      </p:sp>
      <p:sp>
        <p:nvSpPr>
          <p:cNvPr id="4" name="TextBox 3">
            <a:extLst>
              <a:ext uri="{FF2B5EF4-FFF2-40B4-BE49-F238E27FC236}">
                <a16:creationId xmlns:a16="http://schemas.microsoft.com/office/drawing/2014/main" id="{F16BE84F-CD2A-4206-861F-984E9A0B22F1}"/>
              </a:ext>
            </a:extLst>
          </p:cNvPr>
          <p:cNvSpPr txBox="1"/>
          <p:nvPr/>
        </p:nvSpPr>
        <p:spPr>
          <a:xfrm>
            <a:off x="94268" y="5993091"/>
            <a:ext cx="1643399" cy="369332"/>
          </a:xfrm>
          <a:prstGeom prst="rect">
            <a:avLst/>
          </a:prstGeom>
          <a:noFill/>
        </p:spPr>
        <p:txBody>
          <a:bodyPr wrap="none" rtlCol="0">
            <a:spAutoFit/>
          </a:bodyPr>
          <a:lstStyle/>
          <a:p>
            <a:r>
              <a:rPr lang="en-US" dirty="0"/>
              <a:t>Xiaorui Zhang</a:t>
            </a:r>
          </a:p>
        </p:txBody>
      </p:sp>
      <p:sp>
        <p:nvSpPr>
          <p:cNvPr id="6" name="TextBox 5">
            <a:extLst>
              <a:ext uri="{FF2B5EF4-FFF2-40B4-BE49-F238E27FC236}">
                <a16:creationId xmlns:a16="http://schemas.microsoft.com/office/drawing/2014/main" id="{9F3B344D-46FB-461B-A488-B7102A5E8296}"/>
              </a:ext>
            </a:extLst>
          </p:cNvPr>
          <p:cNvSpPr txBox="1"/>
          <p:nvPr/>
        </p:nvSpPr>
        <p:spPr>
          <a:xfrm>
            <a:off x="11022292" y="5993091"/>
            <a:ext cx="996884" cy="369332"/>
          </a:xfrm>
          <a:prstGeom prst="rect">
            <a:avLst/>
          </a:prstGeom>
          <a:noFill/>
        </p:spPr>
        <p:txBody>
          <a:bodyPr wrap="square">
            <a:spAutoFit/>
          </a:bodyPr>
          <a:lstStyle/>
          <a:p>
            <a:r>
              <a:rPr lang="en-US" dirty="0"/>
              <a:t>3-17-23</a:t>
            </a:r>
          </a:p>
        </p:txBody>
      </p:sp>
    </p:spTree>
    <p:extLst>
      <p:ext uri="{BB962C8B-B14F-4D97-AF65-F5344CB8AC3E}">
        <p14:creationId xmlns:p14="http://schemas.microsoft.com/office/powerpoint/2010/main" val="35021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B170-8C51-4CE9-ADEA-B8F0931130E1}"/>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5D24522A-DC7F-47E4-8239-0C80702F4782}"/>
              </a:ext>
            </a:extLst>
          </p:cNvPr>
          <p:cNvSpPr>
            <a:spLocks noGrp="1"/>
          </p:cNvSpPr>
          <p:nvPr>
            <p:ph idx="1"/>
          </p:nvPr>
        </p:nvSpPr>
        <p:spPr/>
        <p:txBody>
          <a:bodyPr/>
          <a:lstStyle/>
          <a:p>
            <a:r>
              <a:rPr lang="en-US" dirty="0"/>
              <a:t>DOCUMENT EVERYTHING</a:t>
            </a:r>
          </a:p>
          <a:p>
            <a:r>
              <a:rPr lang="en-US" dirty="0"/>
              <a:t>At least 2 people</a:t>
            </a:r>
          </a:p>
          <a:p>
            <a:r>
              <a:rPr lang="en-US" dirty="0"/>
              <a:t>Mistakes exist on every level</a:t>
            </a:r>
          </a:p>
          <a:p>
            <a:r>
              <a:rPr lang="en-US" dirty="0"/>
              <a:t>Build code to last</a:t>
            </a:r>
          </a:p>
        </p:txBody>
      </p:sp>
    </p:spTree>
    <p:extLst>
      <p:ext uri="{BB962C8B-B14F-4D97-AF65-F5344CB8AC3E}">
        <p14:creationId xmlns:p14="http://schemas.microsoft.com/office/powerpoint/2010/main" val="174098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B170-8C51-4CE9-ADEA-B8F0931130E1}"/>
              </a:ext>
            </a:extLst>
          </p:cNvPr>
          <p:cNvSpPr>
            <a:spLocks noGrp="1"/>
          </p:cNvSpPr>
          <p:nvPr>
            <p:ph type="title"/>
          </p:nvPr>
        </p:nvSpPr>
        <p:spPr>
          <a:xfrm>
            <a:off x="1258710" y="298816"/>
            <a:ext cx="10241280" cy="1234440"/>
          </a:xfrm>
        </p:spPr>
        <p:txBody>
          <a:bodyPr/>
          <a:lstStyle/>
          <a:p>
            <a:r>
              <a:rPr lang="en-US" dirty="0"/>
              <a:t>Lessons learned</a:t>
            </a:r>
          </a:p>
        </p:txBody>
      </p:sp>
      <p:sp>
        <p:nvSpPr>
          <p:cNvPr id="3" name="Content Placeholder 2">
            <a:extLst>
              <a:ext uri="{FF2B5EF4-FFF2-40B4-BE49-F238E27FC236}">
                <a16:creationId xmlns:a16="http://schemas.microsoft.com/office/drawing/2014/main" id="{5D24522A-DC7F-47E4-8239-0C80702F4782}"/>
              </a:ext>
            </a:extLst>
          </p:cNvPr>
          <p:cNvSpPr>
            <a:spLocks noGrp="1"/>
          </p:cNvSpPr>
          <p:nvPr>
            <p:ph idx="1"/>
          </p:nvPr>
        </p:nvSpPr>
        <p:spPr>
          <a:xfrm>
            <a:off x="1258710" y="1615551"/>
            <a:ext cx="10241280" cy="4488561"/>
          </a:xfrm>
        </p:spPr>
        <p:txBody>
          <a:bodyPr>
            <a:normAutofit lnSpcReduction="10000"/>
          </a:bodyPr>
          <a:lstStyle/>
          <a:p>
            <a:r>
              <a:rPr lang="en-US" b="1" dirty="0">
                <a:solidFill>
                  <a:schemeClr val="accent1">
                    <a:lumMod val="60000"/>
                    <a:lumOff val="40000"/>
                  </a:schemeClr>
                </a:solidFill>
              </a:rPr>
              <a:t>DOCUMENT EVERYTHING</a:t>
            </a:r>
          </a:p>
          <a:p>
            <a:pPr lvl="1"/>
            <a:r>
              <a:rPr lang="en-US" dirty="0">
                <a:solidFill>
                  <a:schemeClr val="accent1">
                    <a:lumMod val="75000"/>
                  </a:schemeClr>
                </a:solidFill>
              </a:rPr>
              <a:t>Nobody likes documentation, but everyone needs documentation</a:t>
            </a:r>
          </a:p>
          <a:p>
            <a:pPr lvl="1"/>
            <a:r>
              <a:rPr lang="en-US" dirty="0">
                <a:solidFill>
                  <a:schemeClr val="accent1">
                    <a:lumMod val="75000"/>
                  </a:schemeClr>
                </a:solidFill>
              </a:rPr>
              <a:t>EXPLAIN RATIONALE : Figuring out WHY something needs to happen takes way more time than actually making it happen</a:t>
            </a:r>
          </a:p>
          <a:p>
            <a:pPr lvl="1"/>
            <a:r>
              <a:rPr lang="en-US" dirty="0">
                <a:solidFill>
                  <a:schemeClr val="accent1">
                    <a:lumMod val="75000"/>
                  </a:schemeClr>
                </a:solidFill>
              </a:rPr>
              <a:t>Once created, no need to explain the same thing over and over again to different people</a:t>
            </a:r>
          </a:p>
          <a:p>
            <a:pPr lvl="1"/>
            <a:r>
              <a:rPr lang="en-US" dirty="0">
                <a:solidFill>
                  <a:schemeClr val="accent1">
                    <a:lumMod val="75000"/>
                  </a:schemeClr>
                </a:solidFill>
              </a:rPr>
              <a:t>If someone leaves the project, their work can be continued</a:t>
            </a:r>
          </a:p>
          <a:p>
            <a:pPr lvl="1"/>
            <a:r>
              <a:rPr lang="en-US" dirty="0">
                <a:solidFill>
                  <a:schemeClr val="accent1">
                    <a:lumMod val="75000"/>
                  </a:schemeClr>
                </a:solidFill>
              </a:rPr>
              <a:t>Great way to spot logical inconsistencies and identify patterns</a:t>
            </a:r>
          </a:p>
          <a:p>
            <a:r>
              <a:rPr lang="en-US" dirty="0"/>
              <a:t>At least 2 people</a:t>
            </a:r>
          </a:p>
          <a:p>
            <a:r>
              <a:rPr lang="en-US" dirty="0"/>
              <a:t>Mistakes exist on every level</a:t>
            </a:r>
          </a:p>
          <a:p>
            <a:r>
              <a:rPr lang="en-US" dirty="0"/>
              <a:t>Build code to last</a:t>
            </a:r>
          </a:p>
        </p:txBody>
      </p:sp>
    </p:spTree>
    <p:extLst>
      <p:ext uri="{BB962C8B-B14F-4D97-AF65-F5344CB8AC3E}">
        <p14:creationId xmlns:p14="http://schemas.microsoft.com/office/powerpoint/2010/main" val="155285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B170-8C51-4CE9-ADEA-B8F0931130E1}"/>
              </a:ext>
            </a:extLst>
          </p:cNvPr>
          <p:cNvSpPr>
            <a:spLocks noGrp="1"/>
          </p:cNvSpPr>
          <p:nvPr>
            <p:ph type="title"/>
          </p:nvPr>
        </p:nvSpPr>
        <p:spPr>
          <a:xfrm>
            <a:off x="1247421" y="298816"/>
            <a:ext cx="10241280" cy="1234440"/>
          </a:xfrm>
        </p:spPr>
        <p:txBody>
          <a:bodyPr/>
          <a:lstStyle/>
          <a:p>
            <a:r>
              <a:rPr lang="en-US" dirty="0"/>
              <a:t>Lessons learned</a:t>
            </a:r>
          </a:p>
        </p:txBody>
      </p:sp>
      <p:sp>
        <p:nvSpPr>
          <p:cNvPr id="3" name="Content Placeholder 2">
            <a:extLst>
              <a:ext uri="{FF2B5EF4-FFF2-40B4-BE49-F238E27FC236}">
                <a16:creationId xmlns:a16="http://schemas.microsoft.com/office/drawing/2014/main" id="{5D24522A-DC7F-47E4-8239-0C80702F4782}"/>
              </a:ext>
            </a:extLst>
          </p:cNvPr>
          <p:cNvSpPr>
            <a:spLocks noGrp="1"/>
          </p:cNvSpPr>
          <p:nvPr>
            <p:ph idx="1"/>
          </p:nvPr>
        </p:nvSpPr>
        <p:spPr>
          <a:xfrm>
            <a:off x="1247421" y="1615552"/>
            <a:ext cx="10241280" cy="4326636"/>
          </a:xfrm>
        </p:spPr>
        <p:txBody>
          <a:bodyPr/>
          <a:lstStyle/>
          <a:p>
            <a:r>
              <a:rPr lang="en-US" dirty="0"/>
              <a:t>DOCUMENT EVERYTHING</a:t>
            </a:r>
          </a:p>
          <a:p>
            <a:r>
              <a:rPr lang="en-US" b="1" dirty="0">
                <a:solidFill>
                  <a:schemeClr val="accent1">
                    <a:lumMod val="60000"/>
                    <a:lumOff val="40000"/>
                  </a:schemeClr>
                </a:solidFill>
              </a:rPr>
              <a:t>At least 2 people</a:t>
            </a:r>
          </a:p>
          <a:p>
            <a:pPr lvl="1"/>
            <a:r>
              <a:rPr lang="en-US" dirty="0">
                <a:solidFill>
                  <a:schemeClr val="accent1">
                    <a:lumMod val="75000"/>
                  </a:schemeClr>
                </a:solidFill>
              </a:rPr>
              <a:t>2 pairs of eyes = more mistakes caught</a:t>
            </a:r>
          </a:p>
          <a:p>
            <a:pPr lvl="1"/>
            <a:r>
              <a:rPr lang="en-US" dirty="0">
                <a:solidFill>
                  <a:schemeClr val="accent1">
                    <a:lumMod val="75000"/>
                  </a:schemeClr>
                </a:solidFill>
              </a:rPr>
              <a:t>Separating QA from coding incentivizes both people to do their jobs properly</a:t>
            </a:r>
          </a:p>
          <a:p>
            <a:pPr lvl="2"/>
            <a:r>
              <a:rPr lang="en-US" dirty="0">
                <a:solidFill>
                  <a:schemeClr val="accent1">
                    <a:lumMod val="75000"/>
                  </a:schemeClr>
                </a:solidFill>
              </a:rPr>
              <a:t>It’s hard to see mistakes in your own code</a:t>
            </a:r>
          </a:p>
          <a:p>
            <a:pPr lvl="1"/>
            <a:r>
              <a:rPr lang="en-US" dirty="0">
                <a:solidFill>
                  <a:schemeClr val="accent1">
                    <a:lumMod val="75000"/>
                  </a:schemeClr>
                </a:solidFill>
              </a:rPr>
              <a:t>Forces you to write code people can actually read</a:t>
            </a:r>
          </a:p>
          <a:p>
            <a:pPr lvl="1"/>
            <a:r>
              <a:rPr lang="en-US" dirty="0">
                <a:solidFill>
                  <a:schemeClr val="accent1">
                    <a:lumMod val="75000"/>
                  </a:schemeClr>
                </a:solidFill>
              </a:rPr>
              <a:t>This means that code can be maintained by more than 1 person</a:t>
            </a:r>
          </a:p>
          <a:p>
            <a:r>
              <a:rPr lang="en-US" dirty="0"/>
              <a:t>Mistakes exist on every level</a:t>
            </a:r>
          </a:p>
          <a:p>
            <a:r>
              <a:rPr lang="en-US" dirty="0"/>
              <a:t>Build code to last</a:t>
            </a:r>
          </a:p>
        </p:txBody>
      </p:sp>
    </p:spTree>
    <p:extLst>
      <p:ext uri="{BB962C8B-B14F-4D97-AF65-F5344CB8AC3E}">
        <p14:creationId xmlns:p14="http://schemas.microsoft.com/office/powerpoint/2010/main" val="2927526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B170-8C51-4CE9-ADEA-B8F0931130E1}"/>
              </a:ext>
            </a:extLst>
          </p:cNvPr>
          <p:cNvSpPr>
            <a:spLocks noGrp="1"/>
          </p:cNvSpPr>
          <p:nvPr>
            <p:ph type="title"/>
          </p:nvPr>
        </p:nvSpPr>
        <p:spPr>
          <a:xfrm>
            <a:off x="1190978" y="287523"/>
            <a:ext cx="10241280" cy="1234440"/>
          </a:xfrm>
        </p:spPr>
        <p:txBody>
          <a:bodyPr/>
          <a:lstStyle/>
          <a:p>
            <a:r>
              <a:rPr lang="en-US" dirty="0"/>
              <a:t>Lessons learned</a:t>
            </a:r>
          </a:p>
        </p:txBody>
      </p:sp>
      <p:sp>
        <p:nvSpPr>
          <p:cNvPr id="3" name="Content Placeholder 2">
            <a:extLst>
              <a:ext uri="{FF2B5EF4-FFF2-40B4-BE49-F238E27FC236}">
                <a16:creationId xmlns:a16="http://schemas.microsoft.com/office/drawing/2014/main" id="{5D24522A-DC7F-47E4-8239-0C80702F4782}"/>
              </a:ext>
            </a:extLst>
          </p:cNvPr>
          <p:cNvSpPr>
            <a:spLocks noGrp="1"/>
          </p:cNvSpPr>
          <p:nvPr>
            <p:ph idx="1"/>
          </p:nvPr>
        </p:nvSpPr>
        <p:spPr>
          <a:xfrm>
            <a:off x="1190978" y="1604258"/>
            <a:ext cx="10241280" cy="4679061"/>
          </a:xfrm>
        </p:spPr>
        <p:txBody>
          <a:bodyPr/>
          <a:lstStyle/>
          <a:p>
            <a:r>
              <a:rPr lang="en-US" dirty="0"/>
              <a:t>DOCUMENT EVERYTHING</a:t>
            </a:r>
          </a:p>
          <a:p>
            <a:r>
              <a:rPr lang="en-US" dirty="0"/>
              <a:t>At least 2 people</a:t>
            </a:r>
          </a:p>
          <a:p>
            <a:r>
              <a:rPr lang="en-US" b="1" dirty="0">
                <a:solidFill>
                  <a:schemeClr val="accent1">
                    <a:lumMod val="60000"/>
                    <a:lumOff val="40000"/>
                  </a:schemeClr>
                </a:solidFill>
              </a:rPr>
              <a:t>Mistakes exist on every level</a:t>
            </a:r>
          </a:p>
          <a:p>
            <a:pPr lvl="1"/>
            <a:r>
              <a:rPr lang="en-US" dirty="0">
                <a:solidFill>
                  <a:schemeClr val="accent1">
                    <a:lumMod val="75000"/>
                  </a:schemeClr>
                </a:solidFill>
              </a:rPr>
              <a:t>We found errors in data loading from .csv to SQL tables</a:t>
            </a:r>
          </a:p>
          <a:p>
            <a:pPr lvl="1"/>
            <a:r>
              <a:rPr lang="en-US" dirty="0">
                <a:solidFill>
                  <a:schemeClr val="accent1">
                    <a:lumMod val="75000"/>
                  </a:schemeClr>
                </a:solidFill>
              </a:rPr>
              <a:t>We found errors in data loading into </a:t>
            </a:r>
            <a:r>
              <a:rPr lang="en-US" dirty="0" err="1">
                <a:solidFill>
                  <a:schemeClr val="accent1">
                    <a:lumMod val="75000"/>
                  </a:schemeClr>
                </a:solidFill>
              </a:rPr>
              <a:t>data_warehouse</a:t>
            </a:r>
            <a:endParaRPr lang="en-US" dirty="0">
              <a:solidFill>
                <a:schemeClr val="accent1">
                  <a:lumMod val="75000"/>
                </a:schemeClr>
              </a:solidFill>
            </a:endParaRPr>
          </a:p>
          <a:p>
            <a:pPr lvl="1"/>
            <a:r>
              <a:rPr lang="en-US" dirty="0">
                <a:solidFill>
                  <a:schemeClr val="accent1">
                    <a:lumMod val="75000"/>
                  </a:schemeClr>
                </a:solidFill>
              </a:rPr>
              <a:t>We found errors in how variables are reinterpreted</a:t>
            </a:r>
          </a:p>
          <a:p>
            <a:pPr lvl="1"/>
            <a:r>
              <a:rPr lang="en-US" dirty="0">
                <a:solidFill>
                  <a:schemeClr val="accent1">
                    <a:lumMod val="75000"/>
                  </a:schemeClr>
                </a:solidFill>
              </a:rPr>
              <a:t>Bottom line: Because errors can be introduced at every step</a:t>
            </a:r>
          </a:p>
          <a:p>
            <a:pPr lvl="2"/>
            <a:r>
              <a:rPr lang="en-US" dirty="0">
                <a:solidFill>
                  <a:schemeClr val="accent1">
                    <a:lumMod val="75000"/>
                  </a:schemeClr>
                </a:solidFill>
              </a:rPr>
              <a:t>Decrease number of steps: KISS</a:t>
            </a:r>
          </a:p>
          <a:p>
            <a:pPr lvl="2"/>
            <a:r>
              <a:rPr lang="en-US" dirty="0">
                <a:solidFill>
                  <a:schemeClr val="accent1">
                    <a:lumMod val="75000"/>
                  </a:schemeClr>
                </a:solidFill>
              </a:rPr>
              <a:t>QA needs to happen at every step</a:t>
            </a:r>
          </a:p>
          <a:p>
            <a:r>
              <a:rPr lang="en-US" dirty="0"/>
              <a:t>Build code to last</a:t>
            </a:r>
          </a:p>
        </p:txBody>
      </p:sp>
    </p:spTree>
    <p:extLst>
      <p:ext uri="{BB962C8B-B14F-4D97-AF65-F5344CB8AC3E}">
        <p14:creationId xmlns:p14="http://schemas.microsoft.com/office/powerpoint/2010/main" val="20633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B170-8C51-4CE9-ADEA-B8F0931130E1}"/>
              </a:ext>
            </a:extLst>
          </p:cNvPr>
          <p:cNvSpPr>
            <a:spLocks noGrp="1"/>
          </p:cNvSpPr>
          <p:nvPr>
            <p:ph type="title"/>
          </p:nvPr>
        </p:nvSpPr>
        <p:spPr/>
        <p:txBody>
          <a:bodyPr/>
          <a:lstStyle/>
          <a:p>
            <a:r>
              <a:rPr lang="en-US" dirty="0"/>
              <a:t>Lessons learned</a:t>
            </a:r>
          </a:p>
        </p:txBody>
      </p:sp>
      <p:pic>
        <p:nvPicPr>
          <p:cNvPr id="1028" name="Picture 4" descr="image">
            <a:extLst>
              <a:ext uri="{FF2B5EF4-FFF2-40B4-BE49-F238E27FC236}">
                <a16:creationId xmlns:a16="http://schemas.microsoft.com/office/drawing/2014/main" id="{41292663-1D75-4CD6-9759-C1F62F615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326" y="2077282"/>
            <a:ext cx="10019348" cy="2750751"/>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a:extLst>
              <a:ext uri="{FF2B5EF4-FFF2-40B4-BE49-F238E27FC236}">
                <a16:creationId xmlns:a16="http://schemas.microsoft.com/office/drawing/2014/main" id="{D47054B2-4216-4314-AE59-6F9A85FD1998}"/>
              </a:ext>
            </a:extLst>
          </p:cNvPr>
          <p:cNvSpPr/>
          <p:nvPr/>
        </p:nvSpPr>
        <p:spPr>
          <a:xfrm rot="5400000">
            <a:off x="6621294" y="668643"/>
            <a:ext cx="277676" cy="869108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C3DA3BB-567D-449E-B614-989F3CE2EE85}"/>
              </a:ext>
            </a:extLst>
          </p:cNvPr>
          <p:cNvSpPr txBox="1"/>
          <p:nvPr/>
        </p:nvSpPr>
        <p:spPr>
          <a:xfrm>
            <a:off x="5187754" y="5355872"/>
            <a:ext cx="3663339" cy="369332"/>
          </a:xfrm>
          <a:prstGeom prst="rect">
            <a:avLst/>
          </a:prstGeom>
          <a:noFill/>
        </p:spPr>
        <p:txBody>
          <a:bodyPr wrap="square" rtlCol="0">
            <a:spAutoFit/>
          </a:bodyPr>
          <a:lstStyle/>
          <a:p>
            <a:r>
              <a:rPr lang="en-US" dirty="0"/>
              <a:t>These values are field-shifted!</a:t>
            </a:r>
          </a:p>
        </p:txBody>
      </p:sp>
    </p:spTree>
    <p:extLst>
      <p:ext uri="{BB962C8B-B14F-4D97-AF65-F5344CB8AC3E}">
        <p14:creationId xmlns:p14="http://schemas.microsoft.com/office/powerpoint/2010/main" val="3389152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B170-8C51-4CE9-ADEA-B8F0931130E1}"/>
              </a:ext>
            </a:extLst>
          </p:cNvPr>
          <p:cNvSpPr>
            <a:spLocks noGrp="1"/>
          </p:cNvSpPr>
          <p:nvPr>
            <p:ph type="title"/>
          </p:nvPr>
        </p:nvSpPr>
        <p:spPr>
          <a:xfrm>
            <a:off x="1303866" y="332681"/>
            <a:ext cx="10241280" cy="1234440"/>
          </a:xfrm>
        </p:spPr>
        <p:txBody>
          <a:bodyPr/>
          <a:lstStyle/>
          <a:p>
            <a:r>
              <a:rPr lang="en-US" dirty="0"/>
              <a:t>Lessons learned</a:t>
            </a:r>
          </a:p>
        </p:txBody>
      </p:sp>
      <p:sp>
        <p:nvSpPr>
          <p:cNvPr id="3" name="Content Placeholder 2">
            <a:extLst>
              <a:ext uri="{FF2B5EF4-FFF2-40B4-BE49-F238E27FC236}">
                <a16:creationId xmlns:a16="http://schemas.microsoft.com/office/drawing/2014/main" id="{5D24522A-DC7F-47E4-8239-0C80702F4782}"/>
              </a:ext>
            </a:extLst>
          </p:cNvPr>
          <p:cNvSpPr>
            <a:spLocks noGrp="1"/>
          </p:cNvSpPr>
          <p:nvPr>
            <p:ph idx="1"/>
          </p:nvPr>
        </p:nvSpPr>
        <p:spPr>
          <a:xfrm>
            <a:off x="1303866" y="1649416"/>
            <a:ext cx="10241280" cy="4336161"/>
          </a:xfrm>
        </p:spPr>
        <p:txBody>
          <a:bodyPr>
            <a:normAutofit fontScale="92500" lnSpcReduction="10000"/>
          </a:bodyPr>
          <a:lstStyle/>
          <a:p>
            <a:r>
              <a:rPr lang="en-US" dirty="0"/>
              <a:t>DOCUMENT EVERYTHING</a:t>
            </a:r>
          </a:p>
          <a:p>
            <a:r>
              <a:rPr lang="en-US" dirty="0"/>
              <a:t>At least 2 people</a:t>
            </a:r>
          </a:p>
          <a:p>
            <a:r>
              <a:rPr lang="en-US" dirty="0"/>
              <a:t>Mistakes exist on every level</a:t>
            </a:r>
          </a:p>
          <a:p>
            <a:r>
              <a:rPr lang="en-US" b="1" dirty="0">
                <a:solidFill>
                  <a:schemeClr val="accent1">
                    <a:lumMod val="60000"/>
                    <a:lumOff val="40000"/>
                  </a:schemeClr>
                </a:solidFill>
              </a:rPr>
              <a:t>Build code to last</a:t>
            </a:r>
          </a:p>
          <a:p>
            <a:pPr lvl="1"/>
            <a:r>
              <a:rPr lang="en-US" dirty="0">
                <a:solidFill>
                  <a:schemeClr val="accent1">
                    <a:lumMod val="75000"/>
                  </a:schemeClr>
                </a:solidFill>
              </a:rPr>
              <a:t>Write code as if you’re going to have to run it again</a:t>
            </a:r>
          </a:p>
          <a:p>
            <a:pPr lvl="1"/>
            <a:r>
              <a:rPr lang="en-US" dirty="0">
                <a:solidFill>
                  <a:schemeClr val="accent1">
                    <a:lumMod val="75000"/>
                  </a:schemeClr>
                </a:solidFill>
              </a:rPr>
              <a:t>Write code as if SOMEONE ELSE will have to run it next time</a:t>
            </a:r>
          </a:p>
          <a:p>
            <a:pPr lvl="1"/>
            <a:r>
              <a:rPr lang="en-US" dirty="0">
                <a:solidFill>
                  <a:schemeClr val="accent1">
                    <a:lumMod val="75000"/>
                  </a:schemeClr>
                </a:solidFill>
              </a:rPr>
              <a:t>Minimize cases where you have to manually do anything – anything that CAN be automated SHOULD be automated</a:t>
            </a:r>
          </a:p>
          <a:p>
            <a:pPr lvl="1"/>
            <a:r>
              <a:rPr lang="en-US" dirty="0">
                <a:solidFill>
                  <a:schemeClr val="accent1">
                    <a:lumMod val="75000"/>
                  </a:schemeClr>
                </a:solidFill>
              </a:rPr>
              <a:t>EXTREMELY CLEAR TABLE AND VARIABLE NAMES</a:t>
            </a:r>
          </a:p>
          <a:p>
            <a:pPr lvl="1"/>
            <a:r>
              <a:rPr lang="en-US" dirty="0">
                <a:solidFill>
                  <a:schemeClr val="accent1">
                    <a:lumMod val="75000"/>
                  </a:schemeClr>
                </a:solidFill>
              </a:rPr>
              <a:t>Any part of code where someone might not understand why you chose to write it that way requires a comment explaining rationale</a:t>
            </a:r>
          </a:p>
        </p:txBody>
      </p:sp>
    </p:spTree>
    <p:extLst>
      <p:ext uri="{BB962C8B-B14F-4D97-AF65-F5344CB8AC3E}">
        <p14:creationId xmlns:p14="http://schemas.microsoft.com/office/powerpoint/2010/main" val="18028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B170-8C51-4CE9-ADEA-B8F0931130E1}"/>
              </a:ext>
            </a:extLst>
          </p:cNvPr>
          <p:cNvSpPr>
            <a:spLocks noGrp="1"/>
          </p:cNvSpPr>
          <p:nvPr>
            <p:ph type="title"/>
          </p:nvPr>
        </p:nvSpPr>
        <p:spPr>
          <a:xfrm>
            <a:off x="4148667" y="2026017"/>
            <a:ext cx="3894666" cy="1234440"/>
          </a:xfrm>
        </p:spPr>
        <p:txBody>
          <a:bodyPr/>
          <a:lstStyle/>
          <a:p>
            <a:r>
              <a:rPr lang="en-US" dirty="0"/>
              <a:t>DISCUSSION</a:t>
            </a:r>
          </a:p>
        </p:txBody>
      </p:sp>
    </p:spTree>
    <p:extLst>
      <p:ext uri="{BB962C8B-B14F-4D97-AF65-F5344CB8AC3E}">
        <p14:creationId xmlns:p14="http://schemas.microsoft.com/office/powerpoint/2010/main" val="249859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319D42-247E-4BFB-A24E-FB9C76917492}"/>
              </a:ext>
            </a:extLst>
          </p:cNvPr>
          <p:cNvSpPr>
            <a:spLocks noGrp="1"/>
          </p:cNvSpPr>
          <p:nvPr>
            <p:ph type="title"/>
          </p:nvPr>
        </p:nvSpPr>
        <p:spPr>
          <a:xfrm>
            <a:off x="4605867" y="366551"/>
            <a:ext cx="6905413" cy="1234440"/>
          </a:xfrm>
        </p:spPr>
        <p:txBody>
          <a:bodyPr/>
          <a:lstStyle/>
          <a:p>
            <a:r>
              <a:rPr lang="en-US" dirty="0"/>
              <a:t>Data validity</a:t>
            </a:r>
          </a:p>
        </p:txBody>
      </p:sp>
      <p:pic>
        <p:nvPicPr>
          <p:cNvPr id="6" name="Picture 5">
            <a:extLst>
              <a:ext uri="{FF2B5EF4-FFF2-40B4-BE49-F238E27FC236}">
                <a16:creationId xmlns:a16="http://schemas.microsoft.com/office/drawing/2014/main" id="{A2DCE0D8-D1FE-4FB4-8E90-9663A4565A59}"/>
              </a:ext>
            </a:extLst>
          </p:cNvPr>
          <p:cNvPicPr>
            <a:picLocks noChangeAspect="1"/>
          </p:cNvPicPr>
          <p:nvPr/>
        </p:nvPicPr>
        <p:blipFill>
          <a:blip r:embed="rId2"/>
          <a:stretch>
            <a:fillRect/>
          </a:stretch>
        </p:blipFill>
        <p:spPr>
          <a:xfrm>
            <a:off x="299281" y="0"/>
            <a:ext cx="3668638" cy="6858000"/>
          </a:xfrm>
          <a:prstGeom prst="rect">
            <a:avLst/>
          </a:prstGeom>
        </p:spPr>
      </p:pic>
      <p:sp>
        <p:nvSpPr>
          <p:cNvPr id="7" name="TextBox 6">
            <a:extLst>
              <a:ext uri="{FF2B5EF4-FFF2-40B4-BE49-F238E27FC236}">
                <a16:creationId xmlns:a16="http://schemas.microsoft.com/office/drawing/2014/main" id="{09B58D36-3A72-48EC-BC50-78D599DB40E4}"/>
              </a:ext>
            </a:extLst>
          </p:cNvPr>
          <p:cNvSpPr txBox="1"/>
          <p:nvPr/>
        </p:nvSpPr>
        <p:spPr>
          <a:xfrm>
            <a:off x="4605867" y="1912582"/>
            <a:ext cx="5452533" cy="1200329"/>
          </a:xfrm>
          <a:prstGeom prst="rect">
            <a:avLst/>
          </a:prstGeom>
          <a:noFill/>
        </p:spPr>
        <p:txBody>
          <a:bodyPr wrap="square" rtlCol="0">
            <a:spAutoFit/>
          </a:bodyPr>
          <a:lstStyle/>
          <a:p>
            <a:r>
              <a:rPr lang="en-US" dirty="0"/>
              <a:t>We didn’t do this in a systematic manner for DW but I did also take a look at lengths of incoming data to get an idea of what the valid range is supposed to be</a:t>
            </a:r>
          </a:p>
        </p:txBody>
      </p:sp>
    </p:spTree>
    <p:extLst>
      <p:ext uri="{BB962C8B-B14F-4D97-AF65-F5344CB8AC3E}">
        <p14:creationId xmlns:p14="http://schemas.microsoft.com/office/powerpoint/2010/main" val="317301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941AC7-E16D-4D66-A5AE-B78BC0752CF7}"/>
              </a:ext>
            </a:extLst>
          </p:cNvPr>
          <p:cNvSpPr/>
          <p:nvPr/>
        </p:nvSpPr>
        <p:spPr>
          <a:xfrm>
            <a:off x="-112889" y="0"/>
            <a:ext cx="4120445" cy="64120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B92C2F9-F511-4531-8650-71B2FBBD5FFE}"/>
              </a:ext>
            </a:extLst>
          </p:cNvPr>
          <p:cNvSpPr/>
          <p:nvPr/>
        </p:nvSpPr>
        <p:spPr>
          <a:xfrm>
            <a:off x="4007556" y="0"/>
            <a:ext cx="4120445" cy="64120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0755967-F669-44D2-A407-AD2A5E1D92C3}"/>
              </a:ext>
            </a:extLst>
          </p:cNvPr>
          <p:cNvSpPr/>
          <p:nvPr/>
        </p:nvSpPr>
        <p:spPr>
          <a:xfrm>
            <a:off x="8128001" y="0"/>
            <a:ext cx="4120445" cy="641208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17B170-8C51-4CE9-ADEA-B8F0931130E1}"/>
              </a:ext>
            </a:extLst>
          </p:cNvPr>
          <p:cNvSpPr>
            <a:spLocks noGrp="1"/>
          </p:cNvSpPr>
          <p:nvPr>
            <p:ph type="title"/>
          </p:nvPr>
        </p:nvSpPr>
        <p:spPr>
          <a:xfrm>
            <a:off x="694267" y="1959638"/>
            <a:ext cx="2873022" cy="675301"/>
          </a:xfrm>
        </p:spPr>
        <p:txBody>
          <a:bodyPr anchor="ctr"/>
          <a:lstStyle/>
          <a:p>
            <a:pPr algn="ctr"/>
            <a:r>
              <a:rPr lang="en-US" dirty="0"/>
              <a:t>Method</a:t>
            </a:r>
          </a:p>
        </p:txBody>
      </p:sp>
      <p:sp>
        <p:nvSpPr>
          <p:cNvPr id="9" name="Title 1">
            <a:extLst>
              <a:ext uri="{FF2B5EF4-FFF2-40B4-BE49-F238E27FC236}">
                <a16:creationId xmlns:a16="http://schemas.microsoft.com/office/drawing/2014/main" id="{4B6E8BD5-C800-4526-AED5-4616139F6222}"/>
              </a:ext>
            </a:extLst>
          </p:cNvPr>
          <p:cNvSpPr txBox="1">
            <a:spLocks/>
          </p:cNvSpPr>
          <p:nvPr/>
        </p:nvSpPr>
        <p:spPr>
          <a:xfrm>
            <a:off x="4814712" y="1591733"/>
            <a:ext cx="2873022" cy="1411111"/>
          </a:xfrm>
          <a:prstGeom prst="rect">
            <a:avLst/>
          </a:prstGeom>
        </p:spPr>
        <p:txBody>
          <a:bodyPr vert="horz" lIns="0" tIns="0" rIns="0" bIns="0" rtlCol="0" anchor="ctr">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gn="ctr"/>
            <a:r>
              <a:rPr lang="en-US" dirty="0"/>
              <a:t>Lessons learned</a:t>
            </a:r>
          </a:p>
        </p:txBody>
      </p:sp>
      <p:sp>
        <p:nvSpPr>
          <p:cNvPr id="10" name="Title 1">
            <a:extLst>
              <a:ext uri="{FF2B5EF4-FFF2-40B4-BE49-F238E27FC236}">
                <a16:creationId xmlns:a16="http://schemas.microsoft.com/office/drawing/2014/main" id="{A31E505A-3275-4A6B-B88E-743DC8AD89E8}"/>
              </a:ext>
            </a:extLst>
          </p:cNvPr>
          <p:cNvSpPr txBox="1">
            <a:spLocks/>
          </p:cNvSpPr>
          <p:nvPr/>
        </p:nvSpPr>
        <p:spPr>
          <a:xfrm>
            <a:off x="9160932" y="1715910"/>
            <a:ext cx="2336801" cy="1162757"/>
          </a:xfrm>
          <a:prstGeom prst="rect">
            <a:avLst/>
          </a:prstGeom>
        </p:spPr>
        <p:txBody>
          <a:bodyPr vert="horz" lIns="0" tIns="0" rIns="0" bIns="0" rtlCol="0" anchor="ctr">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gn="ctr"/>
            <a:r>
              <a:rPr lang="en-US" dirty="0" err="1"/>
              <a:t>qa</a:t>
            </a:r>
            <a:endParaRPr lang="en-US" dirty="0"/>
          </a:p>
          <a:p>
            <a:pPr algn="ctr"/>
            <a:r>
              <a:rPr lang="en-US" dirty="0" err="1"/>
              <a:t>Q&amp;a</a:t>
            </a:r>
            <a:endParaRPr lang="en-US" dirty="0"/>
          </a:p>
        </p:txBody>
      </p:sp>
    </p:spTree>
    <p:extLst>
      <p:ext uri="{BB962C8B-B14F-4D97-AF65-F5344CB8AC3E}">
        <p14:creationId xmlns:p14="http://schemas.microsoft.com/office/powerpoint/2010/main" val="199165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B170-8C51-4CE9-ADEA-B8F0931130E1}"/>
              </a:ext>
            </a:extLst>
          </p:cNvPr>
          <p:cNvSpPr>
            <a:spLocks noGrp="1"/>
          </p:cNvSpPr>
          <p:nvPr>
            <p:ph type="title"/>
          </p:nvPr>
        </p:nvSpPr>
        <p:spPr>
          <a:xfrm>
            <a:off x="1107193" y="434284"/>
            <a:ext cx="10241280" cy="751050"/>
          </a:xfrm>
        </p:spPr>
        <p:txBody>
          <a:bodyPr/>
          <a:lstStyle/>
          <a:p>
            <a:r>
              <a:rPr lang="en-US" dirty="0"/>
              <a:t>Goal:</a:t>
            </a:r>
          </a:p>
        </p:txBody>
      </p:sp>
      <p:pic>
        <p:nvPicPr>
          <p:cNvPr id="2050" name="Picture 2" descr="Csv - Free files and folders icons">
            <a:extLst>
              <a:ext uri="{FF2B5EF4-FFF2-40B4-BE49-F238E27FC236}">
                <a16:creationId xmlns:a16="http://schemas.microsoft.com/office/drawing/2014/main" id="{8ACE8D96-5188-4BA1-BBF7-6D5F6A7D6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068" y="1941064"/>
            <a:ext cx="1099302" cy="10993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QL Database (Generic)&quot; Icon - Download for free – Iconduck">
            <a:extLst>
              <a:ext uri="{FF2B5EF4-FFF2-40B4-BE49-F238E27FC236}">
                <a16:creationId xmlns:a16="http://schemas.microsoft.com/office/drawing/2014/main" id="{F4E41481-0A84-49E9-909E-5B61B5D5C4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977" y="2443953"/>
            <a:ext cx="1838325" cy="2486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AS Software (@SASsoftware) / Twitter">
            <a:extLst>
              <a:ext uri="{FF2B5EF4-FFF2-40B4-BE49-F238E27FC236}">
                <a16:creationId xmlns:a16="http://schemas.microsoft.com/office/drawing/2014/main" id="{0E523786-82FF-4159-A988-C8DA9303DA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209" y="3186639"/>
            <a:ext cx="870695" cy="8706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xt text file extension symbol - Free interface icons">
            <a:extLst>
              <a:ext uri="{FF2B5EF4-FFF2-40B4-BE49-F238E27FC236}">
                <a16:creationId xmlns:a16="http://schemas.microsoft.com/office/drawing/2014/main" id="{9FA5FDFD-133A-4D51-908B-68A03D769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6059" y="4251047"/>
            <a:ext cx="989320" cy="9893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95C55F9B-31E0-442C-BEE3-E44C66449B47}"/>
              </a:ext>
            </a:extLst>
          </p:cNvPr>
          <p:cNvCxnSpPr>
            <a:cxnSpLocks/>
          </p:cNvCxnSpPr>
          <p:nvPr/>
        </p:nvCxnSpPr>
        <p:spPr>
          <a:xfrm>
            <a:off x="2613547" y="2757752"/>
            <a:ext cx="1265465" cy="428887"/>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a:extLst>
              <a:ext uri="{FF2B5EF4-FFF2-40B4-BE49-F238E27FC236}">
                <a16:creationId xmlns:a16="http://schemas.microsoft.com/office/drawing/2014/main" id="{2FB34C65-65D6-4C4B-9943-C5283F93E341}"/>
              </a:ext>
            </a:extLst>
          </p:cNvPr>
          <p:cNvCxnSpPr>
            <a:cxnSpLocks/>
          </p:cNvCxnSpPr>
          <p:nvPr/>
        </p:nvCxnSpPr>
        <p:spPr>
          <a:xfrm>
            <a:off x="2590370" y="3686966"/>
            <a:ext cx="1348217"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4" name="Straight Arrow Connector 13">
            <a:extLst>
              <a:ext uri="{FF2B5EF4-FFF2-40B4-BE49-F238E27FC236}">
                <a16:creationId xmlns:a16="http://schemas.microsoft.com/office/drawing/2014/main" id="{691E90E0-EAF6-4495-8264-3FF5A04461C2}"/>
              </a:ext>
            </a:extLst>
          </p:cNvPr>
          <p:cNvCxnSpPr>
            <a:cxnSpLocks/>
            <a:stCxn id="2056" idx="3"/>
          </p:cNvCxnSpPr>
          <p:nvPr/>
        </p:nvCxnSpPr>
        <p:spPr>
          <a:xfrm flipV="1">
            <a:off x="2535379" y="4251047"/>
            <a:ext cx="1415132" cy="49466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2B09A0E3-673E-40C6-9544-0CCFE6510A00}"/>
              </a:ext>
            </a:extLst>
          </p:cNvPr>
          <p:cNvCxnSpPr>
            <a:cxnSpLocks/>
          </p:cNvCxnSpPr>
          <p:nvPr/>
        </p:nvCxnSpPr>
        <p:spPr>
          <a:xfrm>
            <a:off x="6647543" y="3545855"/>
            <a:ext cx="2298902"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pic>
        <p:nvPicPr>
          <p:cNvPr id="2060" name="Picture 12" descr="Data warehouse vector gradient Icon Design illustration. Web Analytics  Symbol on White background EPS 10 File Stock Vector | Adobe Stock">
            <a:extLst>
              <a:ext uri="{FF2B5EF4-FFF2-40B4-BE49-F238E27FC236}">
                <a16:creationId xmlns:a16="http://schemas.microsoft.com/office/drawing/2014/main" id="{817BE4D5-F40B-4C21-A1AA-C92D9790EEF9}"/>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97912" y="2185986"/>
            <a:ext cx="2864555" cy="2864555"/>
          </a:xfrm>
          <a:prstGeom prst="rect">
            <a:avLst/>
          </a:prstGeom>
          <a:noFill/>
          <a:extLst>
            <a:ext uri="{909E8E84-426E-40DD-AFC4-6F175D3DCCD1}">
              <a14:hiddenFill xmlns:a14="http://schemas.microsoft.com/office/drawing/2010/main">
                <a:solidFill>
                  <a:srgbClr val="FFFFFF"/>
                </a:solidFill>
              </a14:hiddenFill>
            </a:ext>
          </a:extLst>
        </p:spPr>
      </p:pic>
      <p:sp>
        <p:nvSpPr>
          <p:cNvPr id="20" name="Arc 19">
            <a:extLst>
              <a:ext uri="{FF2B5EF4-FFF2-40B4-BE49-F238E27FC236}">
                <a16:creationId xmlns:a16="http://schemas.microsoft.com/office/drawing/2014/main" id="{A17E7731-2391-4393-ABD1-46BB9560524D}"/>
              </a:ext>
            </a:extLst>
          </p:cNvPr>
          <p:cNvSpPr/>
          <p:nvPr/>
        </p:nvSpPr>
        <p:spPr>
          <a:xfrm rot="19862928">
            <a:off x="311979" y="1572919"/>
            <a:ext cx="10250247" cy="5648312"/>
          </a:xfrm>
          <a:prstGeom prst="arc">
            <a:avLst>
              <a:gd name="adj1" fmla="val 16048196"/>
              <a:gd name="adj2" fmla="val 30146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CB836F70-65B3-4666-825A-5FD5EEB0D038}"/>
              </a:ext>
            </a:extLst>
          </p:cNvPr>
          <p:cNvCxnSpPr>
            <a:cxnSpLocks/>
          </p:cNvCxnSpPr>
          <p:nvPr/>
        </p:nvCxnSpPr>
        <p:spPr>
          <a:xfrm flipH="1">
            <a:off x="3819437" y="2024062"/>
            <a:ext cx="119150" cy="90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062" name="Picture 14" descr="Transformation Icon Vector Art, Icons, and Graphics for Free Download">
            <a:extLst>
              <a:ext uri="{FF2B5EF4-FFF2-40B4-BE49-F238E27FC236}">
                <a16:creationId xmlns:a16="http://schemas.microsoft.com/office/drawing/2014/main" id="{E7EFEBF9-CD99-4808-93FC-3AFE3AD64FE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41267" y="2809792"/>
            <a:ext cx="1838326" cy="147212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5091046-29DD-4F20-A7CB-6F0B1A6EAB99}"/>
              </a:ext>
            </a:extLst>
          </p:cNvPr>
          <p:cNvSpPr txBox="1"/>
          <p:nvPr/>
        </p:nvSpPr>
        <p:spPr>
          <a:xfrm>
            <a:off x="1491068" y="5428445"/>
            <a:ext cx="1310189" cy="400110"/>
          </a:xfrm>
          <a:prstGeom prst="rect">
            <a:avLst/>
          </a:prstGeom>
          <a:noFill/>
        </p:spPr>
        <p:txBody>
          <a:bodyPr wrap="square" rtlCol="0">
            <a:spAutoFit/>
          </a:bodyPr>
          <a:lstStyle/>
          <a:p>
            <a:r>
              <a:rPr lang="en-US" sz="2000" b="1" dirty="0"/>
              <a:t>Raw data</a:t>
            </a:r>
          </a:p>
        </p:txBody>
      </p:sp>
      <p:sp>
        <p:nvSpPr>
          <p:cNvPr id="43" name="TextBox 42">
            <a:extLst>
              <a:ext uri="{FF2B5EF4-FFF2-40B4-BE49-F238E27FC236}">
                <a16:creationId xmlns:a16="http://schemas.microsoft.com/office/drawing/2014/main" id="{89E160FD-D4E7-4719-BEB3-DF81F0B95507}"/>
              </a:ext>
            </a:extLst>
          </p:cNvPr>
          <p:cNvSpPr txBox="1"/>
          <p:nvPr/>
        </p:nvSpPr>
        <p:spPr>
          <a:xfrm>
            <a:off x="4711588" y="5050541"/>
            <a:ext cx="1297101" cy="1015663"/>
          </a:xfrm>
          <a:prstGeom prst="rect">
            <a:avLst/>
          </a:prstGeom>
          <a:noFill/>
        </p:spPr>
        <p:txBody>
          <a:bodyPr wrap="square" rtlCol="0">
            <a:spAutoFit/>
          </a:bodyPr>
          <a:lstStyle/>
          <a:p>
            <a:pPr algn="ctr"/>
            <a:r>
              <a:rPr lang="en-US" sz="2000" b="1" dirty="0"/>
              <a:t>Raw data on SQL server</a:t>
            </a:r>
          </a:p>
        </p:txBody>
      </p:sp>
      <p:sp>
        <p:nvSpPr>
          <p:cNvPr id="45" name="TextBox 44">
            <a:extLst>
              <a:ext uri="{FF2B5EF4-FFF2-40B4-BE49-F238E27FC236}">
                <a16:creationId xmlns:a16="http://schemas.microsoft.com/office/drawing/2014/main" id="{542D1539-57C0-4613-97DF-64F32CB1C84E}"/>
              </a:ext>
            </a:extLst>
          </p:cNvPr>
          <p:cNvSpPr txBox="1"/>
          <p:nvPr/>
        </p:nvSpPr>
        <p:spPr>
          <a:xfrm>
            <a:off x="6810573" y="4144434"/>
            <a:ext cx="2068135" cy="707886"/>
          </a:xfrm>
          <a:prstGeom prst="rect">
            <a:avLst/>
          </a:prstGeom>
          <a:noFill/>
        </p:spPr>
        <p:txBody>
          <a:bodyPr wrap="square" rtlCol="0">
            <a:spAutoFit/>
          </a:bodyPr>
          <a:lstStyle/>
          <a:p>
            <a:pPr algn="ctr"/>
            <a:r>
              <a:rPr lang="en-US" sz="2000" b="1" dirty="0"/>
              <a:t>Cleaning and Transformations</a:t>
            </a:r>
          </a:p>
        </p:txBody>
      </p:sp>
      <p:sp>
        <p:nvSpPr>
          <p:cNvPr id="46" name="TextBox 45">
            <a:extLst>
              <a:ext uri="{FF2B5EF4-FFF2-40B4-BE49-F238E27FC236}">
                <a16:creationId xmlns:a16="http://schemas.microsoft.com/office/drawing/2014/main" id="{0848537B-2FF0-4799-B91B-FB3E3E5D2A2F}"/>
              </a:ext>
            </a:extLst>
          </p:cNvPr>
          <p:cNvSpPr txBox="1"/>
          <p:nvPr/>
        </p:nvSpPr>
        <p:spPr>
          <a:xfrm>
            <a:off x="6008689" y="1057915"/>
            <a:ext cx="3323771" cy="707886"/>
          </a:xfrm>
          <a:prstGeom prst="rect">
            <a:avLst/>
          </a:prstGeom>
          <a:noFill/>
        </p:spPr>
        <p:txBody>
          <a:bodyPr wrap="square" rtlCol="0">
            <a:spAutoFit/>
          </a:bodyPr>
          <a:lstStyle/>
          <a:p>
            <a:pPr algn="ctr"/>
            <a:r>
              <a:rPr lang="en-US" sz="2000" b="1" dirty="0"/>
              <a:t>Final product is representative of raw data</a:t>
            </a:r>
          </a:p>
        </p:txBody>
      </p:sp>
    </p:spTree>
    <p:extLst>
      <p:ext uri="{BB962C8B-B14F-4D97-AF65-F5344CB8AC3E}">
        <p14:creationId xmlns:p14="http://schemas.microsoft.com/office/powerpoint/2010/main" val="298173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B170-8C51-4CE9-ADEA-B8F0931130E1}"/>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5D24522A-DC7F-47E4-8239-0C80702F4782}"/>
              </a:ext>
            </a:extLst>
          </p:cNvPr>
          <p:cNvSpPr>
            <a:spLocks noGrp="1"/>
          </p:cNvSpPr>
          <p:nvPr>
            <p:ph idx="1"/>
          </p:nvPr>
        </p:nvSpPr>
        <p:spPr/>
        <p:txBody>
          <a:bodyPr/>
          <a:lstStyle/>
          <a:p>
            <a:r>
              <a:rPr lang="en-US" dirty="0"/>
              <a:t>Check raw row counts</a:t>
            </a:r>
          </a:p>
          <a:p>
            <a:r>
              <a:rPr lang="en-US" dirty="0"/>
              <a:t>Check distinct key counts</a:t>
            </a:r>
          </a:p>
          <a:p>
            <a:pPr lvl="1"/>
            <a:r>
              <a:rPr lang="en-US" dirty="0"/>
              <a:t>Ex: </a:t>
            </a:r>
            <a:r>
              <a:rPr lang="en-US" dirty="0" err="1"/>
              <a:t>Member_ID</a:t>
            </a:r>
            <a:r>
              <a:rPr lang="en-US" dirty="0"/>
              <a:t>, </a:t>
            </a:r>
            <a:r>
              <a:rPr lang="en-US" dirty="0" err="1"/>
              <a:t>Claim_ID</a:t>
            </a:r>
            <a:endParaRPr lang="en-US" dirty="0"/>
          </a:p>
          <a:p>
            <a:r>
              <a:rPr lang="en-US" dirty="0"/>
              <a:t>Check important combinations</a:t>
            </a:r>
          </a:p>
          <a:p>
            <a:pPr lvl="1"/>
            <a:r>
              <a:rPr lang="en-US" dirty="0"/>
              <a:t>Ex: Distinct </a:t>
            </a:r>
            <a:r>
              <a:rPr lang="en-US" dirty="0" err="1"/>
              <a:t>member_id</a:t>
            </a:r>
            <a:r>
              <a:rPr lang="en-US" dirty="0"/>
              <a:t> – </a:t>
            </a:r>
            <a:r>
              <a:rPr lang="en-US" dirty="0" err="1"/>
              <a:t>enroll_month_year</a:t>
            </a:r>
            <a:r>
              <a:rPr lang="en-US" dirty="0"/>
              <a:t> combinations</a:t>
            </a:r>
          </a:p>
          <a:p>
            <a:r>
              <a:rPr lang="en-US" dirty="0"/>
              <a:t>Spot-check individual values</a:t>
            </a:r>
          </a:p>
        </p:txBody>
      </p:sp>
    </p:spTree>
    <p:extLst>
      <p:ext uri="{BB962C8B-B14F-4D97-AF65-F5344CB8AC3E}">
        <p14:creationId xmlns:p14="http://schemas.microsoft.com/office/powerpoint/2010/main" val="303993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693AA0-BF2A-481F-9E65-F7F23FF2ECA7}"/>
              </a:ext>
            </a:extLst>
          </p:cNvPr>
          <p:cNvPicPr>
            <a:picLocks noGrp="1" noChangeAspect="1"/>
          </p:cNvPicPr>
          <p:nvPr>
            <p:ph idx="1"/>
          </p:nvPr>
        </p:nvPicPr>
        <p:blipFill>
          <a:blip r:embed="rId3"/>
          <a:stretch>
            <a:fillRect/>
          </a:stretch>
        </p:blipFill>
        <p:spPr>
          <a:xfrm>
            <a:off x="209257" y="169863"/>
            <a:ext cx="8802044" cy="6126162"/>
          </a:xfrm>
        </p:spPr>
      </p:pic>
      <p:sp>
        <p:nvSpPr>
          <p:cNvPr id="13" name="TextBox 12">
            <a:extLst>
              <a:ext uri="{FF2B5EF4-FFF2-40B4-BE49-F238E27FC236}">
                <a16:creationId xmlns:a16="http://schemas.microsoft.com/office/drawing/2014/main" id="{36F994A5-96BB-43E2-A1A0-80776405E8A0}"/>
              </a:ext>
            </a:extLst>
          </p:cNvPr>
          <p:cNvSpPr txBox="1"/>
          <p:nvPr/>
        </p:nvSpPr>
        <p:spPr>
          <a:xfrm>
            <a:off x="9554226" y="238809"/>
            <a:ext cx="2428517" cy="646331"/>
          </a:xfrm>
          <a:prstGeom prst="rect">
            <a:avLst/>
          </a:prstGeom>
          <a:noFill/>
        </p:spPr>
        <p:txBody>
          <a:bodyPr wrap="square" rtlCol="0">
            <a:spAutoFit/>
          </a:bodyPr>
          <a:lstStyle/>
          <a:p>
            <a:r>
              <a:rPr lang="en-US" dirty="0"/>
              <a:t>What’s being counted and runtime</a:t>
            </a:r>
          </a:p>
        </p:txBody>
      </p:sp>
      <p:grpSp>
        <p:nvGrpSpPr>
          <p:cNvPr id="37" name="Group 36">
            <a:extLst>
              <a:ext uri="{FF2B5EF4-FFF2-40B4-BE49-F238E27FC236}">
                <a16:creationId xmlns:a16="http://schemas.microsoft.com/office/drawing/2014/main" id="{32B8119E-F214-4B6E-B76D-916C95386C87}"/>
              </a:ext>
            </a:extLst>
          </p:cNvPr>
          <p:cNvGrpSpPr/>
          <p:nvPr/>
        </p:nvGrpSpPr>
        <p:grpSpPr>
          <a:xfrm>
            <a:off x="605623" y="561975"/>
            <a:ext cx="8948603" cy="2562215"/>
            <a:chOff x="605623" y="561975"/>
            <a:chExt cx="8948603" cy="2562215"/>
          </a:xfrm>
        </p:grpSpPr>
        <p:sp>
          <p:nvSpPr>
            <p:cNvPr id="6" name="Rectangle 5">
              <a:extLst>
                <a:ext uri="{FF2B5EF4-FFF2-40B4-BE49-F238E27FC236}">
                  <a16:creationId xmlns:a16="http://schemas.microsoft.com/office/drawing/2014/main" id="{9DCD6416-28D5-4A6F-B915-373E6B58F826}"/>
                </a:ext>
              </a:extLst>
            </p:cNvPr>
            <p:cNvSpPr/>
            <p:nvPr/>
          </p:nvSpPr>
          <p:spPr>
            <a:xfrm>
              <a:off x="605623" y="1481617"/>
              <a:ext cx="5490377" cy="1642573"/>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0A07AB3-88A7-492F-BC96-04FEE636642C}"/>
                </a:ext>
              </a:extLst>
            </p:cNvPr>
            <p:cNvCxnSpPr>
              <a:cxnSpLocks/>
            </p:cNvCxnSpPr>
            <p:nvPr/>
          </p:nvCxnSpPr>
          <p:spPr>
            <a:xfrm flipV="1">
              <a:off x="6096000" y="1646401"/>
              <a:ext cx="542925" cy="1"/>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17" name="Straight Connector 16">
              <a:extLst>
                <a:ext uri="{FF2B5EF4-FFF2-40B4-BE49-F238E27FC236}">
                  <a16:creationId xmlns:a16="http://schemas.microsoft.com/office/drawing/2014/main" id="{CA6D6F9E-BB93-40A7-857E-D5F61BEC65C2}"/>
                </a:ext>
              </a:extLst>
            </p:cNvPr>
            <p:cNvCxnSpPr>
              <a:cxnSpLocks/>
            </p:cNvCxnSpPr>
            <p:nvPr/>
          </p:nvCxnSpPr>
          <p:spPr>
            <a:xfrm>
              <a:off x="6638925" y="561975"/>
              <a:ext cx="1" cy="1084426"/>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21" name="Straight Connector 20">
              <a:extLst>
                <a:ext uri="{FF2B5EF4-FFF2-40B4-BE49-F238E27FC236}">
                  <a16:creationId xmlns:a16="http://schemas.microsoft.com/office/drawing/2014/main" id="{7C57A004-6BD5-46EC-9AB6-24D259A3B925}"/>
                </a:ext>
              </a:extLst>
            </p:cNvPr>
            <p:cNvCxnSpPr>
              <a:cxnSpLocks/>
              <a:endCxn id="13" idx="1"/>
            </p:cNvCxnSpPr>
            <p:nvPr/>
          </p:nvCxnSpPr>
          <p:spPr>
            <a:xfrm>
              <a:off x="6638925" y="561975"/>
              <a:ext cx="2915301" cy="0"/>
            </a:xfrm>
            <a:prstGeom prst="line">
              <a:avLst/>
            </a:prstGeom>
            <a:ln w="19050"/>
          </p:spPr>
          <p:style>
            <a:lnRef idx="1">
              <a:schemeClr val="accent5"/>
            </a:lnRef>
            <a:fillRef idx="0">
              <a:schemeClr val="accent5"/>
            </a:fillRef>
            <a:effectRef idx="0">
              <a:schemeClr val="accent5"/>
            </a:effectRef>
            <a:fontRef idx="minor">
              <a:schemeClr val="tx1"/>
            </a:fontRef>
          </p:style>
        </p:cxnSp>
      </p:grpSp>
      <p:sp>
        <p:nvSpPr>
          <p:cNvPr id="24" name="Rectangle 23">
            <a:extLst>
              <a:ext uri="{FF2B5EF4-FFF2-40B4-BE49-F238E27FC236}">
                <a16:creationId xmlns:a16="http://schemas.microsoft.com/office/drawing/2014/main" id="{7F59C2CB-89F0-46EB-B951-85A45402C258}"/>
              </a:ext>
            </a:extLst>
          </p:cNvPr>
          <p:cNvSpPr/>
          <p:nvPr/>
        </p:nvSpPr>
        <p:spPr>
          <a:xfrm>
            <a:off x="6905627" y="704853"/>
            <a:ext cx="2105671" cy="2419333"/>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AE32268-A30E-4426-A258-CDF8A7FF40F2}"/>
              </a:ext>
            </a:extLst>
          </p:cNvPr>
          <p:cNvCxnSpPr>
            <a:cxnSpLocks/>
          </p:cNvCxnSpPr>
          <p:nvPr/>
        </p:nvCxnSpPr>
        <p:spPr>
          <a:xfrm>
            <a:off x="9011298" y="1181100"/>
            <a:ext cx="466077" cy="0"/>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27" name="TextBox 26">
            <a:extLst>
              <a:ext uri="{FF2B5EF4-FFF2-40B4-BE49-F238E27FC236}">
                <a16:creationId xmlns:a16="http://schemas.microsoft.com/office/drawing/2014/main" id="{104C133E-F8BD-4790-978A-87B77329D758}"/>
              </a:ext>
            </a:extLst>
          </p:cNvPr>
          <p:cNvSpPr txBox="1"/>
          <p:nvPr/>
        </p:nvSpPr>
        <p:spPr>
          <a:xfrm>
            <a:off x="9528715" y="1000070"/>
            <a:ext cx="2600587" cy="369332"/>
          </a:xfrm>
          <a:prstGeom prst="rect">
            <a:avLst/>
          </a:prstGeom>
          <a:noFill/>
        </p:spPr>
        <p:txBody>
          <a:bodyPr wrap="square" rtlCol="0">
            <a:spAutoFit/>
          </a:bodyPr>
          <a:lstStyle/>
          <a:p>
            <a:r>
              <a:rPr lang="en-US" dirty="0"/>
              <a:t>Code has sections</a:t>
            </a:r>
          </a:p>
        </p:txBody>
      </p:sp>
      <p:pic>
        <p:nvPicPr>
          <p:cNvPr id="29" name="Picture 28">
            <a:extLst>
              <a:ext uri="{FF2B5EF4-FFF2-40B4-BE49-F238E27FC236}">
                <a16:creationId xmlns:a16="http://schemas.microsoft.com/office/drawing/2014/main" id="{2E48BE0D-6B5D-4E86-8E7D-CF117C6A7FFB}"/>
              </a:ext>
            </a:extLst>
          </p:cNvPr>
          <p:cNvPicPr>
            <a:picLocks noChangeAspect="1"/>
          </p:cNvPicPr>
          <p:nvPr/>
        </p:nvPicPr>
        <p:blipFill>
          <a:blip r:embed="rId4"/>
          <a:stretch>
            <a:fillRect/>
          </a:stretch>
        </p:blipFill>
        <p:spPr>
          <a:xfrm>
            <a:off x="605623" y="4278982"/>
            <a:ext cx="6300004" cy="2361928"/>
          </a:xfrm>
          <a:prstGeom prst="rect">
            <a:avLst/>
          </a:prstGeom>
        </p:spPr>
      </p:pic>
      <p:sp>
        <p:nvSpPr>
          <p:cNvPr id="30" name="Rectangle 29">
            <a:extLst>
              <a:ext uri="{FF2B5EF4-FFF2-40B4-BE49-F238E27FC236}">
                <a16:creationId xmlns:a16="http://schemas.microsoft.com/office/drawing/2014/main" id="{5A1FC883-5A7B-4306-957C-3412679A86D3}"/>
              </a:ext>
            </a:extLst>
          </p:cNvPr>
          <p:cNvSpPr/>
          <p:nvPr/>
        </p:nvSpPr>
        <p:spPr>
          <a:xfrm>
            <a:off x="605623" y="4278982"/>
            <a:ext cx="6300003" cy="2361928"/>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38F04D5-1E10-46B0-81AA-3C5BD2BEDCA0}"/>
              </a:ext>
            </a:extLst>
          </p:cNvPr>
          <p:cNvCxnSpPr>
            <a:cxnSpLocks/>
          </p:cNvCxnSpPr>
          <p:nvPr/>
        </p:nvCxnSpPr>
        <p:spPr>
          <a:xfrm>
            <a:off x="6905626" y="5648325"/>
            <a:ext cx="2371724" cy="0"/>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33" name="TextBox 32">
            <a:extLst>
              <a:ext uri="{FF2B5EF4-FFF2-40B4-BE49-F238E27FC236}">
                <a16:creationId xmlns:a16="http://schemas.microsoft.com/office/drawing/2014/main" id="{F198773B-6C09-4DE8-BCF5-EA92337406D2}"/>
              </a:ext>
            </a:extLst>
          </p:cNvPr>
          <p:cNvSpPr txBox="1"/>
          <p:nvPr/>
        </p:nvSpPr>
        <p:spPr>
          <a:xfrm>
            <a:off x="9277350" y="5463659"/>
            <a:ext cx="2600587" cy="646331"/>
          </a:xfrm>
          <a:prstGeom prst="rect">
            <a:avLst/>
          </a:prstGeom>
          <a:noFill/>
        </p:spPr>
        <p:txBody>
          <a:bodyPr wrap="square" rtlCol="0">
            <a:spAutoFit/>
          </a:bodyPr>
          <a:lstStyle/>
          <a:p>
            <a:r>
              <a:rPr lang="en-US" dirty="0"/>
              <a:t>Export directly to .xlsx with formatting</a:t>
            </a:r>
          </a:p>
        </p:txBody>
      </p:sp>
      <p:sp>
        <p:nvSpPr>
          <p:cNvPr id="34" name="TextBox 33">
            <a:extLst>
              <a:ext uri="{FF2B5EF4-FFF2-40B4-BE49-F238E27FC236}">
                <a16:creationId xmlns:a16="http://schemas.microsoft.com/office/drawing/2014/main" id="{90ABC5D1-2196-4D8C-9D95-CA8269B93506}"/>
              </a:ext>
            </a:extLst>
          </p:cNvPr>
          <p:cNvSpPr txBox="1"/>
          <p:nvPr/>
        </p:nvSpPr>
        <p:spPr>
          <a:xfrm>
            <a:off x="9277350" y="1988526"/>
            <a:ext cx="2600587" cy="3139321"/>
          </a:xfrm>
          <a:prstGeom prst="rect">
            <a:avLst/>
          </a:prstGeom>
          <a:noFill/>
        </p:spPr>
        <p:txBody>
          <a:bodyPr wrap="square" rtlCol="0">
            <a:spAutoFit/>
          </a:bodyPr>
          <a:lstStyle/>
          <a:p>
            <a:r>
              <a:rPr lang="en-US" dirty="0"/>
              <a:t>Written in R markdown because:</a:t>
            </a:r>
          </a:p>
          <a:p>
            <a:pPr marL="342900" indent="-342900">
              <a:buAutoNum type="arabicParenR"/>
            </a:pPr>
            <a:r>
              <a:rPr lang="en-US" dirty="0"/>
              <a:t>Can talk to both Greenplum and local SQL server in the same script</a:t>
            </a:r>
          </a:p>
          <a:p>
            <a:pPr marL="342900" indent="-342900">
              <a:buAutoNum type="arabicParenR"/>
            </a:pPr>
            <a:r>
              <a:rPr lang="en-US" dirty="0"/>
              <a:t>Can export data to excel</a:t>
            </a:r>
          </a:p>
          <a:p>
            <a:pPr marL="342900" indent="-342900">
              <a:buAutoNum type="arabicParenR"/>
            </a:pPr>
            <a:endParaRPr lang="en-US" dirty="0"/>
          </a:p>
          <a:p>
            <a:r>
              <a:rPr lang="en-US" dirty="0"/>
              <a:t>**Note that Python can do this too</a:t>
            </a:r>
          </a:p>
        </p:txBody>
      </p:sp>
      <p:sp>
        <p:nvSpPr>
          <p:cNvPr id="35" name="Title 1">
            <a:extLst>
              <a:ext uri="{FF2B5EF4-FFF2-40B4-BE49-F238E27FC236}">
                <a16:creationId xmlns:a16="http://schemas.microsoft.com/office/drawing/2014/main" id="{9A359222-0A05-4472-B71E-D24C089839BD}"/>
              </a:ext>
            </a:extLst>
          </p:cNvPr>
          <p:cNvSpPr>
            <a:spLocks noGrp="1"/>
          </p:cNvSpPr>
          <p:nvPr>
            <p:ph type="title"/>
          </p:nvPr>
        </p:nvSpPr>
        <p:spPr>
          <a:xfrm>
            <a:off x="3324227" y="-129914"/>
            <a:ext cx="2228849" cy="834767"/>
          </a:xfrm>
        </p:spPr>
        <p:txBody>
          <a:bodyPr>
            <a:normAutofit/>
          </a:bodyPr>
          <a:lstStyle/>
          <a:p>
            <a:r>
              <a:rPr lang="en-US" sz="4400" dirty="0">
                <a:solidFill>
                  <a:schemeClr val="accent3"/>
                </a:solidFill>
              </a:rPr>
              <a:t>code</a:t>
            </a:r>
          </a:p>
        </p:txBody>
      </p:sp>
    </p:spTree>
    <p:extLst>
      <p:ext uri="{BB962C8B-B14F-4D97-AF65-F5344CB8AC3E}">
        <p14:creationId xmlns:p14="http://schemas.microsoft.com/office/powerpoint/2010/main" val="269484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4" grpId="0" animBg="1"/>
      <p:bldP spid="27"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1F2B2C-846A-4AA1-8982-C02E28CD2C75}"/>
              </a:ext>
            </a:extLst>
          </p:cNvPr>
          <p:cNvPicPr>
            <a:picLocks noChangeAspect="1"/>
          </p:cNvPicPr>
          <p:nvPr/>
        </p:nvPicPr>
        <p:blipFill>
          <a:blip r:embed="rId3"/>
          <a:stretch>
            <a:fillRect/>
          </a:stretch>
        </p:blipFill>
        <p:spPr>
          <a:xfrm>
            <a:off x="1018633" y="726628"/>
            <a:ext cx="6187815" cy="5688939"/>
          </a:xfrm>
          <a:prstGeom prst="rect">
            <a:avLst/>
          </a:prstGeom>
        </p:spPr>
      </p:pic>
      <p:sp>
        <p:nvSpPr>
          <p:cNvPr id="6" name="TextBox 5">
            <a:extLst>
              <a:ext uri="{FF2B5EF4-FFF2-40B4-BE49-F238E27FC236}">
                <a16:creationId xmlns:a16="http://schemas.microsoft.com/office/drawing/2014/main" id="{B95B654E-DB1D-49B6-BA00-D547B8698998}"/>
              </a:ext>
            </a:extLst>
          </p:cNvPr>
          <p:cNvSpPr txBox="1"/>
          <p:nvPr/>
        </p:nvSpPr>
        <p:spPr>
          <a:xfrm>
            <a:off x="7665422" y="604033"/>
            <a:ext cx="2389595" cy="646331"/>
          </a:xfrm>
          <a:prstGeom prst="rect">
            <a:avLst/>
          </a:prstGeom>
          <a:noFill/>
        </p:spPr>
        <p:txBody>
          <a:bodyPr wrap="square" rtlCol="0">
            <a:spAutoFit/>
          </a:bodyPr>
          <a:lstStyle/>
          <a:p>
            <a:r>
              <a:rPr lang="en-US" dirty="0"/>
              <a:t>What’s being counted and runtime</a:t>
            </a:r>
          </a:p>
        </p:txBody>
      </p:sp>
      <p:sp>
        <p:nvSpPr>
          <p:cNvPr id="7" name="Rectangle 6">
            <a:extLst>
              <a:ext uri="{FF2B5EF4-FFF2-40B4-BE49-F238E27FC236}">
                <a16:creationId xmlns:a16="http://schemas.microsoft.com/office/drawing/2014/main" id="{D04B12D0-4259-4455-ACE5-63A9DAE31E01}"/>
              </a:ext>
            </a:extLst>
          </p:cNvPr>
          <p:cNvSpPr/>
          <p:nvPr/>
        </p:nvSpPr>
        <p:spPr>
          <a:xfrm>
            <a:off x="1018633" y="682316"/>
            <a:ext cx="2880271" cy="3394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5FAC38E-E9ED-4C43-B01A-EF75B85479A5}"/>
              </a:ext>
            </a:extLst>
          </p:cNvPr>
          <p:cNvCxnSpPr>
            <a:cxnSpLocks/>
          </p:cNvCxnSpPr>
          <p:nvPr/>
        </p:nvCxnSpPr>
        <p:spPr>
          <a:xfrm>
            <a:off x="3898904" y="847530"/>
            <a:ext cx="3664557" cy="0"/>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10" name="Rectangle 9">
            <a:extLst>
              <a:ext uri="{FF2B5EF4-FFF2-40B4-BE49-F238E27FC236}">
                <a16:creationId xmlns:a16="http://schemas.microsoft.com/office/drawing/2014/main" id="{96A0B91A-86C2-4F83-AE6B-3CEA4AC8A2E5}"/>
              </a:ext>
            </a:extLst>
          </p:cNvPr>
          <p:cNvSpPr/>
          <p:nvPr/>
        </p:nvSpPr>
        <p:spPr>
          <a:xfrm>
            <a:off x="1004994" y="1111342"/>
            <a:ext cx="6033366" cy="1644558"/>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BBD886A3-BDC8-4338-BAE9-A105BF74471F}"/>
              </a:ext>
            </a:extLst>
          </p:cNvPr>
          <p:cNvCxnSpPr>
            <a:cxnSpLocks/>
            <a:stCxn id="10" idx="3"/>
          </p:cNvCxnSpPr>
          <p:nvPr/>
        </p:nvCxnSpPr>
        <p:spPr>
          <a:xfrm>
            <a:off x="7038360" y="1933621"/>
            <a:ext cx="525101" cy="0"/>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739113D0-2C9D-4F23-8529-711A4BEBF432}"/>
              </a:ext>
            </a:extLst>
          </p:cNvPr>
          <p:cNvSpPr txBox="1"/>
          <p:nvPr/>
        </p:nvSpPr>
        <p:spPr>
          <a:xfrm>
            <a:off x="7563461" y="1764872"/>
            <a:ext cx="2389595" cy="369332"/>
          </a:xfrm>
          <a:prstGeom prst="rect">
            <a:avLst/>
          </a:prstGeom>
          <a:noFill/>
        </p:spPr>
        <p:txBody>
          <a:bodyPr wrap="square" rtlCol="0">
            <a:spAutoFit/>
          </a:bodyPr>
          <a:lstStyle/>
          <a:p>
            <a:r>
              <a:rPr lang="en-US" dirty="0"/>
              <a:t>Raw numbers</a:t>
            </a:r>
          </a:p>
        </p:txBody>
      </p:sp>
      <p:sp>
        <p:nvSpPr>
          <p:cNvPr id="15" name="Rectangle 14">
            <a:extLst>
              <a:ext uri="{FF2B5EF4-FFF2-40B4-BE49-F238E27FC236}">
                <a16:creationId xmlns:a16="http://schemas.microsoft.com/office/drawing/2014/main" id="{8EB7D04B-1308-46A9-95BF-20B153A52CA6}"/>
              </a:ext>
            </a:extLst>
          </p:cNvPr>
          <p:cNvSpPr/>
          <p:nvPr/>
        </p:nvSpPr>
        <p:spPr>
          <a:xfrm>
            <a:off x="1004994" y="2797407"/>
            <a:ext cx="6033368" cy="1751315"/>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246102-1FA2-4B4A-B65D-8284CA65E8B6}"/>
              </a:ext>
            </a:extLst>
          </p:cNvPr>
          <p:cNvCxnSpPr>
            <a:cxnSpLocks/>
          </p:cNvCxnSpPr>
          <p:nvPr/>
        </p:nvCxnSpPr>
        <p:spPr>
          <a:xfrm flipV="1">
            <a:off x="7048752" y="3429000"/>
            <a:ext cx="616670" cy="2"/>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19" name="TextBox 18">
            <a:extLst>
              <a:ext uri="{FF2B5EF4-FFF2-40B4-BE49-F238E27FC236}">
                <a16:creationId xmlns:a16="http://schemas.microsoft.com/office/drawing/2014/main" id="{6453EE13-B138-4FEF-9E35-CBB5D10ADE32}"/>
              </a:ext>
            </a:extLst>
          </p:cNvPr>
          <p:cNvSpPr txBox="1"/>
          <p:nvPr/>
        </p:nvSpPr>
        <p:spPr>
          <a:xfrm>
            <a:off x="7675812" y="3113330"/>
            <a:ext cx="2389595" cy="923330"/>
          </a:xfrm>
          <a:prstGeom prst="rect">
            <a:avLst/>
          </a:prstGeom>
          <a:noFill/>
        </p:spPr>
        <p:txBody>
          <a:bodyPr wrap="square" rtlCol="0">
            <a:spAutoFit/>
          </a:bodyPr>
          <a:lstStyle/>
          <a:p>
            <a:r>
              <a:rPr lang="en-US" dirty="0"/>
              <a:t>Differences (highlight discrepancies)</a:t>
            </a:r>
          </a:p>
        </p:txBody>
      </p:sp>
      <p:sp>
        <p:nvSpPr>
          <p:cNvPr id="20" name="Rectangle 19">
            <a:extLst>
              <a:ext uri="{FF2B5EF4-FFF2-40B4-BE49-F238E27FC236}">
                <a16:creationId xmlns:a16="http://schemas.microsoft.com/office/drawing/2014/main" id="{D2A75AE2-3FB9-4E7A-92FA-1FD36B10C8BE}"/>
              </a:ext>
            </a:extLst>
          </p:cNvPr>
          <p:cNvSpPr/>
          <p:nvPr/>
        </p:nvSpPr>
        <p:spPr>
          <a:xfrm>
            <a:off x="1004993" y="4639552"/>
            <a:ext cx="6033368" cy="1069342"/>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97AF2CEB-2632-4314-BE89-DA289A9A82E9}"/>
              </a:ext>
            </a:extLst>
          </p:cNvPr>
          <p:cNvCxnSpPr>
            <a:cxnSpLocks/>
          </p:cNvCxnSpPr>
          <p:nvPr/>
        </p:nvCxnSpPr>
        <p:spPr>
          <a:xfrm flipV="1">
            <a:off x="7038360" y="5165518"/>
            <a:ext cx="616670" cy="2"/>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22" name="TextBox 21">
            <a:extLst>
              <a:ext uri="{FF2B5EF4-FFF2-40B4-BE49-F238E27FC236}">
                <a16:creationId xmlns:a16="http://schemas.microsoft.com/office/drawing/2014/main" id="{6A8D6EB9-A8CF-42C8-87A2-4ACB3D42AE85}"/>
              </a:ext>
            </a:extLst>
          </p:cNvPr>
          <p:cNvSpPr txBox="1"/>
          <p:nvPr/>
        </p:nvSpPr>
        <p:spPr>
          <a:xfrm>
            <a:off x="7655030" y="4885707"/>
            <a:ext cx="2389595" cy="646331"/>
          </a:xfrm>
          <a:prstGeom prst="rect">
            <a:avLst/>
          </a:prstGeom>
          <a:noFill/>
        </p:spPr>
        <p:txBody>
          <a:bodyPr wrap="square" rtlCol="0">
            <a:spAutoFit/>
          </a:bodyPr>
          <a:lstStyle/>
          <a:p>
            <a:r>
              <a:rPr lang="en-US" dirty="0"/>
              <a:t>Explanation of columns</a:t>
            </a:r>
          </a:p>
        </p:txBody>
      </p:sp>
      <p:sp>
        <p:nvSpPr>
          <p:cNvPr id="23" name="Rectangle 22">
            <a:extLst>
              <a:ext uri="{FF2B5EF4-FFF2-40B4-BE49-F238E27FC236}">
                <a16:creationId xmlns:a16="http://schemas.microsoft.com/office/drawing/2014/main" id="{B8FE55E5-1D31-4CBF-9480-C32192C5651A}"/>
              </a:ext>
            </a:extLst>
          </p:cNvPr>
          <p:cNvSpPr/>
          <p:nvPr/>
        </p:nvSpPr>
        <p:spPr>
          <a:xfrm>
            <a:off x="1004993" y="5867406"/>
            <a:ext cx="6033368" cy="592473"/>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C3474C8E-A05D-4CAE-8651-D6BF73E01866}"/>
              </a:ext>
            </a:extLst>
          </p:cNvPr>
          <p:cNvCxnSpPr>
            <a:cxnSpLocks/>
          </p:cNvCxnSpPr>
          <p:nvPr/>
        </p:nvCxnSpPr>
        <p:spPr>
          <a:xfrm flipV="1">
            <a:off x="7038360" y="6180505"/>
            <a:ext cx="616670" cy="2"/>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26" name="TextBox 25">
            <a:extLst>
              <a:ext uri="{FF2B5EF4-FFF2-40B4-BE49-F238E27FC236}">
                <a16:creationId xmlns:a16="http://schemas.microsoft.com/office/drawing/2014/main" id="{83C5768A-2E69-4D7A-A947-EAEFE2E6388D}"/>
              </a:ext>
            </a:extLst>
          </p:cNvPr>
          <p:cNvSpPr txBox="1"/>
          <p:nvPr/>
        </p:nvSpPr>
        <p:spPr>
          <a:xfrm>
            <a:off x="7655029" y="5773176"/>
            <a:ext cx="2389595" cy="646331"/>
          </a:xfrm>
          <a:prstGeom prst="rect">
            <a:avLst/>
          </a:prstGeom>
          <a:noFill/>
        </p:spPr>
        <p:txBody>
          <a:bodyPr wrap="square" rtlCol="0">
            <a:spAutoFit/>
          </a:bodyPr>
          <a:lstStyle/>
          <a:p>
            <a:r>
              <a:rPr lang="en-US" dirty="0"/>
              <a:t>Notes (explain discrepancies)</a:t>
            </a:r>
          </a:p>
        </p:txBody>
      </p:sp>
      <p:sp>
        <p:nvSpPr>
          <p:cNvPr id="28" name="Title 1">
            <a:extLst>
              <a:ext uri="{FF2B5EF4-FFF2-40B4-BE49-F238E27FC236}">
                <a16:creationId xmlns:a16="http://schemas.microsoft.com/office/drawing/2014/main" id="{BE1B1887-23F4-415E-880B-0E5EAD2E4E0D}"/>
              </a:ext>
            </a:extLst>
          </p:cNvPr>
          <p:cNvSpPr>
            <a:spLocks noGrp="1"/>
          </p:cNvSpPr>
          <p:nvPr>
            <p:ph type="title"/>
          </p:nvPr>
        </p:nvSpPr>
        <p:spPr>
          <a:xfrm>
            <a:off x="137139" y="-77066"/>
            <a:ext cx="7486651" cy="719569"/>
          </a:xfrm>
        </p:spPr>
        <p:txBody>
          <a:bodyPr>
            <a:normAutofit/>
          </a:bodyPr>
          <a:lstStyle/>
          <a:p>
            <a:r>
              <a:rPr lang="en-US" sz="4400" dirty="0">
                <a:solidFill>
                  <a:schemeClr val="accent3"/>
                </a:solidFill>
              </a:rPr>
              <a:t>OUTPUT: COUNTING</a:t>
            </a:r>
          </a:p>
        </p:txBody>
      </p:sp>
    </p:spTree>
    <p:extLst>
      <p:ext uri="{BB962C8B-B14F-4D97-AF65-F5344CB8AC3E}">
        <p14:creationId xmlns:p14="http://schemas.microsoft.com/office/powerpoint/2010/main" val="52376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animBg="1"/>
      <p:bldP spid="14" grpId="0"/>
      <p:bldP spid="15" grpId="0" animBg="1"/>
      <p:bldP spid="19" grpId="0"/>
      <p:bldP spid="20" grpId="0" animBg="1"/>
      <p:bldP spid="22" grpId="0"/>
      <p:bldP spid="23"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F8D823-57ED-4907-8BF2-C59AD8A339E6}"/>
              </a:ext>
            </a:extLst>
          </p:cNvPr>
          <p:cNvPicPr>
            <a:picLocks noChangeAspect="1"/>
          </p:cNvPicPr>
          <p:nvPr/>
        </p:nvPicPr>
        <p:blipFill>
          <a:blip r:embed="rId3"/>
          <a:stretch>
            <a:fillRect/>
          </a:stretch>
        </p:blipFill>
        <p:spPr>
          <a:xfrm>
            <a:off x="124439" y="3883024"/>
            <a:ext cx="11627930" cy="1704975"/>
          </a:xfrm>
          <a:prstGeom prst="rect">
            <a:avLst/>
          </a:prstGeom>
        </p:spPr>
      </p:pic>
      <p:sp>
        <p:nvSpPr>
          <p:cNvPr id="6" name="Title 1">
            <a:extLst>
              <a:ext uri="{FF2B5EF4-FFF2-40B4-BE49-F238E27FC236}">
                <a16:creationId xmlns:a16="http://schemas.microsoft.com/office/drawing/2014/main" id="{0DC0E5DE-2C80-4876-B5C3-FD61900C0BE8}"/>
              </a:ext>
            </a:extLst>
          </p:cNvPr>
          <p:cNvSpPr>
            <a:spLocks noGrp="1"/>
          </p:cNvSpPr>
          <p:nvPr>
            <p:ph type="title"/>
          </p:nvPr>
        </p:nvSpPr>
        <p:spPr>
          <a:xfrm>
            <a:off x="124439" y="0"/>
            <a:ext cx="8575061" cy="719569"/>
          </a:xfrm>
        </p:spPr>
        <p:txBody>
          <a:bodyPr>
            <a:normAutofit/>
          </a:bodyPr>
          <a:lstStyle/>
          <a:p>
            <a:r>
              <a:rPr lang="en-US" sz="4400" dirty="0">
                <a:solidFill>
                  <a:schemeClr val="accent3"/>
                </a:solidFill>
              </a:rPr>
              <a:t>OUTPUT: spot checks</a:t>
            </a:r>
          </a:p>
        </p:txBody>
      </p:sp>
      <p:pic>
        <p:nvPicPr>
          <p:cNvPr id="8" name="Picture 7">
            <a:extLst>
              <a:ext uri="{FF2B5EF4-FFF2-40B4-BE49-F238E27FC236}">
                <a16:creationId xmlns:a16="http://schemas.microsoft.com/office/drawing/2014/main" id="{63DD2802-6253-4C56-BD55-58E665BB5405}"/>
              </a:ext>
            </a:extLst>
          </p:cNvPr>
          <p:cNvPicPr>
            <a:picLocks noChangeAspect="1"/>
          </p:cNvPicPr>
          <p:nvPr/>
        </p:nvPicPr>
        <p:blipFill>
          <a:blip r:embed="rId4"/>
          <a:stretch>
            <a:fillRect/>
          </a:stretch>
        </p:blipFill>
        <p:spPr>
          <a:xfrm>
            <a:off x="124439" y="937634"/>
            <a:ext cx="5210175" cy="2562225"/>
          </a:xfrm>
          <a:prstGeom prst="rect">
            <a:avLst/>
          </a:prstGeom>
        </p:spPr>
      </p:pic>
      <p:cxnSp>
        <p:nvCxnSpPr>
          <p:cNvPr id="9" name="Straight Connector 8">
            <a:extLst>
              <a:ext uri="{FF2B5EF4-FFF2-40B4-BE49-F238E27FC236}">
                <a16:creationId xmlns:a16="http://schemas.microsoft.com/office/drawing/2014/main" id="{64000A47-AD3B-4B12-B96C-B8709F42B23A}"/>
              </a:ext>
            </a:extLst>
          </p:cNvPr>
          <p:cNvCxnSpPr>
            <a:cxnSpLocks/>
          </p:cNvCxnSpPr>
          <p:nvPr/>
        </p:nvCxnSpPr>
        <p:spPr>
          <a:xfrm>
            <a:off x="5412760" y="1768521"/>
            <a:ext cx="525101" cy="0"/>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10" name="TextBox 9">
            <a:extLst>
              <a:ext uri="{FF2B5EF4-FFF2-40B4-BE49-F238E27FC236}">
                <a16:creationId xmlns:a16="http://schemas.microsoft.com/office/drawing/2014/main" id="{62A0F225-7601-4BA9-B92B-CD5AAB8A6782}"/>
              </a:ext>
            </a:extLst>
          </p:cNvPr>
          <p:cNvSpPr txBox="1"/>
          <p:nvPr/>
        </p:nvSpPr>
        <p:spPr>
          <a:xfrm>
            <a:off x="5937861" y="1440778"/>
            <a:ext cx="3663339" cy="923330"/>
          </a:xfrm>
          <a:prstGeom prst="rect">
            <a:avLst/>
          </a:prstGeom>
          <a:noFill/>
        </p:spPr>
        <p:txBody>
          <a:bodyPr wrap="square" rtlCol="0">
            <a:spAutoFit/>
          </a:bodyPr>
          <a:lstStyle/>
          <a:p>
            <a:r>
              <a:rPr lang="en-US" dirty="0"/>
              <a:t>Adaptable code: can number of rows to check, number of mismatches to print</a:t>
            </a:r>
          </a:p>
        </p:txBody>
      </p:sp>
      <p:sp>
        <p:nvSpPr>
          <p:cNvPr id="11" name="TextBox 10">
            <a:extLst>
              <a:ext uri="{FF2B5EF4-FFF2-40B4-BE49-F238E27FC236}">
                <a16:creationId xmlns:a16="http://schemas.microsoft.com/office/drawing/2014/main" id="{93B68ACB-0647-4ED7-ACE6-93F554661C3C}"/>
              </a:ext>
            </a:extLst>
          </p:cNvPr>
          <p:cNvSpPr txBox="1"/>
          <p:nvPr/>
        </p:nvSpPr>
        <p:spPr>
          <a:xfrm>
            <a:off x="8089030" y="3085317"/>
            <a:ext cx="3663339" cy="369332"/>
          </a:xfrm>
          <a:prstGeom prst="rect">
            <a:avLst/>
          </a:prstGeom>
          <a:noFill/>
        </p:spPr>
        <p:txBody>
          <a:bodyPr wrap="square" rtlCol="0">
            <a:spAutoFit/>
          </a:bodyPr>
          <a:lstStyle/>
          <a:p>
            <a:r>
              <a:rPr lang="en-US" dirty="0"/>
              <a:t>Summary of mismatches</a:t>
            </a:r>
          </a:p>
        </p:txBody>
      </p:sp>
      <p:cxnSp>
        <p:nvCxnSpPr>
          <p:cNvPr id="12" name="Straight Connector 11">
            <a:extLst>
              <a:ext uri="{FF2B5EF4-FFF2-40B4-BE49-F238E27FC236}">
                <a16:creationId xmlns:a16="http://schemas.microsoft.com/office/drawing/2014/main" id="{5CC61E87-3DDE-4A94-8B10-258B612B30AC}"/>
              </a:ext>
            </a:extLst>
          </p:cNvPr>
          <p:cNvCxnSpPr>
            <a:cxnSpLocks/>
          </p:cNvCxnSpPr>
          <p:nvPr/>
        </p:nvCxnSpPr>
        <p:spPr>
          <a:xfrm flipV="1">
            <a:off x="9601199" y="3419893"/>
            <a:ext cx="0" cy="326608"/>
          </a:xfrm>
          <a:prstGeom prst="line">
            <a:avLst/>
          </a:prstGeom>
          <a:ln w="1905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24172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024EC6-5EF0-41F9-AC46-4FE4E752D504}"/>
              </a:ext>
            </a:extLst>
          </p:cNvPr>
          <p:cNvPicPr>
            <a:picLocks noChangeAspect="1"/>
          </p:cNvPicPr>
          <p:nvPr/>
        </p:nvPicPr>
        <p:blipFill>
          <a:blip r:embed="rId3"/>
          <a:stretch>
            <a:fillRect/>
          </a:stretch>
        </p:blipFill>
        <p:spPr>
          <a:xfrm>
            <a:off x="330201" y="883279"/>
            <a:ext cx="6096000" cy="5436558"/>
          </a:xfrm>
          <a:prstGeom prst="rect">
            <a:avLst/>
          </a:prstGeom>
        </p:spPr>
      </p:pic>
      <p:sp>
        <p:nvSpPr>
          <p:cNvPr id="6" name="TextBox 5">
            <a:extLst>
              <a:ext uri="{FF2B5EF4-FFF2-40B4-BE49-F238E27FC236}">
                <a16:creationId xmlns:a16="http://schemas.microsoft.com/office/drawing/2014/main" id="{8B228955-E5A9-4F7D-8349-8D5EC9488CC4}"/>
              </a:ext>
            </a:extLst>
          </p:cNvPr>
          <p:cNvSpPr txBox="1"/>
          <p:nvPr/>
        </p:nvSpPr>
        <p:spPr>
          <a:xfrm>
            <a:off x="7180980" y="1571624"/>
            <a:ext cx="3663339" cy="369332"/>
          </a:xfrm>
          <a:prstGeom prst="rect">
            <a:avLst/>
          </a:prstGeom>
          <a:noFill/>
        </p:spPr>
        <p:txBody>
          <a:bodyPr wrap="square" rtlCol="0">
            <a:spAutoFit/>
          </a:bodyPr>
          <a:lstStyle/>
          <a:p>
            <a:r>
              <a:rPr lang="en-US" dirty="0"/>
              <a:t>Print out mismatch</a:t>
            </a:r>
          </a:p>
        </p:txBody>
      </p:sp>
      <p:cxnSp>
        <p:nvCxnSpPr>
          <p:cNvPr id="7" name="Straight Connector 6">
            <a:extLst>
              <a:ext uri="{FF2B5EF4-FFF2-40B4-BE49-F238E27FC236}">
                <a16:creationId xmlns:a16="http://schemas.microsoft.com/office/drawing/2014/main" id="{2070DD15-5B60-4F2F-A547-0721A04F02CD}"/>
              </a:ext>
            </a:extLst>
          </p:cNvPr>
          <p:cNvCxnSpPr>
            <a:cxnSpLocks/>
          </p:cNvCxnSpPr>
          <p:nvPr/>
        </p:nvCxnSpPr>
        <p:spPr>
          <a:xfrm>
            <a:off x="2165351" y="1756291"/>
            <a:ext cx="4940299" cy="0"/>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10" name="Rectangle 9">
            <a:extLst>
              <a:ext uri="{FF2B5EF4-FFF2-40B4-BE49-F238E27FC236}">
                <a16:creationId xmlns:a16="http://schemas.microsoft.com/office/drawing/2014/main" id="{06EB0D66-69AB-4728-A597-EE2DAAE433C9}"/>
              </a:ext>
            </a:extLst>
          </p:cNvPr>
          <p:cNvSpPr/>
          <p:nvPr/>
        </p:nvSpPr>
        <p:spPr>
          <a:xfrm>
            <a:off x="1549401" y="1386959"/>
            <a:ext cx="1231899" cy="273566"/>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ABB6653-203E-43FD-B81F-405A10C2A463}"/>
              </a:ext>
            </a:extLst>
          </p:cNvPr>
          <p:cNvCxnSpPr>
            <a:cxnSpLocks/>
            <a:endCxn id="10" idx="2"/>
          </p:cNvCxnSpPr>
          <p:nvPr/>
        </p:nvCxnSpPr>
        <p:spPr>
          <a:xfrm flipV="1">
            <a:off x="2165351" y="1660525"/>
            <a:ext cx="0" cy="95766"/>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C872B625-1F71-41D2-B414-D9176E7547D7}"/>
              </a:ext>
            </a:extLst>
          </p:cNvPr>
          <p:cNvCxnSpPr>
            <a:cxnSpLocks/>
          </p:cNvCxnSpPr>
          <p:nvPr/>
        </p:nvCxnSpPr>
        <p:spPr>
          <a:xfrm>
            <a:off x="4857751" y="4048641"/>
            <a:ext cx="2323229" cy="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18" name="Straight Connector 17">
            <a:extLst>
              <a:ext uri="{FF2B5EF4-FFF2-40B4-BE49-F238E27FC236}">
                <a16:creationId xmlns:a16="http://schemas.microsoft.com/office/drawing/2014/main" id="{0472DB62-AD85-4D13-8001-23D44186AE8B}"/>
              </a:ext>
            </a:extLst>
          </p:cNvPr>
          <p:cNvCxnSpPr>
            <a:cxnSpLocks/>
          </p:cNvCxnSpPr>
          <p:nvPr/>
        </p:nvCxnSpPr>
        <p:spPr>
          <a:xfrm flipV="1">
            <a:off x="4857751" y="2098675"/>
            <a:ext cx="0" cy="370205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20" name="Straight Connector 19">
            <a:extLst>
              <a:ext uri="{FF2B5EF4-FFF2-40B4-BE49-F238E27FC236}">
                <a16:creationId xmlns:a16="http://schemas.microsoft.com/office/drawing/2014/main" id="{AF82906A-8DAB-4A04-8BB5-4869AD0C915A}"/>
              </a:ext>
            </a:extLst>
          </p:cNvPr>
          <p:cNvCxnSpPr>
            <a:cxnSpLocks/>
          </p:cNvCxnSpPr>
          <p:nvPr/>
        </p:nvCxnSpPr>
        <p:spPr>
          <a:xfrm flipH="1">
            <a:off x="4718053" y="2098675"/>
            <a:ext cx="139698" cy="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25" name="Straight Connector 24">
            <a:extLst>
              <a:ext uri="{FF2B5EF4-FFF2-40B4-BE49-F238E27FC236}">
                <a16:creationId xmlns:a16="http://schemas.microsoft.com/office/drawing/2014/main" id="{E1F601E8-3818-458F-A39D-3E6A49BE001E}"/>
              </a:ext>
            </a:extLst>
          </p:cNvPr>
          <p:cNvCxnSpPr>
            <a:cxnSpLocks/>
          </p:cNvCxnSpPr>
          <p:nvPr/>
        </p:nvCxnSpPr>
        <p:spPr>
          <a:xfrm flipH="1">
            <a:off x="4718053" y="5800725"/>
            <a:ext cx="139698" cy="0"/>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27" name="TextBox 26">
            <a:extLst>
              <a:ext uri="{FF2B5EF4-FFF2-40B4-BE49-F238E27FC236}">
                <a16:creationId xmlns:a16="http://schemas.microsoft.com/office/drawing/2014/main" id="{48B12329-E1B5-4A70-A241-0CC873EAA69E}"/>
              </a:ext>
            </a:extLst>
          </p:cNvPr>
          <p:cNvSpPr txBox="1"/>
          <p:nvPr/>
        </p:nvSpPr>
        <p:spPr>
          <a:xfrm>
            <a:off x="7180980" y="3863975"/>
            <a:ext cx="3663339" cy="646331"/>
          </a:xfrm>
          <a:prstGeom prst="rect">
            <a:avLst/>
          </a:prstGeom>
          <a:noFill/>
        </p:spPr>
        <p:txBody>
          <a:bodyPr wrap="square" rtlCol="0">
            <a:spAutoFit/>
          </a:bodyPr>
          <a:lstStyle/>
          <a:p>
            <a:r>
              <a:rPr lang="en-US" dirty="0"/>
              <a:t>Print out raw data that generated mismatch</a:t>
            </a:r>
          </a:p>
        </p:txBody>
      </p:sp>
      <p:sp>
        <p:nvSpPr>
          <p:cNvPr id="28" name="Title 1">
            <a:extLst>
              <a:ext uri="{FF2B5EF4-FFF2-40B4-BE49-F238E27FC236}">
                <a16:creationId xmlns:a16="http://schemas.microsoft.com/office/drawing/2014/main" id="{4815D74E-3352-486C-8424-FE563B2693E4}"/>
              </a:ext>
            </a:extLst>
          </p:cNvPr>
          <p:cNvSpPr>
            <a:spLocks noGrp="1"/>
          </p:cNvSpPr>
          <p:nvPr>
            <p:ph type="title"/>
          </p:nvPr>
        </p:nvSpPr>
        <p:spPr>
          <a:xfrm>
            <a:off x="330201" y="57865"/>
            <a:ext cx="8575061" cy="719569"/>
          </a:xfrm>
        </p:spPr>
        <p:txBody>
          <a:bodyPr>
            <a:normAutofit/>
          </a:bodyPr>
          <a:lstStyle/>
          <a:p>
            <a:r>
              <a:rPr lang="en-US" sz="4400" dirty="0">
                <a:solidFill>
                  <a:schemeClr val="accent3"/>
                </a:solidFill>
              </a:rPr>
              <a:t>OUTPUT: spot checks</a:t>
            </a:r>
          </a:p>
        </p:txBody>
      </p:sp>
    </p:spTree>
    <p:extLst>
      <p:ext uri="{BB962C8B-B14F-4D97-AF65-F5344CB8AC3E}">
        <p14:creationId xmlns:p14="http://schemas.microsoft.com/office/powerpoint/2010/main" val="218187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B170-8C51-4CE9-ADEA-B8F0931130E1}"/>
              </a:ext>
            </a:extLst>
          </p:cNvPr>
          <p:cNvSpPr>
            <a:spLocks noGrp="1"/>
          </p:cNvSpPr>
          <p:nvPr>
            <p:ph type="title"/>
          </p:nvPr>
        </p:nvSpPr>
        <p:spPr>
          <a:xfrm>
            <a:off x="750711" y="169164"/>
            <a:ext cx="10241280" cy="899959"/>
          </a:xfrm>
        </p:spPr>
        <p:txBody>
          <a:bodyPr/>
          <a:lstStyle/>
          <a:p>
            <a:r>
              <a:rPr lang="en-US" dirty="0"/>
              <a:t>This method is cyclical</a:t>
            </a:r>
          </a:p>
        </p:txBody>
      </p:sp>
      <p:sp>
        <p:nvSpPr>
          <p:cNvPr id="23" name="Freeform: Shape 22">
            <a:extLst>
              <a:ext uri="{FF2B5EF4-FFF2-40B4-BE49-F238E27FC236}">
                <a16:creationId xmlns:a16="http://schemas.microsoft.com/office/drawing/2014/main" id="{F8B752A5-065A-49AB-9D88-9541EBD87704}"/>
              </a:ext>
            </a:extLst>
          </p:cNvPr>
          <p:cNvSpPr/>
          <p:nvPr/>
        </p:nvSpPr>
        <p:spPr>
          <a:xfrm>
            <a:off x="5641208" y="1346200"/>
            <a:ext cx="2170705" cy="3000564"/>
          </a:xfrm>
          <a:custGeom>
            <a:avLst/>
            <a:gdLst>
              <a:gd name="connsiteX0" fmla="*/ 87905 w 2170705"/>
              <a:gd name="connsiteY0" fmla="*/ 0 h 3000564"/>
              <a:gd name="connsiteX1" fmla="*/ 2170705 w 2170705"/>
              <a:gd name="connsiteY1" fmla="*/ 2082800 h 3000564"/>
              <a:gd name="connsiteX2" fmla="*/ 2077066 w 2170705"/>
              <a:gd name="connsiteY2" fmla="*/ 2702161 h 3000564"/>
              <a:gd name="connsiteX3" fmla="*/ 2008615 w 2170705"/>
              <a:gd name="connsiteY3" fmla="*/ 2889185 h 3000564"/>
              <a:gd name="connsiteX4" fmla="*/ 1258822 w 2170705"/>
              <a:gd name="connsiteY4" fmla="*/ 3000564 h 3000564"/>
              <a:gd name="connsiteX5" fmla="*/ 1181803 w 2170705"/>
              <a:gd name="connsiteY5" fmla="*/ 2482076 h 3000564"/>
              <a:gd name="connsiteX6" fmla="*/ 1201080 w 2170705"/>
              <a:gd name="connsiteY6" fmla="*/ 2429407 h 3000564"/>
              <a:gd name="connsiteX7" fmla="*/ 1253482 w 2170705"/>
              <a:gd name="connsiteY7" fmla="*/ 2082800 h 3000564"/>
              <a:gd name="connsiteX8" fmla="*/ 207078 w 2170705"/>
              <a:gd name="connsiteY8" fmla="*/ 923241 h 3000564"/>
              <a:gd name="connsiteX9" fmla="*/ 160439 w 2170705"/>
              <a:gd name="connsiteY9" fmla="*/ 920886 h 3000564"/>
              <a:gd name="connsiteX10" fmla="*/ 522526 w 2170705"/>
              <a:gd name="connsiteY10" fmla="*/ 606777 h 3000564"/>
              <a:gd name="connsiteX11" fmla="*/ 0 w 2170705"/>
              <a:gd name="connsiteY11" fmla="*/ 4439 h 3000564"/>
              <a:gd name="connsiteX12" fmla="*/ 87905 w 2170705"/>
              <a:gd name="connsiteY12" fmla="*/ 0 h 3000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0705" h="3000564">
                <a:moveTo>
                  <a:pt x="87905" y="0"/>
                </a:moveTo>
                <a:cubicBezTo>
                  <a:pt x="1238204" y="0"/>
                  <a:pt x="2170705" y="932501"/>
                  <a:pt x="2170705" y="2082800"/>
                </a:cubicBezTo>
                <a:cubicBezTo>
                  <a:pt x="2170705" y="2298481"/>
                  <a:pt x="2137922" y="2506505"/>
                  <a:pt x="2077066" y="2702161"/>
                </a:cubicBezTo>
                <a:lnTo>
                  <a:pt x="2008615" y="2889185"/>
                </a:lnTo>
                <a:lnTo>
                  <a:pt x="1258822" y="3000564"/>
                </a:lnTo>
                <a:lnTo>
                  <a:pt x="1181803" y="2482076"/>
                </a:lnTo>
                <a:lnTo>
                  <a:pt x="1201080" y="2429407"/>
                </a:lnTo>
                <a:cubicBezTo>
                  <a:pt x="1235136" y="2319914"/>
                  <a:pt x="1253482" y="2203500"/>
                  <a:pt x="1253482" y="2082800"/>
                </a:cubicBezTo>
                <a:cubicBezTo>
                  <a:pt x="1253482" y="1479303"/>
                  <a:pt x="794828" y="982930"/>
                  <a:pt x="207078" y="923241"/>
                </a:cubicBezTo>
                <a:lnTo>
                  <a:pt x="160439" y="920886"/>
                </a:lnTo>
                <a:lnTo>
                  <a:pt x="522526" y="606777"/>
                </a:lnTo>
                <a:lnTo>
                  <a:pt x="0" y="4439"/>
                </a:lnTo>
                <a:lnTo>
                  <a:pt x="87905" y="0"/>
                </a:lnTo>
                <a:close/>
              </a:path>
            </a:pathLst>
          </a:cu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7DD0E4BF-0DDA-41CA-9D9B-21CDCA7B68C3}"/>
              </a:ext>
            </a:extLst>
          </p:cNvPr>
          <p:cNvSpPr/>
          <p:nvPr/>
        </p:nvSpPr>
        <p:spPr>
          <a:xfrm>
            <a:off x="3646312" y="1384545"/>
            <a:ext cx="2167090" cy="3301358"/>
          </a:xfrm>
          <a:custGeom>
            <a:avLst/>
            <a:gdLst>
              <a:gd name="connsiteX0" fmla="*/ 1689057 w 2167090"/>
              <a:gd name="connsiteY0" fmla="*/ 0 h 3301358"/>
              <a:gd name="connsiteX1" fmla="*/ 2167090 w 2167090"/>
              <a:gd name="connsiteY1" fmla="*/ 551049 h 3301358"/>
              <a:gd name="connsiteX2" fmla="*/ 1723372 w 2167090"/>
              <a:gd name="connsiteY2" fmla="*/ 935973 h 3301358"/>
              <a:gd name="connsiteX3" fmla="*/ 1629105 w 2167090"/>
              <a:gd name="connsiteY3" fmla="*/ 970475 h 3301358"/>
              <a:gd name="connsiteX4" fmla="*/ 917223 w 2167090"/>
              <a:gd name="connsiteY4" fmla="*/ 2044455 h 3301358"/>
              <a:gd name="connsiteX5" fmla="*/ 1116285 w 2167090"/>
              <a:gd name="connsiteY5" fmla="*/ 2696140 h 3301358"/>
              <a:gd name="connsiteX6" fmla="*/ 1146916 w 2167090"/>
              <a:gd name="connsiteY6" fmla="*/ 2737102 h 3301358"/>
              <a:gd name="connsiteX7" fmla="*/ 489335 w 2167090"/>
              <a:gd name="connsiteY7" fmla="*/ 2669894 h 3301358"/>
              <a:gd name="connsiteX8" fmla="*/ 424797 w 2167090"/>
              <a:gd name="connsiteY8" fmla="*/ 3301358 h 3301358"/>
              <a:gd name="connsiteX9" fmla="*/ 355709 w 2167090"/>
              <a:gd name="connsiteY9" fmla="*/ 3208968 h 3301358"/>
              <a:gd name="connsiteX10" fmla="*/ 0 w 2167090"/>
              <a:gd name="connsiteY10" fmla="*/ 2044455 h 3301358"/>
              <a:gd name="connsiteX11" fmla="*/ 1663043 w 2167090"/>
              <a:gd name="connsiteY11" fmla="*/ 3970 h 3301358"/>
              <a:gd name="connsiteX12" fmla="*/ 1689057 w 2167090"/>
              <a:gd name="connsiteY12" fmla="*/ 0 h 33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7090" h="3301358">
                <a:moveTo>
                  <a:pt x="1689057" y="0"/>
                </a:moveTo>
                <a:lnTo>
                  <a:pt x="2167090" y="551049"/>
                </a:lnTo>
                <a:lnTo>
                  <a:pt x="1723372" y="935973"/>
                </a:lnTo>
                <a:lnTo>
                  <a:pt x="1629105" y="970475"/>
                </a:lnTo>
                <a:cubicBezTo>
                  <a:pt x="1210762" y="1147419"/>
                  <a:pt x="917223" y="1561658"/>
                  <a:pt x="917223" y="2044455"/>
                </a:cubicBezTo>
                <a:cubicBezTo>
                  <a:pt x="917223" y="2285854"/>
                  <a:pt x="990608" y="2510113"/>
                  <a:pt x="1116285" y="2696140"/>
                </a:cubicBezTo>
                <a:lnTo>
                  <a:pt x="1146916" y="2737102"/>
                </a:lnTo>
                <a:lnTo>
                  <a:pt x="489335" y="2669894"/>
                </a:lnTo>
                <a:lnTo>
                  <a:pt x="424797" y="3301358"/>
                </a:lnTo>
                <a:lnTo>
                  <a:pt x="355709" y="3208968"/>
                </a:lnTo>
                <a:cubicBezTo>
                  <a:pt x="131133" y="2876552"/>
                  <a:pt x="0" y="2475817"/>
                  <a:pt x="0" y="2044455"/>
                </a:cubicBezTo>
                <a:cubicBezTo>
                  <a:pt x="0" y="1037944"/>
                  <a:pt x="713946" y="198183"/>
                  <a:pt x="1663043" y="3970"/>
                </a:cubicBezTo>
                <a:lnTo>
                  <a:pt x="1689057" y="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B75DE478-C17B-43E7-AFA7-40E4622AF796}"/>
              </a:ext>
            </a:extLst>
          </p:cNvPr>
          <p:cNvSpPr/>
          <p:nvPr/>
        </p:nvSpPr>
        <p:spPr>
          <a:xfrm>
            <a:off x="4299592" y="4170470"/>
            <a:ext cx="3205590" cy="1341331"/>
          </a:xfrm>
          <a:custGeom>
            <a:avLst/>
            <a:gdLst>
              <a:gd name="connsiteX0" fmla="*/ 2328887 w 3205590"/>
              <a:gd name="connsiteY0" fmla="*/ 0 h 1341331"/>
              <a:gd name="connsiteX1" fmla="*/ 2397582 w 3205590"/>
              <a:gd name="connsiteY1" fmla="*/ 462449 h 1341331"/>
              <a:gd name="connsiteX2" fmla="*/ 3205590 w 3205590"/>
              <a:gd name="connsiteY2" fmla="*/ 342423 h 1341331"/>
              <a:gd name="connsiteX3" fmla="*/ 3156611 w 3205590"/>
              <a:gd name="connsiteY3" fmla="*/ 423044 h 1341331"/>
              <a:gd name="connsiteX4" fmla="*/ 1429520 w 3205590"/>
              <a:gd name="connsiteY4" fmla="*/ 1341331 h 1341331"/>
              <a:gd name="connsiteX5" fmla="*/ 104666 w 3205590"/>
              <a:gd name="connsiteY5" fmla="*/ 865721 h 1341331"/>
              <a:gd name="connsiteX6" fmla="*/ 0 w 3205590"/>
              <a:gd name="connsiteY6" fmla="*/ 770594 h 1341331"/>
              <a:gd name="connsiteX7" fmla="*/ 63309 w 3205590"/>
              <a:gd name="connsiteY7" fmla="*/ 151160 h 1341331"/>
              <a:gd name="connsiteX8" fmla="*/ 776505 w 3205590"/>
              <a:gd name="connsiteY8" fmla="*/ 224051 h 1341331"/>
              <a:gd name="connsiteX9" fmla="*/ 777835 w 3205590"/>
              <a:gd name="connsiteY9" fmla="*/ 225046 h 1341331"/>
              <a:gd name="connsiteX10" fmla="*/ 1429520 w 3205590"/>
              <a:gd name="connsiteY10" fmla="*/ 424108 h 1341331"/>
              <a:gd name="connsiteX11" fmla="*/ 2253707 w 3205590"/>
              <a:gd name="connsiteY11" fmla="*/ 82718 h 1341331"/>
              <a:gd name="connsiteX12" fmla="*/ 2328887 w 3205590"/>
              <a:gd name="connsiteY12" fmla="*/ 0 h 134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5590" h="1341331">
                <a:moveTo>
                  <a:pt x="2328887" y="0"/>
                </a:moveTo>
                <a:lnTo>
                  <a:pt x="2397582" y="462449"/>
                </a:lnTo>
                <a:lnTo>
                  <a:pt x="3205590" y="342423"/>
                </a:lnTo>
                <a:lnTo>
                  <a:pt x="3156611" y="423044"/>
                </a:lnTo>
                <a:cubicBezTo>
                  <a:pt x="2782317" y="977073"/>
                  <a:pt x="2148457" y="1341331"/>
                  <a:pt x="1429520" y="1341331"/>
                </a:cubicBezTo>
                <a:cubicBezTo>
                  <a:pt x="926264" y="1341331"/>
                  <a:pt x="464697" y="1162845"/>
                  <a:pt x="104666" y="865721"/>
                </a:cubicBezTo>
                <a:lnTo>
                  <a:pt x="0" y="770594"/>
                </a:lnTo>
                <a:lnTo>
                  <a:pt x="63309" y="151160"/>
                </a:lnTo>
                <a:lnTo>
                  <a:pt x="776505" y="224051"/>
                </a:lnTo>
                <a:lnTo>
                  <a:pt x="777835" y="225046"/>
                </a:lnTo>
                <a:cubicBezTo>
                  <a:pt x="963863" y="350724"/>
                  <a:pt x="1188121" y="424108"/>
                  <a:pt x="1429520" y="424108"/>
                </a:cubicBezTo>
                <a:cubicBezTo>
                  <a:pt x="1751385" y="424108"/>
                  <a:pt x="2042779" y="293646"/>
                  <a:pt x="2253707" y="82718"/>
                </a:cubicBezTo>
                <a:lnTo>
                  <a:pt x="2328887" y="0"/>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 name="TextBox 8">
            <a:extLst>
              <a:ext uri="{FF2B5EF4-FFF2-40B4-BE49-F238E27FC236}">
                <a16:creationId xmlns:a16="http://schemas.microsoft.com/office/drawing/2014/main" id="{93FEB969-D388-4F60-AC2B-194D913B3CBC}"/>
              </a:ext>
            </a:extLst>
          </p:cNvPr>
          <p:cNvSpPr txBox="1"/>
          <p:nvPr/>
        </p:nvSpPr>
        <p:spPr>
          <a:xfrm>
            <a:off x="3772386" y="2477111"/>
            <a:ext cx="871374" cy="923330"/>
          </a:xfrm>
          <a:prstGeom prst="rect">
            <a:avLst/>
          </a:prstGeom>
          <a:noFill/>
        </p:spPr>
        <p:txBody>
          <a:bodyPr wrap="square" rtlCol="0">
            <a:spAutoFit/>
          </a:bodyPr>
          <a:lstStyle/>
          <a:p>
            <a:pPr algn="ctr"/>
            <a:r>
              <a:rPr lang="en-US" b="1" dirty="0">
                <a:solidFill>
                  <a:schemeClr val="bg1"/>
                </a:solidFill>
              </a:rPr>
              <a:t>Make a table</a:t>
            </a:r>
          </a:p>
        </p:txBody>
      </p:sp>
      <p:sp>
        <p:nvSpPr>
          <p:cNvPr id="29" name="TextBox 28">
            <a:extLst>
              <a:ext uri="{FF2B5EF4-FFF2-40B4-BE49-F238E27FC236}">
                <a16:creationId xmlns:a16="http://schemas.microsoft.com/office/drawing/2014/main" id="{CE8A57FD-A01A-4675-9D3D-BE1469B240CD}"/>
              </a:ext>
            </a:extLst>
          </p:cNvPr>
          <p:cNvSpPr txBox="1"/>
          <p:nvPr/>
        </p:nvSpPr>
        <p:spPr>
          <a:xfrm>
            <a:off x="6726560" y="2569444"/>
            <a:ext cx="871374" cy="369332"/>
          </a:xfrm>
          <a:prstGeom prst="rect">
            <a:avLst/>
          </a:prstGeom>
          <a:noFill/>
        </p:spPr>
        <p:txBody>
          <a:bodyPr wrap="square" rtlCol="0">
            <a:spAutoFit/>
          </a:bodyPr>
          <a:lstStyle/>
          <a:p>
            <a:pPr algn="ctr"/>
            <a:r>
              <a:rPr lang="en-US" b="1" dirty="0">
                <a:solidFill>
                  <a:schemeClr val="bg1"/>
                </a:solidFill>
              </a:rPr>
              <a:t>QA</a:t>
            </a:r>
          </a:p>
        </p:txBody>
      </p:sp>
      <p:sp>
        <p:nvSpPr>
          <p:cNvPr id="30" name="TextBox 29">
            <a:extLst>
              <a:ext uri="{FF2B5EF4-FFF2-40B4-BE49-F238E27FC236}">
                <a16:creationId xmlns:a16="http://schemas.microsoft.com/office/drawing/2014/main" id="{0E3B6E00-451E-466F-ABAD-FB5E8D1C0FB3}"/>
              </a:ext>
            </a:extLst>
          </p:cNvPr>
          <p:cNvSpPr txBox="1"/>
          <p:nvPr/>
        </p:nvSpPr>
        <p:spPr>
          <a:xfrm>
            <a:off x="4989313" y="4724248"/>
            <a:ext cx="1648178" cy="646331"/>
          </a:xfrm>
          <a:prstGeom prst="rect">
            <a:avLst/>
          </a:prstGeom>
          <a:noFill/>
        </p:spPr>
        <p:txBody>
          <a:bodyPr wrap="square" rtlCol="0">
            <a:spAutoFit/>
          </a:bodyPr>
          <a:lstStyle/>
          <a:p>
            <a:pPr algn="ctr"/>
            <a:r>
              <a:rPr lang="en-US" b="1" dirty="0">
                <a:solidFill>
                  <a:schemeClr val="bg1"/>
                </a:solidFill>
              </a:rPr>
              <a:t>Identify a problem</a:t>
            </a:r>
          </a:p>
        </p:txBody>
      </p:sp>
      <p:sp>
        <p:nvSpPr>
          <p:cNvPr id="31" name="TextBox 30">
            <a:extLst>
              <a:ext uri="{FF2B5EF4-FFF2-40B4-BE49-F238E27FC236}">
                <a16:creationId xmlns:a16="http://schemas.microsoft.com/office/drawing/2014/main" id="{C86B4D58-45E4-48E9-A2C9-5FDBE44742B7}"/>
              </a:ext>
            </a:extLst>
          </p:cNvPr>
          <p:cNvSpPr txBox="1"/>
          <p:nvPr/>
        </p:nvSpPr>
        <p:spPr>
          <a:xfrm>
            <a:off x="4475294" y="5793669"/>
            <a:ext cx="6673237" cy="369332"/>
          </a:xfrm>
          <a:prstGeom prst="rect">
            <a:avLst/>
          </a:prstGeom>
          <a:noFill/>
        </p:spPr>
        <p:txBody>
          <a:bodyPr wrap="none" rtlCol="0">
            <a:spAutoFit/>
          </a:bodyPr>
          <a:lstStyle/>
          <a:p>
            <a:r>
              <a:rPr lang="en-US" dirty="0"/>
              <a:t>…repeat until no errors are zero or below acceptable threshold</a:t>
            </a:r>
          </a:p>
        </p:txBody>
      </p:sp>
    </p:spTree>
    <p:extLst>
      <p:ext uri="{BB962C8B-B14F-4D97-AF65-F5344CB8AC3E}">
        <p14:creationId xmlns:p14="http://schemas.microsoft.com/office/powerpoint/2010/main" val="3554181774"/>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Gradient rise</Template>
  <TotalTime>690</TotalTime>
  <Words>1210</Words>
  <Application>Microsoft Office PowerPoint</Application>
  <PresentationFormat>Widescreen</PresentationFormat>
  <Paragraphs>122</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Next LT Pro</vt:lpstr>
      <vt:lpstr>Avenir Next LT Pro Light</vt:lpstr>
      <vt:lpstr>Calibri</vt:lpstr>
      <vt:lpstr>GradientRiseVTI</vt:lpstr>
      <vt:lpstr>Data Warehouse QA</vt:lpstr>
      <vt:lpstr>Method</vt:lpstr>
      <vt:lpstr>Goal:</vt:lpstr>
      <vt:lpstr>Method</vt:lpstr>
      <vt:lpstr>code</vt:lpstr>
      <vt:lpstr>OUTPUT: COUNTING</vt:lpstr>
      <vt:lpstr>OUTPUT: spot checks</vt:lpstr>
      <vt:lpstr>OUTPUT: spot checks</vt:lpstr>
      <vt:lpstr>This method is cyclical</vt:lpstr>
      <vt:lpstr>Lessons learned</vt:lpstr>
      <vt:lpstr>Lessons learned</vt:lpstr>
      <vt:lpstr>Lessons learned</vt:lpstr>
      <vt:lpstr>Lessons learned</vt:lpstr>
      <vt:lpstr>Lessons learned</vt:lpstr>
      <vt:lpstr>Lessons learned</vt:lpstr>
      <vt:lpstr>DISCUSSION</vt:lpstr>
      <vt:lpstr>Data validity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QA</dc:title>
  <dc:creator>Zhang, Xiaorui</dc:creator>
  <cp:lastModifiedBy>Zhang, Xiaorui</cp:lastModifiedBy>
  <cp:revision>19</cp:revision>
  <dcterms:created xsi:type="dcterms:W3CDTF">2023-03-07T14:58:41Z</dcterms:created>
  <dcterms:modified xsi:type="dcterms:W3CDTF">2023-03-11T03:01:03Z</dcterms:modified>
</cp:coreProperties>
</file>