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7" r:id="rId5"/>
    <p:sldId id="284" r:id="rId6"/>
    <p:sldId id="258" r:id="rId7"/>
    <p:sldId id="259" r:id="rId8"/>
    <p:sldId id="260" r:id="rId9"/>
    <p:sldId id="264" r:id="rId10"/>
    <p:sldId id="261" r:id="rId11"/>
    <p:sldId id="262" r:id="rId12"/>
    <p:sldId id="263" r:id="rId13"/>
    <p:sldId id="286" r:id="rId14"/>
    <p:sldId id="280" r:id="rId15"/>
    <p:sldId id="279" r:id="rId16"/>
    <p:sldId id="275" r:id="rId17"/>
    <p:sldId id="265" r:id="rId18"/>
    <p:sldId id="282" r:id="rId19"/>
    <p:sldId id="276" r:id="rId20"/>
    <p:sldId id="266" r:id="rId21"/>
    <p:sldId id="271" r:id="rId22"/>
    <p:sldId id="27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zny, Joseph" initials="WJ" lastIdx="1" clrIdx="0">
    <p:extLst>
      <p:ext uri="{19B8F6BF-5375-455C-9EA6-DF929625EA0E}">
        <p15:presenceInfo xmlns:p15="http://schemas.microsoft.com/office/powerpoint/2012/main" userId="Wozny, Josep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7C8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0735" autoAdjust="0"/>
  </p:normalViewPr>
  <p:slideViewPr>
    <p:cSldViewPr snapToGrid="0">
      <p:cViewPr varScale="1">
        <p:scale>
          <a:sx n="61" d="100"/>
          <a:sy n="61" d="100"/>
        </p:scale>
        <p:origin x="145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1EBDF-B3C5-4AF1-B2B7-4B38985D851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26B95-1369-47E5-93D0-89FA8F6401A6}" type="slidenum">
              <a:rPr lang="en-US" smtClean="0"/>
              <a:t>‹#›</a:t>
            </a:fld>
            <a:endParaRPr lang="en-US"/>
          </a:p>
        </p:txBody>
      </p:sp>
    </p:spTree>
    <p:extLst>
      <p:ext uri="{BB962C8B-B14F-4D97-AF65-F5344CB8AC3E}">
        <p14:creationId xmlns:p14="http://schemas.microsoft.com/office/powerpoint/2010/main" val="292728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r>
              <a:rPr lang="en-US" baseline="0" dirty="0"/>
              <a:t> everyone. Today, Joe and I are going to be talking to you about the </a:t>
            </a:r>
            <a:r>
              <a:rPr lang="en-US" baseline="0" dirty="0" err="1"/>
              <a:t>Data_warehouse</a:t>
            </a:r>
            <a:r>
              <a:rPr lang="en-US" baseline="0" dirty="0"/>
              <a:t>: why we refreshed it, and why you should use it.</a:t>
            </a:r>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1</a:t>
            </a:fld>
            <a:endParaRPr lang="en-US"/>
          </a:p>
        </p:txBody>
      </p:sp>
    </p:spTree>
    <p:extLst>
      <p:ext uri="{BB962C8B-B14F-4D97-AF65-F5344CB8AC3E}">
        <p14:creationId xmlns:p14="http://schemas.microsoft.com/office/powerpoint/2010/main" val="2547786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have heard from more than one person that</a:t>
            </a:r>
            <a:r>
              <a:rPr lang="en-US" baseline="0" dirty="0"/>
              <a:t> the “RAW DATA IS ALWAYS THE MOST RELIABLE” so Joe and I worked really hard to make sure that the information in the </a:t>
            </a:r>
            <a:r>
              <a:rPr lang="en-US" baseline="0" dirty="0" err="1"/>
              <a:t>data_warehouse</a:t>
            </a:r>
            <a:r>
              <a:rPr lang="en-US" baseline="0" dirty="0"/>
              <a:t> accurately reflects what is in the raw data. </a:t>
            </a:r>
          </a:p>
          <a:p>
            <a:endParaRPr lang="en-US" baseline="0" dirty="0"/>
          </a:p>
          <a:p>
            <a:r>
              <a:rPr lang="en-US" baseline="0" dirty="0"/>
              <a:t>We performed row counting, key counting – which is the join keys like member IDs or claim IDs, and did random sampling to make sure the individual values within each field matched the raw data and matched across servers. Any discrepancies we found were investigated, and the discrepancy rates brought down below 0.1%, and in many cases, to exactly zero. I personally investigated a lot of discrepancies and the ones remaining are largely due to messiness in the source data. But, of course, if you spot an issue, bring it to our attention and we will address it in the next update.</a:t>
            </a:r>
          </a:p>
        </p:txBody>
      </p:sp>
      <p:sp>
        <p:nvSpPr>
          <p:cNvPr id="4" name="Slide Number Placeholder 3"/>
          <p:cNvSpPr>
            <a:spLocks noGrp="1"/>
          </p:cNvSpPr>
          <p:nvPr>
            <p:ph type="sldNum" sz="quarter" idx="5"/>
          </p:nvPr>
        </p:nvSpPr>
        <p:spPr/>
        <p:txBody>
          <a:bodyPr/>
          <a:lstStyle/>
          <a:p>
            <a:fld id="{FFA26B95-1369-47E5-93D0-89FA8F6401A6}" type="slidenum">
              <a:rPr lang="en-US" smtClean="0"/>
              <a:t>10</a:t>
            </a:fld>
            <a:endParaRPr lang="en-US"/>
          </a:p>
        </p:txBody>
      </p:sp>
    </p:spTree>
    <p:extLst>
      <p:ext uri="{BB962C8B-B14F-4D97-AF65-F5344CB8AC3E}">
        <p14:creationId xmlns:p14="http://schemas.microsoft.com/office/powerpoint/2010/main" val="436343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enhancements …. Lead into Dashboard stuff</a:t>
            </a:r>
          </a:p>
        </p:txBody>
      </p:sp>
      <p:sp>
        <p:nvSpPr>
          <p:cNvPr id="4" name="Slide Number Placeholder 3"/>
          <p:cNvSpPr>
            <a:spLocks noGrp="1"/>
          </p:cNvSpPr>
          <p:nvPr>
            <p:ph type="sldNum" sz="quarter" idx="5"/>
          </p:nvPr>
        </p:nvSpPr>
        <p:spPr/>
        <p:txBody>
          <a:bodyPr/>
          <a:lstStyle/>
          <a:p>
            <a:fld id="{FFA26B95-1369-47E5-93D0-89FA8F6401A6}" type="slidenum">
              <a:rPr lang="en-US" smtClean="0"/>
              <a:t>11</a:t>
            </a:fld>
            <a:endParaRPr lang="en-US"/>
          </a:p>
        </p:txBody>
      </p:sp>
    </p:spTree>
    <p:extLst>
      <p:ext uri="{BB962C8B-B14F-4D97-AF65-F5344CB8AC3E}">
        <p14:creationId xmlns:p14="http://schemas.microsoft.com/office/powerpoint/2010/main" val="10483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a:t>
            </a:r>
          </a:p>
          <a:p>
            <a:r>
              <a:rPr lang="en-US" dirty="0"/>
              <a:t>An example: </a:t>
            </a:r>
          </a:p>
          <a:p>
            <a:r>
              <a:rPr lang="en-US" dirty="0"/>
              <a:t>Give some props to Madhuri + Programmers helping make it</a:t>
            </a:r>
          </a:p>
          <a:p>
            <a:r>
              <a:rPr lang="en-US" dirty="0"/>
              <a:t>Why the dashboard was created: Provide summary statistics about common queries </a:t>
            </a:r>
          </a:p>
          <a:p>
            <a:endParaRPr lang="en-US" dirty="0"/>
          </a:p>
          <a:p>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12</a:t>
            </a:fld>
            <a:endParaRPr lang="en-US"/>
          </a:p>
        </p:txBody>
      </p:sp>
    </p:spTree>
    <p:extLst>
      <p:ext uri="{BB962C8B-B14F-4D97-AF65-F5344CB8AC3E}">
        <p14:creationId xmlns:p14="http://schemas.microsoft.com/office/powerpoint/2010/main" val="437083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 said at the beginning, the purpose of the data warehouse is to provide very fast analytics on huge amounts of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big assumption here is that all your data is in one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5-agency, Medicaid is on the data warehouse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every variable is on there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Replicating every variable would defeat the point of a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bespoke system, meaning updating the code requires a lot of intervention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13</a:t>
            </a:fld>
            <a:endParaRPr lang="en-US"/>
          </a:p>
        </p:txBody>
      </p:sp>
    </p:spTree>
    <p:extLst>
      <p:ext uri="{BB962C8B-B14F-4D97-AF65-F5344CB8AC3E}">
        <p14:creationId xmlns:p14="http://schemas.microsoft.com/office/powerpoint/2010/main" val="247950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warehouse is de-identified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registry studies involve linking IDENTIFIED data to semi-identifiable data in claims, like Medicare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the private data from Medicare, hidden from most everyone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data, at the moment, can’t go into the data warehouse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way things are set up, you may need to do some backwards walking to get there</a:t>
            </a:r>
          </a:p>
          <a:p>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14</a:t>
            </a:fld>
            <a:endParaRPr lang="en-US"/>
          </a:p>
        </p:txBody>
      </p:sp>
    </p:spTree>
    <p:extLst>
      <p:ext uri="{BB962C8B-B14F-4D97-AF65-F5344CB8AC3E}">
        <p14:creationId xmlns:p14="http://schemas.microsoft.com/office/powerpoint/2010/main" val="4294707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administrative database products can be considered common languages across institutions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it isn’t standard practice, ideally all studies should provide code and specifications of variables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 their code is reproducible – This is more the case in some RCT’s I’m not as sure about health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That was mentioned in a previous meeting but there is some legislation about data sharing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people who spend years working strictly on Medicare claims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Incorporating their expertise into an analysis, which may involve variables outside the scope of standard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you studying someone in Medicare on a 2 year grant? Well, you may want to speak their common language and not give added work of having to explain your derivations</a:t>
            </a:r>
          </a:p>
          <a:p>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15</a:t>
            </a:fld>
            <a:endParaRPr lang="en-US"/>
          </a:p>
        </p:txBody>
      </p:sp>
    </p:spTree>
    <p:extLst>
      <p:ext uri="{BB962C8B-B14F-4D97-AF65-F5344CB8AC3E}">
        <p14:creationId xmlns:p14="http://schemas.microsoft.com/office/powerpoint/2010/main" val="425955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Greenplum runs on Postgres</a:t>
            </a:r>
          </a:p>
          <a:p>
            <a:r>
              <a:rPr lang="en-US" dirty="0"/>
              <a:t>Both of which have quirks</a:t>
            </a:r>
          </a:p>
          <a:p>
            <a:r>
              <a:rPr lang="en-US" dirty="0"/>
              <a:t>So, regardless of your SQL experience, if you do whatever you do in another dialect or system, you may be disappointed</a:t>
            </a:r>
          </a:p>
          <a:p>
            <a:r>
              <a:rPr lang="en-US" dirty="0"/>
              <a:t>Read documentation </a:t>
            </a:r>
          </a:p>
          <a:p>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16</a:t>
            </a:fld>
            <a:endParaRPr lang="en-US"/>
          </a:p>
        </p:txBody>
      </p:sp>
    </p:spTree>
    <p:extLst>
      <p:ext uri="{BB962C8B-B14F-4D97-AF65-F5344CB8AC3E}">
        <p14:creationId xmlns:p14="http://schemas.microsoft.com/office/powerpoint/2010/main" val="4248531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we’ve tried to make </a:t>
            </a:r>
            <a:r>
              <a:rPr lang="en-US" baseline="0" dirty="0" err="1"/>
              <a:t>data_warehouse</a:t>
            </a:r>
            <a:r>
              <a:rPr lang="en-US" baseline="0" dirty="0"/>
              <a:t> easy to use but here are some areas that might trip a newcomer up. The </a:t>
            </a:r>
            <a:r>
              <a:rPr lang="en-US" baseline="0" dirty="0" err="1"/>
              <a:t>data_warehouse</a:t>
            </a:r>
            <a:r>
              <a:rPr lang="en-US" baseline="0" dirty="0"/>
              <a:t> is located in its own schema, and these are the tables in that schema. Remember how I said this was an interim update? Two things: ONLY MEDICAID AND TRUVEN have been refreshed and QA’d. Optum and Medicare are still in progress. The refresh focused on the highest utility tables, so the claims tables, the enrollment tables, and pharmacy claims are all done. Admissions, conditions, and CRG have not yet been refreshed.</a:t>
            </a:r>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17</a:t>
            </a:fld>
            <a:endParaRPr lang="en-US"/>
          </a:p>
        </p:txBody>
      </p:sp>
    </p:spTree>
    <p:extLst>
      <p:ext uri="{BB962C8B-B14F-4D97-AF65-F5344CB8AC3E}">
        <p14:creationId xmlns:p14="http://schemas.microsoft.com/office/powerpoint/2010/main" val="2171118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last things so you</a:t>
            </a:r>
            <a:r>
              <a:rPr lang="en-US" baseline="0" dirty="0"/>
              <a:t> don’t get tripped up… the </a:t>
            </a:r>
            <a:r>
              <a:rPr lang="en-US" baseline="0" dirty="0" err="1"/>
              <a:t>data_warehouse</a:t>
            </a:r>
            <a:r>
              <a:rPr lang="en-US" baseline="0" dirty="0"/>
              <a:t> generates some new ID numbers because we squished four data sources into one table. You don’t have to pay attention to them, you can just use these columns to work with the IDs that you know and love.</a:t>
            </a:r>
          </a:p>
          <a:p>
            <a:endParaRPr lang="en-US" baseline="0" dirty="0"/>
          </a:p>
          <a:p>
            <a:r>
              <a:rPr lang="en-US" baseline="0" dirty="0"/>
              <a:t>Additionally, because races are coded differently in every data source, the </a:t>
            </a:r>
            <a:r>
              <a:rPr lang="en-US" baseline="0" dirty="0" err="1"/>
              <a:t>data_warehouse</a:t>
            </a:r>
            <a:r>
              <a:rPr lang="en-US" baseline="0" dirty="0"/>
              <a:t> has recoded the race column. The reference table is located under schema </a:t>
            </a:r>
            <a:r>
              <a:rPr lang="en-US" baseline="0" dirty="0" err="1"/>
              <a:t>reference_tables</a:t>
            </a:r>
            <a:r>
              <a:rPr lang="en-US" baseline="0" dirty="0"/>
              <a:t> in table </a:t>
            </a:r>
            <a:r>
              <a:rPr lang="en-US" baseline="0" dirty="0" err="1"/>
              <a:t>ref_race</a:t>
            </a:r>
            <a:r>
              <a:rPr lang="en-US" baseline="0" dirty="0"/>
              <a:t>.</a:t>
            </a:r>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18</a:t>
            </a:fld>
            <a:endParaRPr lang="en-US"/>
          </a:p>
        </p:txBody>
      </p:sp>
    </p:spTree>
    <p:extLst>
      <p:ext uri="{BB962C8B-B14F-4D97-AF65-F5344CB8AC3E}">
        <p14:creationId xmlns:p14="http://schemas.microsoft.com/office/powerpoint/2010/main" val="2411086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thing I want</a:t>
            </a:r>
            <a:r>
              <a:rPr lang="en-US" baseline="0" dirty="0"/>
              <a:t> to talk about is that there is a Feature Requests page! If, during a project, you encounter a column that seems important but is missing from DW, please just message me and I will add it to the feature requests list. We’ll talk it over and decide whether to incorporate it based on utility and feasibility, and approved feature requests will move into production. Questions and concerns should be sent to Xiaorui and Isrrael – NOT JOE, for he has abandoned us. To join the Biostats team. Joe, we already miss you.</a:t>
            </a:r>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19</a:t>
            </a:fld>
            <a:endParaRPr lang="en-US"/>
          </a:p>
        </p:txBody>
      </p:sp>
    </p:spTree>
    <p:extLst>
      <p:ext uri="{BB962C8B-B14F-4D97-AF65-F5344CB8AC3E}">
        <p14:creationId xmlns:p14="http://schemas.microsoft.com/office/powerpoint/2010/main" val="76970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data warehouse? The purpose of a data warehouse is to take raw data and store it in a structured, defined way through an extraction, transformation, and loading (or ETL) process. Data from disparate sources are unified, cleaned, and distilled into a data structure that streamlines reporting and also decreases the depth of knowledge that is required to extract meaningful data from a database.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2</a:t>
            </a:fld>
            <a:endParaRPr lang="en-US"/>
          </a:p>
        </p:txBody>
      </p:sp>
    </p:spTree>
    <p:extLst>
      <p:ext uri="{BB962C8B-B14F-4D97-AF65-F5344CB8AC3E}">
        <p14:creationId xmlns:p14="http://schemas.microsoft.com/office/powerpoint/2010/main" val="3422408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20</a:t>
            </a:fld>
            <a:endParaRPr lang="en-US"/>
          </a:p>
        </p:txBody>
      </p:sp>
    </p:spTree>
    <p:extLst>
      <p:ext uri="{BB962C8B-B14F-4D97-AF65-F5344CB8AC3E}">
        <p14:creationId xmlns:p14="http://schemas.microsoft.com/office/powerpoint/2010/main" val="301825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warehouse is housed at the Texas Advanced Computing Center, or TACC, which is home to the Greenplum </a:t>
            </a:r>
            <a:r>
              <a:rPr lang="en-US" dirty="0" err="1"/>
              <a:t>postgresSQL</a:t>
            </a:r>
            <a:r>
              <a:rPr lang="en-US" dirty="0"/>
              <a:t> server. While it doesn’t have all of the data sources that are housed on the local SQL server, the primary advantage of Greenplum is that it uses </a:t>
            </a:r>
            <a:r>
              <a:rPr lang="en-US" baseline="0" dirty="0"/>
              <a:t>massively parallel processing and distributed architecture to be able to handle extremely large data loads. What this means in practical terms is that the data on the local SQL server, which by necessity is split up into yearly tables, can now be combined into aggregate tables and still retain very fast query speeds.</a:t>
            </a:r>
          </a:p>
          <a:p>
            <a:endParaRPr lang="en-US" baseline="0" dirty="0"/>
          </a:p>
          <a:p>
            <a:endParaRPr lang="en-US" baseline="0" dirty="0"/>
          </a:p>
        </p:txBody>
      </p:sp>
      <p:sp>
        <p:nvSpPr>
          <p:cNvPr id="4" name="Slide Number Placeholder 3"/>
          <p:cNvSpPr>
            <a:spLocks noGrp="1"/>
          </p:cNvSpPr>
          <p:nvPr>
            <p:ph type="sldNum" sz="quarter" idx="5"/>
          </p:nvPr>
        </p:nvSpPr>
        <p:spPr/>
        <p:txBody>
          <a:bodyPr/>
          <a:lstStyle/>
          <a:p>
            <a:fld id="{FFA26B95-1369-47E5-93D0-89FA8F6401A6}" type="slidenum">
              <a:rPr lang="en-US" smtClean="0"/>
              <a:t>3</a:t>
            </a:fld>
            <a:endParaRPr lang="en-US"/>
          </a:p>
        </p:txBody>
      </p:sp>
    </p:spTree>
    <p:extLst>
      <p:ext uri="{BB962C8B-B14F-4D97-AF65-F5344CB8AC3E}">
        <p14:creationId xmlns:p14="http://schemas.microsoft.com/office/powerpoint/2010/main" val="187961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Beyond that though, Joe and I</a:t>
            </a:r>
            <a:r>
              <a:rPr lang="en-US" baseline="0" dirty="0"/>
              <a:t> followed up on the work of David Walling, Will Coughlin and the rest of the programming team to revamp the </a:t>
            </a:r>
            <a:r>
              <a:rPr lang="en-US" baseline="0" dirty="0" err="1"/>
              <a:t>data_warehouse</a:t>
            </a:r>
            <a:r>
              <a:rPr lang="en-US" baseline="0" dirty="0"/>
              <a:t>. Some of its key benefits are combined tables… unified variable names… cleaned enrollment data… and more.</a:t>
            </a:r>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4</a:t>
            </a:fld>
            <a:endParaRPr lang="en-US"/>
          </a:p>
        </p:txBody>
      </p:sp>
    </p:spTree>
    <p:extLst>
      <p:ext uri="{BB962C8B-B14F-4D97-AF65-F5344CB8AC3E}">
        <p14:creationId xmlns:p14="http://schemas.microsoft.com/office/powerpoint/2010/main" val="2718007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it going to do for me</a:t>
            </a:r>
            <a:r>
              <a:rPr lang="en-US" baseline="0" dirty="0"/>
              <a:t>? Aren’t the raw tables good enough? Well, ease of use is one huge advantage. If you wanted information from Medicaid pharmacy claims for 2 fiscal years, you would have to query data from 6 different tables, adjust the variable names each time, and aggregate the results. With the data warehouse, you would only have to write ONE query.</a:t>
            </a:r>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5</a:t>
            </a:fld>
            <a:endParaRPr lang="en-US"/>
          </a:p>
        </p:txBody>
      </p:sp>
    </p:spTree>
    <p:extLst>
      <p:ext uri="{BB962C8B-B14F-4D97-AF65-F5344CB8AC3E}">
        <p14:creationId xmlns:p14="http://schemas.microsoft.com/office/powerpoint/2010/main" val="6863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a:t>
            </a:r>
            <a:r>
              <a:rPr lang="en-US" baseline="0" dirty="0"/>
              <a:t> adapting code between data sources is as easy as adding a where statement, since the variable names remain the same. If you’re wondering if this additional where statement slows down querying… it doesn’t, because each data source is housed in its own partition. You can also just query the partition directly – the back end processes are essentially the same, so there’s no performance difference.</a:t>
            </a:r>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6</a:t>
            </a:fld>
            <a:endParaRPr lang="en-US"/>
          </a:p>
        </p:txBody>
      </p:sp>
    </p:spTree>
    <p:extLst>
      <p:ext uri="{BB962C8B-B14F-4D97-AF65-F5344CB8AC3E}">
        <p14:creationId xmlns:p14="http://schemas.microsoft.com/office/powerpoint/2010/main" val="2326872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thing we’ve done is clean up the yearly enrollment tables. Those of you working with the data know that member demographic information comes</a:t>
            </a:r>
            <a:r>
              <a:rPr lang="en-US" baseline="0" dirty="0"/>
              <a:t> to us in a monthly format, and sometimes a member will have more than one date of birth or their sex or race will flip flop between months. The </a:t>
            </a:r>
            <a:r>
              <a:rPr lang="en-US" baseline="0" dirty="0" err="1"/>
              <a:t>data_warehouse</a:t>
            </a:r>
            <a:r>
              <a:rPr lang="en-US" baseline="0" dirty="0"/>
              <a:t> yearly enrollment table does all the hard work of cleaning up these tables so that you don’t have to. We use the most prevalent value for that year OR if there is a tie, then the most recent value. For Medicaid in particular, plan types have also been assigned using this hierarchy.</a:t>
            </a:r>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7</a:t>
            </a:fld>
            <a:endParaRPr lang="en-US"/>
          </a:p>
        </p:txBody>
      </p:sp>
    </p:spTree>
    <p:extLst>
      <p:ext uri="{BB962C8B-B14F-4D97-AF65-F5344CB8AC3E}">
        <p14:creationId xmlns:p14="http://schemas.microsoft.com/office/powerpoint/2010/main" val="42454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also taken the initiative to correct some out of range,</a:t>
            </a:r>
            <a:r>
              <a:rPr lang="en-US" baseline="0" dirty="0"/>
              <a:t> blank, or missing dates, replacing them with better information where available. Additionally, we’ve also removed keys that are clearly erroneous like member IDs that are all 0, and trimmed fields of leading or trailing white spaces.</a:t>
            </a:r>
            <a:endParaRPr lang="en-US" dirty="0"/>
          </a:p>
        </p:txBody>
      </p:sp>
      <p:sp>
        <p:nvSpPr>
          <p:cNvPr id="4" name="Slide Number Placeholder 3"/>
          <p:cNvSpPr>
            <a:spLocks noGrp="1"/>
          </p:cNvSpPr>
          <p:nvPr>
            <p:ph type="sldNum" sz="quarter" idx="5"/>
          </p:nvPr>
        </p:nvSpPr>
        <p:spPr/>
        <p:txBody>
          <a:bodyPr/>
          <a:lstStyle/>
          <a:p>
            <a:fld id="{FFA26B95-1369-47E5-93D0-89FA8F6401A6}" type="slidenum">
              <a:rPr lang="en-US" smtClean="0"/>
              <a:t>8</a:t>
            </a:fld>
            <a:endParaRPr lang="en-US"/>
          </a:p>
        </p:txBody>
      </p:sp>
    </p:spTree>
    <p:extLst>
      <p:ext uri="{BB962C8B-B14F-4D97-AF65-F5344CB8AC3E}">
        <p14:creationId xmlns:p14="http://schemas.microsoft.com/office/powerpoint/2010/main" val="301561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These changes allow us to impose a set of UNIVERSAL CLEANING LOGIC. Currently, each project cleans its data manually, which is inefficient and leads to inconsistencies. Using the data warehouse, the cleaning is part of the ETL process, and results in a consistent set of rules that can be refined over time.</a:t>
            </a:r>
          </a:p>
        </p:txBody>
      </p:sp>
      <p:sp>
        <p:nvSpPr>
          <p:cNvPr id="4" name="Slide Number Placeholder 3"/>
          <p:cNvSpPr>
            <a:spLocks noGrp="1"/>
          </p:cNvSpPr>
          <p:nvPr>
            <p:ph type="sldNum" sz="quarter" idx="5"/>
          </p:nvPr>
        </p:nvSpPr>
        <p:spPr/>
        <p:txBody>
          <a:bodyPr/>
          <a:lstStyle/>
          <a:p>
            <a:fld id="{FFA26B95-1369-47E5-93D0-89FA8F6401A6}" type="slidenum">
              <a:rPr lang="en-US" smtClean="0"/>
              <a:t>9</a:t>
            </a:fld>
            <a:endParaRPr lang="en-US"/>
          </a:p>
        </p:txBody>
      </p:sp>
    </p:spTree>
    <p:extLst>
      <p:ext uri="{BB962C8B-B14F-4D97-AF65-F5344CB8AC3E}">
        <p14:creationId xmlns:p14="http://schemas.microsoft.com/office/powerpoint/2010/main" val="67894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mailto:isrrael.perez@uth.tmc.edu" TargetMode="External"/><Relationship Id="rId4" Type="http://schemas.openxmlformats.org/officeDocument/2006/relationships/hyperlink" Target="mailto:xiaorui.zhang@uth.tmc.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UTHealthCHCD-TACC/uthealth-dw/wik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greenplum.org/greenplum-101/" TargetMode="External"/><Relationship Id="rId4" Type="http://schemas.openxmlformats.org/officeDocument/2006/relationships/hyperlink" Target="https://github.com/UTHealthCHCD-TACC/uthealth-dw/wiki/Feature-Reques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967266"/>
            <a:ext cx="10993549" cy="1475013"/>
          </a:xfrm>
        </p:spPr>
        <p:txBody>
          <a:bodyPr>
            <a:normAutofit/>
          </a:bodyPr>
          <a:lstStyle/>
          <a:p>
            <a:r>
              <a:rPr lang="en-US" sz="4000" dirty="0"/>
              <a:t>Data warehouse : Interim report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335954"/>
            <a:ext cx="10993546" cy="468233"/>
          </a:xfrm>
        </p:spPr>
        <p:txBody>
          <a:bodyPr>
            <a:normAutofit/>
          </a:bodyPr>
          <a:lstStyle/>
          <a:p>
            <a:r>
              <a:rPr lang="en-US" sz="1800" dirty="0"/>
              <a:t>Why we built* it, and why you should use it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32351" y="3289740"/>
            <a:ext cx="10327297" cy="3036069"/>
          </a:xfrm>
          <a:prstGeom prst="rect">
            <a:avLst/>
          </a:prstGeom>
        </p:spPr>
      </p:pic>
      <p:sp>
        <p:nvSpPr>
          <p:cNvPr id="9" name="Subtitle 2">
            <a:extLst>
              <a:ext uri="{FF2B5EF4-FFF2-40B4-BE49-F238E27FC236}">
                <a16:creationId xmlns:a16="http://schemas.microsoft.com/office/drawing/2014/main" id="{AF6DDBDC-5A91-4FBA-BEE6-5B85D01E2896}"/>
              </a:ext>
            </a:extLst>
          </p:cNvPr>
          <p:cNvSpPr txBox="1">
            <a:spLocks/>
          </p:cNvSpPr>
          <p:nvPr/>
        </p:nvSpPr>
        <p:spPr>
          <a:xfrm>
            <a:off x="581191" y="2812847"/>
            <a:ext cx="4793990" cy="468233"/>
          </a:xfrm>
          <a:prstGeom prst="rect">
            <a:avLst/>
          </a:prstGeom>
        </p:spPr>
        <p:txBody>
          <a:bodyPr vert="horz" lIns="91440" tIns="45720" rIns="91440" bIns="45720" rtlCol="0" anchor="t">
            <a:normAutofit lnSpcReduction="1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200" cap="none" dirty="0"/>
              <a:t>*technically it was already built we just made it more reliable and useful</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But how can I trust it?</a:t>
            </a:r>
          </a:p>
        </p:txBody>
      </p:sp>
      <p:graphicFrame>
        <p:nvGraphicFramePr>
          <p:cNvPr id="6" name="Table 5">
            <a:extLst>
              <a:ext uri="{FF2B5EF4-FFF2-40B4-BE49-F238E27FC236}">
                <a16:creationId xmlns:a16="http://schemas.microsoft.com/office/drawing/2014/main" id="{6C065766-143E-4744-81BC-E2D84742C84D}"/>
              </a:ext>
            </a:extLst>
          </p:cNvPr>
          <p:cNvGraphicFramePr>
            <a:graphicFrameLocks noGrp="1"/>
          </p:cNvGraphicFramePr>
          <p:nvPr/>
        </p:nvGraphicFramePr>
        <p:xfrm>
          <a:off x="5316280" y="594257"/>
          <a:ext cx="7407348" cy="6178689"/>
        </p:xfrm>
        <a:graphic>
          <a:graphicData uri="http://schemas.openxmlformats.org/drawingml/2006/table">
            <a:tbl>
              <a:tblPr/>
              <a:tblGrid>
                <a:gridCol w="635387">
                  <a:extLst>
                    <a:ext uri="{9D8B030D-6E8A-4147-A177-3AD203B41FA5}">
                      <a16:colId xmlns:a16="http://schemas.microsoft.com/office/drawing/2014/main" val="30410332"/>
                    </a:ext>
                  </a:extLst>
                </a:gridCol>
                <a:gridCol w="635387">
                  <a:extLst>
                    <a:ext uri="{9D8B030D-6E8A-4147-A177-3AD203B41FA5}">
                      <a16:colId xmlns:a16="http://schemas.microsoft.com/office/drawing/2014/main" val="1173456766"/>
                    </a:ext>
                  </a:extLst>
                </a:gridCol>
                <a:gridCol w="635387">
                  <a:extLst>
                    <a:ext uri="{9D8B030D-6E8A-4147-A177-3AD203B41FA5}">
                      <a16:colId xmlns:a16="http://schemas.microsoft.com/office/drawing/2014/main" val="3755376691"/>
                    </a:ext>
                  </a:extLst>
                </a:gridCol>
                <a:gridCol w="635387">
                  <a:extLst>
                    <a:ext uri="{9D8B030D-6E8A-4147-A177-3AD203B41FA5}">
                      <a16:colId xmlns:a16="http://schemas.microsoft.com/office/drawing/2014/main" val="816273082"/>
                    </a:ext>
                  </a:extLst>
                </a:gridCol>
                <a:gridCol w="635387">
                  <a:extLst>
                    <a:ext uri="{9D8B030D-6E8A-4147-A177-3AD203B41FA5}">
                      <a16:colId xmlns:a16="http://schemas.microsoft.com/office/drawing/2014/main" val="2486530613"/>
                    </a:ext>
                  </a:extLst>
                </a:gridCol>
                <a:gridCol w="635387">
                  <a:extLst>
                    <a:ext uri="{9D8B030D-6E8A-4147-A177-3AD203B41FA5}">
                      <a16:colId xmlns:a16="http://schemas.microsoft.com/office/drawing/2014/main" val="2173815198"/>
                    </a:ext>
                  </a:extLst>
                </a:gridCol>
                <a:gridCol w="635387">
                  <a:extLst>
                    <a:ext uri="{9D8B030D-6E8A-4147-A177-3AD203B41FA5}">
                      <a16:colId xmlns:a16="http://schemas.microsoft.com/office/drawing/2014/main" val="1886598781"/>
                    </a:ext>
                  </a:extLst>
                </a:gridCol>
                <a:gridCol w="635387">
                  <a:extLst>
                    <a:ext uri="{9D8B030D-6E8A-4147-A177-3AD203B41FA5}">
                      <a16:colId xmlns:a16="http://schemas.microsoft.com/office/drawing/2014/main" val="165199258"/>
                    </a:ext>
                  </a:extLst>
                </a:gridCol>
                <a:gridCol w="797671">
                  <a:extLst>
                    <a:ext uri="{9D8B030D-6E8A-4147-A177-3AD203B41FA5}">
                      <a16:colId xmlns:a16="http://schemas.microsoft.com/office/drawing/2014/main" val="649321562"/>
                    </a:ext>
                  </a:extLst>
                </a:gridCol>
                <a:gridCol w="673896">
                  <a:extLst>
                    <a:ext uri="{9D8B030D-6E8A-4147-A177-3AD203B41FA5}">
                      <a16:colId xmlns:a16="http://schemas.microsoft.com/office/drawing/2014/main" val="2648061874"/>
                    </a:ext>
                  </a:extLst>
                </a:gridCol>
                <a:gridCol w="852685">
                  <a:extLst>
                    <a:ext uri="{9D8B030D-6E8A-4147-A177-3AD203B41FA5}">
                      <a16:colId xmlns:a16="http://schemas.microsoft.com/office/drawing/2014/main" val="3016138840"/>
                    </a:ext>
                  </a:extLst>
                </a:gridCol>
              </a:tblGrid>
              <a:tr h="274108">
                <a:tc gridSpan="8">
                  <a:txBody>
                    <a:bodyPr/>
                    <a:lstStyle/>
                    <a:p>
                      <a:pPr algn="l" fontAlgn="b"/>
                      <a:r>
                        <a:rPr lang="en-US" sz="800" b="0" i="0" u="none" strike="noStrike">
                          <a:solidFill>
                            <a:srgbClr val="000000"/>
                          </a:solidFill>
                          <a:effectLst/>
                          <a:latin typeface="Calibri" panose="020F0502020204030204" pitchFamily="34" charset="0"/>
                        </a:rPr>
                        <a:t>Count of distinct claim IDs (msclmid) in data_warehouse and Truven schema on TACC server</a:t>
                      </a:r>
                    </a:p>
                  </a:txBody>
                  <a:tcPr marL="121037" marR="121037" marT="60519" marB="60519"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1583015869"/>
                  </a:ext>
                </a:extLst>
              </a:tr>
              <a:tr h="274108">
                <a:tc gridSpan="3">
                  <a:txBody>
                    <a:bodyPr/>
                    <a:lstStyle/>
                    <a:p>
                      <a:pPr algn="l" fontAlgn="b"/>
                      <a:r>
                        <a:rPr lang="en-US" sz="800" b="0" i="0" u="none" strike="noStrike">
                          <a:solidFill>
                            <a:srgbClr val="000000"/>
                          </a:solidFill>
                          <a:effectLst/>
                          <a:latin typeface="Calibri" panose="020F0502020204030204" pitchFamily="34" charset="0"/>
                        </a:rPr>
                        <a:t>Run time: 2023-01-13 15:52:02</a:t>
                      </a:r>
                    </a:p>
                  </a:txBody>
                  <a:tcPr marL="121037" marR="121037" marT="60519" marB="60519"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3601178627"/>
                  </a:ext>
                </a:extLst>
              </a:tr>
              <a:tr h="156982">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2684076163"/>
                  </a:ext>
                </a:extLst>
              </a:tr>
              <a:tr h="156982">
                <a:tc>
                  <a:txBody>
                    <a:bodyPr/>
                    <a:lstStyle/>
                    <a:p>
                      <a:pPr algn="l" fontAlgn="b"/>
                      <a:r>
                        <a:rPr lang="en-US" sz="800" b="0" i="0" u="none" strike="noStrike">
                          <a:solidFill>
                            <a:srgbClr val="000000"/>
                          </a:solidFill>
                          <a:effectLst/>
                          <a:latin typeface="Calibri" panose="020F0502020204030204" pitchFamily="34" charset="0"/>
                        </a:rPr>
                        <a:t>year</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dw_ccaes</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dw_ccaeo</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dw_mdcrs</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dw_mdcro</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truv_ccaes</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truv_ccaeo</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truv_mdcrs</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truv_mdcro</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4194426479"/>
                  </a:ext>
                </a:extLst>
              </a:tr>
              <a:tr h="156982">
                <a:tc>
                  <a:txBody>
                    <a:bodyPr/>
                    <a:lstStyle/>
                    <a:p>
                      <a:pPr algn="r" fontAlgn="b"/>
                      <a:r>
                        <a:rPr lang="en-US" sz="800" b="0" i="0" u="none" strike="noStrike">
                          <a:solidFill>
                            <a:srgbClr val="000000"/>
                          </a:solidFill>
                          <a:effectLst/>
                          <a:latin typeface="Calibri" panose="020F0502020204030204" pitchFamily="34" charset="0"/>
                        </a:rPr>
                        <a:t>2011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16054327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141177517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8907513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53671929</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16054327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141177517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8907513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53671929</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2107447111"/>
                  </a:ext>
                </a:extLst>
              </a:tr>
              <a:tr h="156982">
                <a:tc>
                  <a:txBody>
                    <a:bodyPr/>
                    <a:lstStyle/>
                    <a:p>
                      <a:pPr algn="r" fontAlgn="b"/>
                      <a:r>
                        <a:rPr lang="en-US" sz="800" b="0" i="0" u="none" strike="noStrike">
                          <a:solidFill>
                            <a:srgbClr val="000000"/>
                          </a:solidFill>
                          <a:effectLst/>
                          <a:latin typeface="Calibri" panose="020F0502020204030204" pitchFamily="34" charset="0"/>
                        </a:rPr>
                        <a:t>2012</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15821442</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141446271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8110827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45848871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15821442</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141446271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8110827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45848871</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513504285"/>
                  </a:ext>
                </a:extLst>
              </a:tr>
              <a:tr h="156982">
                <a:tc>
                  <a:txBody>
                    <a:bodyPr/>
                    <a:lstStyle/>
                    <a:p>
                      <a:pPr algn="r" fontAlgn="b"/>
                      <a:r>
                        <a:rPr lang="en-US" sz="800" b="0" i="0" u="none" strike="noStrike">
                          <a:solidFill>
                            <a:srgbClr val="000000"/>
                          </a:solidFill>
                          <a:effectLst/>
                          <a:latin typeface="Calibri" panose="020F0502020204030204" pitchFamily="34" charset="0"/>
                        </a:rPr>
                        <a:t>2013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11613471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116117967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7118655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39462168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11613471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116117967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7118655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39462168</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3608190773"/>
                  </a:ext>
                </a:extLst>
              </a:tr>
              <a:tr h="156982">
                <a:tc>
                  <a:txBody>
                    <a:bodyPr/>
                    <a:lstStyle/>
                    <a:p>
                      <a:pPr algn="r" fontAlgn="b"/>
                      <a:r>
                        <a:rPr lang="en-US" sz="800" b="0" i="0" u="none" strike="noStrike">
                          <a:solidFill>
                            <a:srgbClr val="000000"/>
                          </a:solidFill>
                          <a:effectLst/>
                          <a:latin typeface="Calibri" panose="020F0502020204030204" pitchFamily="34" charset="0"/>
                        </a:rPr>
                        <a:t>2014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12754200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123539857</a:t>
                      </a:r>
                    </a:p>
                  </a:txBody>
                  <a:tcPr marL="5798" marR="5798" marT="5798"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6658248</a:t>
                      </a:r>
                    </a:p>
                  </a:txBody>
                  <a:tcPr marL="5798" marR="5798" marT="5798"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38422882</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12754200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123539857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6658248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38422882</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3981616098"/>
                  </a:ext>
                </a:extLst>
              </a:tr>
              <a:tr h="156982">
                <a:tc>
                  <a:txBody>
                    <a:bodyPr/>
                    <a:lstStyle/>
                    <a:p>
                      <a:pPr algn="r" fontAlgn="b"/>
                      <a:r>
                        <a:rPr lang="en-US" sz="800" b="0" i="0" u="none" strike="noStrike">
                          <a:solidFill>
                            <a:srgbClr val="000000"/>
                          </a:solidFill>
                          <a:effectLst/>
                          <a:latin typeface="Calibri" panose="020F0502020204030204" pitchFamily="34" charset="0"/>
                        </a:rPr>
                        <a:t>2015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7012925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32975148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4089671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18402426</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7012925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32975148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4089671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18402426</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682410735"/>
                  </a:ext>
                </a:extLst>
              </a:tr>
              <a:tr h="156982">
                <a:tc>
                  <a:txBody>
                    <a:bodyPr/>
                    <a:lstStyle/>
                    <a:p>
                      <a:pPr algn="r" fontAlgn="b"/>
                      <a:r>
                        <a:rPr lang="en-US" sz="800" b="0" i="0" u="none" strike="noStrike">
                          <a:solidFill>
                            <a:srgbClr val="000000"/>
                          </a:solidFill>
                          <a:effectLst/>
                          <a:latin typeface="Calibri" panose="020F0502020204030204" pitchFamily="34" charset="0"/>
                        </a:rPr>
                        <a:t>2016</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7225729</a:t>
                      </a:r>
                    </a:p>
                  </a:txBody>
                  <a:tcPr marL="5798" marR="5798" marT="5798"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36474303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3849138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18332458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7225729</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36474303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3849138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18332458</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3798096274"/>
                  </a:ext>
                </a:extLst>
              </a:tr>
              <a:tr h="156982">
                <a:tc>
                  <a:txBody>
                    <a:bodyPr/>
                    <a:lstStyle/>
                    <a:p>
                      <a:pPr algn="r" fontAlgn="b"/>
                      <a:r>
                        <a:rPr lang="en-US" sz="800" b="0" i="0" u="none" strike="noStrike">
                          <a:solidFill>
                            <a:srgbClr val="000000"/>
                          </a:solidFill>
                          <a:effectLst/>
                          <a:latin typeface="Calibri" panose="020F0502020204030204" pitchFamily="34" charset="0"/>
                        </a:rPr>
                        <a:t>2017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6715083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37535115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2959578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16275643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6715083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37535115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2959578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16275643</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1748602130"/>
                  </a:ext>
                </a:extLst>
              </a:tr>
              <a:tr h="156982">
                <a:tc>
                  <a:txBody>
                    <a:bodyPr/>
                    <a:lstStyle/>
                    <a:p>
                      <a:pPr algn="r" fontAlgn="b"/>
                      <a:r>
                        <a:rPr lang="en-US" sz="800" b="0" i="0" u="none" strike="noStrike">
                          <a:solidFill>
                            <a:srgbClr val="000000"/>
                          </a:solidFill>
                          <a:effectLst/>
                          <a:latin typeface="Calibri" panose="020F0502020204030204" pitchFamily="34" charset="0"/>
                        </a:rPr>
                        <a:t>2018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7498614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50220108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1993135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12651429</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7498614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50220108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1993135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12651429</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4045560139"/>
                  </a:ext>
                </a:extLst>
              </a:tr>
              <a:tr h="156982">
                <a:tc>
                  <a:txBody>
                    <a:bodyPr/>
                    <a:lstStyle/>
                    <a:p>
                      <a:pPr algn="r" fontAlgn="b"/>
                      <a:r>
                        <a:rPr lang="en-US" sz="800" b="0" i="0" u="none" strike="noStrike">
                          <a:solidFill>
                            <a:srgbClr val="000000"/>
                          </a:solidFill>
                          <a:effectLst/>
                          <a:latin typeface="Calibri" panose="020F0502020204030204" pitchFamily="34" charset="0"/>
                        </a:rPr>
                        <a:t>2019</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6912682</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43887419</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1966294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13362344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6912682</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43887419</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1966294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13362344</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561446667"/>
                  </a:ext>
                </a:extLst>
              </a:tr>
              <a:tr h="156982">
                <a:tc>
                  <a:txBody>
                    <a:bodyPr/>
                    <a:lstStyle/>
                    <a:p>
                      <a:pPr algn="r" fontAlgn="b"/>
                      <a:r>
                        <a:rPr lang="en-US" sz="800" b="0" i="0" u="none" strike="noStrike">
                          <a:solidFill>
                            <a:srgbClr val="000000"/>
                          </a:solidFill>
                          <a:effectLst/>
                          <a:latin typeface="Calibri" panose="020F0502020204030204" pitchFamily="34" charset="0"/>
                        </a:rPr>
                        <a:t>2020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6885963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46324960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3091594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17636955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6885963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46324960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3091594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17636955</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2375549379"/>
                  </a:ext>
                </a:extLst>
              </a:tr>
              <a:tr h="156982">
                <a:tc>
                  <a:txBody>
                    <a:bodyPr/>
                    <a:lstStyle/>
                    <a:p>
                      <a:pPr algn="r" fontAlgn="b"/>
                      <a:r>
                        <a:rPr lang="en-US" sz="800" b="0" i="0" u="none" strike="noStrike">
                          <a:solidFill>
                            <a:srgbClr val="000000"/>
                          </a:solidFill>
                          <a:effectLst/>
                          <a:latin typeface="Calibri" panose="020F0502020204030204" pitchFamily="34" charset="0"/>
                        </a:rPr>
                        <a:t>2021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6502128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43595228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3264925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16446561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6512965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43595978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3265064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16446722</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1635143400"/>
                  </a:ext>
                </a:extLst>
              </a:tr>
              <a:tr h="156982">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971710926"/>
                  </a:ext>
                </a:extLst>
              </a:tr>
              <a:tr h="411659">
                <a:tc gridSpan="6">
                  <a:txBody>
                    <a:bodyPr/>
                    <a:lstStyle/>
                    <a:p>
                      <a:pPr algn="l" fontAlgn="b"/>
                      <a:r>
                        <a:rPr lang="en-US" sz="800" b="0" i="0" u="none" strike="noStrike">
                          <a:solidFill>
                            <a:srgbClr val="000000"/>
                          </a:solidFill>
                          <a:effectLst/>
                          <a:latin typeface="Calibri" panose="020F0502020204030204" pitchFamily="34" charset="0"/>
                        </a:rPr>
                        <a:t>Difference between Truven schema and data_warehouse (Truven - DW):</a:t>
                      </a:r>
                    </a:p>
                  </a:txBody>
                  <a:tcPr marL="121037" marR="121037" marT="60519" marB="60519"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335948277"/>
                  </a:ext>
                </a:extLst>
              </a:tr>
              <a:tr h="156982">
                <a:tc>
                  <a:txBody>
                    <a:bodyPr/>
                    <a:lstStyle/>
                    <a:p>
                      <a:pPr algn="l" fontAlgn="b"/>
                      <a:r>
                        <a:rPr lang="en-US" sz="800" b="0" i="0" u="none" strike="noStrike">
                          <a:solidFill>
                            <a:srgbClr val="000000"/>
                          </a:solidFill>
                          <a:effectLst/>
                          <a:latin typeface="Calibri" panose="020F0502020204030204" pitchFamily="34" charset="0"/>
                        </a:rPr>
                        <a:t>year</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ccaes_diff</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ccaeo_diff</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mdcrs_diff</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mdcro_diff</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4049922397"/>
                  </a:ext>
                </a:extLst>
              </a:tr>
              <a:tr h="156982">
                <a:tc>
                  <a:txBody>
                    <a:bodyPr/>
                    <a:lstStyle/>
                    <a:p>
                      <a:pPr algn="r" fontAlgn="b"/>
                      <a:r>
                        <a:rPr lang="en-US" sz="800" b="0" i="0" u="none" strike="noStrike">
                          <a:solidFill>
                            <a:srgbClr val="000000"/>
                          </a:solidFill>
                          <a:effectLst/>
                          <a:latin typeface="Calibri" panose="020F0502020204030204" pitchFamily="34" charset="0"/>
                        </a:rPr>
                        <a:t>2011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1715753888"/>
                  </a:ext>
                </a:extLst>
              </a:tr>
              <a:tr h="156982">
                <a:tc>
                  <a:txBody>
                    <a:bodyPr/>
                    <a:lstStyle/>
                    <a:p>
                      <a:pPr algn="r" fontAlgn="b"/>
                      <a:r>
                        <a:rPr lang="en-US" sz="800" b="0" i="0" u="none" strike="noStrike">
                          <a:solidFill>
                            <a:srgbClr val="000000"/>
                          </a:solidFill>
                          <a:effectLst/>
                          <a:latin typeface="Calibri" panose="020F0502020204030204" pitchFamily="34" charset="0"/>
                        </a:rPr>
                        <a:t>2012</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4164036228"/>
                  </a:ext>
                </a:extLst>
              </a:tr>
              <a:tr h="156982">
                <a:tc>
                  <a:txBody>
                    <a:bodyPr/>
                    <a:lstStyle/>
                    <a:p>
                      <a:pPr algn="r" fontAlgn="b"/>
                      <a:r>
                        <a:rPr lang="en-US" sz="800" b="0" i="0" u="none" strike="noStrike">
                          <a:solidFill>
                            <a:srgbClr val="000000"/>
                          </a:solidFill>
                          <a:effectLst/>
                          <a:latin typeface="Calibri" panose="020F0502020204030204" pitchFamily="34" charset="0"/>
                        </a:rPr>
                        <a:t>2013</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164444354"/>
                  </a:ext>
                </a:extLst>
              </a:tr>
              <a:tr h="156982">
                <a:tc>
                  <a:txBody>
                    <a:bodyPr/>
                    <a:lstStyle/>
                    <a:p>
                      <a:pPr algn="r" fontAlgn="b"/>
                      <a:r>
                        <a:rPr lang="en-US" sz="800" b="0" i="0" u="none" strike="noStrike">
                          <a:solidFill>
                            <a:srgbClr val="000000"/>
                          </a:solidFill>
                          <a:effectLst/>
                          <a:latin typeface="Calibri" panose="020F0502020204030204" pitchFamily="34" charset="0"/>
                        </a:rPr>
                        <a:t>2014</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2905349685"/>
                  </a:ext>
                </a:extLst>
              </a:tr>
              <a:tr h="156982">
                <a:tc>
                  <a:txBody>
                    <a:bodyPr/>
                    <a:lstStyle/>
                    <a:p>
                      <a:pPr algn="r" fontAlgn="b"/>
                      <a:r>
                        <a:rPr lang="en-US" sz="800" b="0" i="0" u="none" strike="noStrike">
                          <a:solidFill>
                            <a:srgbClr val="000000"/>
                          </a:solidFill>
                          <a:effectLst/>
                          <a:latin typeface="Calibri" panose="020F0502020204030204" pitchFamily="34" charset="0"/>
                        </a:rPr>
                        <a:t>2015</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579394146"/>
                  </a:ext>
                </a:extLst>
              </a:tr>
              <a:tr h="156982">
                <a:tc>
                  <a:txBody>
                    <a:bodyPr/>
                    <a:lstStyle/>
                    <a:p>
                      <a:pPr algn="r" fontAlgn="b"/>
                      <a:r>
                        <a:rPr lang="en-US" sz="800" b="0" i="0" u="none" strike="noStrike">
                          <a:solidFill>
                            <a:srgbClr val="000000"/>
                          </a:solidFill>
                          <a:effectLst/>
                          <a:latin typeface="Calibri" panose="020F0502020204030204" pitchFamily="34" charset="0"/>
                        </a:rPr>
                        <a:t>2016</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2133623322"/>
                  </a:ext>
                </a:extLst>
              </a:tr>
              <a:tr h="156982">
                <a:tc>
                  <a:txBody>
                    <a:bodyPr/>
                    <a:lstStyle/>
                    <a:p>
                      <a:pPr algn="r" fontAlgn="b"/>
                      <a:r>
                        <a:rPr lang="en-US" sz="800" b="0" i="0" u="none" strike="noStrike">
                          <a:solidFill>
                            <a:srgbClr val="000000"/>
                          </a:solidFill>
                          <a:effectLst/>
                          <a:latin typeface="Calibri" panose="020F0502020204030204" pitchFamily="34" charset="0"/>
                        </a:rPr>
                        <a:t>2017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2256219119"/>
                  </a:ext>
                </a:extLst>
              </a:tr>
              <a:tr h="156982">
                <a:tc>
                  <a:txBody>
                    <a:bodyPr/>
                    <a:lstStyle/>
                    <a:p>
                      <a:pPr algn="r" fontAlgn="b"/>
                      <a:r>
                        <a:rPr lang="en-US" sz="800" b="0" i="0" u="none" strike="noStrike">
                          <a:solidFill>
                            <a:srgbClr val="000000"/>
                          </a:solidFill>
                          <a:effectLst/>
                          <a:latin typeface="Calibri" panose="020F0502020204030204" pitchFamily="34" charset="0"/>
                        </a:rPr>
                        <a:t>2018</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2388136186"/>
                  </a:ext>
                </a:extLst>
              </a:tr>
              <a:tr h="156982">
                <a:tc>
                  <a:txBody>
                    <a:bodyPr/>
                    <a:lstStyle/>
                    <a:p>
                      <a:pPr algn="r" fontAlgn="b"/>
                      <a:r>
                        <a:rPr lang="en-US" sz="800" b="0" i="0" u="none" strike="noStrike">
                          <a:solidFill>
                            <a:srgbClr val="000000"/>
                          </a:solidFill>
                          <a:effectLst/>
                          <a:latin typeface="Calibri" panose="020F0502020204030204" pitchFamily="34" charset="0"/>
                        </a:rPr>
                        <a:t>2019</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652663962"/>
                  </a:ext>
                </a:extLst>
              </a:tr>
              <a:tr h="156982">
                <a:tc>
                  <a:txBody>
                    <a:bodyPr/>
                    <a:lstStyle/>
                    <a:p>
                      <a:pPr algn="r" fontAlgn="b"/>
                      <a:r>
                        <a:rPr lang="en-US" sz="800" b="0" i="0" u="none" strike="noStrike">
                          <a:solidFill>
                            <a:srgbClr val="000000"/>
                          </a:solidFill>
                          <a:effectLst/>
                          <a:latin typeface="Calibri" panose="020F0502020204030204" pitchFamily="34" charset="0"/>
                        </a:rPr>
                        <a:t>2020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0</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2064397953"/>
                  </a:ext>
                </a:extLst>
              </a:tr>
              <a:tr h="156982">
                <a:tc>
                  <a:txBody>
                    <a:bodyPr/>
                    <a:lstStyle/>
                    <a:p>
                      <a:pPr algn="r" fontAlgn="b"/>
                      <a:r>
                        <a:rPr lang="en-US" sz="800" b="0" i="0" u="none" strike="noStrike">
                          <a:solidFill>
                            <a:srgbClr val="000000"/>
                          </a:solidFill>
                          <a:effectLst/>
                          <a:latin typeface="Calibri" panose="020F0502020204030204" pitchFamily="34" charset="0"/>
                        </a:rPr>
                        <a:t>2021</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10837</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750</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139</a:t>
                      </a:r>
                    </a:p>
                  </a:txBody>
                  <a:tcPr marL="5798" marR="5798" marT="5798"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161</a:t>
                      </a: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617400389"/>
                  </a:ext>
                </a:extLst>
              </a:tr>
              <a:tr h="156982">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1491685198"/>
                  </a:ext>
                </a:extLst>
              </a:tr>
              <a:tr h="156982">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98" marR="5798" marT="5798" marB="0" anchor="b">
                    <a:lnL>
                      <a:noFill/>
                    </a:lnL>
                    <a:lnR>
                      <a:noFill/>
                    </a:lnR>
                    <a:lnT>
                      <a:noFill/>
                    </a:lnT>
                    <a:lnB>
                      <a:noFill/>
                    </a:lnB>
                  </a:tcPr>
                </a:tc>
                <a:extLst>
                  <a:ext uri="{0D108BD9-81ED-4DB2-BD59-A6C34878D82A}">
                    <a16:rowId xmlns:a16="http://schemas.microsoft.com/office/drawing/2014/main" val="3004714027"/>
                  </a:ext>
                </a:extLst>
              </a:tr>
              <a:tr h="411659">
                <a:tc gridSpan="11">
                  <a:txBody>
                    <a:bodyPr/>
                    <a:lstStyle/>
                    <a:p>
                      <a:pPr algn="l" fontAlgn="b"/>
                      <a:r>
                        <a:rPr lang="en-US" sz="800" b="0" i="0" u="none" strike="noStrike">
                          <a:solidFill>
                            <a:srgbClr val="000000"/>
                          </a:solidFill>
                          <a:effectLst/>
                          <a:latin typeface="Calibri" panose="020F0502020204030204" pitchFamily="34" charset="0"/>
                        </a:rPr>
                        <a:t>Note: The difference in claim id count in 2021 is because some claims have enrolids that exist in the s and o tables that do not map to any enrolid in the a or t tables</a:t>
                      </a:r>
                    </a:p>
                  </a:txBody>
                  <a:tcPr marL="121037" marR="121037" marT="60519" marB="60519"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4406944"/>
                  </a:ext>
                </a:extLst>
              </a:tr>
              <a:tr h="411659">
                <a:tc gridSpan="11">
                  <a:txBody>
                    <a:bodyPr/>
                    <a:lstStyle/>
                    <a:p>
                      <a:pPr algn="l" fontAlgn="b"/>
                      <a:r>
                        <a:rPr lang="en-US" sz="800" b="0" i="0" u="none" strike="noStrike" dirty="0">
                          <a:solidFill>
                            <a:srgbClr val="000000"/>
                          </a:solidFill>
                          <a:effectLst/>
                          <a:latin typeface="Calibri" panose="020F0502020204030204" pitchFamily="34" charset="0"/>
                        </a:rPr>
                        <a:t>The reason that this discrepancy ONLY exists in 2021 is likely because for 2020 and earlier, Will created entries in </a:t>
                      </a:r>
                      <a:r>
                        <a:rPr lang="en-US" sz="800" b="0" i="0" u="none" strike="noStrike" dirty="0" err="1">
                          <a:solidFill>
                            <a:srgbClr val="000000"/>
                          </a:solidFill>
                          <a:effectLst/>
                          <a:latin typeface="Calibri" panose="020F0502020204030204" pitchFamily="34" charset="0"/>
                        </a:rPr>
                        <a:t>dim_uth_member_id</a:t>
                      </a:r>
                      <a:r>
                        <a:rPr lang="en-US" sz="800" b="0" i="0" u="none" strike="noStrike" dirty="0">
                          <a:solidFill>
                            <a:srgbClr val="000000"/>
                          </a:solidFill>
                          <a:effectLst/>
                          <a:latin typeface="Calibri" panose="020F0502020204030204" pitchFamily="34" charset="0"/>
                        </a:rPr>
                        <a:t> to </a:t>
                      </a:r>
                      <a:r>
                        <a:rPr lang="en-US" sz="800" b="0" i="0" u="none" strike="noStrike" dirty="0" err="1">
                          <a:solidFill>
                            <a:srgbClr val="000000"/>
                          </a:solidFill>
                          <a:effectLst/>
                          <a:latin typeface="Calibri" panose="020F0502020204030204" pitchFamily="34" charset="0"/>
                        </a:rPr>
                        <a:t>accomodate</a:t>
                      </a:r>
                      <a:r>
                        <a:rPr lang="en-US" sz="800" b="0" i="0" u="none" strike="noStrike" dirty="0">
                          <a:solidFill>
                            <a:srgbClr val="000000"/>
                          </a:solidFill>
                          <a:effectLst/>
                          <a:latin typeface="Calibri" panose="020F0502020204030204" pitchFamily="34" charset="0"/>
                        </a:rPr>
                        <a:t> them</a:t>
                      </a:r>
                    </a:p>
                  </a:txBody>
                  <a:tcPr marL="121037" marR="121037" marT="60519" marB="60519"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8148697"/>
                  </a:ext>
                </a:extLst>
              </a:tr>
            </a:tbl>
          </a:graphicData>
        </a:graphic>
      </p:graphicFrame>
      <p:sp>
        <p:nvSpPr>
          <p:cNvPr id="17" name="TextBox 16">
            <a:extLst>
              <a:ext uri="{FF2B5EF4-FFF2-40B4-BE49-F238E27FC236}">
                <a16:creationId xmlns:a16="http://schemas.microsoft.com/office/drawing/2014/main" id="{2512F47F-B184-4A91-90E3-D59D3041BE42}"/>
              </a:ext>
            </a:extLst>
          </p:cNvPr>
          <p:cNvSpPr txBox="1"/>
          <p:nvPr/>
        </p:nvSpPr>
        <p:spPr>
          <a:xfrm>
            <a:off x="581192" y="1845344"/>
            <a:ext cx="3511858" cy="2308324"/>
          </a:xfrm>
          <a:prstGeom prst="rect">
            <a:avLst/>
          </a:prstGeom>
          <a:noFill/>
        </p:spPr>
        <p:txBody>
          <a:bodyPr wrap="square" rtlCol="0">
            <a:spAutoFit/>
          </a:bodyPr>
          <a:lstStyle/>
          <a:p>
            <a:r>
              <a:rPr lang="en-US" dirty="0"/>
              <a:t>Extensive QA-</a:t>
            </a:r>
            <a:r>
              <a:rPr lang="en-US" dirty="0" err="1"/>
              <a:t>ing</a:t>
            </a:r>
            <a:r>
              <a:rPr lang="en-US" dirty="0"/>
              <a:t> has been performed</a:t>
            </a:r>
          </a:p>
          <a:p>
            <a:pPr marL="285750" indent="-285750">
              <a:buFont typeface="Arial" panose="020B0604020202020204" pitchFamily="34" charset="0"/>
              <a:buChar char="•"/>
            </a:pPr>
            <a:r>
              <a:rPr lang="en-US" dirty="0"/>
              <a:t>Row counting</a:t>
            </a:r>
          </a:p>
          <a:p>
            <a:pPr marL="285750" indent="-285750">
              <a:buFont typeface="Arial" panose="020B0604020202020204" pitchFamily="34" charset="0"/>
              <a:buChar char="•"/>
            </a:pPr>
            <a:r>
              <a:rPr lang="en-US" dirty="0"/>
              <a:t>Key counting</a:t>
            </a:r>
          </a:p>
          <a:p>
            <a:pPr marL="285750" indent="-285750">
              <a:buFont typeface="Arial" panose="020B0604020202020204" pitchFamily="34" charset="0"/>
              <a:buChar char="•"/>
            </a:pPr>
            <a:r>
              <a:rPr lang="en-US" dirty="0"/>
              <a:t>Field value comparisons (random sampling)</a:t>
            </a:r>
          </a:p>
          <a:p>
            <a:pPr marL="285750" indent="-285750">
              <a:buFont typeface="Arial" panose="020B0604020202020204" pitchFamily="34" charset="0"/>
              <a:buChar char="•"/>
            </a:pPr>
            <a:r>
              <a:rPr lang="en-US" dirty="0"/>
              <a:t>Discrepancies have been investigated</a:t>
            </a:r>
          </a:p>
        </p:txBody>
      </p:sp>
    </p:spTree>
    <p:extLst>
      <p:ext uri="{BB962C8B-B14F-4D97-AF65-F5344CB8AC3E}">
        <p14:creationId xmlns:p14="http://schemas.microsoft.com/office/powerpoint/2010/main" val="379940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normAutofit/>
          </a:bodyPr>
          <a:lstStyle/>
          <a:p>
            <a:r>
              <a:rPr lang="en-US" dirty="0"/>
              <a:t>WHAT’S IT GOING TO DO FOR ME?</a:t>
            </a:r>
            <a:br>
              <a:rPr lang="en-US" dirty="0"/>
            </a:br>
            <a:r>
              <a:rPr lang="en-US" sz="2000" dirty="0"/>
              <a:t>Further enhancements</a:t>
            </a:r>
            <a:endParaRPr lang="en-US" dirty="0"/>
          </a:p>
        </p:txBody>
      </p:sp>
      <p:sp>
        <p:nvSpPr>
          <p:cNvPr id="13" name="TextBox 12">
            <a:extLst>
              <a:ext uri="{FF2B5EF4-FFF2-40B4-BE49-F238E27FC236}">
                <a16:creationId xmlns:a16="http://schemas.microsoft.com/office/drawing/2014/main" id="{32069CDE-7090-48EC-8927-E10DF2E42136}"/>
              </a:ext>
            </a:extLst>
          </p:cNvPr>
          <p:cNvSpPr txBox="1"/>
          <p:nvPr/>
        </p:nvSpPr>
        <p:spPr>
          <a:xfrm>
            <a:off x="581192" y="1738581"/>
            <a:ext cx="5393723" cy="4524315"/>
          </a:xfrm>
          <a:prstGeom prst="rect">
            <a:avLst/>
          </a:prstGeom>
          <a:noFill/>
        </p:spPr>
        <p:txBody>
          <a:bodyPr wrap="square" rtlCol="0">
            <a:spAutoFit/>
          </a:bodyPr>
          <a:lstStyle/>
          <a:p>
            <a:r>
              <a:rPr lang="en-US" sz="3200" dirty="0"/>
              <a:t>Conditions</a:t>
            </a:r>
          </a:p>
          <a:p>
            <a:r>
              <a:rPr lang="en-US" sz="3200" dirty="0"/>
              <a:t>Clinical Risk Groups</a:t>
            </a:r>
          </a:p>
          <a:p>
            <a:r>
              <a:rPr lang="en-US" sz="3200" dirty="0"/>
              <a:t>Admission Episodes</a:t>
            </a:r>
          </a:p>
          <a:p>
            <a:r>
              <a:rPr lang="en-US" sz="3200" dirty="0"/>
              <a:t>COVID Severity</a:t>
            </a:r>
          </a:p>
          <a:p>
            <a:r>
              <a:rPr lang="en-US" sz="3200" dirty="0"/>
              <a:t>Tableau</a:t>
            </a:r>
          </a:p>
          <a:p>
            <a:endParaRPr lang="en-US" sz="3200" dirty="0"/>
          </a:p>
          <a:p>
            <a:r>
              <a:rPr lang="en-US" sz="3200" dirty="0"/>
              <a:t>…</a:t>
            </a:r>
          </a:p>
          <a:p>
            <a:r>
              <a:rPr lang="en-US" sz="3200" dirty="0"/>
              <a:t>PostGIS</a:t>
            </a:r>
          </a:p>
          <a:p>
            <a:r>
              <a:rPr lang="en-US" sz="3200" dirty="0"/>
              <a:t>Apache </a:t>
            </a:r>
            <a:r>
              <a:rPr lang="en-US" sz="3200" dirty="0" err="1"/>
              <a:t>Madlib</a:t>
            </a:r>
            <a:endParaRPr lang="en-US" sz="3200" dirty="0"/>
          </a:p>
        </p:txBody>
      </p:sp>
      <p:pic>
        <p:nvPicPr>
          <p:cNvPr id="4" name="Picture 3">
            <a:extLst>
              <a:ext uri="{FF2B5EF4-FFF2-40B4-BE49-F238E27FC236}">
                <a16:creationId xmlns:a16="http://schemas.microsoft.com/office/drawing/2014/main" id="{DB1EB69D-062F-4389-8240-44EFC24BC1B4}"/>
              </a:ext>
            </a:extLst>
          </p:cNvPr>
          <p:cNvPicPr>
            <a:picLocks noChangeAspect="1"/>
          </p:cNvPicPr>
          <p:nvPr/>
        </p:nvPicPr>
        <p:blipFill>
          <a:blip r:embed="rId3"/>
          <a:stretch>
            <a:fillRect/>
          </a:stretch>
        </p:blipFill>
        <p:spPr>
          <a:xfrm>
            <a:off x="4544717" y="1602297"/>
            <a:ext cx="7350183" cy="4811029"/>
          </a:xfrm>
          <a:prstGeom prst="rect">
            <a:avLst/>
          </a:prstGeom>
        </p:spPr>
      </p:pic>
    </p:spTree>
    <p:extLst>
      <p:ext uri="{BB962C8B-B14F-4D97-AF65-F5344CB8AC3E}">
        <p14:creationId xmlns:p14="http://schemas.microsoft.com/office/powerpoint/2010/main" val="381414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58842B-A42E-41A7-9873-1DE1C99132B1}"/>
              </a:ext>
            </a:extLst>
          </p:cNvPr>
          <p:cNvPicPr>
            <a:picLocks noChangeAspect="1"/>
          </p:cNvPicPr>
          <p:nvPr/>
        </p:nvPicPr>
        <p:blipFill>
          <a:blip r:embed="rId3"/>
          <a:stretch>
            <a:fillRect/>
          </a:stretch>
        </p:blipFill>
        <p:spPr>
          <a:xfrm>
            <a:off x="1653631" y="798277"/>
            <a:ext cx="8884738" cy="5815465"/>
          </a:xfrm>
          <a:prstGeom prst="rect">
            <a:avLst/>
          </a:prstGeom>
        </p:spPr>
      </p:pic>
    </p:spTree>
    <p:extLst>
      <p:ext uri="{BB962C8B-B14F-4D97-AF65-F5344CB8AC3E}">
        <p14:creationId xmlns:p14="http://schemas.microsoft.com/office/powerpoint/2010/main" val="397340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normAutofit/>
          </a:bodyPr>
          <a:lstStyle/>
          <a:p>
            <a:r>
              <a:rPr lang="en-US" dirty="0"/>
              <a:t>Limitations + Considerations</a:t>
            </a:r>
            <a:br>
              <a:rPr lang="en-US" dirty="0"/>
            </a:br>
            <a:r>
              <a:rPr lang="en-US" sz="1400" dirty="0"/>
              <a:t>Joe is a poor salesman</a:t>
            </a:r>
            <a:endParaRPr lang="en-US" dirty="0"/>
          </a:p>
        </p:txBody>
      </p:sp>
      <p:sp>
        <p:nvSpPr>
          <p:cNvPr id="5" name="TextBox 4">
            <a:extLst>
              <a:ext uri="{FF2B5EF4-FFF2-40B4-BE49-F238E27FC236}">
                <a16:creationId xmlns:a16="http://schemas.microsoft.com/office/drawing/2014/main" id="{0F2A6883-932C-42F8-9ED9-FB838EC38118}"/>
              </a:ext>
            </a:extLst>
          </p:cNvPr>
          <p:cNvSpPr txBox="1"/>
          <p:nvPr/>
        </p:nvSpPr>
        <p:spPr>
          <a:xfrm>
            <a:off x="581191" y="1845344"/>
            <a:ext cx="5230886"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Not all the data is on there</a:t>
            </a:r>
          </a:p>
          <a:p>
            <a:pPr marL="342900" indent="-342900">
              <a:buFont typeface="Arial" panose="020B0604020202020204" pitchFamily="34" charset="0"/>
              <a:buChar char="•"/>
            </a:pPr>
            <a:r>
              <a:rPr lang="en-US" sz="2400" dirty="0"/>
              <a:t>Not every variable is on there</a:t>
            </a:r>
          </a:p>
          <a:p>
            <a:pPr marL="342900" indent="-342900">
              <a:buFont typeface="Arial" panose="020B0604020202020204" pitchFamily="34" charset="0"/>
              <a:buChar char="•"/>
            </a:pPr>
            <a:r>
              <a:rPr lang="en-US" sz="2400" dirty="0"/>
              <a:t>Making changes can be time consuming</a:t>
            </a:r>
          </a:p>
          <a:p>
            <a:pPr marL="342900" indent="-342900">
              <a:buFont typeface="Arial" panose="020B0604020202020204" pitchFamily="34" charset="0"/>
              <a:buChar char="•"/>
            </a:pPr>
            <a:r>
              <a:rPr lang="en-US" sz="2400" u="sng" dirty="0"/>
              <a:t>What’s your use case?</a:t>
            </a:r>
          </a:p>
          <a:p>
            <a:r>
              <a:rPr lang="en-US" sz="2400" dirty="0"/>
              <a:t> </a:t>
            </a:r>
          </a:p>
        </p:txBody>
      </p:sp>
      <p:pic>
        <p:nvPicPr>
          <p:cNvPr id="4" name="Picture 3">
            <a:extLst>
              <a:ext uri="{FF2B5EF4-FFF2-40B4-BE49-F238E27FC236}">
                <a16:creationId xmlns:a16="http://schemas.microsoft.com/office/drawing/2014/main" id="{27109528-E16D-4250-BA92-E5D34ED3FB24}"/>
              </a:ext>
            </a:extLst>
          </p:cNvPr>
          <p:cNvPicPr>
            <a:picLocks noChangeAspect="1"/>
          </p:cNvPicPr>
          <p:nvPr/>
        </p:nvPicPr>
        <p:blipFill>
          <a:blip r:embed="rId3"/>
          <a:stretch>
            <a:fillRect/>
          </a:stretch>
        </p:blipFill>
        <p:spPr>
          <a:xfrm>
            <a:off x="6179507" y="1845344"/>
            <a:ext cx="4818780" cy="2529860"/>
          </a:xfrm>
          <a:prstGeom prst="rect">
            <a:avLst/>
          </a:prstGeom>
        </p:spPr>
      </p:pic>
    </p:spTree>
    <p:extLst>
      <p:ext uri="{BB962C8B-B14F-4D97-AF65-F5344CB8AC3E}">
        <p14:creationId xmlns:p14="http://schemas.microsoft.com/office/powerpoint/2010/main" val="274394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normAutofit/>
          </a:bodyPr>
          <a:lstStyle/>
          <a:p>
            <a:r>
              <a:rPr lang="en-US" dirty="0"/>
              <a:t>When Might you not want to use it?</a:t>
            </a:r>
            <a:br>
              <a:rPr lang="en-US" dirty="0"/>
            </a:br>
            <a:r>
              <a:rPr lang="en-US" sz="1400" dirty="0"/>
              <a:t>Research and Analytics Have Different Business Requirements</a:t>
            </a:r>
            <a:endParaRPr lang="en-US" dirty="0"/>
          </a:p>
        </p:txBody>
      </p:sp>
      <p:sp>
        <p:nvSpPr>
          <p:cNvPr id="3" name="Rectangle 2">
            <a:extLst>
              <a:ext uri="{FF2B5EF4-FFF2-40B4-BE49-F238E27FC236}">
                <a16:creationId xmlns:a16="http://schemas.microsoft.com/office/drawing/2014/main" id="{26811E4B-A878-4313-B1BE-E3F0FA8DCDAF}"/>
              </a:ext>
            </a:extLst>
          </p:cNvPr>
          <p:cNvSpPr/>
          <p:nvPr/>
        </p:nvSpPr>
        <p:spPr>
          <a:xfrm>
            <a:off x="3399548" y="3338965"/>
            <a:ext cx="10232020" cy="2308324"/>
          </a:xfrm>
          <a:prstGeom prst="rect">
            <a:avLst/>
          </a:prstGeom>
        </p:spPr>
        <p:txBody>
          <a:bodyPr wrap="square">
            <a:spAutoFit/>
          </a:bodyPr>
          <a:lstStyle/>
          <a:p>
            <a:r>
              <a:rPr lang="en-US" sz="4800" dirty="0"/>
              <a:t>🏥👩‍⚕️</a:t>
            </a:r>
            <a:r>
              <a:rPr lang="en-US" sz="4800" dirty="0">
                <a:solidFill>
                  <a:schemeClr val="accent5">
                    <a:lumMod val="75000"/>
                  </a:schemeClr>
                </a:solidFill>
              </a:rPr>
              <a:t>➡️</a:t>
            </a:r>
          </a:p>
          <a:p>
            <a:r>
              <a:rPr lang="en-US" sz="4800" dirty="0"/>
              <a:t>	</a:t>
            </a:r>
            <a:r>
              <a:rPr lang="en-US" sz="4800" dirty="0">
                <a:solidFill>
                  <a:srgbClr val="C00000"/>
                </a:solidFill>
              </a:rPr>
              <a:t>🔒</a:t>
            </a:r>
            <a:r>
              <a:rPr lang="en-US" sz="4800" dirty="0"/>
              <a:t>🏫🗄️</a:t>
            </a:r>
            <a:r>
              <a:rPr lang="en-US" sz="4800" dirty="0">
                <a:solidFill>
                  <a:srgbClr val="C00000"/>
                </a:solidFill>
              </a:rPr>
              <a:t>🔒</a:t>
            </a:r>
            <a:r>
              <a:rPr lang="en-US" sz="4800" dirty="0">
                <a:solidFill>
                  <a:schemeClr val="accent5">
                    <a:lumMod val="75000"/>
                  </a:schemeClr>
                </a:solidFill>
              </a:rPr>
              <a:t>➡️</a:t>
            </a:r>
          </a:p>
          <a:p>
            <a:r>
              <a:rPr lang="en-US" sz="4800" dirty="0"/>
              <a:t>			</a:t>
            </a:r>
            <a:r>
              <a:rPr lang="en-US" sz="4800" dirty="0">
                <a:solidFill>
                  <a:schemeClr val="accent2">
                    <a:lumMod val="75000"/>
                  </a:schemeClr>
                </a:solidFill>
              </a:rPr>
              <a:t>📈</a:t>
            </a:r>
            <a:r>
              <a:rPr lang="en-US" sz="4800" dirty="0"/>
              <a:t>🤓📝</a:t>
            </a:r>
          </a:p>
        </p:txBody>
      </p:sp>
      <p:sp>
        <p:nvSpPr>
          <p:cNvPr id="6" name="Title 1">
            <a:extLst>
              <a:ext uri="{FF2B5EF4-FFF2-40B4-BE49-F238E27FC236}">
                <a16:creationId xmlns:a16="http://schemas.microsoft.com/office/drawing/2014/main" id="{EFB002C9-C2D5-4567-A8F8-8D3F770AE8E0}"/>
              </a:ext>
            </a:extLst>
          </p:cNvPr>
          <p:cNvSpPr txBox="1">
            <a:spLocks/>
          </p:cNvSpPr>
          <p:nvPr/>
        </p:nvSpPr>
        <p:spPr>
          <a:xfrm>
            <a:off x="3850511" y="2288704"/>
            <a:ext cx="4490977" cy="574079"/>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some data Registries</a:t>
            </a:r>
          </a:p>
        </p:txBody>
      </p:sp>
    </p:spTree>
    <p:extLst>
      <p:ext uri="{BB962C8B-B14F-4D97-AF65-F5344CB8AC3E}">
        <p14:creationId xmlns:p14="http://schemas.microsoft.com/office/powerpoint/2010/main" val="2563321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normAutofit/>
          </a:bodyPr>
          <a:lstStyle/>
          <a:p>
            <a:r>
              <a:rPr lang="en-US" dirty="0"/>
              <a:t>When Might you not want to use it?</a:t>
            </a:r>
            <a:br>
              <a:rPr lang="en-US" dirty="0"/>
            </a:br>
            <a:r>
              <a:rPr lang="en-US" sz="1400" dirty="0"/>
              <a:t>Research and Analytics Have Different Business Requirements</a:t>
            </a:r>
            <a:endParaRPr lang="en-US" dirty="0"/>
          </a:p>
        </p:txBody>
      </p:sp>
      <p:sp>
        <p:nvSpPr>
          <p:cNvPr id="5" name="Title 1">
            <a:extLst>
              <a:ext uri="{FF2B5EF4-FFF2-40B4-BE49-F238E27FC236}">
                <a16:creationId xmlns:a16="http://schemas.microsoft.com/office/drawing/2014/main" id="{D26A699E-52F5-4CAC-901C-61D2F0231D74}"/>
              </a:ext>
            </a:extLst>
          </p:cNvPr>
          <p:cNvSpPr txBox="1">
            <a:spLocks/>
          </p:cNvSpPr>
          <p:nvPr/>
        </p:nvSpPr>
        <p:spPr>
          <a:xfrm>
            <a:off x="581192" y="2528859"/>
            <a:ext cx="4490977" cy="900141"/>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Some databases are Common languages in research</a:t>
            </a:r>
          </a:p>
        </p:txBody>
      </p:sp>
      <p:pic>
        <p:nvPicPr>
          <p:cNvPr id="7" name="Picture 6">
            <a:extLst>
              <a:ext uri="{FF2B5EF4-FFF2-40B4-BE49-F238E27FC236}">
                <a16:creationId xmlns:a16="http://schemas.microsoft.com/office/drawing/2014/main" id="{861F5558-7242-49C9-8B80-C7E0569B417C}"/>
              </a:ext>
            </a:extLst>
          </p:cNvPr>
          <p:cNvPicPr>
            <a:picLocks noChangeAspect="1"/>
          </p:cNvPicPr>
          <p:nvPr/>
        </p:nvPicPr>
        <p:blipFill>
          <a:blip r:embed="rId3"/>
          <a:stretch>
            <a:fillRect/>
          </a:stretch>
        </p:blipFill>
        <p:spPr>
          <a:xfrm>
            <a:off x="6746477" y="1611169"/>
            <a:ext cx="4864331" cy="4544675"/>
          </a:xfrm>
          <a:prstGeom prst="rect">
            <a:avLst/>
          </a:prstGeom>
        </p:spPr>
      </p:pic>
    </p:spTree>
    <p:extLst>
      <p:ext uri="{BB962C8B-B14F-4D97-AF65-F5344CB8AC3E}">
        <p14:creationId xmlns:p14="http://schemas.microsoft.com/office/powerpoint/2010/main" val="870732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normAutofit/>
          </a:bodyPr>
          <a:lstStyle/>
          <a:p>
            <a:r>
              <a:rPr lang="en-US" dirty="0"/>
              <a:t>What do you need to know before using</a:t>
            </a:r>
            <a:r>
              <a:rPr lang="en-US" sz="1800" dirty="0"/>
              <a:t> </a:t>
            </a:r>
            <a:r>
              <a:rPr lang="en-US" dirty="0"/>
              <a:t>it</a:t>
            </a:r>
            <a:br>
              <a:rPr lang="en-US" sz="1800" dirty="0"/>
            </a:br>
            <a:r>
              <a:rPr lang="en-US" sz="1800" dirty="0"/>
              <a:t>Things aren’t fast on their own</a:t>
            </a:r>
            <a:endParaRPr lang="en-US" dirty="0"/>
          </a:p>
        </p:txBody>
      </p:sp>
      <p:pic>
        <p:nvPicPr>
          <p:cNvPr id="4" name="Picture 3">
            <a:extLst>
              <a:ext uri="{FF2B5EF4-FFF2-40B4-BE49-F238E27FC236}">
                <a16:creationId xmlns:a16="http://schemas.microsoft.com/office/drawing/2014/main" id="{C98FE06C-5858-45DD-AAFA-60FCAD47828C}"/>
              </a:ext>
            </a:extLst>
          </p:cNvPr>
          <p:cNvPicPr>
            <a:picLocks noChangeAspect="1"/>
          </p:cNvPicPr>
          <p:nvPr/>
        </p:nvPicPr>
        <p:blipFill>
          <a:blip r:embed="rId3"/>
          <a:stretch>
            <a:fillRect/>
          </a:stretch>
        </p:blipFill>
        <p:spPr>
          <a:xfrm>
            <a:off x="5625821" y="1724626"/>
            <a:ext cx="5984987" cy="4740843"/>
          </a:xfrm>
          <a:prstGeom prst="rect">
            <a:avLst/>
          </a:prstGeom>
        </p:spPr>
      </p:pic>
      <p:sp>
        <p:nvSpPr>
          <p:cNvPr id="6" name="TextBox 5">
            <a:extLst>
              <a:ext uri="{FF2B5EF4-FFF2-40B4-BE49-F238E27FC236}">
                <a16:creationId xmlns:a16="http://schemas.microsoft.com/office/drawing/2014/main" id="{F65B409F-670B-44D9-93D5-BDA201A0FD8E}"/>
              </a:ext>
            </a:extLst>
          </p:cNvPr>
          <p:cNvSpPr txBox="1"/>
          <p:nvPr/>
        </p:nvSpPr>
        <p:spPr>
          <a:xfrm>
            <a:off x="581191" y="1845344"/>
            <a:ext cx="4529428" cy="2677656"/>
          </a:xfrm>
          <a:prstGeom prst="rect">
            <a:avLst/>
          </a:prstGeom>
          <a:noFill/>
        </p:spPr>
        <p:txBody>
          <a:bodyPr wrap="square" rtlCol="0">
            <a:spAutoFit/>
          </a:bodyPr>
          <a:lstStyle/>
          <a:p>
            <a:pPr marL="342900" indent="-342900">
              <a:buFont typeface="Arial" panose="020B0604020202020204" pitchFamily="34" charset="0"/>
              <a:buChar char="•"/>
            </a:pPr>
            <a:r>
              <a:rPr lang="en-US" sz="2800" dirty="0"/>
              <a:t>Read our docs!</a:t>
            </a:r>
          </a:p>
          <a:p>
            <a:pPr marL="342900" indent="-342900">
              <a:buFont typeface="Arial" panose="020B0604020202020204" pitchFamily="34" charset="0"/>
              <a:buChar char="•"/>
            </a:pPr>
            <a:r>
              <a:rPr lang="en-US" sz="2800" dirty="0"/>
              <a:t>Read the other docs linked to on our docs!</a:t>
            </a:r>
          </a:p>
          <a:p>
            <a:pPr marL="342900" indent="-342900">
              <a:buFont typeface="Arial" panose="020B0604020202020204" pitchFamily="34" charset="0"/>
              <a:buChar char="•"/>
            </a:pPr>
            <a:r>
              <a:rPr lang="en-US" sz="2800" dirty="0"/>
              <a:t>Ask questions.</a:t>
            </a:r>
          </a:p>
          <a:p>
            <a:endParaRPr lang="en-US" sz="2800" dirty="0"/>
          </a:p>
          <a:p>
            <a:r>
              <a:rPr lang="en-US" sz="2800" dirty="0"/>
              <a:t> </a:t>
            </a:r>
          </a:p>
        </p:txBody>
      </p:sp>
    </p:spTree>
    <p:extLst>
      <p:ext uri="{BB962C8B-B14F-4D97-AF65-F5344CB8AC3E}">
        <p14:creationId xmlns:p14="http://schemas.microsoft.com/office/powerpoint/2010/main" val="300819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Usage notes</a:t>
            </a:r>
          </a:p>
        </p:txBody>
      </p:sp>
      <p:pic>
        <p:nvPicPr>
          <p:cNvPr id="4" name="Picture 3">
            <a:extLst>
              <a:ext uri="{FF2B5EF4-FFF2-40B4-BE49-F238E27FC236}">
                <a16:creationId xmlns:a16="http://schemas.microsoft.com/office/drawing/2014/main" id="{B16F0AE7-C7DD-4282-894F-36C547B54C95}"/>
              </a:ext>
            </a:extLst>
          </p:cNvPr>
          <p:cNvPicPr>
            <a:picLocks noChangeAspect="1"/>
          </p:cNvPicPr>
          <p:nvPr/>
        </p:nvPicPr>
        <p:blipFill>
          <a:blip r:embed="rId3"/>
          <a:stretch>
            <a:fillRect/>
          </a:stretch>
        </p:blipFill>
        <p:spPr>
          <a:xfrm>
            <a:off x="581192" y="1658705"/>
            <a:ext cx="5231404" cy="4765846"/>
          </a:xfrm>
          <a:prstGeom prst="rect">
            <a:avLst/>
          </a:prstGeom>
        </p:spPr>
      </p:pic>
      <p:cxnSp>
        <p:nvCxnSpPr>
          <p:cNvPr id="7" name="Straight Arrow Connector 6">
            <a:extLst>
              <a:ext uri="{FF2B5EF4-FFF2-40B4-BE49-F238E27FC236}">
                <a16:creationId xmlns:a16="http://schemas.microsoft.com/office/drawing/2014/main" id="{D6611BCC-A3C2-4ACF-A6F8-1E832FA37360}"/>
              </a:ext>
            </a:extLst>
          </p:cNvPr>
          <p:cNvCxnSpPr>
            <a:cxnSpLocks/>
          </p:cNvCxnSpPr>
          <p:nvPr/>
        </p:nvCxnSpPr>
        <p:spPr>
          <a:xfrm flipH="1">
            <a:off x="3205923" y="3773521"/>
            <a:ext cx="1212482" cy="0"/>
          </a:xfrm>
          <a:prstGeom prst="straightConnector1">
            <a:avLst/>
          </a:prstGeom>
          <a:ln w="57150">
            <a:solidFill>
              <a:srgbClr val="FF0000"/>
            </a:solidFill>
            <a:tailEnd type="triangle"/>
          </a:ln>
        </p:spPr>
        <p:style>
          <a:lnRef idx="3">
            <a:schemeClr val="accent3"/>
          </a:lnRef>
          <a:fillRef idx="0">
            <a:schemeClr val="accent3"/>
          </a:fillRef>
          <a:effectRef idx="2">
            <a:schemeClr val="accent3"/>
          </a:effectRef>
          <a:fontRef idx="minor">
            <a:schemeClr val="tx1"/>
          </a:fontRef>
        </p:style>
      </p:cxnSp>
      <p:pic>
        <p:nvPicPr>
          <p:cNvPr id="8" name="Picture 7">
            <a:extLst>
              <a:ext uri="{FF2B5EF4-FFF2-40B4-BE49-F238E27FC236}">
                <a16:creationId xmlns:a16="http://schemas.microsoft.com/office/drawing/2014/main" id="{9A840D8E-1EFD-4E3E-8D17-505859F21329}"/>
              </a:ext>
            </a:extLst>
          </p:cNvPr>
          <p:cNvPicPr>
            <a:picLocks noChangeAspect="1"/>
          </p:cNvPicPr>
          <p:nvPr/>
        </p:nvPicPr>
        <p:blipFill>
          <a:blip r:embed="rId4"/>
          <a:stretch>
            <a:fillRect/>
          </a:stretch>
        </p:blipFill>
        <p:spPr>
          <a:xfrm>
            <a:off x="6096000" y="1900855"/>
            <a:ext cx="5040042" cy="4254989"/>
          </a:xfrm>
          <a:prstGeom prst="rect">
            <a:avLst/>
          </a:prstGeom>
        </p:spPr>
      </p:pic>
      <p:cxnSp>
        <p:nvCxnSpPr>
          <p:cNvPr id="10" name="Straight Connector 9">
            <a:extLst>
              <a:ext uri="{FF2B5EF4-FFF2-40B4-BE49-F238E27FC236}">
                <a16:creationId xmlns:a16="http://schemas.microsoft.com/office/drawing/2014/main" id="{5159D7A8-F33F-4F0F-954A-3BCFC1BD1852}"/>
              </a:ext>
            </a:extLst>
          </p:cNvPr>
          <p:cNvCxnSpPr/>
          <p:nvPr/>
        </p:nvCxnSpPr>
        <p:spPr>
          <a:xfrm flipV="1">
            <a:off x="4418405" y="1900855"/>
            <a:ext cx="1677595" cy="1872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32756B-CC7D-4734-9F03-C1FF04D726AE}"/>
              </a:ext>
            </a:extLst>
          </p:cNvPr>
          <p:cNvCxnSpPr/>
          <p:nvPr/>
        </p:nvCxnSpPr>
        <p:spPr>
          <a:xfrm>
            <a:off x="4418405" y="3773521"/>
            <a:ext cx="1829995" cy="21908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4005CA5-CEEC-4FEF-9721-FE73836F7682}"/>
              </a:ext>
            </a:extLst>
          </p:cNvPr>
          <p:cNvSpPr/>
          <p:nvPr/>
        </p:nvSpPr>
        <p:spPr>
          <a:xfrm>
            <a:off x="6812575" y="2719449"/>
            <a:ext cx="1677595" cy="1110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C0D2BA-FF9A-47BC-95A0-BC780858431B}"/>
              </a:ext>
            </a:extLst>
          </p:cNvPr>
          <p:cNvSpPr/>
          <p:nvPr/>
        </p:nvSpPr>
        <p:spPr>
          <a:xfrm>
            <a:off x="6812575" y="5300216"/>
            <a:ext cx="2925191" cy="855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3218F97-9DA0-4A96-B06B-19642CD1CE24}"/>
              </a:ext>
            </a:extLst>
          </p:cNvPr>
          <p:cNvSpPr/>
          <p:nvPr/>
        </p:nvSpPr>
        <p:spPr>
          <a:xfrm>
            <a:off x="5812596" y="1264722"/>
            <a:ext cx="1282099" cy="3920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Medicaid</a:t>
            </a:r>
          </a:p>
        </p:txBody>
      </p:sp>
      <p:sp>
        <p:nvSpPr>
          <p:cNvPr id="13" name="Rectangle: Rounded Corners 12">
            <a:extLst>
              <a:ext uri="{FF2B5EF4-FFF2-40B4-BE49-F238E27FC236}">
                <a16:creationId xmlns:a16="http://schemas.microsoft.com/office/drawing/2014/main" id="{73A5511A-8B21-453E-9B5C-EC5C36C90A3A}"/>
              </a:ext>
            </a:extLst>
          </p:cNvPr>
          <p:cNvSpPr/>
          <p:nvPr/>
        </p:nvSpPr>
        <p:spPr>
          <a:xfrm>
            <a:off x="7208071" y="1254469"/>
            <a:ext cx="1282099" cy="3920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Truven</a:t>
            </a:r>
          </a:p>
        </p:txBody>
      </p:sp>
      <p:sp>
        <p:nvSpPr>
          <p:cNvPr id="15" name="Rectangle: Rounded Corners 14">
            <a:extLst>
              <a:ext uri="{FF2B5EF4-FFF2-40B4-BE49-F238E27FC236}">
                <a16:creationId xmlns:a16="http://schemas.microsoft.com/office/drawing/2014/main" id="{3A82A054-51B1-43E8-898B-F0A4F7462E06}"/>
              </a:ext>
            </a:extLst>
          </p:cNvPr>
          <p:cNvSpPr/>
          <p:nvPr/>
        </p:nvSpPr>
        <p:spPr>
          <a:xfrm>
            <a:off x="8603546" y="1246082"/>
            <a:ext cx="1282099" cy="3920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Optum</a:t>
            </a:r>
          </a:p>
        </p:txBody>
      </p:sp>
      <p:sp>
        <p:nvSpPr>
          <p:cNvPr id="17" name="Rectangle: Rounded Corners 16">
            <a:extLst>
              <a:ext uri="{FF2B5EF4-FFF2-40B4-BE49-F238E27FC236}">
                <a16:creationId xmlns:a16="http://schemas.microsoft.com/office/drawing/2014/main" id="{EDED5B59-BB13-4F81-AF9D-1E7E93A9EB7D}"/>
              </a:ext>
            </a:extLst>
          </p:cNvPr>
          <p:cNvSpPr/>
          <p:nvPr/>
        </p:nvSpPr>
        <p:spPr>
          <a:xfrm>
            <a:off x="9999021" y="1246082"/>
            <a:ext cx="1282099" cy="3920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Medicare</a:t>
            </a:r>
          </a:p>
        </p:txBody>
      </p:sp>
      <p:sp>
        <p:nvSpPr>
          <p:cNvPr id="5" name="Left Bracket 4">
            <a:extLst>
              <a:ext uri="{FF2B5EF4-FFF2-40B4-BE49-F238E27FC236}">
                <a16:creationId xmlns:a16="http://schemas.microsoft.com/office/drawing/2014/main" id="{252B5CAC-82BC-4451-8735-F5CF48280C72}"/>
              </a:ext>
            </a:extLst>
          </p:cNvPr>
          <p:cNvSpPr/>
          <p:nvPr/>
        </p:nvSpPr>
        <p:spPr>
          <a:xfrm rot="5400000">
            <a:off x="7103906" y="149201"/>
            <a:ext cx="84484" cy="1932484"/>
          </a:xfrm>
          <a:prstGeom prst="leftBracket">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8" name="Left Bracket 17">
            <a:extLst>
              <a:ext uri="{FF2B5EF4-FFF2-40B4-BE49-F238E27FC236}">
                <a16:creationId xmlns:a16="http://schemas.microsoft.com/office/drawing/2014/main" id="{6333C038-0EE6-4CC4-B4A6-83B42603E6B8}"/>
              </a:ext>
            </a:extLst>
          </p:cNvPr>
          <p:cNvSpPr/>
          <p:nvPr/>
        </p:nvSpPr>
        <p:spPr>
          <a:xfrm rot="5400000">
            <a:off x="9843403" y="133011"/>
            <a:ext cx="84484" cy="1932484"/>
          </a:xfrm>
          <a:prstGeom prst="leftBracke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9F58B9F-B6C3-462A-A614-ABD2C1FE520D}"/>
              </a:ext>
            </a:extLst>
          </p:cNvPr>
          <p:cNvSpPr txBox="1"/>
          <p:nvPr/>
        </p:nvSpPr>
        <p:spPr>
          <a:xfrm>
            <a:off x="6765274" y="705809"/>
            <a:ext cx="761747" cy="369332"/>
          </a:xfrm>
          <a:prstGeom prst="rect">
            <a:avLst/>
          </a:prstGeom>
          <a:noFill/>
        </p:spPr>
        <p:txBody>
          <a:bodyPr wrap="none" rtlCol="0">
            <a:spAutoFit/>
          </a:bodyPr>
          <a:lstStyle/>
          <a:p>
            <a:r>
              <a:rPr lang="en-US" dirty="0"/>
              <a:t>Done!</a:t>
            </a:r>
          </a:p>
        </p:txBody>
      </p:sp>
      <p:sp>
        <p:nvSpPr>
          <p:cNvPr id="19" name="TextBox 18">
            <a:extLst>
              <a:ext uri="{FF2B5EF4-FFF2-40B4-BE49-F238E27FC236}">
                <a16:creationId xmlns:a16="http://schemas.microsoft.com/office/drawing/2014/main" id="{272334B3-7987-4F1D-A43E-9F088A4150B5}"/>
              </a:ext>
            </a:extLst>
          </p:cNvPr>
          <p:cNvSpPr txBox="1"/>
          <p:nvPr/>
        </p:nvSpPr>
        <p:spPr>
          <a:xfrm>
            <a:off x="8821041" y="706740"/>
            <a:ext cx="2274405" cy="369332"/>
          </a:xfrm>
          <a:prstGeom prst="rect">
            <a:avLst/>
          </a:prstGeom>
          <a:noFill/>
        </p:spPr>
        <p:txBody>
          <a:bodyPr wrap="none" rtlCol="0">
            <a:spAutoFit/>
          </a:bodyPr>
          <a:lstStyle/>
          <a:p>
            <a:r>
              <a:rPr lang="en-US" dirty="0"/>
              <a:t>Revamp in progress…</a:t>
            </a:r>
          </a:p>
        </p:txBody>
      </p:sp>
    </p:spTree>
    <p:extLst>
      <p:ext uri="{BB962C8B-B14F-4D97-AF65-F5344CB8AC3E}">
        <p14:creationId xmlns:p14="http://schemas.microsoft.com/office/powerpoint/2010/main" val="324231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Usage notes</a:t>
            </a:r>
          </a:p>
        </p:txBody>
      </p:sp>
      <p:pic>
        <p:nvPicPr>
          <p:cNvPr id="9" name="Picture 8">
            <a:extLst>
              <a:ext uri="{FF2B5EF4-FFF2-40B4-BE49-F238E27FC236}">
                <a16:creationId xmlns:a16="http://schemas.microsoft.com/office/drawing/2014/main" id="{F6DFF6E2-0824-4D03-A7E0-2BAA5367FEA3}"/>
              </a:ext>
            </a:extLst>
          </p:cNvPr>
          <p:cNvPicPr>
            <a:picLocks noChangeAspect="1"/>
          </p:cNvPicPr>
          <p:nvPr/>
        </p:nvPicPr>
        <p:blipFill rotWithShape="1">
          <a:blip r:embed="rId3"/>
          <a:srcRect l="50242" t="-1" b="-5814"/>
          <a:stretch/>
        </p:blipFill>
        <p:spPr>
          <a:xfrm>
            <a:off x="650765" y="3992147"/>
            <a:ext cx="4377419" cy="601718"/>
          </a:xfrm>
          <a:prstGeom prst="rect">
            <a:avLst/>
          </a:prstGeom>
        </p:spPr>
      </p:pic>
      <p:sp>
        <p:nvSpPr>
          <p:cNvPr id="11" name="Right Brace 10">
            <a:extLst>
              <a:ext uri="{FF2B5EF4-FFF2-40B4-BE49-F238E27FC236}">
                <a16:creationId xmlns:a16="http://schemas.microsoft.com/office/drawing/2014/main" id="{2D8F23F8-691F-434F-B83C-4E54FA0E2CA8}"/>
              </a:ext>
            </a:extLst>
          </p:cNvPr>
          <p:cNvSpPr/>
          <p:nvPr/>
        </p:nvSpPr>
        <p:spPr>
          <a:xfrm rot="5400000">
            <a:off x="2738269" y="446329"/>
            <a:ext cx="287569" cy="437741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CD8B3EAB-21DA-4AA5-BCE7-9D0E0B557948}"/>
              </a:ext>
            </a:extLst>
          </p:cNvPr>
          <p:cNvSpPr/>
          <p:nvPr/>
        </p:nvSpPr>
        <p:spPr>
          <a:xfrm rot="5400000">
            <a:off x="2738267" y="2593913"/>
            <a:ext cx="287569" cy="437741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EE9A2A21-344F-4ECC-83A6-B16CFE35D3D5}"/>
              </a:ext>
            </a:extLst>
          </p:cNvPr>
          <p:cNvSpPr txBox="1"/>
          <p:nvPr/>
        </p:nvSpPr>
        <p:spPr>
          <a:xfrm>
            <a:off x="1284646" y="2778824"/>
            <a:ext cx="3194813" cy="646331"/>
          </a:xfrm>
          <a:prstGeom prst="rect">
            <a:avLst/>
          </a:prstGeom>
          <a:noFill/>
        </p:spPr>
        <p:txBody>
          <a:bodyPr wrap="square" rtlCol="0">
            <a:spAutoFit/>
          </a:bodyPr>
          <a:lstStyle/>
          <a:p>
            <a:r>
              <a:rPr lang="en-US" dirty="0"/>
              <a:t>New IDs generated just for DW</a:t>
            </a:r>
          </a:p>
          <a:p>
            <a:r>
              <a:rPr lang="en-US" dirty="0"/>
              <a:t>(you don’t have to use them)</a:t>
            </a:r>
          </a:p>
        </p:txBody>
      </p:sp>
      <p:sp>
        <p:nvSpPr>
          <p:cNvPr id="18" name="TextBox 17">
            <a:extLst>
              <a:ext uri="{FF2B5EF4-FFF2-40B4-BE49-F238E27FC236}">
                <a16:creationId xmlns:a16="http://schemas.microsoft.com/office/drawing/2014/main" id="{5D94978D-8A56-4167-885F-535942EE267B}"/>
              </a:ext>
            </a:extLst>
          </p:cNvPr>
          <p:cNvSpPr txBox="1"/>
          <p:nvPr/>
        </p:nvSpPr>
        <p:spPr>
          <a:xfrm>
            <a:off x="1242069" y="4926406"/>
            <a:ext cx="3194813" cy="646331"/>
          </a:xfrm>
          <a:prstGeom prst="rect">
            <a:avLst/>
          </a:prstGeom>
          <a:noFill/>
        </p:spPr>
        <p:txBody>
          <a:bodyPr wrap="square" rtlCol="0">
            <a:spAutoFit/>
          </a:bodyPr>
          <a:lstStyle/>
          <a:p>
            <a:r>
              <a:rPr lang="en-US" dirty="0"/>
              <a:t>These are the IDs that you know and love</a:t>
            </a:r>
          </a:p>
        </p:txBody>
      </p:sp>
      <p:pic>
        <p:nvPicPr>
          <p:cNvPr id="19" name="Picture 18">
            <a:extLst>
              <a:ext uri="{FF2B5EF4-FFF2-40B4-BE49-F238E27FC236}">
                <a16:creationId xmlns:a16="http://schemas.microsoft.com/office/drawing/2014/main" id="{B3F9F71D-BD67-4F95-8CC7-EA8DB2346271}"/>
              </a:ext>
            </a:extLst>
          </p:cNvPr>
          <p:cNvPicPr>
            <a:picLocks noChangeAspect="1"/>
          </p:cNvPicPr>
          <p:nvPr/>
        </p:nvPicPr>
        <p:blipFill rotWithShape="1">
          <a:blip r:embed="rId4"/>
          <a:srcRect r="515" b="21654"/>
          <a:stretch/>
        </p:blipFill>
        <p:spPr>
          <a:xfrm>
            <a:off x="6209359" y="1602297"/>
            <a:ext cx="4827663" cy="5044767"/>
          </a:xfrm>
          <a:prstGeom prst="rect">
            <a:avLst/>
          </a:prstGeom>
        </p:spPr>
      </p:pic>
      <p:pic>
        <p:nvPicPr>
          <p:cNvPr id="20" name="Picture 19">
            <a:extLst>
              <a:ext uri="{FF2B5EF4-FFF2-40B4-BE49-F238E27FC236}">
                <a16:creationId xmlns:a16="http://schemas.microsoft.com/office/drawing/2014/main" id="{6FB67200-488A-4741-86AE-4F5B04393BE5}"/>
              </a:ext>
            </a:extLst>
          </p:cNvPr>
          <p:cNvPicPr>
            <a:picLocks noChangeAspect="1"/>
          </p:cNvPicPr>
          <p:nvPr/>
        </p:nvPicPr>
        <p:blipFill rotWithShape="1">
          <a:blip r:embed="rId3"/>
          <a:srcRect r="50242"/>
          <a:stretch/>
        </p:blipFill>
        <p:spPr>
          <a:xfrm>
            <a:off x="693342" y="1864338"/>
            <a:ext cx="4377419" cy="568654"/>
          </a:xfrm>
          <a:prstGeom prst="rect">
            <a:avLst/>
          </a:prstGeom>
        </p:spPr>
      </p:pic>
      <p:sp>
        <p:nvSpPr>
          <p:cNvPr id="21" name="TextBox 20">
            <a:extLst>
              <a:ext uri="{FF2B5EF4-FFF2-40B4-BE49-F238E27FC236}">
                <a16:creationId xmlns:a16="http://schemas.microsoft.com/office/drawing/2014/main" id="{7D95C02D-A0A6-4093-9A01-7C0673F402AA}"/>
              </a:ext>
            </a:extLst>
          </p:cNvPr>
          <p:cNvSpPr txBox="1"/>
          <p:nvPr/>
        </p:nvSpPr>
        <p:spPr>
          <a:xfrm>
            <a:off x="6546244" y="1192707"/>
            <a:ext cx="3596112" cy="369332"/>
          </a:xfrm>
          <a:prstGeom prst="rect">
            <a:avLst/>
          </a:prstGeom>
          <a:noFill/>
        </p:spPr>
        <p:txBody>
          <a:bodyPr wrap="square" rtlCol="0">
            <a:spAutoFit/>
          </a:bodyPr>
          <a:lstStyle/>
          <a:p>
            <a:r>
              <a:rPr lang="en-US" dirty="0" err="1">
                <a:latin typeface="Consolas" panose="020B0609020204030204" pitchFamily="49" charset="0"/>
              </a:rPr>
              <a:t>reference_tables.ref_race</a:t>
            </a:r>
            <a:endParaRPr lang="en-US" dirty="0">
              <a:latin typeface="Consolas" panose="020B0609020204030204" pitchFamily="49" charset="0"/>
            </a:endParaRPr>
          </a:p>
        </p:txBody>
      </p:sp>
      <p:sp>
        <p:nvSpPr>
          <p:cNvPr id="22" name="TextBox 21">
            <a:extLst>
              <a:ext uri="{FF2B5EF4-FFF2-40B4-BE49-F238E27FC236}">
                <a16:creationId xmlns:a16="http://schemas.microsoft.com/office/drawing/2014/main" id="{A91847AD-B1A0-46A6-A5E1-04E27498B6D0}"/>
              </a:ext>
            </a:extLst>
          </p:cNvPr>
          <p:cNvSpPr txBox="1"/>
          <p:nvPr/>
        </p:nvSpPr>
        <p:spPr>
          <a:xfrm>
            <a:off x="6451241" y="850284"/>
            <a:ext cx="3194813" cy="369332"/>
          </a:xfrm>
          <a:prstGeom prst="rect">
            <a:avLst/>
          </a:prstGeom>
          <a:noFill/>
        </p:spPr>
        <p:txBody>
          <a:bodyPr wrap="square" rtlCol="0">
            <a:spAutoFit/>
          </a:bodyPr>
          <a:lstStyle/>
          <a:p>
            <a:r>
              <a:rPr lang="en-US" dirty="0"/>
              <a:t>Race has been recoded</a:t>
            </a:r>
          </a:p>
        </p:txBody>
      </p:sp>
    </p:spTree>
    <p:extLst>
      <p:ext uri="{BB962C8B-B14F-4D97-AF65-F5344CB8AC3E}">
        <p14:creationId xmlns:p14="http://schemas.microsoft.com/office/powerpoint/2010/main" val="157848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Feature requests and contact</a:t>
            </a:r>
          </a:p>
        </p:txBody>
      </p:sp>
      <p:pic>
        <p:nvPicPr>
          <p:cNvPr id="4" name="Picture 3">
            <a:extLst>
              <a:ext uri="{FF2B5EF4-FFF2-40B4-BE49-F238E27FC236}">
                <a16:creationId xmlns:a16="http://schemas.microsoft.com/office/drawing/2014/main" id="{9E92B605-C616-450F-9501-9AC5EF708697}"/>
              </a:ext>
            </a:extLst>
          </p:cNvPr>
          <p:cNvPicPr>
            <a:picLocks noChangeAspect="1"/>
          </p:cNvPicPr>
          <p:nvPr/>
        </p:nvPicPr>
        <p:blipFill>
          <a:blip r:embed="rId3"/>
          <a:stretch>
            <a:fillRect/>
          </a:stretch>
        </p:blipFill>
        <p:spPr>
          <a:xfrm>
            <a:off x="5922262" y="2074341"/>
            <a:ext cx="5568166" cy="3814578"/>
          </a:xfrm>
          <a:prstGeom prst="rect">
            <a:avLst/>
          </a:prstGeom>
        </p:spPr>
      </p:pic>
      <p:sp>
        <p:nvSpPr>
          <p:cNvPr id="14" name="TextBox 13">
            <a:extLst>
              <a:ext uri="{FF2B5EF4-FFF2-40B4-BE49-F238E27FC236}">
                <a16:creationId xmlns:a16="http://schemas.microsoft.com/office/drawing/2014/main" id="{90BC2F95-48FD-4124-ADEC-8CE0BDC19AE7}"/>
              </a:ext>
            </a:extLst>
          </p:cNvPr>
          <p:cNvSpPr txBox="1"/>
          <p:nvPr/>
        </p:nvSpPr>
        <p:spPr>
          <a:xfrm>
            <a:off x="5827816" y="1623187"/>
            <a:ext cx="6097978" cy="307777"/>
          </a:xfrm>
          <a:prstGeom prst="rect">
            <a:avLst/>
          </a:prstGeom>
          <a:noFill/>
        </p:spPr>
        <p:txBody>
          <a:bodyPr wrap="square">
            <a:spAutoFit/>
          </a:bodyPr>
          <a:lstStyle/>
          <a:p>
            <a:r>
              <a:rPr lang="en-US" sz="1400" dirty="0"/>
              <a:t>https://github.com/UTHealthCHCD-TACC/uthealth-dw/wiki/Feature-Requests</a:t>
            </a:r>
          </a:p>
        </p:txBody>
      </p:sp>
      <p:sp>
        <p:nvSpPr>
          <p:cNvPr id="16" name="TextBox 15">
            <a:extLst>
              <a:ext uri="{FF2B5EF4-FFF2-40B4-BE49-F238E27FC236}">
                <a16:creationId xmlns:a16="http://schemas.microsoft.com/office/drawing/2014/main" id="{41A599BA-691F-438E-B30E-DF5E4BD5B559}"/>
              </a:ext>
            </a:extLst>
          </p:cNvPr>
          <p:cNvSpPr txBox="1"/>
          <p:nvPr/>
        </p:nvSpPr>
        <p:spPr>
          <a:xfrm>
            <a:off x="581192" y="1777075"/>
            <a:ext cx="3194813" cy="1754326"/>
          </a:xfrm>
          <a:prstGeom prst="rect">
            <a:avLst/>
          </a:prstGeom>
          <a:noFill/>
        </p:spPr>
        <p:txBody>
          <a:bodyPr wrap="square" rtlCol="0">
            <a:spAutoFit/>
          </a:bodyPr>
          <a:lstStyle/>
          <a:p>
            <a:r>
              <a:rPr lang="en-US" dirty="0"/>
              <a:t>Contact:</a:t>
            </a:r>
          </a:p>
          <a:p>
            <a:endParaRPr lang="en-US" dirty="0"/>
          </a:p>
          <a:p>
            <a:r>
              <a:rPr lang="en-US" b="1" dirty="0"/>
              <a:t>Xiaorui Zhang</a:t>
            </a:r>
          </a:p>
          <a:p>
            <a:r>
              <a:rPr lang="en-US" dirty="0"/>
              <a:t>Message on Teams or</a:t>
            </a:r>
          </a:p>
          <a:p>
            <a:r>
              <a:rPr lang="en-US" dirty="0">
                <a:hlinkClick r:id="rId4"/>
              </a:rPr>
              <a:t>xiaorui.zhang@uth.tmc.edu</a:t>
            </a:r>
            <a:endParaRPr lang="en-US" dirty="0"/>
          </a:p>
          <a:p>
            <a:endParaRPr lang="en-US" dirty="0"/>
          </a:p>
        </p:txBody>
      </p:sp>
      <p:sp>
        <p:nvSpPr>
          <p:cNvPr id="22" name="TextBox 21">
            <a:extLst>
              <a:ext uri="{FF2B5EF4-FFF2-40B4-BE49-F238E27FC236}">
                <a16:creationId xmlns:a16="http://schemas.microsoft.com/office/drawing/2014/main" id="{7F21C8E6-CBED-4C68-8E50-4036238E57D4}"/>
              </a:ext>
            </a:extLst>
          </p:cNvPr>
          <p:cNvSpPr txBox="1"/>
          <p:nvPr/>
        </p:nvSpPr>
        <p:spPr>
          <a:xfrm>
            <a:off x="581191" y="3283262"/>
            <a:ext cx="3194813" cy="1477328"/>
          </a:xfrm>
          <a:prstGeom prst="rect">
            <a:avLst/>
          </a:prstGeom>
          <a:noFill/>
        </p:spPr>
        <p:txBody>
          <a:bodyPr wrap="square" rtlCol="0">
            <a:spAutoFit/>
          </a:bodyPr>
          <a:lstStyle/>
          <a:p>
            <a:endParaRPr lang="en-US" dirty="0"/>
          </a:p>
          <a:p>
            <a:r>
              <a:rPr lang="en-US" b="1" dirty="0"/>
              <a:t>Isrrael Perez</a:t>
            </a:r>
          </a:p>
          <a:p>
            <a:r>
              <a:rPr lang="en-US" dirty="0"/>
              <a:t>Message on Teams or</a:t>
            </a:r>
          </a:p>
          <a:p>
            <a:r>
              <a:rPr lang="en-US" dirty="0">
                <a:hlinkClick r:id="rId5"/>
              </a:rPr>
              <a:t>isrrael.perez@uth.tmc.edu</a:t>
            </a:r>
            <a:endParaRPr lang="en-US" dirty="0"/>
          </a:p>
          <a:p>
            <a:endParaRPr lang="en-US" dirty="0"/>
          </a:p>
        </p:txBody>
      </p:sp>
      <p:pic>
        <p:nvPicPr>
          <p:cNvPr id="7" name="Picture 6">
            <a:extLst>
              <a:ext uri="{FF2B5EF4-FFF2-40B4-BE49-F238E27FC236}">
                <a16:creationId xmlns:a16="http://schemas.microsoft.com/office/drawing/2014/main" id="{17005A96-1C5E-4FF5-98D3-67E65A51A6DB}"/>
              </a:ext>
            </a:extLst>
          </p:cNvPr>
          <p:cNvPicPr>
            <a:picLocks noChangeAspect="1"/>
          </p:cNvPicPr>
          <p:nvPr/>
        </p:nvPicPr>
        <p:blipFill>
          <a:blip r:embed="rId6"/>
          <a:stretch>
            <a:fillRect/>
          </a:stretch>
        </p:blipFill>
        <p:spPr>
          <a:xfrm>
            <a:off x="3476439" y="1811275"/>
            <a:ext cx="1505252" cy="1471987"/>
          </a:xfrm>
          <a:prstGeom prst="rect">
            <a:avLst/>
          </a:prstGeom>
        </p:spPr>
      </p:pic>
      <p:sp>
        <p:nvSpPr>
          <p:cNvPr id="24" name="TextBox 23">
            <a:extLst>
              <a:ext uri="{FF2B5EF4-FFF2-40B4-BE49-F238E27FC236}">
                <a16:creationId xmlns:a16="http://schemas.microsoft.com/office/drawing/2014/main" id="{295177DB-292D-4C2C-B43F-0F36BFA5335D}"/>
              </a:ext>
            </a:extLst>
          </p:cNvPr>
          <p:cNvSpPr txBox="1"/>
          <p:nvPr/>
        </p:nvSpPr>
        <p:spPr>
          <a:xfrm>
            <a:off x="581191" y="4473702"/>
            <a:ext cx="3194813" cy="1200329"/>
          </a:xfrm>
          <a:prstGeom prst="rect">
            <a:avLst/>
          </a:prstGeom>
          <a:noFill/>
        </p:spPr>
        <p:txBody>
          <a:bodyPr wrap="square" rtlCol="0">
            <a:spAutoFit/>
          </a:bodyPr>
          <a:lstStyle/>
          <a:p>
            <a:endParaRPr lang="en-US" dirty="0"/>
          </a:p>
          <a:p>
            <a:r>
              <a:rPr lang="en-US" b="1" dirty="0"/>
              <a:t>(NOT JOE W. – HE HAS ABANDONED US)</a:t>
            </a:r>
            <a:endParaRPr lang="en-US" dirty="0"/>
          </a:p>
          <a:p>
            <a:endParaRPr lang="en-US" dirty="0"/>
          </a:p>
        </p:txBody>
      </p:sp>
      <p:pic>
        <p:nvPicPr>
          <p:cNvPr id="10" name="Picture 9">
            <a:extLst>
              <a:ext uri="{FF2B5EF4-FFF2-40B4-BE49-F238E27FC236}">
                <a16:creationId xmlns:a16="http://schemas.microsoft.com/office/drawing/2014/main" id="{A83F9C5C-04D7-4E90-9A5D-639CFD0A5FBF}"/>
              </a:ext>
            </a:extLst>
          </p:cNvPr>
          <p:cNvPicPr>
            <a:picLocks noChangeAspect="1"/>
          </p:cNvPicPr>
          <p:nvPr/>
        </p:nvPicPr>
        <p:blipFill>
          <a:blip r:embed="rId7"/>
          <a:stretch>
            <a:fillRect/>
          </a:stretch>
        </p:blipFill>
        <p:spPr>
          <a:xfrm>
            <a:off x="3540402" y="3397697"/>
            <a:ext cx="1441289" cy="1356137"/>
          </a:xfrm>
          <a:prstGeom prst="rect">
            <a:avLst/>
          </a:prstGeom>
        </p:spPr>
      </p:pic>
    </p:spTree>
    <p:extLst>
      <p:ext uri="{BB962C8B-B14F-4D97-AF65-F5344CB8AC3E}">
        <p14:creationId xmlns:p14="http://schemas.microsoft.com/office/powerpoint/2010/main" val="199043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19388"/>
          </a:xfrm>
        </p:spPr>
        <p:txBody>
          <a:bodyPr>
            <a:normAutofit fontScale="90000"/>
          </a:bodyPr>
          <a:lstStyle/>
          <a:p>
            <a:r>
              <a:rPr lang="en-US" dirty="0"/>
              <a:t>What is the Point of a Data Warehouse</a:t>
            </a:r>
            <a:br>
              <a:rPr lang="en-US" dirty="0"/>
            </a:br>
            <a:endParaRPr lang="en-US" dirty="0"/>
          </a:p>
        </p:txBody>
      </p:sp>
      <p:pic>
        <p:nvPicPr>
          <p:cNvPr id="5" name="Picture 4">
            <a:extLst>
              <a:ext uri="{FF2B5EF4-FFF2-40B4-BE49-F238E27FC236}">
                <a16:creationId xmlns:a16="http://schemas.microsoft.com/office/drawing/2014/main" id="{15B7B17B-835A-49A9-B8B3-E77B158EB0E7}"/>
              </a:ext>
            </a:extLst>
          </p:cNvPr>
          <p:cNvPicPr>
            <a:picLocks noChangeAspect="1"/>
          </p:cNvPicPr>
          <p:nvPr/>
        </p:nvPicPr>
        <p:blipFill>
          <a:blip r:embed="rId3"/>
          <a:stretch>
            <a:fillRect/>
          </a:stretch>
        </p:blipFill>
        <p:spPr>
          <a:xfrm>
            <a:off x="1049785" y="1410686"/>
            <a:ext cx="9913407" cy="4335463"/>
          </a:xfrm>
          <a:prstGeom prst="rect">
            <a:avLst/>
          </a:prstGeom>
        </p:spPr>
      </p:pic>
    </p:spTree>
    <p:extLst>
      <p:ext uri="{BB962C8B-B14F-4D97-AF65-F5344CB8AC3E}">
        <p14:creationId xmlns:p14="http://schemas.microsoft.com/office/powerpoint/2010/main" val="122442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resources</a:t>
            </a:r>
          </a:p>
        </p:txBody>
      </p:sp>
      <p:sp>
        <p:nvSpPr>
          <p:cNvPr id="14" name="TextBox 13">
            <a:extLst>
              <a:ext uri="{FF2B5EF4-FFF2-40B4-BE49-F238E27FC236}">
                <a16:creationId xmlns:a16="http://schemas.microsoft.com/office/drawing/2014/main" id="{90BC2F95-48FD-4124-ADEC-8CE0BDC19AE7}"/>
              </a:ext>
            </a:extLst>
          </p:cNvPr>
          <p:cNvSpPr txBox="1"/>
          <p:nvPr/>
        </p:nvSpPr>
        <p:spPr>
          <a:xfrm>
            <a:off x="581192" y="1872922"/>
            <a:ext cx="10066755" cy="4093428"/>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b="1" dirty="0" err="1"/>
              <a:t>Data_warehouse</a:t>
            </a:r>
            <a:r>
              <a:rPr lang="en-US" sz="2000" b="1" dirty="0"/>
              <a:t> Wiki </a:t>
            </a:r>
            <a:r>
              <a:rPr lang="en-US" sz="2000" dirty="0"/>
              <a:t>(LOTS of good information here)</a:t>
            </a:r>
          </a:p>
          <a:p>
            <a:pPr marL="800100" lvl="1" indent="-342900">
              <a:spcAft>
                <a:spcPts val="1200"/>
              </a:spcAft>
              <a:buFont typeface="Arial" panose="020B0604020202020204" pitchFamily="34" charset="0"/>
              <a:buChar char="•"/>
            </a:pPr>
            <a:r>
              <a:rPr lang="en-US" sz="2000" dirty="0">
                <a:hlinkClick r:id="rId3"/>
              </a:rPr>
              <a:t>https://github.com/UTHealthCHCD-TACC/uthealth-dw/wiki</a:t>
            </a:r>
            <a:endParaRPr lang="en-US" sz="2000" dirty="0"/>
          </a:p>
          <a:p>
            <a:pPr marL="800100" lvl="1" indent="-342900">
              <a:spcAft>
                <a:spcPts val="1200"/>
              </a:spcAft>
              <a:buFont typeface="Arial" panose="020B0604020202020204" pitchFamily="34" charset="0"/>
              <a:buChar char="•"/>
            </a:pPr>
            <a:r>
              <a:rPr lang="en-US" sz="2000" dirty="0"/>
              <a:t>Guides on how to connect to DW from SAS! R! Python!</a:t>
            </a:r>
          </a:p>
          <a:p>
            <a:pPr marL="800100" lvl="1" indent="-342900">
              <a:spcAft>
                <a:spcPts val="1200"/>
              </a:spcAft>
              <a:buFont typeface="Arial" panose="020B0604020202020204" pitchFamily="34" charset="0"/>
              <a:buChar char="•"/>
            </a:pPr>
            <a:r>
              <a:rPr lang="en-US" sz="2000" dirty="0"/>
              <a:t>More tips and tricks!</a:t>
            </a:r>
          </a:p>
          <a:p>
            <a:pPr marL="342900" indent="-342900">
              <a:spcAft>
                <a:spcPts val="1200"/>
              </a:spcAft>
              <a:buFont typeface="Arial" panose="020B0604020202020204" pitchFamily="34" charset="0"/>
              <a:buChar char="•"/>
            </a:pPr>
            <a:r>
              <a:rPr lang="en-US" sz="2000" b="1" dirty="0"/>
              <a:t>Feature requests list</a:t>
            </a:r>
            <a:r>
              <a:rPr lang="en-US" sz="2000" dirty="0"/>
              <a:t>: check to see if features have already been requested!</a:t>
            </a:r>
          </a:p>
          <a:p>
            <a:pPr marL="800100" lvl="1" indent="-342900">
              <a:spcAft>
                <a:spcPts val="1200"/>
              </a:spcAft>
              <a:buFont typeface="Arial" panose="020B0604020202020204" pitchFamily="34" charset="0"/>
              <a:buChar char="•"/>
            </a:pPr>
            <a:r>
              <a:rPr lang="en-US" sz="2000" dirty="0">
                <a:hlinkClick r:id="rId4"/>
              </a:rPr>
              <a:t>https://github.com/UTHealthCHCD-TACC/uthealth-dw/wiki/Feature-Requests</a:t>
            </a:r>
            <a:endParaRPr lang="en-US" sz="2000" dirty="0"/>
          </a:p>
          <a:p>
            <a:pPr marL="342900" indent="-342900">
              <a:spcAft>
                <a:spcPts val="1200"/>
              </a:spcAft>
              <a:buFont typeface="Arial" panose="020B0604020202020204" pitchFamily="34" charset="0"/>
              <a:buChar char="•"/>
            </a:pPr>
            <a:r>
              <a:rPr lang="en-US" sz="2000" b="1" dirty="0"/>
              <a:t>More information about Greenplum</a:t>
            </a:r>
            <a:r>
              <a:rPr lang="en-US" sz="2000" dirty="0"/>
              <a:t>:</a:t>
            </a:r>
          </a:p>
          <a:p>
            <a:pPr marL="800100" lvl="1" indent="-342900">
              <a:spcAft>
                <a:spcPts val="1200"/>
              </a:spcAft>
              <a:buFont typeface="Arial" panose="020B0604020202020204" pitchFamily="34" charset="0"/>
              <a:buChar char="•"/>
            </a:pPr>
            <a:r>
              <a:rPr lang="en-US" sz="2000" dirty="0">
                <a:hlinkClick r:id="rId5"/>
              </a:rPr>
              <a:t>https://greenplum.org/greenplum-101/</a:t>
            </a:r>
            <a:endParaRPr lang="en-US" sz="2000" dirty="0"/>
          </a:p>
          <a:p>
            <a:pPr marL="800100" lvl="1" indent="-342900">
              <a:spcAft>
                <a:spcPts val="12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15177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19388"/>
          </a:xfrm>
        </p:spPr>
        <p:txBody>
          <a:bodyPr/>
          <a:lstStyle/>
          <a:p>
            <a:r>
              <a:rPr lang="en-US" dirty="0"/>
              <a:t>WHAT is OUR DATA WAREHOUSE</a:t>
            </a:r>
          </a:p>
        </p:txBody>
      </p:sp>
      <p:sp>
        <p:nvSpPr>
          <p:cNvPr id="6" name="Rectangle: Rounded Corners 5">
            <a:extLst>
              <a:ext uri="{FF2B5EF4-FFF2-40B4-BE49-F238E27FC236}">
                <a16:creationId xmlns:a16="http://schemas.microsoft.com/office/drawing/2014/main" id="{6932F0A7-67CD-49AA-B3B9-6F8AFC0BB968}"/>
              </a:ext>
            </a:extLst>
          </p:cNvPr>
          <p:cNvSpPr/>
          <p:nvPr/>
        </p:nvSpPr>
        <p:spPr>
          <a:xfrm>
            <a:off x="2251017" y="2510504"/>
            <a:ext cx="2485995" cy="1985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Data_warehouse</a:t>
            </a:r>
            <a:endParaRPr lang="en-US" dirty="0"/>
          </a:p>
          <a:p>
            <a:pPr algn="ctr"/>
            <a:r>
              <a:rPr lang="en-US" dirty="0"/>
              <a:t>Medicaid</a:t>
            </a:r>
          </a:p>
          <a:p>
            <a:pPr algn="ctr"/>
            <a:r>
              <a:rPr lang="en-US" dirty="0"/>
              <a:t>Medicare</a:t>
            </a:r>
          </a:p>
          <a:p>
            <a:pPr algn="ctr"/>
            <a:r>
              <a:rPr lang="en-US" dirty="0"/>
              <a:t>Optum</a:t>
            </a:r>
          </a:p>
          <a:p>
            <a:pPr algn="ctr"/>
            <a:r>
              <a:rPr lang="en-US" dirty="0"/>
              <a:t>Truven</a:t>
            </a:r>
          </a:p>
        </p:txBody>
      </p:sp>
      <p:sp>
        <p:nvSpPr>
          <p:cNvPr id="7" name="Rectangle: Rounded Corners 6">
            <a:extLst>
              <a:ext uri="{FF2B5EF4-FFF2-40B4-BE49-F238E27FC236}">
                <a16:creationId xmlns:a16="http://schemas.microsoft.com/office/drawing/2014/main" id="{D4698FB6-5978-41AA-AE89-373F79694D8C}"/>
              </a:ext>
            </a:extLst>
          </p:cNvPr>
          <p:cNvSpPr/>
          <p:nvPr/>
        </p:nvSpPr>
        <p:spPr>
          <a:xfrm>
            <a:off x="6391596" y="2141019"/>
            <a:ext cx="2645546" cy="2355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ERS</a:t>
            </a:r>
          </a:p>
          <a:p>
            <a:pPr algn="ctr"/>
            <a:r>
              <a:rPr lang="en-US" dirty="0" err="1"/>
              <a:t>Explorys</a:t>
            </a:r>
            <a:endParaRPr lang="en-US" dirty="0"/>
          </a:p>
          <a:p>
            <a:pPr algn="ctr"/>
            <a:r>
              <a:rPr lang="en-US" dirty="0"/>
              <a:t>HTW</a:t>
            </a:r>
          </a:p>
          <a:p>
            <a:pPr algn="ctr"/>
            <a:r>
              <a:rPr lang="en-US" dirty="0"/>
              <a:t>Homes</a:t>
            </a:r>
          </a:p>
          <a:p>
            <a:pPr algn="ctr"/>
            <a:r>
              <a:rPr lang="en-US" dirty="0"/>
              <a:t>Medicaid</a:t>
            </a:r>
          </a:p>
          <a:p>
            <a:pPr algn="ctr"/>
            <a:r>
              <a:rPr lang="en-US" dirty="0"/>
              <a:t>Optum</a:t>
            </a:r>
          </a:p>
          <a:p>
            <a:pPr algn="ctr"/>
            <a:r>
              <a:rPr lang="en-US" dirty="0"/>
              <a:t>TDCJ</a:t>
            </a:r>
          </a:p>
          <a:p>
            <a:pPr algn="ctr"/>
            <a:r>
              <a:rPr lang="en-US" dirty="0"/>
              <a:t>&amp; others…</a:t>
            </a:r>
          </a:p>
        </p:txBody>
      </p:sp>
      <p:sp>
        <p:nvSpPr>
          <p:cNvPr id="8" name="TextBox 7">
            <a:extLst>
              <a:ext uri="{FF2B5EF4-FFF2-40B4-BE49-F238E27FC236}">
                <a16:creationId xmlns:a16="http://schemas.microsoft.com/office/drawing/2014/main" id="{10E15D17-E5F9-46A1-8D48-000B3B40457A}"/>
              </a:ext>
            </a:extLst>
          </p:cNvPr>
          <p:cNvSpPr txBox="1"/>
          <p:nvPr/>
        </p:nvSpPr>
        <p:spPr>
          <a:xfrm>
            <a:off x="3101375" y="4555222"/>
            <a:ext cx="785280" cy="369332"/>
          </a:xfrm>
          <a:prstGeom prst="rect">
            <a:avLst/>
          </a:prstGeom>
          <a:noFill/>
        </p:spPr>
        <p:txBody>
          <a:bodyPr wrap="none" rtlCol="0">
            <a:spAutoFit/>
          </a:bodyPr>
          <a:lstStyle/>
          <a:p>
            <a:r>
              <a:rPr lang="en-US" dirty="0"/>
              <a:t>Austin</a:t>
            </a:r>
          </a:p>
        </p:txBody>
      </p:sp>
      <p:sp>
        <p:nvSpPr>
          <p:cNvPr id="9" name="TextBox 8">
            <a:extLst>
              <a:ext uri="{FF2B5EF4-FFF2-40B4-BE49-F238E27FC236}">
                <a16:creationId xmlns:a16="http://schemas.microsoft.com/office/drawing/2014/main" id="{A11159F3-BBE3-4502-B512-302A2A1534A8}"/>
              </a:ext>
            </a:extLst>
          </p:cNvPr>
          <p:cNvSpPr txBox="1"/>
          <p:nvPr/>
        </p:nvSpPr>
        <p:spPr>
          <a:xfrm>
            <a:off x="7173761" y="4555222"/>
            <a:ext cx="998735" cy="369332"/>
          </a:xfrm>
          <a:prstGeom prst="rect">
            <a:avLst/>
          </a:prstGeom>
          <a:noFill/>
        </p:spPr>
        <p:txBody>
          <a:bodyPr wrap="none" rtlCol="0">
            <a:spAutoFit/>
          </a:bodyPr>
          <a:lstStyle/>
          <a:p>
            <a:r>
              <a:rPr lang="en-US" dirty="0"/>
              <a:t>Houston</a:t>
            </a:r>
          </a:p>
        </p:txBody>
      </p:sp>
      <p:sp>
        <p:nvSpPr>
          <p:cNvPr id="10" name="TextBox 9">
            <a:extLst>
              <a:ext uri="{FF2B5EF4-FFF2-40B4-BE49-F238E27FC236}">
                <a16:creationId xmlns:a16="http://schemas.microsoft.com/office/drawing/2014/main" id="{E0BBBD61-5EFE-4EC0-B99A-4AB070BDBDD5}"/>
              </a:ext>
            </a:extLst>
          </p:cNvPr>
          <p:cNvSpPr txBox="1"/>
          <p:nvPr/>
        </p:nvSpPr>
        <p:spPr>
          <a:xfrm>
            <a:off x="3160622" y="2082449"/>
            <a:ext cx="666786" cy="369332"/>
          </a:xfrm>
          <a:prstGeom prst="rect">
            <a:avLst/>
          </a:prstGeom>
          <a:noFill/>
        </p:spPr>
        <p:txBody>
          <a:bodyPr wrap="none" rtlCol="0">
            <a:spAutoFit/>
          </a:bodyPr>
          <a:lstStyle/>
          <a:p>
            <a:r>
              <a:rPr lang="en-US" dirty="0"/>
              <a:t>TACC</a:t>
            </a:r>
          </a:p>
        </p:txBody>
      </p:sp>
      <p:pic>
        <p:nvPicPr>
          <p:cNvPr id="12" name="Picture 11">
            <a:extLst>
              <a:ext uri="{FF2B5EF4-FFF2-40B4-BE49-F238E27FC236}">
                <a16:creationId xmlns:a16="http://schemas.microsoft.com/office/drawing/2014/main" id="{F30E58E1-AC71-49AF-B90A-19BE4A09AFA6}"/>
              </a:ext>
            </a:extLst>
          </p:cNvPr>
          <p:cNvPicPr>
            <a:picLocks noChangeAspect="1"/>
          </p:cNvPicPr>
          <p:nvPr/>
        </p:nvPicPr>
        <p:blipFill>
          <a:blip r:embed="rId3"/>
          <a:stretch>
            <a:fillRect/>
          </a:stretch>
        </p:blipFill>
        <p:spPr>
          <a:xfrm>
            <a:off x="2398990" y="4983278"/>
            <a:ext cx="2368811" cy="276620"/>
          </a:xfrm>
          <a:prstGeom prst="rect">
            <a:avLst/>
          </a:prstGeom>
        </p:spPr>
      </p:pic>
      <p:pic>
        <p:nvPicPr>
          <p:cNvPr id="14" name="Picture 13">
            <a:extLst>
              <a:ext uri="{FF2B5EF4-FFF2-40B4-BE49-F238E27FC236}">
                <a16:creationId xmlns:a16="http://schemas.microsoft.com/office/drawing/2014/main" id="{156D06DF-04F1-4694-9723-0B521AD037D0}"/>
              </a:ext>
            </a:extLst>
          </p:cNvPr>
          <p:cNvPicPr>
            <a:picLocks noChangeAspect="1"/>
          </p:cNvPicPr>
          <p:nvPr/>
        </p:nvPicPr>
        <p:blipFill>
          <a:blip r:embed="rId4"/>
          <a:stretch>
            <a:fillRect/>
          </a:stretch>
        </p:blipFill>
        <p:spPr>
          <a:xfrm>
            <a:off x="6997816" y="4924554"/>
            <a:ext cx="1514475" cy="1362075"/>
          </a:xfrm>
          <a:prstGeom prst="rect">
            <a:avLst/>
          </a:prstGeom>
        </p:spPr>
      </p:pic>
      <p:sp>
        <p:nvSpPr>
          <p:cNvPr id="15" name="TextBox 14">
            <a:extLst>
              <a:ext uri="{FF2B5EF4-FFF2-40B4-BE49-F238E27FC236}">
                <a16:creationId xmlns:a16="http://schemas.microsoft.com/office/drawing/2014/main" id="{0C6B6285-B0C4-4748-A9C7-55EB514BE682}"/>
              </a:ext>
            </a:extLst>
          </p:cNvPr>
          <p:cNvSpPr txBox="1"/>
          <p:nvPr/>
        </p:nvSpPr>
        <p:spPr>
          <a:xfrm>
            <a:off x="6820353" y="1774241"/>
            <a:ext cx="1691938" cy="369332"/>
          </a:xfrm>
          <a:prstGeom prst="rect">
            <a:avLst/>
          </a:prstGeom>
          <a:noFill/>
        </p:spPr>
        <p:txBody>
          <a:bodyPr wrap="none" rtlCol="0">
            <a:spAutoFit/>
          </a:bodyPr>
          <a:lstStyle/>
          <a:p>
            <a:r>
              <a:rPr lang="en-US" dirty="0"/>
              <a:t>SPCDEPWPVS1</a:t>
            </a:r>
          </a:p>
        </p:txBody>
      </p:sp>
      <p:sp>
        <p:nvSpPr>
          <p:cNvPr id="17" name="Rectangle: Rounded Corners 16">
            <a:extLst>
              <a:ext uri="{FF2B5EF4-FFF2-40B4-BE49-F238E27FC236}">
                <a16:creationId xmlns:a16="http://schemas.microsoft.com/office/drawing/2014/main" id="{DE494EED-B464-4829-AD16-C1EC485690A9}"/>
              </a:ext>
            </a:extLst>
          </p:cNvPr>
          <p:cNvSpPr/>
          <p:nvPr/>
        </p:nvSpPr>
        <p:spPr>
          <a:xfrm>
            <a:off x="9391066" y="2933125"/>
            <a:ext cx="1195839" cy="86708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Unique to server</a:t>
            </a:r>
          </a:p>
        </p:txBody>
      </p:sp>
      <p:cxnSp>
        <p:nvCxnSpPr>
          <p:cNvPr id="19" name="Straight Arrow Connector 18">
            <a:extLst>
              <a:ext uri="{FF2B5EF4-FFF2-40B4-BE49-F238E27FC236}">
                <a16:creationId xmlns:a16="http://schemas.microsoft.com/office/drawing/2014/main" id="{3991C733-8294-4FC1-936D-9AB911FD44B0}"/>
              </a:ext>
            </a:extLst>
          </p:cNvPr>
          <p:cNvCxnSpPr>
            <a:cxnSpLocks/>
            <a:stCxn id="17" idx="1"/>
          </p:cNvCxnSpPr>
          <p:nvPr/>
        </p:nvCxnSpPr>
        <p:spPr>
          <a:xfrm flipH="1" flipV="1">
            <a:off x="8061820" y="2667699"/>
            <a:ext cx="1329246" cy="698970"/>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B4BB2A08-EC12-4BCE-B255-3E562275D310}"/>
              </a:ext>
            </a:extLst>
          </p:cNvPr>
          <p:cNvCxnSpPr>
            <a:cxnSpLocks/>
            <a:stCxn id="17" idx="1"/>
          </p:cNvCxnSpPr>
          <p:nvPr/>
        </p:nvCxnSpPr>
        <p:spPr>
          <a:xfrm flipH="1" flipV="1">
            <a:off x="8246377" y="2983428"/>
            <a:ext cx="1144689" cy="383241"/>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F96183D4-B0D5-45E6-B9F2-00DEB8F8C056}"/>
              </a:ext>
            </a:extLst>
          </p:cNvPr>
          <p:cNvCxnSpPr>
            <a:cxnSpLocks/>
            <a:stCxn id="17" idx="1"/>
          </p:cNvCxnSpPr>
          <p:nvPr/>
        </p:nvCxnSpPr>
        <p:spPr>
          <a:xfrm flipH="1" flipV="1">
            <a:off x="8246377" y="3280611"/>
            <a:ext cx="1144689" cy="86058"/>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CADB0D2B-5077-42D0-BCA6-3F768EB7FA36}"/>
              </a:ext>
            </a:extLst>
          </p:cNvPr>
          <p:cNvCxnSpPr>
            <a:cxnSpLocks/>
            <a:stCxn id="17" idx="1"/>
          </p:cNvCxnSpPr>
          <p:nvPr/>
        </p:nvCxnSpPr>
        <p:spPr>
          <a:xfrm flipH="1">
            <a:off x="8246377" y="3366669"/>
            <a:ext cx="1144689" cy="180856"/>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5E497653-9227-4897-870C-435649762049}"/>
              </a:ext>
            </a:extLst>
          </p:cNvPr>
          <p:cNvCxnSpPr>
            <a:cxnSpLocks/>
            <a:stCxn id="17" idx="1"/>
          </p:cNvCxnSpPr>
          <p:nvPr/>
        </p:nvCxnSpPr>
        <p:spPr>
          <a:xfrm flipH="1">
            <a:off x="8172496" y="3366669"/>
            <a:ext cx="1218570" cy="938410"/>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sp>
        <p:nvSpPr>
          <p:cNvPr id="33" name="Rectangle: Rounded Corners 32">
            <a:extLst>
              <a:ext uri="{FF2B5EF4-FFF2-40B4-BE49-F238E27FC236}">
                <a16:creationId xmlns:a16="http://schemas.microsoft.com/office/drawing/2014/main" id="{65D26E14-69E1-4DB0-B33B-BDB3FA8C3D3D}"/>
              </a:ext>
            </a:extLst>
          </p:cNvPr>
          <p:cNvSpPr/>
          <p:nvPr/>
        </p:nvSpPr>
        <p:spPr>
          <a:xfrm>
            <a:off x="523802" y="3040596"/>
            <a:ext cx="1195839" cy="86708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Unique to server</a:t>
            </a:r>
          </a:p>
        </p:txBody>
      </p:sp>
      <p:cxnSp>
        <p:nvCxnSpPr>
          <p:cNvPr id="34" name="Straight Arrow Connector 33">
            <a:extLst>
              <a:ext uri="{FF2B5EF4-FFF2-40B4-BE49-F238E27FC236}">
                <a16:creationId xmlns:a16="http://schemas.microsoft.com/office/drawing/2014/main" id="{25AE9C83-B2B2-4B8A-9890-3E5F1B8F9659}"/>
              </a:ext>
            </a:extLst>
          </p:cNvPr>
          <p:cNvCxnSpPr>
            <a:cxnSpLocks/>
            <a:stCxn id="33" idx="3"/>
          </p:cNvCxnSpPr>
          <p:nvPr/>
        </p:nvCxnSpPr>
        <p:spPr>
          <a:xfrm>
            <a:off x="1719641" y="3474140"/>
            <a:ext cx="1381734" cy="582660"/>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cxnSp>
        <p:nvCxnSpPr>
          <p:cNvPr id="37" name="Straight Arrow Connector 36">
            <a:extLst>
              <a:ext uri="{FF2B5EF4-FFF2-40B4-BE49-F238E27FC236}">
                <a16:creationId xmlns:a16="http://schemas.microsoft.com/office/drawing/2014/main" id="{64F4B9C8-A172-4A79-ACB6-3104E6B49E73}"/>
              </a:ext>
            </a:extLst>
          </p:cNvPr>
          <p:cNvCxnSpPr>
            <a:cxnSpLocks/>
            <a:stCxn id="33" idx="3"/>
          </p:cNvCxnSpPr>
          <p:nvPr/>
        </p:nvCxnSpPr>
        <p:spPr>
          <a:xfrm flipV="1">
            <a:off x="1719641" y="2933125"/>
            <a:ext cx="914502" cy="541015"/>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sp>
        <p:nvSpPr>
          <p:cNvPr id="40" name="TextBox 39">
            <a:extLst>
              <a:ext uri="{FF2B5EF4-FFF2-40B4-BE49-F238E27FC236}">
                <a16:creationId xmlns:a16="http://schemas.microsoft.com/office/drawing/2014/main" id="{1AFB6FDC-7800-46F6-B4AD-CCD903DD9765}"/>
              </a:ext>
            </a:extLst>
          </p:cNvPr>
          <p:cNvSpPr txBox="1"/>
          <p:nvPr/>
        </p:nvSpPr>
        <p:spPr>
          <a:xfrm>
            <a:off x="1973117" y="5411334"/>
            <a:ext cx="3408112" cy="307777"/>
          </a:xfrm>
          <a:prstGeom prst="rect">
            <a:avLst/>
          </a:prstGeom>
          <a:noFill/>
        </p:spPr>
        <p:txBody>
          <a:bodyPr wrap="none" rtlCol="0">
            <a:spAutoFit/>
          </a:bodyPr>
          <a:lstStyle/>
          <a:p>
            <a:r>
              <a:rPr lang="en-US" sz="1400" dirty="0"/>
              <a:t>For access, contact either Xiaorui or Isrrael</a:t>
            </a: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What is the DATA WAREHOUSE</a:t>
            </a:r>
          </a:p>
        </p:txBody>
      </p:sp>
      <p:sp>
        <p:nvSpPr>
          <p:cNvPr id="3" name="Rectangle: Rounded Corners 2">
            <a:extLst>
              <a:ext uri="{FF2B5EF4-FFF2-40B4-BE49-F238E27FC236}">
                <a16:creationId xmlns:a16="http://schemas.microsoft.com/office/drawing/2014/main" id="{CC1749E2-CDB3-44EE-9382-50E206BF25CC}"/>
              </a:ext>
            </a:extLst>
          </p:cNvPr>
          <p:cNvSpPr/>
          <p:nvPr/>
        </p:nvSpPr>
        <p:spPr>
          <a:xfrm>
            <a:off x="1484852" y="2298583"/>
            <a:ext cx="1912690" cy="788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Medicaid</a:t>
            </a:r>
          </a:p>
        </p:txBody>
      </p:sp>
      <p:sp>
        <p:nvSpPr>
          <p:cNvPr id="4" name="Rectangle: Rounded Corners 3">
            <a:extLst>
              <a:ext uri="{FF2B5EF4-FFF2-40B4-BE49-F238E27FC236}">
                <a16:creationId xmlns:a16="http://schemas.microsoft.com/office/drawing/2014/main" id="{D4F7EA2C-57C3-400A-8BC1-6D0389580092}"/>
              </a:ext>
            </a:extLst>
          </p:cNvPr>
          <p:cNvSpPr/>
          <p:nvPr/>
        </p:nvSpPr>
        <p:spPr>
          <a:xfrm>
            <a:off x="1484852" y="3289882"/>
            <a:ext cx="1912690" cy="788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Truven</a:t>
            </a:r>
          </a:p>
        </p:txBody>
      </p:sp>
      <p:sp>
        <p:nvSpPr>
          <p:cNvPr id="5" name="Rectangle: Rounded Corners 4">
            <a:extLst>
              <a:ext uri="{FF2B5EF4-FFF2-40B4-BE49-F238E27FC236}">
                <a16:creationId xmlns:a16="http://schemas.microsoft.com/office/drawing/2014/main" id="{CC6FF693-8A0A-47C4-B7FD-AECA25F8713A}"/>
              </a:ext>
            </a:extLst>
          </p:cNvPr>
          <p:cNvSpPr/>
          <p:nvPr/>
        </p:nvSpPr>
        <p:spPr>
          <a:xfrm>
            <a:off x="1484852" y="4281181"/>
            <a:ext cx="1912690" cy="7885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Optum</a:t>
            </a:r>
          </a:p>
        </p:txBody>
      </p:sp>
      <p:sp>
        <p:nvSpPr>
          <p:cNvPr id="6" name="Rectangle: Rounded Corners 5">
            <a:extLst>
              <a:ext uri="{FF2B5EF4-FFF2-40B4-BE49-F238E27FC236}">
                <a16:creationId xmlns:a16="http://schemas.microsoft.com/office/drawing/2014/main" id="{184D7836-60A8-48DA-AE37-75EAC4B180A9}"/>
              </a:ext>
            </a:extLst>
          </p:cNvPr>
          <p:cNvSpPr/>
          <p:nvPr/>
        </p:nvSpPr>
        <p:spPr>
          <a:xfrm>
            <a:off x="1484852" y="5272480"/>
            <a:ext cx="1912690" cy="78856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Medicare</a:t>
            </a:r>
          </a:p>
        </p:txBody>
      </p:sp>
      <p:sp>
        <p:nvSpPr>
          <p:cNvPr id="7" name="Rectangle: Rounded Corners 6">
            <a:extLst>
              <a:ext uri="{FF2B5EF4-FFF2-40B4-BE49-F238E27FC236}">
                <a16:creationId xmlns:a16="http://schemas.microsoft.com/office/drawing/2014/main" id="{2BA17ACE-EC1F-4233-87FD-A9F78BB0270E}"/>
              </a:ext>
            </a:extLst>
          </p:cNvPr>
          <p:cNvSpPr/>
          <p:nvPr/>
        </p:nvSpPr>
        <p:spPr>
          <a:xfrm>
            <a:off x="7031373" y="2424418"/>
            <a:ext cx="2456576" cy="1308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Data_warehouse</a:t>
            </a:r>
            <a:endParaRPr lang="en-US" dirty="0"/>
          </a:p>
        </p:txBody>
      </p:sp>
      <p:cxnSp>
        <p:nvCxnSpPr>
          <p:cNvPr id="8" name="Straight Arrow Connector 7">
            <a:extLst>
              <a:ext uri="{FF2B5EF4-FFF2-40B4-BE49-F238E27FC236}">
                <a16:creationId xmlns:a16="http://schemas.microsoft.com/office/drawing/2014/main" id="{21315DCB-02A2-46AD-9831-3570A6A4A47F}"/>
              </a:ext>
            </a:extLst>
          </p:cNvPr>
          <p:cNvCxnSpPr>
            <a:cxnSpLocks/>
            <a:stCxn id="3" idx="3"/>
            <a:endCxn id="7" idx="1"/>
          </p:cNvCxnSpPr>
          <p:nvPr/>
        </p:nvCxnSpPr>
        <p:spPr>
          <a:xfrm>
            <a:off x="3397542" y="2692866"/>
            <a:ext cx="3633831" cy="385894"/>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27C5C8C3-BEEC-4253-9081-7ABBEB131DFA}"/>
              </a:ext>
            </a:extLst>
          </p:cNvPr>
          <p:cNvCxnSpPr>
            <a:cxnSpLocks/>
            <a:stCxn id="4" idx="3"/>
            <a:endCxn id="7" idx="1"/>
          </p:cNvCxnSpPr>
          <p:nvPr/>
        </p:nvCxnSpPr>
        <p:spPr>
          <a:xfrm flipV="1">
            <a:off x="3397542" y="3078760"/>
            <a:ext cx="3633831" cy="605405"/>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D90D03FB-42D7-4BDB-BA18-E9EB8D74849D}"/>
              </a:ext>
            </a:extLst>
          </p:cNvPr>
          <p:cNvCxnSpPr>
            <a:cxnSpLocks/>
            <a:stCxn id="5" idx="3"/>
            <a:endCxn id="7" idx="1"/>
          </p:cNvCxnSpPr>
          <p:nvPr/>
        </p:nvCxnSpPr>
        <p:spPr>
          <a:xfrm flipV="1">
            <a:off x="3397542" y="3078760"/>
            <a:ext cx="3633831" cy="1596704"/>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0AD3CAE3-607F-43FD-B483-44C51757AA44}"/>
              </a:ext>
            </a:extLst>
          </p:cNvPr>
          <p:cNvCxnSpPr>
            <a:cxnSpLocks/>
            <a:stCxn id="6" idx="3"/>
            <a:endCxn id="7" idx="1"/>
          </p:cNvCxnSpPr>
          <p:nvPr/>
        </p:nvCxnSpPr>
        <p:spPr>
          <a:xfrm flipV="1">
            <a:off x="3397542" y="3078760"/>
            <a:ext cx="3633831" cy="2588003"/>
          </a:xfrm>
          <a:prstGeom prst="straightConnector1">
            <a:avLst/>
          </a:prstGeom>
          <a:ln>
            <a:solidFill>
              <a:srgbClr val="FFFF00"/>
            </a:solidFill>
            <a:tailEnd type="triangle"/>
          </a:ln>
        </p:spPr>
        <p:style>
          <a:lnRef idx="3">
            <a:schemeClr val="accent3"/>
          </a:lnRef>
          <a:fillRef idx="0">
            <a:schemeClr val="accent3"/>
          </a:fillRef>
          <a:effectRef idx="2">
            <a:schemeClr val="accent3"/>
          </a:effectRef>
          <a:fontRef idx="minor">
            <a:schemeClr val="tx1"/>
          </a:fontRef>
        </p:style>
      </p:cxnSp>
      <p:sp>
        <p:nvSpPr>
          <p:cNvPr id="21" name="TextBox 20">
            <a:extLst>
              <a:ext uri="{FF2B5EF4-FFF2-40B4-BE49-F238E27FC236}">
                <a16:creationId xmlns:a16="http://schemas.microsoft.com/office/drawing/2014/main" id="{2BA9291E-588E-4C36-9E02-01EB4129F074}"/>
              </a:ext>
            </a:extLst>
          </p:cNvPr>
          <p:cNvSpPr txBox="1"/>
          <p:nvPr/>
        </p:nvSpPr>
        <p:spPr>
          <a:xfrm rot="16200000">
            <a:off x="-281431" y="4885081"/>
            <a:ext cx="2279214" cy="369332"/>
          </a:xfrm>
          <a:prstGeom prst="rect">
            <a:avLst/>
          </a:prstGeom>
          <a:noFill/>
        </p:spPr>
        <p:txBody>
          <a:bodyPr wrap="none" rtlCol="0">
            <a:spAutoFit/>
          </a:bodyPr>
          <a:lstStyle/>
          <a:p>
            <a:r>
              <a:rPr lang="en-US" dirty="0"/>
              <a:t>Revamp in progress…</a:t>
            </a:r>
          </a:p>
        </p:txBody>
      </p:sp>
      <p:sp>
        <p:nvSpPr>
          <p:cNvPr id="28" name="TextBox 27">
            <a:extLst>
              <a:ext uri="{FF2B5EF4-FFF2-40B4-BE49-F238E27FC236}">
                <a16:creationId xmlns:a16="http://schemas.microsoft.com/office/drawing/2014/main" id="{993CDB17-DDE8-4957-98C1-9A5BC5CE3B34}"/>
              </a:ext>
            </a:extLst>
          </p:cNvPr>
          <p:cNvSpPr txBox="1"/>
          <p:nvPr/>
        </p:nvSpPr>
        <p:spPr>
          <a:xfrm>
            <a:off x="6897148" y="3847520"/>
            <a:ext cx="306058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Combined tables</a:t>
            </a:r>
          </a:p>
          <a:p>
            <a:pPr marL="285750" indent="-285750">
              <a:buFont typeface="Arial" panose="020B0604020202020204" pitchFamily="34" charset="0"/>
              <a:buChar char="•"/>
            </a:pPr>
            <a:r>
              <a:rPr lang="en-US" dirty="0"/>
              <a:t>Unified variable names!</a:t>
            </a:r>
          </a:p>
          <a:p>
            <a:pPr marL="285750" indent="-285750">
              <a:buFont typeface="Arial" panose="020B0604020202020204" pitchFamily="34" charset="0"/>
              <a:buChar char="•"/>
            </a:pPr>
            <a:r>
              <a:rPr lang="en-US" dirty="0"/>
              <a:t>Cleaned enrollment data</a:t>
            </a:r>
          </a:p>
          <a:p>
            <a:pPr marL="285750" indent="-285750">
              <a:buFont typeface="Arial" panose="020B0604020202020204" pitchFamily="34" charset="0"/>
              <a:buChar char="•"/>
            </a:pPr>
            <a:r>
              <a:rPr lang="en-US" dirty="0"/>
              <a:t>Fields trimmed of white spaces and converted to proper type</a:t>
            </a:r>
          </a:p>
          <a:p>
            <a:pPr marL="285750" indent="-285750">
              <a:buFont typeface="Arial" panose="020B0604020202020204" pitchFamily="34" charset="0"/>
              <a:buChar char="•"/>
            </a:pPr>
            <a:r>
              <a:rPr lang="en-US" dirty="0"/>
              <a:t>Data corrections</a:t>
            </a:r>
          </a:p>
          <a:p>
            <a:pPr marL="285750" indent="-285750">
              <a:buFont typeface="Arial" panose="020B0604020202020204" pitchFamily="34" charset="0"/>
              <a:buChar char="•"/>
            </a:pPr>
            <a:r>
              <a:rPr lang="en-US" dirty="0"/>
              <a:t>Removal of useless data</a:t>
            </a:r>
          </a:p>
        </p:txBody>
      </p:sp>
      <p:sp>
        <p:nvSpPr>
          <p:cNvPr id="13" name="Left Brace 12">
            <a:extLst>
              <a:ext uri="{FF2B5EF4-FFF2-40B4-BE49-F238E27FC236}">
                <a16:creationId xmlns:a16="http://schemas.microsoft.com/office/drawing/2014/main" id="{BB01EA3F-D31F-4583-AAED-7CB102F3029C}"/>
              </a:ext>
            </a:extLst>
          </p:cNvPr>
          <p:cNvSpPr/>
          <p:nvPr/>
        </p:nvSpPr>
        <p:spPr>
          <a:xfrm>
            <a:off x="1115521" y="4281181"/>
            <a:ext cx="241332" cy="17798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3498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WHAT’S IT GOING TO DO FOR ME?</a:t>
            </a:r>
          </a:p>
        </p:txBody>
      </p:sp>
      <p:sp>
        <p:nvSpPr>
          <p:cNvPr id="9" name="Rectangle: Rounded Corners 8">
            <a:extLst>
              <a:ext uri="{FF2B5EF4-FFF2-40B4-BE49-F238E27FC236}">
                <a16:creationId xmlns:a16="http://schemas.microsoft.com/office/drawing/2014/main" id="{8A547DEA-57F6-4551-8072-075A01670565}"/>
              </a:ext>
            </a:extLst>
          </p:cNvPr>
          <p:cNvSpPr/>
          <p:nvPr/>
        </p:nvSpPr>
        <p:spPr>
          <a:xfrm>
            <a:off x="813732" y="2030137"/>
            <a:ext cx="2005668" cy="478172"/>
          </a:xfrm>
          <a:prstGeom prst="roundRect">
            <a:avLst/>
          </a:prstGeom>
          <a:solidFill>
            <a:srgbClr val="FF7C8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sp>
        <p:nvSpPr>
          <p:cNvPr id="10" name="Rectangle 9">
            <a:extLst>
              <a:ext uri="{FF2B5EF4-FFF2-40B4-BE49-F238E27FC236}">
                <a16:creationId xmlns:a16="http://schemas.microsoft.com/office/drawing/2014/main" id="{47EA1D42-C80B-4365-AB4E-FDB6864587A7}"/>
              </a:ext>
            </a:extLst>
          </p:cNvPr>
          <p:cNvSpPr/>
          <p:nvPr/>
        </p:nvSpPr>
        <p:spPr>
          <a:xfrm>
            <a:off x="813732" y="3031958"/>
            <a:ext cx="1865300" cy="39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CHIP_RX_FY19</a:t>
            </a:r>
          </a:p>
        </p:txBody>
      </p:sp>
      <p:sp>
        <p:nvSpPr>
          <p:cNvPr id="16" name="Rectangle 15">
            <a:extLst>
              <a:ext uri="{FF2B5EF4-FFF2-40B4-BE49-F238E27FC236}">
                <a16:creationId xmlns:a16="http://schemas.microsoft.com/office/drawing/2014/main" id="{9EBAF1AE-B4D3-4526-B5D2-E22C502D26B2}"/>
              </a:ext>
            </a:extLst>
          </p:cNvPr>
          <p:cNvSpPr/>
          <p:nvPr/>
        </p:nvSpPr>
        <p:spPr>
          <a:xfrm>
            <a:off x="813732" y="3429000"/>
            <a:ext cx="1865300" cy="39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CHIP_RX_FY20</a:t>
            </a:r>
          </a:p>
        </p:txBody>
      </p:sp>
      <p:sp>
        <p:nvSpPr>
          <p:cNvPr id="17" name="Rectangle 16">
            <a:extLst>
              <a:ext uri="{FF2B5EF4-FFF2-40B4-BE49-F238E27FC236}">
                <a16:creationId xmlns:a16="http://schemas.microsoft.com/office/drawing/2014/main" id="{92690B41-E336-4510-BDA8-87D2B2A6F062}"/>
              </a:ext>
            </a:extLst>
          </p:cNvPr>
          <p:cNvSpPr/>
          <p:nvPr/>
        </p:nvSpPr>
        <p:spPr>
          <a:xfrm>
            <a:off x="813732" y="3826042"/>
            <a:ext cx="1865300" cy="3970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FFS_RX_FY19</a:t>
            </a:r>
          </a:p>
        </p:txBody>
      </p:sp>
      <p:sp>
        <p:nvSpPr>
          <p:cNvPr id="19" name="Rectangle 18">
            <a:extLst>
              <a:ext uri="{FF2B5EF4-FFF2-40B4-BE49-F238E27FC236}">
                <a16:creationId xmlns:a16="http://schemas.microsoft.com/office/drawing/2014/main" id="{CD03D4AB-E804-4215-BAF1-68D406144FCB}"/>
              </a:ext>
            </a:extLst>
          </p:cNvPr>
          <p:cNvSpPr/>
          <p:nvPr/>
        </p:nvSpPr>
        <p:spPr>
          <a:xfrm>
            <a:off x="813732" y="4223084"/>
            <a:ext cx="1865300" cy="3970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FFS_RX_FY20</a:t>
            </a:r>
          </a:p>
        </p:txBody>
      </p:sp>
      <p:sp>
        <p:nvSpPr>
          <p:cNvPr id="20" name="Rectangle 19">
            <a:extLst>
              <a:ext uri="{FF2B5EF4-FFF2-40B4-BE49-F238E27FC236}">
                <a16:creationId xmlns:a16="http://schemas.microsoft.com/office/drawing/2014/main" id="{AB372A90-A501-4A3D-AF35-608E48D8EB1D}"/>
              </a:ext>
            </a:extLst>
          </p:cNvPr>
          <p:cNvSpPr/>
          <p:nvPr/>
        </p:nvSpPr>
        <p:spPr>
          <a:xfrm>
            <a:off x="813732" y="4620126"/>
            <a:ext cx="1865300" cy="3970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MCO_RX_FY19</a:t>
            </a:r>
          </a:p>
        </p:txBody>
      </p:sp>
      <p:sp>
        <p:nvSpPr>
          <p:cNvPr id="22" name="Rectangle 21">
            <a:extLst>
              <a:ext uri="{FF2B5EF4-FFF2-40B4-BE49-F238E27FC236}">
                <a16:creationId xmlns:a16="http://schemas.microsoft.com/office/drawing/2014/main" id="{D74146FB-A161-439D-9099-979F1E999CD6}"/>
              </a:ext>
            </a:extLst>
          </p:cNvPr>
          <p:cNvSpPr/>
          <p:nvPr/>
        </p:nvSpPr>
        <p:spPr>
          <a:xfrm>
            <a:off x="813732" y="5017168"/>
            <a:ext cx="1865300" cy="3970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MCO_RX_FY20</a:t>
            </a:r>
          </a:p>
        </p:txBody>
      </p:sp>
      <p:sp>
        <p:nvSpPr>
          <p:cNvPr id="12" name="Right Brace 11">
            <a:extLst>
              <a:ext uri="{FF2B5EF4-FFF2-40B4-BE49-F238E27FC236}">
                <a16:creationId xmlns:a16="http://schemas.microsoft.com/office/drawing/2014/main" id="{4C3D0DC7-17D7-4D60-9913-2D24EA3515AC}"/>
              </a:ext>
            </a:extLst>
          </p:cNvPr>
          <p:cNvSpPr/>
          <p:nvPr/>
        </p:nvSpPr>
        <p:spPr>
          <a:xfrm>
            <a:off x="2819400" y="3031958"/>
            <a:ext cx="434282" cy="2382252"/>
          </a:xfrm>
          <a:prstGeom prst="rightBrace">
            <a:avLst>
              <a:gd name="adj1" fmla="val 30893"/>
              <a:gd name="adj2" fmla="val 4954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0412A57-2AC9-4CAC-8653-444DC76E1373}"/>
              </a:ext>
            </a:extLst>
          </p:cNvPr>
          <p:cNvSpPr txBox="1"/>
          <p:nvPr/>
        </p:nvSpPr>
        <p:spPr>
          <a:xfrm>
            <a:off x="3253682" y="3221276"/>
            <a:ext cx="27019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Search multiple tables</a:t>
            </a:r>
          </a:p>
          <a:p>
            <a:pPr marL="285750" indent="-285750">
              <a:buFont typeface="Arial" panose="020B0604020202020204" pitchFamily="34" charset="0"/>
              <a:buChar char="•"/>
            </a:pPr>
            <a:r>
              <a:rPr lang="en-US" dirty="0"/>
              <a:t>Variable names are slightly different in each table</a:t>
            </a:r>
          </a:p>
        </p:txBody>
      </p:sp>
      <p:pic>
        <p:nvPicPr>
          <p:cNvPr id="15" name="Graphic 14" descr="Sad face outline with solid fill">
            <a:extLst>
              <a:ext uri="{FF2B5EF4-FFF2-40B4-BE49-F238E27FC236}">
                <a16:creationId xmlns:a16="http://schemas.microsoft.com/office/drawing/2014/main" id="{D02D352D-9FC9-451F-925C-A659A27D79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3112" y="4957010"/>
            <a:ext cx="914400" cy="914400"/>
          </a:xfrm>
          <a:prstGeom prst="rect">
            <a:avLst/>
          </a:prstGeom>
        </p:spPr>
      </p:pic>
      <p:sp>
        <p:nvSpPr>
          <p:cNvPr id="25" name="Rectangle: Rounded Corners 24">
            <a:extLst>
              <a:ext uri="{FF2B5EF4-FFF2-40B4-BE49-F238E27FC236}">
                <a16:creationId xmlns:a16="http://schemas.microsoft.com/office/drawing/2014/main" id="{3D1F01EA-BF1F-414D-9C0D-8A0EA4A9A771}"/>
              </a:ext>
            </a:extLst>
          </p:cNvPr>
          <p:cNvSpPr/>
          <p:nvPr/>
        </p:nvSpPr>
        <p:spPr>
          <a:xfrm>
            <a:off x="6692018" y="1958223"/>
            <a:ext cx="2005668" cy="4781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Data_warehouse</a:t>
            </a:r>
            <a:endParaRPr lang="en-US" dirty="0"/>
          </a:p>
        </p:txBody>
      </p:sp>
      <p:sp>
        <p:nvSpPr>
          <p:cNvPr id="26" name="Rectangle 25">
            <a:extLst>
              <a:ext uri="{FF2B5EF4-FFF2-40B4-BE49-F238E27FC236}">
                <a16:creationId xmlns:a16="http://schemas.microsoft.com/office/drawing/2014/main" id="{BDC328D5-8BB0-43B9-8D35-C9CECDBDDBA3}"/>
              </a:ext>
            </a:extLst>
          </p:cNvPr>
          <p:cNvSpPr/>
          <p:nvPr/>
        </p:nvSpPr>
        <p:spPr>
          <a:xfrm>
            <a:off x="6692018" y="3345330"/>
            <a:ext cx="2201611" cy="1461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Pharmacy_claims</a:t>
            </a:r>
            <a:endParaRPr lang="en-US" dirty="0"/>
          </a:p>
        </p:txBody>
      </p:sp>
      <p:sp>
        <p:nvSpPr>
          <p:cNvPr id="34" name="TextBox 33">
            <a:extLst>
              <a:ext uri="{FF2B5EF4-FFF2-40B4-BE49-F238E27FC236}">
                <a16:creationId xmlns:a16="http://schemas.microsoft.com/office/drawing/2014/main" id="{84681D0A-ED34-4D7F-AEB3-B73806FA78B3}"/>
              </a:ext>
            </a:extLst>
          </p:cNvPr>
          <p:cNvSpPr txBox="1"/>
          <p:nvPr/>
        </p:nvSpPr>
        <p:spPr>
          <a:xfrm>
            <a:off x="9131968" y="3149362"/>
            <a:ext cx="27019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Search in one single table!</a:t>
            </a:r>
          </a:p>
          <a:p>
            <a:pPr marL="285750" indent="-285750">
              <a:buFont typeface="Arial" panose="020B0604020202020204" pitchFamily="34" charset="0"/>
              <a:buChar char="•"/>
            </a:pPr>
            <a:r>
              <a:rPr lang="en-US" dirty="0"/>
              <a:t>Adapting code to another data source does not require changing variable names</a:t>
            </a:r>
          </a:p>
        </p:txBody>
      </p:sp>
      <p:pic>
        <p:nvPicPr>
          <p:cNvPr id="36" name="Graphic 35" descr="Sunglasses face outline with solid fill">
            <a:extLst>
              <a:ext uri="{FF2B5EF4-FFF2-40B4-BE49-F238E27FC236}">
                <a16:creationId xmlns:a16="http://schemas.microsoft.com/office/drawing/2014/main" id="{183DA854-20A9-4011-A9CA-4C3E18B369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38598" y="5017168"/>
            <a:ext cx="914400" cy="914400"/>
          </a:xfrm>
          <a:prstGeom prst="rect">
            <a:avLst/>
          </a:prstGeom>
        </p:spPr>
      </p:pic>
      <p:sp>
        <p:nvSpPr>
          <p:cNvPr id="38" name="Rectangle 37">
            <a:extLst>
              <a:ext uri="{FF2B5EF4-FFF2-40B4-BE49-F238E27FC236}">
                <a16:creationId xmlns:a16="http://schemas.microsoft.com/office/drawing/2014/main" id="{2CA817E6-F349-4E5E-A723-A7A98F880F30}"/>
              </a:ext>
            </a:extLst>
          </p:cNvPr>
          <p:cNvSpPr/>
          <p:nvPr/>
        </p:nvSpPr>
        <p:spPr>
          <a:xfrm>
            <a:off x="8487390" y="880821"/>
            <a:ext cx="3302416" cy="7214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Combined Tables</a:t>
            </a:r>
          </a:p>
        </p:txBody>
      </p:sp>
    </p:spTree>
    <p:extLst>
      <p:ext uri="{BB962C8B-B14F-4D97-AF65-F5344CB8AC3E}">
        <p14:creationId xmlns:p14="http://schemas.microsoft.com/office/powerpoint/2010/main" val="390733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18B3F8-CB8A-4DEB-9497-B07DA1576447}"/>
              </a:ext>
            </a:extLst>
          </p:cNvPr>
          <p:cNvPicPr>
            <a:picLocks noChangeAspect="1"/>
          </p:cNvPicPr>
          <p:nvPr/>
        </p:nvPicPr>
        <p:blipFill>
          <a:blip r:embed="rId3"/>
          <a:stretch>
            <a:fillRect/>
          </a:stretch>
        </p:blipFill>
        <p:spPr>
          <a:xfrm>
            <a:off x="780771" y="2471460"/>
            <a:ext cx="9582827" cy="1810659"/>
          </a:xfrm>
          <a:prstGeom prst="rect">
            <a:avLst/>
          </a:prstGeom>
        </p:spPr>
      </p:pic>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WHAT’S IT GOING TO DO FOR ME?</a:t>
            </a:r>
          </a:p>
        </p:txBody>
      </p:sp>
      <p:pic>
        <p:nvPicPr>
          <p:cNvPr id="36" name="Graphic 35" descr="Sunglasses face outline with solid fill">
            <a:extLst>
              <a:ext uri="{FF2B5EF4-FFF2-40B4-BE49-F238E27FC236}">
                <a16:creationId xmlns:a16="http://schemas.microsoft.com/office/drawing/2014/main" id="{183DA854-20A9-4011-A9CA-4C3E18B369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3598" y="2819709"/>
            <a:ext cx="914400" cy="914400"/>
          </a:xfrm>
          <a:prstGeom prst="rect">
            <a:avLst/>
          </a:prstGeom>
        </p:spPr>
      </p:pic>
      <p:sp>
        <p:nvSpPr>
          <p:cNvPr id="38" name="Rectangle 37">
            <a:extLst>
              <a:ext uri="{FF2B5EF4-FFF2-40B4-BE49-F238E27FC236}">
                <a16:creationId xmlns:a16="http://schemas.microsoft.com/office/drawing/2014/main" id="{2CA817E6-F349-4E5E-A723-A7A98F880F30}"/>
              </a:ext>
            </a:extLst>
          </p:cNvPr>
          <p:cNvSpPr/>
          <p:nvPr/>
        </p:nvSpPr>
        <p:spPr>
          <a:xfrm>
            <a:off x="8487390" y="880821"/>
            <a:ext cx="3302416" cy="7214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Unified variable names</a:t>
            </a:r>
          </a:p>
        </p:txBody>
      </p:sp>
      <p:sp>
        <p:nvSpPr>
          <p:cNvPr id="5" name="Oval 4">
            <a:extLst>
              <a:ext uri="{FF2B5EF4-FFF2-40B4-BE49-F238E27FC236}">
                <a16:creationId xmlns:a16="http://schemas.microsoft.com/office/drawing/2014/main" id="{A78B3EC6-43BC-41C4-B59F-0EF0A706B60E}"/>
              </a:ext>
            </a:extLst>
          </p:cNvPr>
          <p:cNvSpPr/>
          <p:nvPr/>
        </p:nvSpPr>
        <p:spPr>
          <a:xfrm>
            <a:off x="9091681" y="2819709"/>
            <a:ext cx="1066011" cy="4651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B413956-9E6E-4A3C-9426-D28E30CC4D12}"/>
              </a:ext>
            </a:extLst>
          </p:cNvPr>
          <p:cNvSpPr/>
          <p:nvPr/>
        </p:nvSpPr>
        <p:spPr>
          <a:xfrm>
            <a:off x="9066269" y="3734110"/>
            <a:ext cx="1066009" cy="4651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5913C28-BC90-4A32-B609-77C437B1757B}"/>
              </a:ext>
            </a:extLst>
          </p:cNvPr>
          <p:cNvGrpSpPr/>
          <p:nvPr/>
        </p:nvGrpSpPr>
        <p:grpSpPr>
          <a:xfrm rot="16200000">
            <a:off x="4617368" y="4465257"/>
            <a:ext cx="661737" cy="220166"/>
            <a:chOff x="5236906" y="5560347"/>
            <a:chExt cx="661737" cy="220166"/>
          </a:xfrm>
        </p:grpSpPr>
        <p:cxnSp>
          <p:nvCxnSpPr>
            <p:cNvPr id="17" name="Straight Arrow Connector 16">
              <a:extLst>
                <a:ext uri="{FF2B5EF4-FFF2-40B4-BE49-F238E27FC236}">
                  <a16:creationId xmlns:a16="http://schemas.microsoft.com/office/drawing/2014/main" id="{A3326045-222A-4595-AC21-DEB22C51091E}"/>
                </a:ext>
              </a:extLst>
            </p:cNvPr>
            <p:cNvCxnSpPr>
              <a:cxnSpLocks/>
            </p:cNvCxnSpPr>
            <p:nvPr/>
          </p:nvCxnSpPr>
          <p:spPr>
            <a:xfrm>
              <a:off x="5342021" y="5560347"/>
              <a:ext cx="55662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BF07D6E-6DCC-4D06-A2E1-072D77270D7B}"/>
                </a:ext>
              </a:extLst>
            </p:cNvPr>
            <p:cNvCxnSpPr>
              <a:cxnSpLocks/>
            </p:cNvCxnSpPr>
            <p:nvPr/>
          </p:nvCxnSpPr>
          <p:spPr>
            <a:xfrm flipH="1">
              <a:off x="5236906" y="5780513"/>
              <a:ext cx="56949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A3505C8C-26AB-4206-9C68-97E586016518}"/>
              </a:ext>
            </a:extLst>
          </p:cNvPr>
          <p:cNvSpPr txBox="1"/>
          <p:nvPr/>
        </p:nvSpPr>
        <p:spPr>
          <a:xfrm>
            <a:off x="5255675" y="4356940"/>
            <a:ext cx="1878006" cy="369332"/>
          </a:xfrm>
          <a:prstGeom prst="rect">
            <a:avLst/>
          </a:prstGeom>
          <a:noFill/>
        </p:spPr>
        <p:txBody>
          <a:bodyPr wrap="square" rtlCol="0">
            <a:spAutoFit/>
          </a:bodyPr>
          <a:lstStyle/>
          <a:p>
            <a:r>
              <a:rPr lang="en-US" dirty="0"/>
              <a:t>Equivalent</a:t>
            </a:r>
          </a:p>
        </p:txBody>
      </p:sp>
      <p:pic>
        <p:nvPicPr>
          <p:cNvPr id="8" name="Picture 7">
            <a:extLst>
              <a:ext uri="{FF2B5EF4-FFF2-40B4-BE49-F238E27FC236}">
                <a16:creationId xmlns:a16="http://schemas.microsoft.com/office/drawing/2014/main" id="{AD6C9D09-8F94-4725-99C6-16EA50B7F15D}"/>
              </a:ext>
            </a:extLst>
          </p:cNvPr>
          <p:cNvPicPr>
            <a:picLocks noChangeAspect="1"/>
          </p:cNvPicPr>
          <p:nvPr/>
        </p:nvPicPr>
        <p:blipFill>
          <a:blip r:embed="rId6"/>
          <a:stretch>
            <a:fillRect/>
          </a:stretch>
        </p:blipFill>
        <p:spPr>
          <a:xfrm>
            <a:off x="597834" y="4951521"/>
            <a:ext cx="10030765" cy="857059"/>
          </a:xfrm>
          <a:prstGeom prst="rect">
            <a:avLst/>
          </a:prstGeom>
        </p:spPr>
      </p:pic>
      <p:sp>
        <p:nvSpPr>
          <p:cNvPr id="19" name="Oval 18">
            <a:extLst>
              <a:ext uri="{FF2B5EF4-FFF2-40B4-BE49-F238E27FC236}">
                <a16:creationId xmlns:a16="http://schemas.microsoft.com/office/drawing/2014/main" id="{235E7782-DF8F-487E-B0E1-0B7A04D21B01}"/>
              </a:ext>
            </a:extLst>
          </p:cNvPr>
          <p:cNvSpPr/>
          <p:nvPr/>
        </p:nvSpPr>
        <p:spPr>
          <a:xfrm>
            <a:off x="9066269" y="4951522"/>
            <a:ext cx="1754529" cy="4651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DDCEB8-2AE4-48E9-95FE-B009B8539B08}"/>
              </a:ext>
            </a:extLst>
          </p:cNvPr>
          <p:cNvSpPr txBox="1"/>
          <p:nvPr/>
        </p:nvSpPr>
        <p:spPr>
          <a:xfrm>
            <a:off x="780770" y="4047753"/>
            <a:ext cx="2791773" cy="369332"/>
          </a:xfrm>
          <a:prstGeom prst="rect">
            <a:avLst/>
          </a:prstGeom>
          <a:noFill/>
        </p:spPr>
        <p:txBody>
          <a:bodyPr wrap="square" rtlCol="0">
            <a:spAutoFit/>
          </a:bodyPr>
          <a:lstStyle/>
          <a:p>
            <a:r>
              <a:rPr lang="en-US" dirty="0">
                <a:solidFill>
                  <a:srgbClr val="FF6600"/>
                </a:solidFill>
              </a:rPr>
              <a:t>Query time: ~ 35 seconds</a:t>
            </a:r>
          </a:p>
        </p:txBody>
      </p:sp>
      <p:sp>
        <p:nvSpPr>
          <p:cNvPr id="22" name="TextBox 21">
            <a:extLst>
              <a:ext uri="{FF2B5EF4-FFF2-40B4-BE49-F238E27FC236}">
                <a16:creationId xmlns:a16="http://schemas.microsoft.com/office/drawing/2014/main" id="{38C0E323-65AF-4887-A5E4-3D1A73F0D779}"/>
              </a:ext>
            </a:extLst>
          </p:cNvPr>
          <p:cNvSpPr txBox="1"/>
          <p:nvPr/>
        </p:nvSpPr>
        <p:spPr>
          <a:xfrm>
            <a:off x="780770" y="5589676"/>
            <a:ext cx="3550599" cy="369332"/>
          </a:xfrm>
          <a:prstGeom prst="rect">
            <a:avLst/>
          </a:prstGeom>
          <a:noFill/>
        </p:spPr>
        <p:txBody>
          <a:bodyPr wrap="square" rtlCol="0">
            <a:spAutoFit/>
          </a:bodyPr>
          <a:lstStyle/>
          <a:p>
            <a:r>
              <a:rPr lang="en-US" dirty="0">
                <a:solidFill>
                  <a:srgbClr val="FF6600"/>
                </a:solidFill>
              </a:rPr>
              <a:t>Query time: also ~ 35 seconds</a:t>
            </a:r>
          </a:p>
        </p:txBody>
      </p:sp>
    </p:spTree>
    <p:extLst>
      <p:ext uri="{BB962C8B-B14F-4D97-AF65-F5344CB8AC3E}">
        <p14:creationId xmlns:p14="http://schemas.microsoft.com/office/powerpoint/2010/main" val="331419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WHAT’S IT GOING TO DO FOR ME?</a:t>
            </a:r>
          </a:p>
        </p:txBody>
      </p:sp>
      <p:sp>
        <p:nvSpPr>
          <p:cNvPr id="9" name="Rectangle: Rounded Corners 8">
            <a:extLst>
              <a:ext uri="{FF2B5EF4-FFF2-40B4-BE49-F238E27FC236}">
                <a16:creationId xmlns:a16="http://schemas.microsoft.com/office/drawing/2014/main" id="{8A547DEA-57F6-4551-8072-075A01670565}"/>
              </a:ext>
            </a:extLst>
          </p:cNvPr>
          <p:cNvSpPr/>
          <p:nvPr/>
        </p:nvSpPr>
        <p:spPr>
          <a:xfrm>
            <a:off x="813732" y="2030137"/>
            <a:ext cx="2005668" cy="478172"/>
          </a:xfrm>
          <a:prstGeom prst="roundRect">
            <a:avLst/>
          </a:prstGeom>
          <a:solidFill>
            <a:srgbClr val="FF7C8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pic>
        <p:nvPicPr>
          <p:cNvPr id="15" name="Graphic 14" descr="Sad face outline with solid fill">
            <a:extLst>
              <a:ext uri="{FF2B5EF4-FFF2-40B4-BE49-F238E27FC236}">
                <a16:creationId xmlns:a16="http://schemas.microsoft.com/office/drawing/2014/main" id="{D02D352D-9FC9-451F-925C-A659A27D79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7626" y="5527885"/>
            <a:ext cx="914400" cy="914400"/>
          </a:xfrm>
          <a:prstGeom prst="rect">
            <a:avLst/>
          </a:prstGeom>
        </p:spPr>
      </p:pic>
      <p:sp>
        <p:nvSpPr>
          <p:cNvPr id="25" name="Rectangle: Rounded Corners 24">
            <a:extLst>
              <a:ext uri="{FF2B5EF4-FFF2-40B4-BE49-F238E27FC236}">
                <a16:creationId xmlns:a16="http://schemas.microsoft.com/office/drawing/2014/main" id="{3D1F01EA-BF1F-414D-9C0D-8A0EA4A9A771}"/>
              </a:ext>
            </a:extLst>
          </p:cNvPr>
          <p:cNvSpPr/>
          <p:nvPr/>
        </p:nvSpPr>
        <p:spPr>
          <a:xfrm>
            <a:off x="6692018" y="1958223"/>
            <a:ext cx="2005668" cy="4781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Data_warehouse</a:t>
            </a:r>
            <a:endParaRPr lang="en-US" dirty="0"/>
          </a:p>
        </p:txBody>
      </p:sp>
      <p:pic>
        <p:nvPicPr>
          <p:cNvPr id="36" name="Graphic 35" descr="Sunglasses face outline with solid fill">
            <a:extLst>
              <a:ext uri="{FF2B5EF4-FFF2-40B4-BE49-F238E27FC236}">
                <a16:creationId xmlns:a16="http://schemas.microsoft.com/office/drawing/2014/main" id="{183DA854-20A9-4011-A9CA-4C3E18B369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46358" y="5161169"/>
            <a:ext cx="914400" cy="914400"/>
          </a:xfrm>
          <a:prstGeom prst="rect">
            <a:avLst/>
          </a:prstGeom>
        </p:spPr>
      </p:pic>
      <p:sp>
        <p:nvSpPr>
          <p:cNvPr id="38" name="Rectangle 37">
            <a:extLst>
              <a:ext uri="{FF2B5EF4-FFF2-40B4-BE49-F238E27FC236}">
                <a16:creationId xmlns:a16="http://schemas.microsoft.com/office/drawing/2014/main" id="{2CA817E6-F349-4E5E-A723-A7A98F880F30}"/>
              </a:ext>
            </a:extLst>
          </p:cNvPr>
          <p:cNvSpPr/>
          <p:nvPr/>
        </p:nvSpPr>
        <p:spPr>
          <a:xfrm>
            <a:off x="8487390" y="880821"/>
            <a:ext cx="3302416" cy="7214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Cleaned enrollment data</a:t>
            </a:r>
          </a:p>
        </p:txBody>
      </p:sp>
      <p:sp>
        <p:nvSpPr>
          <p:cNvPr id="21" name="TextBox 20">
            <a:extLst>
              <a:ext uri="{FF2B5EF4-FFF2-40B4-BE49-F238E27FC236}">
                <a16:creationId xmlns:a16="http://schemas.microsoft.com/office/drawing/2014/main" id="{0FB21D44-A81E-4954-A9E2-C4800E9A03D7}"/>
              </a:ext>
            </a:extLst>
          </p:cNvPr>
          <p:cNvSpPr txBox="1"/>
          <p:nvPr/>
        </p:nvSpPr>
        <p:spPr>
          <a:xfrm>
            <a:off x="651794" y="5786512"/>
            <a:ext cx="4335211" cy="369332"/>
          </a:xfrm>
          <a:prstGeom prst="rect">
            <a:avLst/>
          </a:prstGeom>
          <a:noFill/>
        </p:spPr>
        <p:txBody>
          <a:bodyPr wrap="square" rtlCol="0">
            <a:spAutoFit/>
          </a:bodyPr>
          <a:lstStyle/>
          <a:p>
            <a:r>
              <a:rPr lang="en-US" dirty="0"/>
              <a:t>Data is messy and disagrees with itself</a:t>
            </a:r>
          </a:p>
        </p:txBody>
      </p:sp>
      <p:sp>
        <p:nvSpPr>
          <p:cNvPr id="28" name="TextBox 27">
            <a:extLst>
              <a:ext uri="{FF2B5EF4-FFF2-40B4-BE49-F238E27FC236}">
                <a16:creationId xmlns:a16="http://schemas.microsoft.com/office/drawing/2014/main" id="{FC190C41-12AC-43B0-A40E-22B2A9606BCC}"/>
              </a:ext>
            </a:extLst>
          </p:cNvPr>
          <p:cNvSpPr txBox="1"/>
          <p:nvPr/>
        </p:nvSpPr>
        <p:spPr>
          <a:xfrm>
            <a:off x="6260587" y="3357482"/>
            <a:ext cx="5350221" cy="923330"/>
          </a:xfrm>
          <a:prstGeom prst="rect">
            <a:avLst/>
          </a:prstGeom>
          <a:noFill/>
        </p:spPr>
        <p:txBody>
          <a:bodyPr wrap="square" rtlCol="0">
            <a:spAutoFit/>
          </a:bodyPr>
          <a:lstStyle/>
          <a:p>
            <a:r>
              <a:rPr lang="en-US" dirty="0"/>
              <a:t>Enrollment tables have been cleaned using </a:t>
            </a:r>
          </a:p>
          <a:p>
            <a:r>
              <a:rPr lang="en-US" dirty="0"/>
              <a:t>Most prevalent value for that year</a:t>
            </a:r>
          </a:p>
          <a:p>
            <a:r>
              <a:rPr lang="en-US" dirty="0"/>
              <a:t>If tie, then use most recent value</a:t>
            </a:r>
          </a:p>
        </p:txBody>
      </p:sp>
      <p:sp>
        <p:nvSpPr>
          <p:cNvPr id="29" name="TextBox 28">
            <a:extLst>
              <a:ext uri="{FF2B5EF4-FFF2-40B4-BE49-F238E27FC236}">
                <a16:creationId xmlns:a16="http://schemas.microsoft.com/office/drawing/2014/main" id="{49DFA653-8D65-4E0F-9862-B4C9ECB21773}"/>
              </a:ext>
            </a:extLst>
          </p:cNvPr>
          <p:cNvSpPr txBox="1"/>
          <p:nvPr/>
        </p:nvSpPr>
        <p:spPr>
          <a:xfrm>
            <a:off x="6284432" y="4455250"/>
            <a:ext cx="3274237" cy="646331"/>
          </a:xfrm>
          <a:prstGeom prst="rect">
            <a:avLst/>
          </a:prstGeom>
          <a:noFill/>
        </p:spPr>
        <p:txBody>
          <a:bodyPr wrap="square">
            <a:spAutoFit/>
          </a:bodyPr>
          <a:lstStyle/>
          <a:p>
            <a:r>
              <a:rPr lang="en-US" dirty="0"/>
              <a:t>Medicaid plan types have been assigned using hierarchy:</a:t>
            </a:r>
          </a:p>
        </p:txBody>
      </p:sp>
      <p:sp>
        <p:nvSpPr>
          <p:cNvPr id="30" name="TextBox 29">
            <a:extLst>
              <a:ext uri="{FF2B5EF4-FFF2-40B4-BE49-F238E27FC236}">
                <a16:creationId xmlns:a16="http://schemas.microsoft.com/office/drawing/2014/main" id="{F128B306-2382-4D68-934C-27AEC39F9691}"/>
              </a:ext>
            </a:extLst>
          </p:cNvPr>
          <p:cNvSpPr txBox="1"/>
          <p:nvPr/>
        </p:nvSpPr>
        <p:spPr>
          <a:xfrm>
            <a:off x="9819940" y="4152148"/>
            <a:ext cx="1544379" cy="2031325"/>
          </a:xfrm>
          <a:prstGeom prst="rect">
            <a:avLst/>
          </a:prstGeom>
          <a:noFill/>
        </p:spPr>
        <p:txBody>
          <a:bodyPr wrap="square">
            <a:spAutoFit/>
          </a:bodyPr>
          <a:lstStyle/>
          <a:p>
            <a:r>
              <a:rPr lang="en-US" dirty="0"/>
              <a:t>CHIP</a:t>
            </a:r>
          </a:p>
          <a:p>
            <a:r>
              <a:rPr lang="en-US" dirty="0"/>
              <a:t>Star Kids</a:t>
            </a:r>
          </a:p>
          <a:p>
            <a:r>
              <a:rPr lang="en-US" dirty="0"/>
              <a:t>STAR+PLUS</a:t>
            </a:r>
          </a:p>
          <a:p>
            <a:r>
              <a:rPr lang="en-US" dirty="0"/>
              <a:t>Star Health</a:t>
            </a:r>
          </a:p>
          <a:p>
            <a:r>
              <a:rPr lang="en-US" dirty="0"/>
              <a:t>STAR</a:t>
            </a:r>
          </a:p>
          <a:p>
            <a:r>
              <a:rPr lang="en-US" dirty="0"/>
              <a:t>MMP</a:t>
            </a:r>
          </a:p>
          <a:p>
            <a:r>
              <a:rPr lang="en-US" dirty="0"/>
              <a:t>FFS</a:t>
            </a:r>
          </a:p>
        </p:txBody>
      </p:sp>
      <p:graphicFrame>
        <p:nvGraphicFramePr>
          <p:cNvPr id="14" name="Table 13">
            <a:extLst>
              <a:ext uri="{FF2B5EF4-FFF2-40B4-BE49-F238E27FC236}">
                <a16:creationId xmlns:a16="http://schemas.microsoft.com/office/drawing/2014/main" id="{0F4C0E22-3438-421E-9254-88BC173F497F}"/>
              </a:ext>
            </a:extLst>
          </p:cNvPr>
          <p:cNvGraphicFramePr>
            <a:graphicFrameLocks noGrp="1"/>
          </p:cNvGraphicFramePr>
          <p:nvPr>
            <p:extLst>
              <p:ext uri="{D42A27DB-BD31-4B8C-83A1-F6EECF244321}">
                <p14:modId xmlns:p14="http://schemas.microsoft.com/office/powerpoint/2010/main" val="2287823263"/>
              </p:ext>
            </p:extLst>
          </p:nvPr>
        </p:nvGraphicFramePr>
        <p:xfrm>
          <a:off x="519946" y="2707097"/>
          <a:ext cx="4178300" cy="2377440"/>
        </p:xfrm>
        <a:graphic>
          <a:graphicData uri="http://schemas.openxmlformats.org/drawingml/2006/table">
            <a:tbl>
              <a:tblPr/>
              <a:tblGrid>
                <a:gridCol w="1003300">
                  <a:extLst>
                    <a:ext uri="{9D8B030D-6E8A-4147-A177-3AD203B41FA5}">
                      <a16:colId xmlns:a16="http://schemas.microsoft.com/office/drawing/2014/main" val="99592530"/>
                    </a:ext>
                  </a:extLst>
                </a:gridCol>
                <a:gridCol w="609600">
                  <a:extLst>
                    <a:ext uri="{9D8B030D-6E8A-4147-A177-3AD203B41FA5}">
                      <a16:colId xmlns:a16="http://schemas.microsoft.com/office/drawing/2014/main" val="120084070"/>
                    </a:ext>
                  </a:extLst>
                </a:gridCol>
                <a:gridCol w="609600">
                  <a:extLst>
                    <a:ext uri="{9D8B030D-6E8A-4147-A177-3AD203B41FA5}">
                      <a16:colId xmlns:a16="http://schemas.microsoft.com/office/drawing/2014/main" val="279468762"/>
                    </a:ext>
                  </a:extLst>
                </a:gridCol>
                <a:gridCol w="736600">
                  <a:extLst>
                    <a:ext uri="{9D8B030D-6E8A-4147-A177-3AD203B41FA5}">
                      <a16:colId xmlns:a16="http://schemas.microsoft.com/office/drawing/2014/main" val="4272788527"/>
                    </a:ext>
                  </a:extLst>
                </a:gridCol>
                <a:gridCol w="609600">
                  <a:extLst>
                    <a:ext uri="{9D8B030D-6E8A-4147-A177-3AD203B41FA5}">
                      <a16:colId xmlns:a16="http://schemas.microsoft.com/office/drawing/2014/main" val="4031286608"/>
                    </a:ext>
                  </a:extLst>
                </a:gridCol>
                <a:gridCol w="609600">
                  <a:extLst>
                    <a:ext uri="{9D8B030D-6E8A-4147-A177-3AD203B41FA5}">
                      <a16:colId xmlns:a16="http://schemas.microsoft.com/office/drawing/2014/main" val="1023885881"/>
                    </a:ext>
                  </a:extLst>
                </a:gridCol>
              </a:tblGrid>
              <a:tr h="182880">
                <a:tc>
                  <a:txBody>
                    <a:bodyPr/>
                    <a:lstStyle/>
                    <a:p>
                      <a:pPr algn="ctr" fontAlgn="ctr"/>
                      <a:r>
                        <a:rPr lang="en-US" sz="1100" b="0" i="0" u="none" strike="noStrike">
                          <a:solidFill>
                            <a:srgbClr val="000000"/>
                          </a:solidFill>
                          <a:effectLst/>
                          <a:latin typeface="Calibri" panose="020F0502020204030204" pitchFamily="34" charset="0"/>
                        </a:rPr>
                        <a:t>member_id</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year</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sex</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race</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zip</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plan_type</a:t>
                      </a:r>
                    </a:p>
                  </a:txBody>
                  <a:tcPr marL="7620" marR="7620" marT="7620" marB="0" anchor="ctr">
                    <a:lnL>
                      <a:noFill/>
                    </a:lnL>
                    <a:lnR>
                      <a:noFill/>
                    </a:lnR>
                    <a:lnT>
                      <a:noFill/>
                    </a:lnT>
                    <a:lnB>
                      <a:noFill/>
                    </a:lnB>
                  </a:tcPr>
                </a:tc>
                <a:extLst>
                  <a:ext uri="{0D108BD9-81ED-4DB2-BD59-A6C34878D82A}">
                    <a16:rowId xmlns:a16="http://schemas.microsoft.com/office/drawing/2014/main" val="466916030"/>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75954</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FFS</a:t>
                      </a:r>
                    </a:p>
                  </a:txBody>
                  <a:tcPr marL="7620" marR="7620" marT="7620" marB="0" anchor="ctr">
                    <a:lnL>
                      <a:noFill/>
                    </a:lnL>
                    <a:lnR>
                      <a:noFill/>
                    </a:lnR>
                    <a:lnT>
                      <a:noFill/>
                    </a:lnT>
                    <a:lnB>
                      <a:noFill/>
                    </a:lnB>
                  </a:tcPr>
                </a:tc>
                <a:extLst>
                  <a:ext uri="{0D108BD9-81ED-4DB2-BD59-A6C34878D82A}">
                    <a16:rowId xmlns:a16="http://schemas.microsoft.com/office/drawing/2014/main" val="458758913"/>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75935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2673164716"/>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75935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3677222521"/>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75935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1497641707"/>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75935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1097811619"/>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M</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75935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2719409979"/>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M</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75935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2149173628"/>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M</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75961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876142258"/>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M</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75961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1280508211"/>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M</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75961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2653898765"/>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M</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75961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3237470185"/>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M</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75961</a:t>
                      </a:r>
                    </a:p>
                  </a:txBody>
                  <a:tcPr marL="7620" marR="7620" marT="762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1792635621"/>
                  </a:ext>
                </a:extLst>
              </a:tr>
            </a:tbl>
          </a:graphicData>
        </a:graphic>
      </p:graphicFrame>
      <p:graphicFrame>
        <p:nvGraphicFramePr>
          <p:cNvPr id="31" name="Table 30">
            <a:extLst>
              <a:ext uri="{FF2B5EF4-FFF2-40B4-BE49-F238E27FC236}">
                <a16:creationId xmlns:a16="http://schemas.microsoft.com/office/drawing/2014/main" id="{4FCA05B1-D658-425B-8940-322786494EE3}"/>
              </a:ext>
            </a:extLst>
          </p:cNvPr>
          <p:cNvGraphicFramePr>
            <a:graphicFrameLocks noGrp="1"/>
          </p:cNvGraphicFramePr>
          <p:nvPr>
            <p:extLst>
              <p:ext uri="{D42A27DB-BD31-4B8C-83A1-F6EECF244321}">
                <p14:modId xmlns:p14="http://schemas.microsoft.com/office/powerpoint/2010/main" val="670276684"/>
              </p:ext>
            </p:extLst>
          </p:nvPr>
        </p:nvGraphicFramePr>
        <p:xfrm>
          <a:off x="6542589" y="2673094"/>
          <a:ext cx="3860800" cy="365760"/>
        </p:xfrm>
        <a:graphic>
          <a:graphicData uri="http://schemas.openxmlformats.org/drawingml/2006/table">
            <a:tbl>
              <a:tblPr/>
              <a:tblGrid>
                <a:gridCol w="812800">
                  <a:extLst>
                    <a:ext uri="{9D8B030D-6E8A-4147-A177-3AD203B41FA5}">
                      <a16:colId xmlns:a16="http://schemas.microsoft.com/office/drawing/2014/main" val="1846357364"/>
                    </a:ext>
                  </a:extLst>
                </a:gridCol>
                <a:gridCol w="609600">
                  <a:extLst>
                    <a:ext uri="{9D8B030D-6E8A-4147-A177-3AD203B41FA5}">
                      <a16:colId xmlns:a16="http://schemas.microsoft.com/office/drawing/2014/main" val="960440460"/>
                    </a:ext>
                  </a:extLst>
                </a:gridCol>
                <a:gridCol w="609600">
                  <a:extLst>
                    <a:ext uri="{9D8B030D-6E8A-4147-A177-3AD203B41FA5}">
                      <a16:colId xmlns:a16="http://schemas.microsoft.com/office/drawing/2014/main" val="2444482213"/>
                    </a:ext>
                  </a:extLst>
                </a:gridCol>
                <a:gridCol w="609600">
                  <a:extLst>
                    <a:ext uri="{9D8B030D-6E8A-4147-A177-3AD203B41FA5}">
                      <a16:colId xmlns:a16="http://schemas.microsoft.com/office/drawing/2014/main" val="663108282"/>
                    </a:ext>
                  </a:extLst>
                </a:gridCol>
                <a:gridCol w="609600">
                  <a:extLst>
                    <a:ext uri="{9D8B030D-6E8A-4147-A177-3AD203B41FA5}">
                      <a16:colId xmlns:a16="http://schemas.microsoft.com/office/drawing/2014/main" val="480159127"/>
                    </a:ext>
                  </a:extLst>
                </a:gridCol>
                <a:gridCol w="609600">
                  <a:extLst>
                    <a:ext uri="{9D8B030D-6E8A-4147-A177-3AD203B41FA5}">
                      <a16:colId xmlns:a16="http://schemas.microsoft.com/office/drawing/2014/main" val="259030965"/>
                    </a:ext>
                  </a:extLst>
                </a:gridCol>
              </a:tblGrid>
              <a:tr h="182880">
                <a:tc>
                  <a:txBody>
                    <a:bodyPr/>
                    <a:lstStyle/>
                    <a:p>
                      <a:pPr algn="ctr" fontAlgn="ctr"/>
                      <a:r>
                        <a:rPr lang="en-US" sz="1100" b="0" i="0" u="none" strike="noStrike">
                          <a:solidFill>
                            <a:srgbClr val="000000"/>
                          </a:solidFill>
                          <a:effectLst/>
                          <a:latin typeface="Calibri" panose="020F0502020204030204" pitchFamily="34" charset="0"/>
                        </a:rPr>
                        <a:t>member_id</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year</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sex</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race</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zip</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plan_type</a:t>
                      </a:r>
                    </a:p>
                  </a:txBody>
                  <a:tcPr marL="7620" marR="7620" marT="7620" marB="0" anchor="ctr">
                    <a:lnL>
                      <a:noFill/>
                    </a:lnL>
                    <a:lnR>
                      <a:noFill/>
                    </a:lnR>
                    <a:lnT>
                      <a:noFill/>
                    </a:lnT>
                    <a:lnB>
                      <a:noFill/>
                    </a:lnB>
                  </a:tcPr>
                </a:tc>
                <a:extLst>
                  <a:ext uri="{0D108BD9-81ED-4DB2-BD59-A6C34878D82A}">
                    <a16:rowId xmlns:a16="http://schemas.microsoft.com/office/drawing/2014/main" val="3675230331"/>
                  </a:ext>
                </a:extLst>
              </a:tr>
              <a:tr h="182880">
                <a:tc>
                  <a:txBody>
                    <a:bodyPr/>
                    <a:lstStyle/>
                    <a:p>
                      <a:pPr algn="ctr" fontAlgn="ctr"/>
                      <a:r>
                        <a:rPr lang="en-US" sz="1100" b="0" i="0" u="none" strike="noStrike">
                          <a:solidFill>
                            <a:srgbClr val="000000"/>
                          </a:solidFill>
                          <a:effectLst/>
                          <a:latin typeface="Calibri" panose="020F0502020204030204" pitchFamily="34" charset="0"/>
                        </a:rPr>
                        <a:t>12345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2015</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M</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75935</a:t>
                      </a:r>
                    </a:p>
                  </a:txBody>
                  <a:tcPr marL="7620" marR="7620" marT="762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Calibri" panose="020F0502020204030204" pitchFamily="34" charset="0"/>
                        </a:rPr>
                        <a:t>STAR</a:t>
                      </a:r>
                    </a:p>
                  </a:txBody>
                  <a:tcPr marL="7620" marR="7620" marT="7620" marB="0" anchor="ctr">
                    <a:lnL>
                      <a:noFill/>
                    </a:lnL>
                    <a:lnR>
                      <a:noFill/>
                    </a:lnR>
                    <a:lnT>
                      <a:noFill/>
                    </a:lnT>
                    <a:lnB>
                      <a:noFill/>
                    </a:lnB>
                  </a:tcPr>
                </a:tc>
                <a:extLst>
                  <a:ext uri="{0D108BD9-81ED-4DB2-BD59-A6C34878D82A}">
                    <a16:rowId xmlns:a16="http://schemas.microsoft.com/office/drawing/2014/main" val="607251726"/>
                  </a:ext>
                </a:extLst>
              </a:tr>
            </a:tbl>
          </a:graphicData>
        </a:graphic>
      </p:graphicFrame>
      <p:sp>
        <p:nvSpPr>
          <p:cNvPr id="16" name="TextBox 15">
            <a:extLst>
              <a:ext uri="{FF2B5EF4-FFF2-40B4-BE49-F238E27FC236}">
                <a16:creationId xmlns:a16="http://schemas.microsoft.com/office/drawing/2014/main" id="{09348495-85A9-416D-BBB9-8E9C2D7F6349}"/>
              </a:ext>
            </a:extLst>
          </p:cNvPr>
          <p:cNvSpPr txBox="1"/>
          <p:nvPr/>
        </p:nvSpPr>
        <p:spPr>
          <a:xfrm>
            <a:off x="8079698" y="6459527"/>
            <a:ext cx="4321184" cy="369332"/>
          </a:xfrm>
          <a:prstGeom prst="rect">
            <a:avLst/>
          </a:prstGeom>
          <a:noFill/>
        </p:spPr>
        <p:txBody>
          <a:bodyPr wrap="square" rtlCol="0">
            <a:spAutoFit/>
          </a:bodyPr>
          <a:lstStyle/>
          <a:p>
            <a:r>
              <a:rPr lang="en-US" dirty="0">
                <a:solidFill>
                  <a:srgbClr val="FF0000"/>
                </a:solidFill>
              </a:rPr>
              <a:t>*CHIP PERINATAL LOGIC NOT YET ADDED</a:t>
            </a:r>
          </a:p>
        </p:txBody>
      </p:sp>
    </p:spTree>
    <p:extLst>
      <p:ext uri="{BB962C8B-B14F-4D97-AF65-F5344CB8AC3E}">
        <p14:creationId xmlns:p14="http://schemas.microsoft.com/office/powerpoint/2010/main" val="191472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WHAT’S IT GOING TO DO FOR ME?</a:t>
            </a:r>
          </a:p>
        </p:txBody>
      </p:sp>
      <p:sp>
        <p:nvSpPr>
          <p:cNvPr id="9" name="Rectangle: Rounded Corners 8">
            <a:extLst>
              <a:ext uri="{FF2B5EF4-FFF2-40B4-BE49-F238E27FC236}">
                <a16:creationId xmlns:a16="http://schemas.microsoft.com/office/drawing/2014/main" id="{8A547DEA-57F6-4551-8072-075A01670565}"/>
              </a:ext>
            </a:extLst>
          </p:cNvPr>
          <p:cNvSpPr/>
          <p:nvPr/>
        </p:nvSpPr>
        <p:spPr>
          <a:xfrm>
            <a:off x="813732" y="2030137"/>
            <a:ext cx="2005668" cy="478172"/>
          </a:xfrm>
          <a:prstGeom prst="roundRect">
            <a:avLst/>
          </a:prstGeom>
          <a:solidFill>
            <a:srgbClr val="FF7C8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pic>
        <p:nvPicPr>
          <p:cNvPr id="15" name="Graphic 14" descr="Sad face outline with solid fill">
            <a:extLst>
              <a:ext uri="{FF2B5EF4-FFF2-40B4-BE49-F238E27FC236}">
                <a16:creationId xmlns:a16="http://schemas.microsoft.com/office/drawing/2014/main" id="{D02D352D-9FC9-451F-925C-A659A27D79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2809" y="5062779"/>
            <a:ext cx="914400" cy="914400"/>
          </a:xfrm>
          <a:prstGeom prst="rect">
            <a:avLst/>
          </a:prstGeom>
        </p:spPr>
      </p:pic>
      <p:sp>
        <p:nvSpPr>
          <p:cNvPr id="25" name="Rectangle: Rounded Corners 24">
            <a:extLst>
              <a:ext uri="{FF2B5EF4-FFF2-40B4-BE49-F238E27FC236}">
                <a16:creationId xmlns:a16="http://schemas.microsoft.com/office/drawing/2014/main" id="{3D1F01EA-BF1F-414D-9C0D-8A0EA4A9A771}"/>
              </a:ext>
            </a:extLst>
          </p:cNvPr>
          <p:cNvSpPr/>
          <p:nvPr/>
        </p:nvSpPr>
        <p:spPr>
          <a:xfrm>
            <a:off x="6692018" y="1958223"/>
            <a:ext cx="2005668" cy="4781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Data_warehouse</a:t>
            </a:r>
            <a:endParaRPr lang="en-US" dirty="0"/>
          </a:p>
        </p:txBody>
      </p:sp>
      <p:pic>
        <p:nvPicPr>
          <p:cNvPr id="36" name="Graphic 35" descr="Sunglasses face outline with solid fill">
            <a:extLst>
              <a:ext uri="{FF2B5EF4-FFF2-40B4-BE49-F238E27FC236}">
                <a16:creationId xmlns:a16="http://schemas.microsoft.com/office/drawing/2014/main" id="{183DA854-20A9-4011-A9CA-4C3E18B369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5120" y="5062779"/>
            <a:ext cx="914400" cy="914400"/>
          </a:xfrm>
          <a:prstGeom prst="rect">
            <a:avLst/>
          </a:prstGeom>
        </p:spPr>
      </p:pic>
      <p:sp>
        <p:nvSpPr>
          <p:cNvPr id="38" name="Rectangle 37">
            <a:extLst>
              <a:ext uri="{FF2B5EF4-FFF2-40B4-BE49-F238E27FC236}">
                <a16:creationId xmlns:a16="http://schemas.microsoft.com/office/drawing/2014/main" id="{2CA817E6-F349-4E5E-A723-A7A98F880F30}"/>
              </a:ext>
            </a:extLst>
          </p:cNvPr>
          <p:cNvSpPr/>
          <p:nvPr/>
        </p:nvSpPr>
        <p:spPr>
          <a:xfrm>
            <a:off x="8487390" y="880821"/>
            <a:ext cx="3302416" cy="7214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Data Corrections</a:t>
            </a:r>
          </a:p>
        </p:txBody>
      </p:sp>
      <p:sp>
        <p:nvSpPr>
          <p:cNvPr id="21" name="TextBox 20">
            <a:extLst>
              <a:ext uri="{FF2B5EF4-FFF2-40B4-BE49-F238E27FC236}">
                <a16:creationId xmlns:a16="http://schemas.microsoft.com/office/drawing/2014/main" id="{0FB21D44-A81E-4954-A9E2-C4800E9A03D7}"/>
              </a:ext>
            </a:extLst>
          </p:cNvPr>
          <p:cNvSpPr txBox="1"/>
          <p:nvPr/>
        </p:nvSpPr>
        <p:spPr>
          <a:xfrm>
            <a:off x="699274" y="4343995"/>
            <a:ext cx="4335211" cy="646331"/>
          </a:xfrm>
          <a:prstGeom prst="rect">
            <a:avLst/>
          </a:prstGeom>
          <a:noFill/>
        </p:spPr>
        <p:txBody>
          <a:bodyPr wrap="square" rtlCol="0">
            <a:spAutoFit/>
          </a:bodyPr>
          <a:lstStyle/>
          <a:p>
            <a:r>
              <a:rPr lang="en-US" dirty="0"/>
              <a:t>Data sometimes has clearly incorrect or out of range information…</a:t>
            </a:r>
          </a:p>
        </p:txBody>
      </p:sp>
      <p:sp>
        <p:nvSpPr>
          <p:cNvPr id="28" name="TextBox 27">
            <a:extLst>
              <a:ext uri="{FF2B5EF4-FFF2-40B4-BE49-F238E27FC236}">
                <a16:creationId xmlns:a16="http://schemas.microsoft.com/office/drawing/2014/main" id="{FC190C41-12AC-43B0-A40E-22B2A9606BCC}"/>
              </a:ext>
            </a:extLst>
          </p:cNvPr>
          <p:cNvSpPr txBox="1"/>
          <p:nvPr/>
        </p:nvSpPr>
        <p:spPr>
          <a:xfrm>
            <a:off x="6546391" y="4343995"/>
            <a:ext cx="3511858" cy="369332"/>
          </a:xfrm>
          <a:prstGeom prst="rect">
            <a:avLst/>
          </a:prstGeom>
          <a:noFill/>
        </p:spPr>
        <p:txBody>
          <a:bodyPr wrap="square" rtlCol="0">
            <a:spAutoFit/>
          </a:bodyPr>
          <a:lstStyle/>
          <a:p>
            <a:r>
              <a:rPr lang="en-US" dirty="0"/>
              <a:t>Replaced with better information</a:t>
            </a:r>
          </a:p>
        </p:txBody>
      </p:sp>
      <p:graphicFrame>
        <p:nvGraphicFramePr>
          <p:cNvPr id="3" name="Table 2">
            <a:extLst>
              <a:ext uri="{FF2B5EF4-FFF2-40B4-BE49-F238E27FC236}">
                <a16:creationId xmlns:a16="http://schemas.microsoft.com/office/drawing/2014/main" id="{6531FFF2-A92C-4829-B350-4AF60188FA6A}"/>
              </a:ext>
            </a:extLst>
          </p:cNvPr>
          <p:cNvGraphicFramePr>
            <a:graphicFrameLocks noGrp="1"/>
          </p:cNvGraphicFramePr>
          <p:nvPr>
            <p:extLst>
              <p:ext uri="{D42A27DB-BD31-4B8C-83A1-F6EECF244321}">
                <p14:modId xmlns:p14="http://schemas.microsoft.com/office/powerpoint/2010/main" val="373236034"/>
              </p:ext>
            </p:extLst>
          </p:nvPr>
        </p:nvGraphicFramePr>
        <p:xfrm>
          <a:off x="813732" y="3285387"/>
          <a:ext cx="3672555" cy="662940"/>
        </p:xfrm>
        <a:graphic>
          <a:graphicData uri="http://schemas.openxmlformats.org/drawingml/2006/table">
            <a:tbl>
              <a:tblPr/>
              <a:tblGrid>
                <a:gridCol w="1208689">
                  <a:extLst>
                    <a:ext uri="{9D8B030D-6E8A-4147-A177-3AD203B41FA5}">
                      <a16:colId xmlns:a16="http://schemas.microsoft.com/office/drawing/2014/main" val="2022262288"/>
                    </a:ext>
                  </a:extLst>
                </a:gridCol>
                <a:gridCol w="1038233">
                  <a:extLst>
                    <a:ext uri="{9D8B030D-6E8A-4147-A177-3AD203B41FA5}">
                      <a16:colId xmlns:a16="http://schemas.microsoft.com/office/drawing/2014/main" val="72961355"/>
                    </a:ext>
                  </a:extLst>
                </a:gridCol>
                <a:gridCol w="1425633">
                  <a:extLst>
                    <a:ext uri="{9D8B030D-6E8A-4147-A177-3AD203B41FA5}">
                      <a16:colId xmlns:a16="http://schemas.microsoft.com/office/drawing/2014/main" val="3229609027"/>
                    </a:ext>
                  </a:extLst>
                </a:gridCol>
              </a:tblGrid>
              <a:tr h="182880">
                <a:tc>
                  <a:txBody>
                    <a:bodyPr/>
                    <a:lstStyle/>
                    <a:p>
                      <a:pPr algn="l" fontAlgn="b"/>
                      <a:r>
                        <a:rPr lang="en-US" sz="1400" b="0" i="0" u="none" strike="noStrike" dirty="0" err="1">
                          <a:solidFill>
                            <a:srgbClr val="000000"/>
                          </a:solidFill>
                          <a:effectLst/>
                          <a:latin typeface="Calibri" panose="020F0502020204030204" pitchFamily="34" charset="0"/>
                        </a:rPr>
                        <a:t>claim_id</a:t>
                      </a:r>
                      <a:endParaRPr lang="en-US"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400" b="0" i="0" u="none" strike="noStrike" dirty="0" err="1">
                          <a:solidFill>
                            <a:srgbClr val="000000"/>
                          </a:solidFill>
                          <a:effectLst/>
                          <a:latin typeface="Calibri" panose="020F0502020204030204" pitchFamily="34" charset="0"/>
                        </a:rPr>
                        <a:t>header_dos</a:t>
                      </a:r>
                      <a:endParaRPr lang="en-US"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400" b="0" i="0" u="none" strike="noStrike" dirty="0" err="1">
                          <a:solidFill>
                            <a:srgbClr val="000000"/>
                          </a:solidFill>
                          <a:effectLst/>
                          <a:latin typeface="Calibri" panose="020F0502020204030204" pitchFamily="34" charset="0"/>
                        </a:rPr>
                        <a:t>details_dos</a:t>
                      </a:r>
                      <a:endParaRPr lang="en-US"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49036221"/>
                  </a:ext>
                </a:extLst>
              </a:tr>
              <a:tr h="182880">
                <a:tc>
                  <a:txBody>
                    <a:bodyPr/>
                    <a:lstStyle/>
                    <a:p>
                      <a:pPr algn="l" fontAlgn="b"/>
                      <a:r>
                        <a:rPr lang="en-US" sz="1400" b="0" i="0" u="none" strike="noStrike">
                          <a:solidFill>
                            <a:srgbClr val="000000"/>
                          </a:solidFill>
                          <a:effectLst/>
                          <a:latin typeface="Calibri" panose="020F0502020204030204" pitchFamily="34" charset="0"/>
                        </a:rPr>
                        <a:t>4931859419</a:t>
                      </a:r>
                    </a:p>
                  </a:txBody>
                  <a:tcPr marL="7620" marR="7620" marT="762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2020-05-22</a:t>
                      </a:r>
                    </a:p>
                  </a:txBody>
                  <a:tcPr marL="7620" marR="7620" marT="762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1900-01-01</a:t>
                      </a:r>
                    </a:p>
                  </a:txBody>
                  <a:tcPr marL="7620" marR="7620" marT="7620" marB="0" anchor="b">
                    <a:lnL>
                      <a:noFill/>
                    </a:lnL>
                    <a:lnR>
                      <a:noFill/>
                    </a:lnR>
                    <a:lnT>
                      <a:noFill/>
                    </a:lnT>
                    <a:lnB>
                      <a:noFill/>
                    </a:lnB>
                  </a:tcPr>
                </a:tc>
                <a:extLst>
                  <a:ext uri="{0D108BD9-81ED-4DB2-BD59-A6C34878D82A}">
                    <a16:rowId xmlns:a16="http://schemas.microsoft.com/office/drawing/2014/main" val="2552597387"/>
                  </a:ext>
                </a:extLst>
              </a:tr>
              <a:tr h="182880">
                <a:tc>
                  <a:txBody>
                    <a:bodyPr/>
                    <a:lstStyle/>
                    <a:p>
                      <a:pPr algn="l" fontAlgn="b"/>
                      <a:r>
                        <a:rPr lang="en-US" sz="1400" b="0" i="0" u="none" strike="noStrike">
                          <a:solidFill>
                            <a:srgbClr val="000000"/>
                          </a:solidFill>
                          <a:effectLst/>
                          <a:latin typeface="Calibri" panose="020F0502020204030204" pitchFamily="34" charset="0"/>
                        </a:rPr>
                        <a:t>34624572451</a:t>
                      </a:r>
                    </a:p>
                  </a:txBody>
                  <a:tcPr marL="7620" marR="7620" marT="762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2020-05-22</a:t>
                      </a:r>
                    </a:p>
                  </a:txBody>
                  <a:tcPr marL="7620" marR="7620" marT="7620"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[blank or missing]</a:t>
                      </a:r>
                    </a:p>
                  </a:txBody>
                  <a:tcPr marL="7620" marR="7620" marT="7620" marB="0" anchor="b">
                    <a:lnL>
                      <a:noFill/>
                    </a:lnL>
                    <a:lnR>
                      <a:noFill/>
                    </a:lnR>
                    <a:lnT>
                      <a:noFill/>
                    </a:lnT>
                    <a:lnB>
                      <a:noFill/>
                    </a:lnB>
                  </a:tcPr>
                </a:tc>
                <a:extLst>
                  <a:ext uri="{0D108BD9-81ED-4DB2-BD59-A6C34878D82A}">
                    <a16:rowId xmlns:a16="http://schemas.microsoft.com/office/drawing/2014/main" val="2562368424"/>
                  </a:ext>
                </a:extLst>
              </a:tr>
            </a:tbl>
          </a:graphicData>
        </a:graphic>
      </p:graphicFrame>
      <p:graphicFrame>
        <p:nvGraphicFramePr>
          <p:cNvPr id="16" name="Table 15">
            <a:extLst>
              <a:ext uri="{FF2B5EF4-FFF2-40B4-BE49-F238E27FC236}">
                <a16:creationId xmlns:a16="http://schemas.microsoft.com/office/drawing/2014/main" id="{5B7C3446-781E-4342-BABA-39EE580AF058}"/>
              </a:ext>
            </a:extLst>
          </p:cNvPr>
          <p:cNvGraphicFramePr>
            <a:graphicFrameLocks noGrp="1"/>
          </p:cNvGraphicFramePr>
          <p:nvPr>
            <p:extLst>
              <p:ext uri="{D42A27DB-BD31-4B8C-83A1-F6EECF244321}">
                <p14:modId xmlns:p14="http://schemas.microsoft.com/office/powerpoint/2010/main" val="1665658947"/>
              </p:ext>
            </p:extLst>
          </p:nvPr>
        </p:nvGraphicFramePr>
        <p:xfrm>
          <a:off x="6636711" y="3290189"/>
          <a:ext cx="3672555" cy="662940"/>
        </p:xfrm>
        <a:graphic>
          <a:graphicData uri="http://schemas.openxmlformats.org/drawingml/2006/table">
            <a:tbl>
              <a:tblPr/>
              <a:tblGrid>
                <a:gridCol w="1208689">
                  <a:extLst>
                    <a:ext uri="{9D8B030D-6E8A-4147-A177-3AD203B41FA5}">
                      <a16:colId xmlns:a16="http://schemas.microsoft.com/office/drawing/2014/main" val="2022262288"/>
                    </a:ext>
                  </a:extLst>
                </a:gridCol>
                <a:gridCol w="1038233">
                  <a:extLst>
                    <a:ext uri="{9D8B030D-6E8A-4147-A177-3AD203B41FA5}">
                      <a16:colId xmlns:a16="http://schemas.microsoft.com/office/drawing/2014/main" val="72961355"/>
                    </a:ext>
                  </a:extLst>
                </a:gridCol>
                <a:gridCol w="1425633">
                  <a:extLst>
                    <a:ext uri="{9D8B030D-6E8A-4147-A177-3AD203B41FA5}">
                      <a16:colId xmlns:a16="http://schemas.microsoft.com/office/drawing/2014/main" val="3229609027"/>
                    </a:ext>
                  </a:extLst>
                </a:gridCol>
              </a:tblGrid>
              <a:tr h="182880">
                <a:tc>
                  <a:txBody>
                    <a:bodyPr/>
                    <a:lstStyle/>
                    <a:p>
                      <a:pPr algn="l" fontAlgn="b"/>
                      <a:r>
                        <a:rPr lang="en-US" sz="1400" b="0" i="0" u="none" strike="noStrike" dirty="0" err="1">
                          <a:solidFill>
                            <a:srgbClr val="000000"/>
                          </a:solidFill>
                          <a:effectLst/>
                          <a:latin typeface="Calibri" panose="020F0502020204030204" pitchFamily="34" charset="0"/>
                        </a:rPr>
                        <a:t>claim_id</a:t>
                      </a:r>
                      <a:endParaRPr lang="en-US"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400" b="0" i="0" u="none" strike="noStrike" dirty="0" err="1">
                          <a:solidFill>
                            <a:srgbClr val="000000"/>
                          </a:solidFill>
                          <a:effectLst/>
                          <a:latin typeface="Calibri" panose="020F0502020204030204" pitchFamily="34" charset="0"/>
                        </a:rPr>
                        <a:t>header_dos</a:t>
                      </a:r>
                      <a:endParaRPr lang="en-US"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n-US" sz="1400" b="0" i="0" u="none" strike="noStrike" dirty="0" err="1">
                          <a:solidFill>
                            <a:srgbClr val="000000"/>
                          </a:solidFill>
                          <a:effectLst/>
                          <a:latin typeface="Calibri" panose="020F0502020204030204" pitchFamily="34" charset="0"/>
                        </a:rPr>
                        <a:t>details_dos</a:t>
                      </a:r>
                      <a:endParaRPr lang="en-US"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49036221"/>
                  </a:ext>
                </a:extLst>
              </a:tr>
              <a:tr h="182880">
                <a:tc>
                  <a:txBody>
                    <a:bodyPr/>
                    <a:lstStyle/>
                    <a:p>
                      <a:pPr algn="l" fontAlgn="b"/>
                      <a:r>
                        <a:rPr lang="en-US" sz="1400" b="0" i="0" u="none" strike="noStrike">
                          <a:solidFill>
                            <a:srgbClr val="000000"/>
                          </a:solidFill>
                          <a:effectLst/>
                          <a:latin typeface="Calibri" panose="020F0502020204030204" pitchFamily="34" charset="0"/>
                        </a:rPr>
                        <a:t>4931859419</a:t>
                      </a:r>
                    </a:p>
                  </a:txBody>
                  <a:tcPr marL="7620" marR="7620" marT="7620"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2020-05-22</a:t>
                      </a:r>
                    </a:p>
                  </a:txBody>
                  <a:tcPr marL="7620" marR="7620" marT="7620"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2020-05-22</a:t>
                      </a:r>
                    </a:p>
                  </a:txBody>
                  <a:tcPr marL="7620" marR="7620" marT="7620" marB="0" anchor="b">
                    <a:lnL>
                      <a:noFill/>
                    </a:lnL>
                    <a:lnR>
                      <a:noFill/>
                    </a:lnR>
                    <a:lnT>
                      <a:noFill/>
                    </a:lnT>
                    <a:lnB>
                      <a:noFill/>
                    </a:lnB>
                  </a:tcPr>
                </a:tc>
                <a:extLst>
                  <a:ext uri="{0D108BD9-81ED-4DB2-BD59-A6C34878D82A}">
                    <a16:rowId xmlns:a16="http://schemas.microsoft.com/office/drawing/2014/main" val="2552597387"/>
                  </a:ext>
                </a:extLst>
              </a:tr>
              <a:tr h="182880">
                <a:tc>
                  <a:txBody>
                    <a:bodyPr/>
                    <a:lstStyle/>
                    <a:p>
                      <a:pPr algn="l" fontAlgn="b"/>
                      <a:r>
                        <a:rPr lang="en-US" sz="1400" b="0" i="0" u="none" strike="noStrike">
                          <a:solidFill>
                            <a:srgbClr val="000000"/>
                          </a:solidFill>
                          <a:effectLst/>
                          <a:latin typeface="Calibri" panose="020F0502020204030204" pitchFamily="34" charset="0"/>
                        </a:rPr>
                        <a:t>34624572451</a:t>
                      </a:r>
                    </a:p>
                  </a:txBody>
                  <a:tcPr marL="7620" marR="7620" marT="7620"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2020-05-22</a:t>
                      </a:r>
                    </a:p>
                  </a:txBody>
                  <a:tcPr marL="7620" marR="7620" marT="7620"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2020-05-22</a:t>
                      </a:r>
                    </a:p>
                  </a:txBody>
                  <a:tcPr marL="7620" marR="7620" marT="7620" marB="0" anchor="b">
                    <a:lnL>
                      <a:noFill/>
                    </a:lnL>
                    <a:lnR>
                      <a:noFill/>
                    </a:lnR>
                    <a:lnT>
                      <a:noFill/>
                    </a:lnT>
                    <a:lnB>
                      <a:noFill/>
                    </a:lnB>
                  </a:tcPr>
                </a:tc>
                <a:extLst>
                  <a:ext uri="{0D108BD9-81ED-4DB2-BD59-A6C34878D82A}">
                    <a16:rowId xmlns:a16="http://schemas.microsoft.com/office/drawing/2014/main" val="2562368424"/>
                  </a:ext>
                </a:extLst>
              </a:tr>
            </a:tbl>
          </a:graphicData>
        </a:graphic>
      </p:graphicFrame>
      <p:sp>
        <p:nvSpPr>
          <p:cNvPr id="17" name="TextBox 16">
            <a:extLst>
              <a:ext uri="{FF2B5EF4-FFF2-40B4-BE49-F238E27FC236}">
                <a16:creationId xmlns:a16="http://schemas.microsoft.com/office/drawing/2014/main" id="{9A44D729-EFED-4CDC-BCAE-B2C241E593C3}"/>
              </a:ext>
            </a:extLst>
          </p:cNvPr>
          <p:cNvSpPr txBox="1"/>
          <p:nvPr/>
        </p:nvSpPr>
        <p:spPr>
          <a:xfrm>
            <a:off x="470528" y="6155844"/>
            <a:ext cx="10822906" cy="369332"/>
          </a:xfrm>
          <a:prstGeom prst="rect">
            <a:avLst/>
          </a:prstGeom>
          <a:noFill/>
        </p:spPr>
        <p:txBody>
          <a:bodyPr wrap="square" rtlCol="0">
            <a:spAutoFit/>
          </a:bodyPr>
          <a:lstStyle/>
          <a:p>
            <a:r>
              <a:rPr lang="en-US" dirty="0"/>
              <a:t>Also fixed: Removed data that doesn’t map properly! Removed leading/trailing whitespaces!</a:t>
            </a:r>
          </a:p>
        </p:txBody>
      </p:sp>
    </p:spTree>
    <p:extLst>
      <p:ext uri="{BB962C8B-B14F-4D97-AF65-F5344CB8AC3E}">
        <p14:creationId xmlns:p14="http://schemas.microsoft.com/office/powerpoint/2010/main" val="219800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00141"/>
          </a:xfrm>
        </p:spPr>
        <p:txBody>
          <a:bodyPr/>
          <a:lstStyle/>
          <a:p>
            <a:r>
              <a:rPr lang="en-US" dirty="0"/>
              <a:t>WHAT’S IT GOING TO DO FOR ME?</a:t>
            </a:r>
          </a:p>
        </p:txBody>
      </p:sp>
      <p:sp>
        <p:nvSpPr>
          <p:cNvPr id="3" name="Rectangle 2">
            <a:extLst>
              <a:ext uri="{FF2B5EF4-FFF2-40B4-BE49-F238E27FC236}">
                <a16:creationId xmlns:a16="http://schemas.microsoft.com/office/drawing/2014/main" id="{52BDB394-8E1E-4A7A-8A67-766174B8901A}"/>
              </a:ext>
            </a:extLst>
          </p:cNvPr>
          <p:cNvSpPr/>
          <p:nvPr/>
        </p:nvSpPr>
        <p:spPr>
          <a:xfrm>
            <a:off x="8487390" y="880821"/>
            <a:ext cx="3302416" cy="7214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Universal Cleaning Logic</a:t>
            </a:r>
          </a:p>
        </p:txBody>
      </p:sp>
      <p:pic>
        <p:nvPicPr>
          <p:cNvPr id="1026" name="Picture 2" descr="Cinderella-proof Your Cleaning |">
            <a:extLst>
              <a:ext uri="{FF2B5EF4-FFF2-40B4-BE49-F238E27FC236}">
                <a16:creationId xmlns:a16="http://schemas.microsoft.com/office/drawing/2014/main" id="{0A2C280A-181C-4152-9C85-6D2779C85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344" y="1886861"/>
            <a:ext cx="5776091" cy="42844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2A49F3-F82A-45FD-84D5-4E91DB505462}"/>
              </a:ext>
            </a:extLst>
          </p:cNvPr>
          <p:cNvSpPr txBox="1"/>
          <p:nvPr/>
        </p:nvSpPr>
        <p:spPr>
          <a:xfrm>
            <a:off x="581192" y="2023402"/>
            <a:ext cx="4375819" cy="3693319"/>
          </a:xfrm>
          <a:prstGeom prst="rect">
            <a:avLst/>
          </a:prstGeom>
          <a:noFill/>
        </p:spPr>
        <p:txBody>
          <a:bodyPr wrap="square" rtlCol="0">
            <a:spAutoFit/>
          </a:bodyPr>
          <a:lstStyle/>
          <a:p>
            <a:r>
              <a:rPr lang="en-US" b="1" dirty="0"/>
              <a:t>Without DW:</a:t>
            </a:r>
          </a:p>
          <a:p>
            <a:pPr marL="285750" indent="-285750">
              <a:buFont typeface="Arial" panose="020B0604020202020204" pitchFamily="34" charset="0"/>
              <a:buChar char="•"/>
            </a:pPr>
            <a:r>
              <a:rPr lang="en-US" dirty="0"/>
              <a:t>Code is manually cleaned for each project</a:t>
            </a:r>
          </a:p>
          <a:p>
            <a:pPr marL="285750" indent="-285750">
              <a:buFont typeface="Arial" panose="020B0604020202020204" pitchFamily="34" charset="0"/>
              <a:buChar char="•"/>
            </a:pPr>
            <a:r>
              <a:rPr lang="en-US" dirty="0"/>
              <a:t>Inefficient</a:t>
            </a:r>
          </a:p>
          <a:p>
            <a:pPr marL="285750" indent="-285750">
              <a:buFont typeface="Arial" panose="020B0604020202020204" pitchFamily="34" charset="0"/>
              <a:buChar char="•"/>
            </a:pPr>
            <a:r>
              <a:rPr lang="en-US" dirty="0"/>
              <a:t>Leads to inconsistencies in cleaning logic</a:t>
            </a:r>
          </a:p>
          <a:p>
            <a:endParaRPr lang="en-US" dirty="0"/>
          </a:p>
          <a:p>
            <a:endParaRPr lang="en-US" dirty="0"/>
          </a:p>
          <a:p>
            <a:r>
              <a:rPr lang="en-US" b="1" dirty="0"/>
              <a:t>With DW:</a:t>
            </a:r>
          </a:p>
          <a:p>
            <a:pPr marL="285750" indent="-285750">
              <a:buFont typeface="Arial" panose="020B0604020202020204" pitchFamily="34" charset="0"/>
              <a:buChar char="•"/>
            </a:pPr>
            <a:r>
              <a:rPr lang="en-US" dirty="0"/>
              <a:t>Cleaning happens during ETL process</a:t>
            </a:r>
          </a:p>
          <a:p>
            <a:pPr marL="285750" indent="-285750">
              <a:buFont typeface="Arial" panose="020B0604020202020204" pitchFamily="34" charset="0"/>
              <a:buChar char="•"/>
            </a:pPr>
            <a:r>
              <a:rPr lang="en-US" dirty="0"/>
              <a:t>Consistent set of rules that can be refined over time</a:t>
            </a:r>
          </a:p>
          <a:p>
            <a:endParaRPr lang="en-US" dirty="0"/>
          </a:p>
        </p:txBody>
      </p:sp>
    </p:spTree>
    <p:extLst>
      <p:ext uri="{BB962C8B-B14F-4D97-AF65-F5344CB8AC3E}">
        <p14:creationId xmlns:p14="http://schemas.microsoft.com/office/powerpoint/2010/main" val="19401498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71af3243-3dd4-4a8d-8c0d-dd76da1f02a5"/>
    <ds:schemaRef ds:uri="http://purl.org/dc/terms/"/>
    <ds:schemaRef ds:uri="http://schemas.openxmlformats.org/package/2006/metadata/core-properties"/>
    <ds:schemaRef ds:uri="http://purl.org/dc/elements/1.1/"/>
    <ds:schemaRef ds:uri="http://www.w3.org/XML/1998/namespace"/>
    <ds:schemaRef ds:uri="http://schemas.microsoft.com/office/infopath/2007/PartnerControls"/>
    <ds:schemaRef ds:uri="16c05727-aa75-4e4a-9b5f-8a80a116589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{86EF50FA-33E0-42E2-ADFB-CA4A956E5BF2}tf33552983_win32</Template>
  <TotalTime>2140</TotalTime>
  <Words>2657</Words>
  <Application>Microsoft Office PowerPoint</Application>
  <PresentationFormat>Widescreen</PresentationFormat>
  <Paragraphs>514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Consolas</vt:lpstr>
      <vt:lpstr>Franklin Gothic Book</vt:lpstr>
      <vt:lpstr>Franklin Gothic Demi</vt:lpstr>
      <vt:lpstr>Wingdings 2</vt:lpstr>
      <vt:lpstr>DividendVTI</vt:lpstr>
      <vt:lpstr>Data warehouse : Interim report</vt:lpstr>
      <vt:lpstr>What is the Point of a Data Warehouse </vt:lpstr>
      <vt:lpstr>WHAT is OUR DATA WAREHOUSE</vt:lpstr>
      <vt:lpstr>What is the DATA WAREHOUSE</vt:lpstr>
      <vt:lpstr>WHAT’S IT GOING TO DO FOR ME?</vt:lpstr>
      <vt:lpstr>WHAT’S IT GOING TO DO FOR ME?</vt:lpstr>
      <vt:lpstr>WHAT’S IT GOING TO DO FOR ME?</vt:lpstr>
      <vt:lpstr>WHAT’S IT GOING TO DO FOR ME?</vt:lpstr>
      <vt:lpstr>WHAT’S IT GOING TO DO FOR ME?</vt:lpstr>
      <vt:lpstr>But how can I trust it?</vt:lpstr>
      <vt:lpstr>WHAT’S IT GOING TO DO FOR ME? Further enhancements</vt:lpstr>
      <vt:lpstr>PowerPoint Presentation</vt:lpstr>
      <vt:lpstr>Limitations + Considerations Joe is a poor salesman</vt:lpstr>
      <vt:lpstr>When Might you not want to use it? Research and Analytics Have Different Business Requirements</vt:lpstr>
      <vt:lpstr>When Might you not want to use it? Research and Analytics Have Different Business Requirements</vt:lpstr>
      <vt:lpstr>What do you need to know before using it Things aren’t fast on their own</vt:lpstr>
      <vt:lpstr>Usage notes</vt:lpstr>
      <vt:lpstr>Usage notes</vt:lpstr>
      <vt:lpstr>Feature requests and contact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Zhang, Xiaorui</dc:creator>
  <cp:lastModifiedBy>Wozny, Joseph</cp:lastModifiedBy>
  <cp:revision>67</cp:revision>
  <dcterms:created xsi:type="dcterms:W3CDTF">2023-02-16T19:16:31Z</dcterms:created>
  <dcterms:modified xsi:type="dcterms:W3CDTF">2023-03-02T22:40:23Z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