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4"/>
  </p:notesMasterIdLst>
  <p:sldIdLst>
    <p:sldId id="256" r:id="rId2"/>
    <p:sldId id="257" r:id="rId3"/>
    <p:sldId id="261" r:id="rId4"/>
    <p:sldId id="258" r:id="rId5"/>
    <p:sldId id="263" r:id="rId6"/>
    <p:sldId id="259" r:id="rId7"/>
    <p:sldId id="276" r:id="rId8"/>
    <p:sldId id="277" r:id="rId9"/>
    <p:sldId id="272" r:id="rId10"/>
    <p:sldId id="260" r:id="rId11"/>
    <p:sldId id="264" r:id="rId12"/>
    <p:sldId id="278" r:id="rId13"/>
    <p:sldId id="265" r:id="rId14"/>
    <p:sldId id="266" r:id="rId15"/>
    <p:sldId id="267" r:id="rId16"/>
    <p:sldId id="268" r:id="rId17"/>
    <p:sldId id="269" r:id="rId18"/>
    <p:sldId id="270" r:id="rId19"/>
    <p:sldId id="271" r:id="rId20"/>
    <p:sldId id="273" r:id="rId21"/>
    <p:sldId id="274" r:id="rId22"/>
    <p:sldId id="275"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2025"/>
  </p:normalViewPr>
  <p:slideViewPr>
    <p:cSldViewPr snapToGrid="0" snapToObjects="1">
      <p:cViewPr>
        <p:scale>
          <a:sx n="65" d="100"/>
          <a:sy n="65" d="100"/>
        </p:scale>
        <p:origin x="214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585A7-87E4-F14C-B118-6185A7790D12}" type="datetimeFigureOut">
              <a:rPr lang="en-US" smtClean="0"/>
              <a:t>11/18/23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A8FA9-459B-8248-BE98-843CF1DB5C58}" type="slidenum">
              <a:rPr lang="en-US" smtClean="0"/>
              <a:t>‹#›</a:t>
            </a:fld>
            <a:endParaRPr lang="en-US"/>
          </a:p>
        </p:txBody>
      </p:sp>
    </p:spTree>
    <p:extLst>
      <p:ext uri="{BB962C8B-B14F-4D97-AF65-F5344CB8AC3E}">
        <p14:creationId xmlns:p14="http://schemas.microsoft.com/office/powerpoint/2010/main" val="246432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Missing not at random (MNAR)</a:t>
            </a:r>
            <a:r>
              <a:rPr lang="en-US" dirty="0"/>
              <a:t>: missing data relates only to unobserved data, which means that missing values depend on factors not included in the dataset. For instance, if in a body mass dataset, species with small height are disproportionally missing, the distribution of missing values is MNAR. However, if the dataset also includes trunk diameter for all species and trunk diameter h is correlated with height then the distribution is MAR.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phyloNa</a:t>
            </a:r>
            <a:r>
              <a:rPr lang="en-US" dirty="0"/>
              <a:t>: This captures the case in which the taxon sampling in a trait dataset is uneven (from https://</a:t>
            </a:r>
            <a:r>
              <a:rPr lang="en-US" dirty="0" err="1"/>
              <a:t>www.biorxiv.org</a:t>
            </a:r>
            <a:r>
              <a:rPr lang="en-US" dirty="0"/>
              <a:t>/content/</a:t>
            </a:r>
            <a:r>
              <a:rPr lang="en-US" dirty="0" err="1"/>
              <a:t>biorxiv</a:t>
            </a:r>
            <a:r>
              <a:rPr lang="en-US" dirty="0"/>
              <a:t>/early/2023/04/07/2023.04.06.535892.full.pdf)</a:t>
            </a:r>
          </a:p>
          <a:p>
            <a:endParaRPr lang="en-US" dirty="0"/>
          </a:p>
        </p:txBody>
      </p:sp>
      <p:sp>
        <p:nvSpPr>
          <p:cNvPr id="4" name="Slide Number Placeholder 3"/>
          <p:cNvSpPr>
            <a:spLocks noGrp="1"/>
          </p:cNvSpPr>
          <p:nvPr>
            <p:ph type="sldNum" sz="quarter" idx="5"/>
          </p:nvPr>
        </p:nvSpPr>
        <p:spPr/>
        <p:txBody>
          <a:bodyPr/>
          <a:lstStyle/>
          <a:p>
            <a:fld id="{2C3A8FA9-459B-8248-BE98-843CF1DB5C58}" type="slidenum">
              <a:rPr lang="en-US" smtClean="0"/>
              <a:t>4</a:t>
            </a:fld>
            <a:endParaRPr lang="en-US"/>
          </a:p>
        </p:txBody>
      </p:sp>
    </p:spTree>
    <p:extLst>
      <p:ext uri="{BB962C8B-B14F-4D97-AF65-F5344CB8AC3E}">
        <p14:creationId xmlns:p14="http://schemas.microsoft.com/office/powerpoint/2010/main" val="35221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9E74609-420E-104D-8A20-F6BC27908EC1}" type="datetimeFigureOut">
              <a:rPr lang="en-US" smtClean="0"/>
              <a:t>11/14/23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8176000-1188-6241-B270-DA5DAF1409A4}"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6007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74609-420E-104D-8A20-F6BC27908EC1}"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76000-1188-6241-B270-DA5DAF1409A4}" type="slidenum">
              <a:rPr lang="en-US" smtClean="0"/>
              <a:t>‹#›</a:t>
            </a:fld>
            <a:endParaRPr lang="en-US"/>
          </a:p>
        </p:txBody>
      </p:sp>
    </p:spTree>
    <p:extLst>
      <p:ext uri="{BB962C8B-B14F-4D97-AF65-F5344CB8AC3E}">
        <p14:creationId xmlns:p14="http://schemas.microsoft.com/office/powerpoint/2010/main" val="340989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74609-420E-104D-8A20-F6BC27908EC1}"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76000-1188-6241-B270-DA5DAF1409A4}" type="slidenum">
              <a:rPr lang="en-US" smtClean="0"/>
              <a:t>‹#›</a:t>
            </a:fld>
            <a:endParaRPr lang="en-US"/>
          </a:p>
        </p:txBody>
      </p:sp>
    </p:spTree>
    <p:extLst>
      <p:ext uri="{BB962C8B-B14F-4D97-AF65-F5344CB8AC3E}">
        <p14:creationId xmlns:p14="http://schemas.microsoft.com/office/powerpoint/2010/main" val="356806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74609-420E-104D-8A20-F6BC27908EC1}"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76000-1188-6241-B270-DA5DAF1409A4}" type="slidenum">
              <a:rPr lang="en-US" smtClean="0"/>
              <a:t>‹#›</a:t>
            </a:fld>
            <a:endParaRPr lang="en-US"/>
          </a:p>
        </p:txBody>
      </p:sp>
    </p:spTree>
    <p:extLst>
      <p:ext uri="{BB962C8B-B14F-4D97-AF65-F5344CB8AC3E}">
        <p14:creationId xmlns:p14="http://schemas.microsoft.com/office/powerpoint/2010/main" val="228911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9E74609-420E-104D-8A20-F6BC27908EC1}" type="datetimeFigureOut">
              <a:rPr lang="en-US" smtClean="0"/>
              <a:t>11/14/23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8176000-1188-6241-B270-DA5DAF1409A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80723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74609-420E-104D-8A20-F6BC27908EC1}"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76000-1188-6241-B270-DA5DAF1409A4}" type="slidenum">
              <a:rPr lang="en-US" smtClean="0"/>
              <a:t>‹#›</a:t>
            </a:fld>
            <a:endParaRPr lang="en-US"/>
          </a:p>
        </p:txBody>
      </p:sp>
    </p:spTree>
    <p:extLst>
      <p:ext uri="{BB962C8B-B14F-4D97-AF65-F5344CB8AC3E}">
        <p14:creationId xmlns:p14="http://schemas.microsoft.com/office/powerpoint/2010/main" val="24316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74609-420E-104D-8A20-F6BC27908EC1}"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76000-1188-6241-B270-DA5DAF1409A4}" type="slidenum">
              <a:rPr lang="en-US" smtClean="0"/>
              <a:t>‹#›</a:t>
            </a:fld>
            <a:endParaRPr lang="en-US"/>
          </a:p>
        </p:txBody>
      </p:sp>
    </p:spTree>
    <p:extLst>
      <p:ext uri="{BB962C8B-B14F-4D97-AF65-F5344CB8AC3E}">
        <p14:creationId xmlns:p14="http://schemas.microsoft.com/office/powerpoint/2010/main" val="204983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74609-420E-104D-8A20-F6BC27908EC1}" type="datetimeFigureOut">
              <a:rPr lang="en-US" smtClean="0"/>
              <a:t>11/14/23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76000-1188-6241-B270-DA5DAF1409A4}" type="slidenum">
              <a:rPr lang="en-US" smtClean="0"/>
              <a:t>‹#›</a:t>
            </a:fld>
            <a:endParaRPr lang="en-US"/>
          </a:p>
        </p:txBody>
      </p:sp>
    </p:spTree>
    <p:extLst>
      <p:ext uri="{BB962C8B-B14F-4D97-AF65-F5344CB8AC3E}">
        <p14:creationId xmlns:p14="http://schemas.microsoft.com/office/powerpoint/2010/main" val="427635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74609-420E-104D-8A20-F6BC27908EC1}" type="datetimeFigureOut">
              <a:rPr lang="en-US"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76000-1188-6241-B270-DA5DAF1409A4}" type="slidenum">
              <a:rPr lang="en-US" smtClean="0"/>
              <a:t>‹#›</a:t>
            </a:fld>
            <a:endParaRPr lang="en-US"/>
          </a:p>
        </p:txBody>
      </p:sp>
    </p:spTree>
    <p:extLst>
      <p:ext uri="{BB962C8B-B14F-4D97-AF65-F5344CB8AC3E}">
        <p14:creationId xmlns:p14="http://schemas.microsoft.com/office/powerpoint/2010/main" val="27872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E74609-420E-104D-8A20-F6BC27908EC1}" type="datetimeFigureOut">
              <a:rPr lang="en-US" smtClean="0"/>
              <a:t>11/14/23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176000-1188-6241-B270-DA5DAF1409A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034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E74609-420E-104D-8A20-F6BC27908EC1}" type="datetimeFigureOut">
              <a:rPr lang="en-US" smtClean="0"/>
              <a:t>11/14/23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176000-1188-6241-B270-DA5DAF1409A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514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9E74609-420E-104D-8A20-F6BC27908EC1}" type="datetimeFigureOut">
              <a:rPr lang="en-US" smtClean="0"/>
              <a:t>11/14/23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8176000-1188-6241-B270-DA5DAF1409A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776544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ublication/44203418_MICE_Multivariate_Imputation_by_Chained_Equations_in_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1574954121001060#bb0080" TargetMode="External"/><Relationship Id="rId2" Type="http://schemas.openxmlformats.org/officeDocument/2006/relationships/hyperlink" Target="https://doi.org/10.1111/2041-210X.12232"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i.org/%2010.1111/j.1558-5646.1998.tb02006.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sciencedirect.com/science/article/pii/S1574954121001060" TargetMode="External"/><Relationship Id="rId13" Type="http://schemas.openxmlformats.org/officeDocument/2006/relationships/hyperlink" Target="https://rdrr.io/cran/phytools/man/phylo.impute.html" TargetMode="External"/><Relationship Id="rId3" Type="http://schemas.openxmlformats.org/officeDocument/2006/relationships/hyperlink" Target="https://onlinelibrary.wiley.com/doi/10.1002/ece3.989" TargetMode="External"/><Relationship Id="rId7" Type="http://schemas.openxmlformats.org/officeDocument/2006/relationships/hyperlink" Target="https://onlinelibrary.wiley.com/doi/epdf/10.1111/geb.13185" TargetMode="External"/><Relationship Id="rId12" Type="http://schemas.openxmlformats.org/officeDocument/2006/relationships/hyperlink" Target="https://www.biorxiv.org/content/biorxiv/early/2023/04/07/2023.04.06.535892.full.pdf" TargetMode="External"/><Relationship Id="rId2" Type="http://schemas.openxmlformats.org/officeDocument/2006/relationships/hyperlink" Target="https://www.jstor.org/stable/ecography.37.2.105" TargetMode="Externa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bg.copernicus.org/articles/15/2601/2018/" TargetMode="External"/><Relationship Id="rId11" Type="http://schemas.openxmlformats.org/officeDocument/2006/relationships/hyperlink" Target="https://www.frontiersin.org/articles/10.3389/fevo.2023.1260173/full" TargetMode="External"/><Relationship Id="rId5" Type="http://schemas.openxmlformats.org/officeDocument/2006/relationships/hyperlink" Target="https://www.ncbi.nlm.nih.gov/pmc/articles/PMC4755658/" TargetMode="External"/><Relationship Id="rId15" Type="http://schemas.openxmlformats.org/officeDocument/2006/relationships/hyperlink" Target="https://www.r-bloggers.com/2021/11/darwin-to-the-rescue-using-phylogenetic-information-to-overcome-the-raunkiaeran-shortfall/" TargetMode="External"/><Relationship Id="rId10" Type="http://schemas.openxmlformats.org/officeDocument/2006/relationships/hyperlink" Target="https://pure.mpg.de/rest/items/item_3510800_1/component/file_3510801/content" TargetMode="External"/><Relationship Id="rId4" Type="http://schemas.openxmlformats.org/officeDocument/2006/relationships/hyperlink" Target="https://besjournals.onlinelibrary.wiley.com/doi/10.1111/2041-210X.12232" TargetMode="External"/><Relationship Id="rId9" Type="http://schemas.openxmlformats.org/officeDocument/2006/relationships/hyperlink" Target="https://link.springer.com/article/10.1007/s00442-022-05230-8" TargetMode="External"/><Relationship Id="rId14" Type="http://schemas.openxmlformats.org/officeDocument/2006/relationships/hyperlink" Target="https://digital.csic.es/bitstream/10261/221270/3/R_Material_traits.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nnualreviews.org/doi/10.1146/annurev-ecolsys-112414-05440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056139-D2E3-724F-B4DF-961942B816E1}"/>
              </a:ext>
            </a:extLst>
          </p:cNvPr>
          <p:cNvSpPr>
            <a:spLocks noGrp="1"/>
          </p:cNvSpPr>
          <p:nvPr>
            <p:ph type="title"/>
          </p:nvPr>
        </p:nvSpPr>
        <p:spPr/>
        <p:txBody>
          <a:bodyPr>
            <a:normAutofit fontScale="90000"/>
          </a:bodyPr>
          <a:lstStyle/>
          <a:p>
            <a:r>
              <a:rPr lang="it-IT" b="1" spc="-10" dirty="0">
                <a:latin typeface="Arial"/>
                <a:cs typeface="Arial"/>
              </a:rPr>
              <a:t>Data</a:t>
            </a:r>
            <a:r>
              <a:rPr lang="it-IT" b="1" spc="10" dirty="0">
                <a:latin typeface="Arial"/>
                <a:cs typeface="Arial"/>
              </a:rPr>
              <a:t> </a:t>
            </a:r>
            <a:r>
              <a:rPr lang="it-IT" b="1" spc="10" dirty="0" err="1">
                <a:latin typeface="Arial"/>
                <a:cs typeface="Arial"/>
              </a:rPr>
              <a:t>preparation</a:t>
            </a:r>
            <a:r>
              <a:rPr lang="it-IT" b="1" spc="10" dirty="0">
                <a:latin typeface="Arial"/>
                <a:cs typeface="Arial"/>
              </a:rPr>
              <a:t> </a:t>
            </a:r>
            <a:r>
              <a:rPr lang="it-IT" b="1" spc="-5" dirty="0">
                <a:latin typeface="Arial"/>
                <a:cs typeface="Arial"/>
              </a:rPr>
              <a:t>and</a:t>
            </a:r>
            <a:r>
              <a:rPr lang="it-IT" b="1" spc="-15" dirty="0">
                <a:latin typeface="Arial"/>
                <a:cs typeface="Arial"/>
              </a:rPr>
              <a:t> </a:t>
            </a:r>
            <a:r>
              <a:rPr lang="it-IT" b="1" spc="-15" dirty="0" err="1">
                <a:latin typeface="Arial"/>
                <a:cs typeface="Arial"/>
              </a:rPr>
              <a:t>i</a:t>
            </a:r>
            <a:r>
              <a:rPr lang="it-IT" b="1" dirty="0" err="1">
                <a:latin typeface="Arial"/>
                <a:cs typeface="Arial"/>
              </a:rPr>
              <a:t>mputation</a:t>
            </a:r>
            <a:r>
              <a:rPr lang="it-IT" b="1" spc="-40" dirty="0">
                <a:latin typeface="Arial"/>
                <a:cs typeface="Arial"/>
              </a:rPr>
              <a:t> </a:t>
            </a:r>
            <a:r>
              <a:rPr lang="it-IT" b="1" spc="-5" dirty="0" err="1">
                <a:latin typeface="Arial"/>
                <a:cs typeface="Arial"/>
              </a:rPr>
              <a:t>techniques</a:t>
            </a:r>
            <a:r>
              <a:rPr lang="it-IT" b="1" spc="-5" dirty="0">
                <a:latin typeface="Arial"/>
                <a:cs typeface="Arial"/>
              </a:rPr>
              <a:t> for </a:t>
            </a:r>
            <a:r>
              <a:rPr lang="it-IT" b="1" spc="-5" dirty="0" err="1">
                <a:latin typeface="Arial"/>
                <a:cs typeface="Arial"/>
              </a:rPr>
              <a:t>functional</a:t>
            </a:r>
            <a:r>
              <a:rPr lang="it-IT" b="1" spc="-5" dirty="0">
                <a:latin typeface="Arial"/>
                <a:cs typeface="Arial"/>
              </a:rPr>
              <a:t> traits data</a:t>
            </a:r>
            <a:br>
              <a:rPr lang="en-US" dirty="0"/>
            </a:br>
            <a:endParaRPr lang="en-US" dirty="0"/>
          </a:p>
        </p:txBody>
      </p:sp>
      <p:sp>
        <p:nvSpPr>
          <p:cNvPr id="8" name="Content Placeholder 7">
            <a:extLst>
              <a:ext uri="{FF2B5EF4-FFF2-40B4-BE49-F238E27FC236}">
                <a16:creationId xmlns:a16="http://schemas.microsoft.com/office/drawing/2014/main" id="{76B7700F-F040-EC4A-B031-7ED969475332}"/>
              </a:ext>
            </a:extLst>
          </p:cNvPr>
          <p:cNvSpPr>
            <a:spLocks noGrp="1"/>
          </p:cNvSpPr>
          <p:nvPr>
            <p:ph idx="1"/>
          </p:nvPr>
        </p:nvSpPr>
        <p:spPr/>
        <p:txBody>
          <a:bodyPr/>
          <a:lstStyle/>
          <a:p>
            <a:pPr marL="0" indent="0">
              <a:lnSpc>
                <a:spcPct val="100000"/>
              </a:lnSpc>
              <a:spcBef>
                <a:spcPts val="1470"/>
              </a:spcBef>
              <a:buNone/>
            </a:pPr>
            <a:r>
              <a:rPr lang="it-IT" sz="1800" dirty="0" err="1">
                <a:solidFill>
                  <a:schemeClr val="tx1">
                    <a:lumMod val="75000"/>
                    <a:lumOff val="25000"/>
                  </a:schemeClr>
                </a:solidFill>
                <a:latin typeface="Arial"/>
                <a:cs typeface="Arial"/>
              </a:rPr>
              <a:t>M</a:t>
            </a:r>
            <a:r>
              <a:rPr lang="it-IT" dirty="0" err="1">
                <a:solidFill>
                  <a:schemeClr val="tx1">
                    <a:lumMod val="75000"/>
                    <a:lumOff val="25000"/>
                  </a:schemeClr>
                </a:solidFill>
                <a:latin typeface="Arial"/>
                <a:cs typeface="Arial"/>
              </a:rPr>
              <a:t>ariasole</a:t>
            </a:r>
            <a:r>
              <a:rPr lang="it-IT" dirty="0">
                <a:solidFill>
                  <a:schemeClr val="tx1">
                    <a:lumMod val="75000"/>
                    <a:lumOff val="25000"/>
                  </a:schemeClr>
                </a:solidFill>
                <a:latin typeface="Arial"/>
                <a:cs typeface="Arial"/>
              </a:rPr>
              <a:t> </a:t>
            </a:r>
            <a:r>
              <a:rPr lang="it-IT" dirty="0" err="1">
                <a:solidFill>
                  <a:schemeClr val="tx1">
                    <a:lumMod val="75000"/>
                    <a:lumOff val="25000"/>
                  </a:schemeClr>
                </a:solidFill>
                <a:latin typeface="Arial"/>
                <a:cs typeface="Arial"/>
              </a:rPr>
              <a:t>Calbi</a:t>
            </a:r>
            <a:endParaRPr lang="it-IT" dirty="0">
              <a:solidFill>
                <a:schemeClr val="tx1">
                  <a:lumMod val="75000"/>
                  <a:lumOff val="25000"/>
                </a:schemeClr>
              </a:solidFill>
              <a:latin typeface="Arial"/>
              <a:cs typeface="Arial"/>
            </a:endParaRPr>
          </a:p>
          <a:p>
            <a:pPr marL="0" indent="0">
              <a:lnSpc>
                <a:spcPct val="100000"/>
              </a:lnSpc>
              <a:spcBef>
                <a:spcPts val="1470"/>
              </a:spcBef>
              <a:buNone/>
            </a:pPr>
            <a:r>
              <a:rPr lang="it-IT" dirty="0" err="1">
                <a:solidFill>
                  <a:schemeClr val="tx1">
                    <a:lumMod val="75000"/>
                    <a:lumOff val="25000"/>
                  </a:schemeClr>
                </a:solidFill>
                <a:latin typeface="Arial"/>
                <a:cs typeface="Arial"/>
              </a:rPr>
              <a:t>Postdoctoral</a:t>
            </a:r>
            <a:r>
              <a:rPr lang="it-IT" dirty="0">
                <a:solidFill>
                  <a:schemeClr val="tx1">
                    <a:lumMod val="75000"/>
                    <a:lumOff val="25000"/>
                  </a:schemeClr>
                </a:solidFill>
                <a:latin typeface="Arial"/>
                <a:cs typeface="Arial"/>
              </a:rPr>
              <a:t> </a:t>
            </a:r>
            <a:r>
              <a:rPr lang="it-IT" dirty="0" err="1">
                <a:solidFill>
                  <a:schemeClr val="tx1">
                    <a:lumMod val="75000"/>
                    <a:lumOff val="25000"/>
                  </a:schemeClr>
                </a:solidFill>
                <a:latin typeface="Arial"/>
                <a:cs typeface="Arial"/>
              </a:rPr>
              <a:t>researcher</a:t>
            </a:r>
            <a:r>
              <a:rPr lang="it-IT" dirty="0">
                <a:solidFill>
                  <a:schemeClr val="tx1">
                    <a:lumMod val="75000"/>
                    <a:lumOff val="25000"/>
                  </a:schemeClr>
                </a:solidFill>
                <a:latin typeface="Arial"/>
                <a:cs typeface="Arial"/>
              </a:rPr>
              <a:t> UNIGE, ECOLOPES H2020 </a:t>
            </a:r>
            <a:r>
              <a:rPr lang="it-IT" dirty="0" err="1">
                <a:solidFill>
                  <a:schemeClr val="tx1">
                    <a:lumMod val="75000"/>
                    <a:lumOff val="25000"/>
                  </a:schemeClr>
                </a:solidFill>
                <a:latin typeface="Arial"/>
                <a:cs typeface="Arial"/>
              </a:rPr>
              <a:t>project</a:t>
            </a:r>
            <a:endParaRPr lang="it-IT" dirty="0">
              <a:solidFill>
                <a:schemeClr val="tx1">
                  <a:lumMod val="75000"/>
                  <a:lumOff val="25000"/>
                </a:schemeClr>
              </a:solidFill>
              <a:latin typeface="Arial"/>
              <a:cs typeface="Arial"/>
            </a:endParaRPr>
          </a:p>
          <a:p>
            <a:pPr marL="0" indent="0">
              <a:lnSpc>
                <a:spcPct val="100000"/>
              </a:lnSpc>
              <a:spcBef>
                <a:spcPts val="1470"/>
              </a:spcBef>
              <a:buNone/>
            </a:pPr>
            <a:endParaRPr lang="it-IT" dirty="0">
              <a:solidFill>
                <a:schemeClr val="tx1">
                  <a:lumMod val="75000"/>
                  <a:lumOff val="25000"/>
                </a:schemeClr>
              </a:solidFill>
              <a:latin typeface="Arial"/>
              <a:cs typeface="Arial"/>
            </a:endParaRPr>
          </a:p>
          <a:p>
            <a:pPr marL="0" indent="0">
              <a:lnSpc>
                <a:spcPct val="100000"/>
              </a:lnSpc>
              <a:spcBef>
                <a:spcPts val="1470"/>
              </a:spcBef>
              <a:buNone/>
            </a:pPr>
            <a:endParaRPr lang="it-IT" dirty="0">
              <a:solidFill>
                <a:schemeClr val="tx1">
                  <a:lumMod val="75000"/>
                  <a:lumOff val="25000"/>
                </a:schemeClr>
              </a:solidFill>
              <a:latin typeface="Arial"/>
              <a:cs typeface="Arial"/>
            </a:endParaRPr>
          </a:p>
          <a:p>
            <a:pPr marL="0" indent="0">
              <a:lnSpc>
                <a:spcPct val="100000"/>
              </a:lnSpc>
              <a:spcBef>
                <a:spcPts val="1470"/>
              </a:spcBef>
              <a:buNone/>
            </a:pPr>
            <a:endParaRPr lang="it-IT" dirty="0">
              <a:solidFill>
                <a:schemeClr val="tx1">
                  <a:lumMod val="75000"/>
                  <a:lumOff val="25000"/>
                </a:schemeClr>
              </a:solidFill>
              <a:latin typeface="Arial"/>
              <a:cs typeface="Arial"/>
            </a:endParaRPr>
          </a:p>
          <a:p>
            <a:pPr marL="0" indent="0">
              <a:lnSpc>
                <a:spcPct val="100000"/>
              </a:lnSpc>
              <a:spcBef>
                <a:spcPts val="1470"/>
              </a:spcBef>
              <a:buNone/>
            </a:pPr>
            <a:r>
              <a:rPr lang="it-IT" dirty="0">
                <a:solidFill>
                  <a:schemeClr val="tx1">
                    <a:lumMod val="75000"/>
                    <a:lumOff val="25000"/>
                  </a:schemeClr>
                </a:solidFill>
                <a:latin typeface="Arial"/>
                <a:cs typeface="Arial"/>
              </a:rPr>
              <a:t>Pisa workshop</a:t>
            </a:r>
          </a:p>
          <a:p>
            <a:pPr marL="0" indent="0">
              <a:lnSpc>
                <a:spcPct val="100000"/>
              </a:lnSpc>
              <a:spcBef>
                <a:spcPts val="1035"/>
              </a:spcBef>
              <a:buNone/>
            </a:pPr>
            <a:r>
              <a:rPr lang="it-IT" dirty="0" err="1">
                <a:solidFill>
                  <a:schemeClr val="tx1">
                    <a:lumMod val="75000"/>
                    <a:lumOff val="25000"/>
                  </a:schemeClr>
                </a:solidFill>
                <a:latin typeface="Arial"/>
                <a:cs typeface="Arial"/>
              </a:rPr>
              <a:t>December</a:t>
            </a:r>
            <a:r>
              <a:rPr lang="it-IT" spc="-55" dirty="0">
                <a:solidFill>
                  <a:schemeClr val="tx1">
                    <a:lumMod val="75000"/>
                    <a:lumOff val="25000"/>
                  </a:schemeClr>
                </a:solidFill>
                <a:latin typeface="Arial"/>
                <a:cs typeface="Arial"/>
              </a:rPr>
              <a:t> </a:t>
            </a:r>
            <a:r>
              <a:rPr lang="it-IT" spc="5" dirty="0">
                <a:solidFill>
                  <a:schemeClr val="tx1">
                    <a:lumMod val="75000"/>
                    <a:lumOff val="25000"/>
                  </a:schemeClr>
                </a:solidFill>
                <a:latin typeface="Arial"/>
                <a:cs typeface="Arial"/>
              </a:rPr>
              <a:t>1</a:t>
            </a:r>
            <a:r>
              <a:rPr lang="it-IT" spc="7" baseline="25462" dirty="0">
                <a:solidFill>
                  <a:schemeClr val="tx1">
                    <a:lumMod val="75000"/>
                    <a:lumOff val="25000"/>
                  </a:schemeClr>
                </a:solidFill>
                <a:latin typeface="Arial"/>
                <a:cs typeface="Arial"/>
              </a:rPr>
              <a:t>st</a:t>
            </a:r>
            <a:r>
              <a:rPr lang="it-IT" spc="5" dirty="0">
                <a:solidFill>
                  <a:schemeClr val="tx1">
                    <a:lumMod val="75000"/>
                    <a:lumOff val="25000"/>
                  </a:schemeClr>
                </a:solidFill>
                <a:latin typeface="Arial"/>
                <a:cs typeface="Arial"/>
              </a:rPr>
              <a:t>,</a:t>
            </a:r>
            <a:r>
              <a:rPr lang="it-IT" spc="-45" dirty="0">
                <a:solidFill>
                  <a:schemeClr val="tx1">
                    <a:lumMod val="75000"/>
                    <a:lumOff val="25000"/>
                  </a:schemeClr>
                </a:solidFill>
                <a:latin typeface="Arial"/>
                <a:cs typeface="Arial"/>
              </a:rPr>
              <a:t> </a:t>
            </a:r>
            <a:r>
              <a:rPr lang="it-IT" dirty="0">
                <a:solidFill>
                  <a:schemeClr val="tx1">
                    <a:lumMod val="75000"/>
                    <a:lumOff val="25000"/>
                  </a:schemeClr>
                </a:solidFill>
                <a:latin typeface="Arial"/>
                <a:cs typeface="Arial"/>
              </a:rPr>
              <a:t>2023</a:t>
            </a:r>
          </a:p>
          <a:p>
            <a:pPr marL="0" indent="0">
              <a:lnSpc>
                <a:spcPct val="100000"/>
              </a:lnSpc>
              <a:spcBef>
                <a:spcPts val="985"/>
              </a:spcBef>
              <a:buNone/>
            </a:pPr>
            <a:endParaRPr lang="en-US" dirty="0">
              <a:solidFill>
                <a:schemeClr val="tx1">
                  <a:lumMod val="75000"/>
                  <a:lumOff val="25000"/>
                </a:schemeClr>
              </a:solidFill>
            </a:endParaRPr>
          </a:p>
          <a:p>
            <a:pPr marL="0" indent="0">
              <a:lnSpc>
                <a:spcPct val="100000"/>
              </a:lnSpc>
              <a:spcBef>
                <a:spcPts val="985"/>
              </a:spcBef>
              <a:buNone/>
            </a:pPr>
            <a:endParaRPr lang="en-US" dirty="0">
              <a:solidFill>
                <a:schemeClr val="tx1">
                  <a:lumMod val="75000"/>
                  <a:lumOff val="25000"/>
                </a:schemeClr>
              </a:solidFill>
            </a:endParaRPr>
          </a:p>
          <a:p>
            <a:pPr marL="0" indent="0">
              <a:lnSpc>
                <a:spcPct val="100000"/>
              </a:lnSpc>
              <a:spcBef>
                <a:spcPts val="985"/>
              </a:spcBef>
              <a:buNone/>
            </a:pPr>
            <a:endParaRPr lang="en-US" dirty="0">
              <a:solidFill>
                <a:schemeClr val="tx1">
                  <a:lumMod val="75000"/>
                  <a:lumOff val="25000"/>
                </a:schemeClr>
              </a:solidFill>
            </a:endParaRPr>
          </a:p>
        </p:txBody>
      </p:sp>
      <p:pic>
        <p:nvPicPr>
          <p:cNvPr id="11" name="Picture 10">
            <a:extLst>
              <a:ext uri="{FF2B5EF4-FFF2-40B4-BE49-F238E27FC236}">
                <a16:creationId xmlns:a16="http://schemas.microsoft.com/office/drawing/2014/main" id="{A7A2B992-A9BB-7843-B714-5BEEC1E5F1C5}"/>
              </a:ext>
            </a:extLst>
          </p:cNvPr>
          <p:cNvPicPr>
            <a:picLocks noChangeAspect="1"/>
          </p:cNvPicPr>
          <p:nvPr/>
        </p:nvPicPr>
        <p:blipFill>
          <a:blip r:embed="rId2"/>
          <a:stretch>
            <a:fillRect/>
          </a:stretch>
        </p:blipFill>
        <p:spPr>
          <a:xfrm>
            <a:off x="7200900" y="4190410"/>
            <a:ext cx="4991100" cy="2667590"/>
          </a:xfrm>
          <a:prstGeom prst="rect">
            <a:avLst/>
          </a:prstGeom>
        </p:spPr>
      </p:pic>
    </p:spTree>
    <p:extLst>
      <p:ext uri="{BB962C8B-B14F-4D97-AF65-F5344CB8AC3E}">
        <p14:creationId xmlns:p14="http://schemas.microsoft.com/office/powerpoint/2010/main" val="8149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A990-B987-BC4D-97C7-CA3593FCDE15}"/>
              </a:ext>
            </a:extLst>
          </p:cNvPr>
          <p:cNvSpPr>
            <a:spLocks noGrp="1"/>
          </p:cNvSpPr>
          <p:nvPr>
            <p:ph type="title"/>
          </p:nvPr>
        </p:nvSpPr>
        <p:spPr/>
        <p:txBody>
          <a:bodyPr/>
          <a:lstStyle/>
          <a:p>
            <a:r>
              <a:rPr lang="en-US" dirty="0"/>
              <a:t>Practical exercise content</a:t>
            </a:r>
          </a:p>
        </p:txBody>
      </p:sp>
      <p:sp>
        <p:nvSpPr>
          <p:cNvPr id="3" name="Content Placeholder 2">
            <a:extLst>
              <a:ext uri="{FF2B5EF4-FFF2-40B4-BE49-F238E27FC236}">
                <a16:creationId xmlns:a16="http://schemas.microsoft.com/office/drawing/2014/main" id="{DD2886D9-25DF-E148-9B03-CE519EC3D532}"/>
              </a:ext>
            </a:extLst>
          </p:cNvPr>
          <p:cNvSpPr>
            <a:spLocks noGrp="1"/>
          </p:cNvSpPr>
          <p:nvPr>
            <p:ph idx="1"/>
          </p:nvPr>
        </p:nvSpPr>
        <p:spPr>
          <a:xfrm>
            <a:off x="1371599" y="1877786"/>
            <a:ext cx="10384971" cy="3989614"/>
          </a:xfrm>
        </p:spPr>
        <p:txBody>
          <a:bodyPr/>
          <a:lstStyle/>
          <a:p>
            <a:pPr marL="0" indent="0">
              <a:buNone/>
            </a:pPr>
            <a:r>
              <a:rPr lang="en-US" dirty="0"/>
              <a:t>Perform and assess the performance of different imputation methods in R:</a:t>
            </a:r>
          </a:p>
          <a:p>
            <a:r>
              <a:rPr lang="en-US" dirty="0"/>
              <a:t>Retrieve species occurrences GBIF</a:t>
            </a:r>
          </a:p>
          <a:p>
            <a:r>
              <a:rPr lang="en-US" dirty="0"/>
              <a:t>Retrieve complete trait data from LEDA and generate missing values</a:t>
            </a:r>
          </a:p>
          <a:p>
            <a:r>
              <a:rPr lang="en-US" dirty="0"/>
              <a:t>Adjust nomenclature to one common system and merge</a:t>
            </a:r>
          </a:p>
          <a:p>
            <a:r>
              <a:rPr lang="en-US" dirty="0"/>
              <a:t>Prune phylogenetic mega tree</a:t>
            </a:r>
          </a:p>
          <a:p>
            <a:r>
              <a:rPr lang="en-US" dirty="0"/>
              <a:t>Perform different imputation methods</a:t>
            </a:r>
          </a:p>
          <a:p>
            <a:r>
              <a:rPr lang="en-US" dirty="0"/>
              <a:t>Compare accuracy in predicting missing values</a:t>
            </a:r>
          </a:p>
        </p:txBody>
      </p:sp>
      <p:pic>
        <p:nvPicPr>
          <p:cNvPr id="4" name="Picture 3">
            <a:extLst>
              <a:ext uri="{FF2B5EF4-FFF2-40B4-BE49-F238E27FC236}">
                <a16:creationId xmlns:a16="http://schemas.microsoft.com/office/drawing/2014/main" id="{D7D5A84E-91B3-F84C-8FCA-C6CAB4ED7A9C}"/>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75019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1D24-D0CF-4C45-89F3-914982E3207F}"/>
              </a:ext>
            </a:extLst>
          </p:cNvPr>
          <p:cNvSpPr>
            <a:spLocks noGrp="1"/>
          </p:cNvSpPr>
          <p:nvPr>
            <p:ph type="title"/>
          </p:nvPr>
        </p:nvSpPr>
        <p:spPr/>
        <p:txBody>
          <a:bodyPr/>
          <a:lstStyle/>
          <a:p>
            <a:r>
              <a:rPr lang="en-US" dirty="0"/>
              <a:t>Necessary R packages</a:t>
            </a:r>
          </a:p>
        </p:txBody>
      </p:sp>
      <p:sp>
        <p:nvSpPr>
          <p:cNvPr id="3" name="Content Placeholder 2">
            <a:extLst>
              <a:ext uri="{FF2B5EF4-FFF2-40B4-BE49-F238E27FC236}">
                <a16:creationId xmlns:a16="http://schemas.microsoft.com/office/drawing/2014/main" id="{9230704D-24FF-7547-B737-DB9CB376CBCC}"/>
              </a:ext>
            </a:extLst>
          </p:cNvPr>
          <p:cNvSpPr>
            <a:spLocks noGrp="1"/>
          </p:cNvSpPr>
          <p:nvPr>
            <p:ph idx="1"/>
          </p:nvPr>
        </p:nvSpPr>
        <p:spPr>
          <a:xfrm>
            <a:off x="1371600" y="1839464"/>
            <a:ext cx="9601200" cy="4236563"/>
          </a:xfrm>
        </p:spPr>
        <p:txBody>
          <a:bodyPr>
            <a:normAutofit/>
          </a:bodyPr>
          <a:lstStyle/>
          <a:p>
            <a:pPr marL="0" indent="0">
              <a:buNone/>
            </a:pPr>
            <a:r>
              <a:rPr lang="it-IT" dirty="0" err="1"/>
              <a:t>sf</a:t>
            </a:r>
            <a:br>
              <a:rPr lang="it-IT" dirty="0"/>
            </a:br>
            <a:r>
              <a:rPr lang="it-IT" dirty="0" err="1"/>
              <a:t>rgbif</a:t>
            </a:r>
            <a:br>
              <a:rPr lang="it-IT" dirty="0"/>
            </a:br>
            <a:r>
              <a:rPr lang="it-IT" dirty="0" err="1"/>
              <a:t>remotes</a:t>
            </a:r>
            <a:br>
              <a:rPr lang="it-IT" dirty="0"/>
            </a:br>
            <a:r>
              <a:rPr lang="it-IT" dirty="0" err="1"/>
              <a:t>U.Taxostand</a:t>
            </a:r>
            <a:br>
              <a:rPr lang="it-IT" dirty="0"/>
            </a:br>
            <a:r>
              <a:rPr lang="it-IT" dirty="0"/>
              <a:t>traits</a:t>
            </a:r>
            <a:br>
              <a:rPr lang="it-IT" dirty="0"/>
            </a:br>
            <a:r>
              <a:rPr lang="it-IT" dirty="0" err="1"/>
              <a:t>Dplyr</a:t>
            </a:r>
            <a:br>
              <a:rPr lang="it-IT" dirty="0"/>
            </a:br>
            <a:r>
              <a:rPr lang="it-IT" dirty="0"/>
              <a:t>V.Phylomaker2</a:t>
            </a:r>
            <a:br>
              <a:rPr lang="it-IT" dirty="0"/>
            </a:br>
            <a:r>
              <a:rPr lang="it-IT" dirty="0"/>
              <a:t>ape</a:t>
            </a:r>
            <a:br>
              <a:rPr lang="it-IT" dirty="0"/>
            </a:br>
            <a:r>
              <a:rPr lang="it-IT" dirty="0" err="1"/>
              <a:t>stringr</a:t>
            </a:r>
            <a:br>
              <a:rPr lang="it-IT" dirty="0"/>
            </a:br>
            <a:endParaRPr lang="en-US" dirty="0"/>
          </a:p>
        </p:txBody>
      </p:sp>
      <p:pic>
        <p:nvPicPr>
          <p:cNvPr id="4" name="Picture 3">
            <a:extLst>
              <a:ext uri="{FF2B5EF4-FFF2-40B4-BE49-F238E27FC236}">
                <a16:creationId xmlns:a16="http://schemas.microsoft.com/office/drawing/2014/main" id="{FFA1F820-2FB0-0845-925E-7BF460FBC804}"/>
              </a:ext>
            </a:extLst>
          </p:cNvPr>
          <p:cNvPicPr>
            <a:picLocks noChangeAspect="1"/>
          </p:cNvPicPr>
          <p:nvPr/>
        </p:nvPicPr>
        <p:blipFill>
          <a:blip r:embed="rId2"/>
          <a:stretch>
            <a:fillRect/>
          </a:stretch>
        </p:blipFill>
        <p:spPr>
          <a:xfrm>
            <a:off x="9895114" y="5630384"/>
            <a:ext cx="2296886" cy="1227615"/>
          </a:xfrm>
          <a:prstGeom prst="rect">
            <a:avLst/>
          </a:prstGeom>
        </p:spPr>
      </p:pic>
      <p:sp>
        <p:nvSpPr>
          <p:cNvPr id="5" name="Rectangle 4">
            <a:extLst>
              <a:ext uri="{FF2B5EF4-FFF2-40B4-BE49-F238E27FC236}">
                <a16:creationId xmlns:a16="http://schemas.microsoft.com/office/drawing/2014/main" id="{2FAB9D14-3483-744B-89AA-330CCFC805F0}"/>
              </a:ext>
            </a:extLst>
          </p:cNvPr>
          <p:cNvSpPr/>
          <p:nvPr/>
        </p:nvSpPr>
        <p:spPr>
          <a:xfrm>
            <a:off x="5486400" y="1839464"/>
            <a:ext cx="6096000" cy="2554545"/>
          </a:xfrm>
          <a:prstGeom prst="rect">
            <a:avLst/>
          </a:prstGeom>
        </p:spPr>
        <p:txBody>
          <a:bodyPr>
            <a:spAutoFit/>
          </a:bodyPr>
          <a:lstStyle/>
          <a:p>
            <a:r>
              <a:rPr lang="it-IT" sz="2000" dirty="0" err="1">
                <a:solidFill>
                  <a:schemeClr val="tx2"/>
                </a:solidFill>
              </a:rPr>
              <a:t>corrplot</a:t>
            </a:r>
            <a:br>
              <a:rPr lang="it-IT" sz="2000" dirty="0">
                <a:solidFill>
                  <a:schemeClr val="tx2"/>
                </a:solidFill>
              </a:rPr>
            </a:br>
            <a:r>
              <a:rPr lang="it-IT" sz="2000" dirty="0" err="1">
                <a:solidFill>
                  <a:schemeClr val="tx2"/>
                </a:solidFill>
              </a:rPr>
              <a:t>collapse</a:t>
            </a:r>
            <a:br>
              <a:rPr lang="it-IT" sz="2000" dirty="0">
                <a:solidFill>
                  <a:schemeClr val="tx2"/>
                </a:solidFill>
              </a:rPr>
            </a:br>
            <a:r>
              <a:rPr lang="it-IT" sz="2000" dirty="0">
                <a:solidFill>
                  <a:schemeClr val="tx2"/>
                </a:solidFill>
              </a:rPr>
              <a:t>mice</a:t>
            </a:r>
            <a:br>
              <a:rPr lang="it-IT" sz="2000" dirty="0">
                <a:solidFill>
                  <a:schemeClr val="tx2"/>
                </a:solidFill>
              </a:rPr>
            </a:br>
            <a:r>
              <a:rPr lang="it-IT" sz="2000" dirty="0">
                <a:solidFill>
                  <a:schemeClr val="tx2"/>
                </a:solidFill>
              </a:rPr>
              <a:t>VIM</a:t>
            </a:r>
            <a:br>
              <a:rPr lang="it-IT" sz="2000" dirty="0">
                <a:solidFill>
                  <a:schemeClr val="tx2"/>
                </a:solidFill>
              </a:rPr>
            </a:br>
            <a:r>
              <a:rPr lang="it-IT" sz="2000" dirty="0" err="1">
                <a:solidFill>
                  <a:schemeClr val="tx2"/>
                </a:solidFill>
              </a:rPr>
              <a:t>missForest</a:t>
            </a:r>
            <a:br>
              <a:rPr lang="it-IT" sz="2000" dirty="0">
                <a:solidFill>
                  <a:schemeClr val="tx2"/>
                </a:solidFill>
              </a:rPr>
            </a:br>
            <a:r>
              <a:rPr lang="it-IT" sz="2000" dirty="0">
                <a:solidFill>
                  <a:schemeClr val="tx2"/>
                </a:solidFill>
              </a:rPr>
              <a:t>PVR</a:t>
            </a:r>
            <a:br>
              <a:rPr lang="it-IT" sz="2000" dirty="0">
                <a:solidFill>
                  <a:schemeClr val="tx2"/>
                </a:solidFill>
              </a:rPr>
            </a:br>
            <a:r>
              <a:rPr lang="it-IT" sz="2000" dirty="0" err="1">
                <a:solidFill>
                  <a:schemeClr val="tx2"/>
                </a:solidFill>
              </a:rPr>
              <a:t>Rphylopars</a:t>
            </a:r>
            <a:br>
              <a:rPr lang="it-IT" sz="2000" dirty="0">
                <a:solidFill>
                  <a:schemeClr val="tx2"/>
                </a:solidFill>
              </a:rPr>
            </a:br>
            <a:r>
              <a:rPr lang="it-IT" sz="2000" dirty="0">
                <a:solidFill>
                  <a:schemeClr val="tx2"/>
                </a:solidFill>
              </a:rPr>
              <a:t>BHPMF</a:t>
            </a:r>
            <a:endParaRPr lang="en-US" sz="2000" dirty="0">
              <a:solidFill>
                <a:schemeClr val="tx2"/>
              </a:solidFill>
            </a:endParaRPr>
          </a:p>
        </p:txBody>
      </p:sp>
    </p:spTree>
    <p:extLst>
      <p:ext uri="{BB962C8B-B14F-4D97-AF65-F5344CB8AC3E}">
        <p14:creationId xmlns:p14="http://schemas.microsoft.com/office/powerpoint/2010/main" val="295071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0427-B457-B346-9C98-93AF0595BA71}"/>
              </a:ext>
            </a:extLst>
          </p:cNvPr>
          <p:cNvSpPr>
            <a:spLocks noGrp="1"/>
          </p:cNvSpPr>
          <p:nvPr>
            <p:ph type="title"/>
          </p:nvPr>
        </p:nvSpPr>
        <p:spPr/>
        <p:txBody>
          <a:bodyPr/>
          <a:lstStyle/>
          <a:p>
            <a:r>
              <a:rPr lang="en-US" dirty="0"/>
              <a:t>Imputation methods</a:t>
            </a:r>
          </a:p>
        </p:txBody>
      </p:sp>
      <p:sp>
        <p:nvSpPr>
          <p:cNvPr id="3" name="Content Placeholder 2">
            <a:extLst>
              <a:ext uri="{FF2B5EF4-FFF2-40B4-BE49-F238E27FC236}">
                <a16:creationId xmlns:a16="http://schemas.microsoft.com/office/drawing/2014/main" id="{A9DFBD4E-1ECF-664F-804A-3FCFA35278FC}"/>
              </a:ext>
            </a:extLst>
          </p:cNvPr>
          <p:cNvSpPr>
            <a:spLocks noGrp="1"/>
          </p:cNvSpPr>
          <p:nvPr>
            <p:ph idx="1"/>
          </p:nvPr>
        </p:nvSpPr>
        <p:spPr/>
        <p:txBody>
          <a:bodyPr>
            <a:normAutofit fontScale="92500" lnSpcReduction="20000"/>
          </a:bodyPr>
          <a:lstStyle/>
          <a:p>
            <a:pPr marL="927100" lvl="1" indent="-457834">
              <a:lnSpc>
                <a:spcPct val="100000"/>
              </a:lnSpc>
              <a:buFont typeface="Franklin Gothic Book" panose="020B0503020102020204" pitchFamily="34" charset="0"/>
              <a:buAutoNum type="arabicPeriod"/>
              <a:tabLst>
                <a:tab pos="927100" algn="l"/>
                <a:tab pos="927735" algn="l"/>
              </a:tabLst>
            </a:pPr>
            <a:r>
              <a:rPr lang="it-IT" sz="3800" spc="-5" dirty="0" err="1">
                <a:latin typeface="Calibri"/>
                <a:cs typeface="Calibri"/>
              </a:rPr>
              <a:t>Mean</a:t>
            </a:r>
            <a:r>
              <a:rPr lang="it-IT" sz="3800" spc="-5" dirty="0">
                <a:latin typeface="Calibri"/>
                <a:cs typeface="Calibri"/>
              </a:rPr>
              <a:t>/Mode </a:t>
            </a:r>
            <a:r>
              <a:rPr lang="it-IT" sz="3800" spc="-5" dirty="0" err="1">
                <a:latin typeface="Calibri"/>
                <a:cs typeface="Calibri"/>
              </a:rPr>
              <a:t>substitution</a:t>
            </a:r>
            <a:endParaRPr lang="it-IT" sz="3800" spc="-5" dirty="0">
              <a:latin typeface="Calibri"/>
              <a:cs typeface="Calibri"/>
            </a:endParaRPr>
          </a:p>
          <a:p>
            <a:pPr marL="927100" lvl="1" indent="-457834">
              <a:lnSpc>
                <a:spcPct val="100000"/>
              </a:lnSpc>
              <a:buFont typeface="Franklin Gothic Book" panose="020B0503020102020204" pitchFamily="34" charset="0"/>
              <a:buAutoNum type="arabicPeriod"/>
              <a:tabLst>
                <a:tab pos="927100" algn="l"/>
                <a:tab pos="927735" algn="l"/>
              </a:tabLst>
            </a:pPr>
            <a:r>
              <a:rPr lang="it-IT" sz="3800" spc="-5" dirty="0" err="1">
                <a:latin typeface="Calibri"/>
                <a:cs typeface="Calibri"/>
              </a:rPr>
              <a:t>kNN</a:t>
            </a:r>
            <a:endParaRPr lang="it-IT" sz="3800" dirty="0">
              <a:latin typeface="Calibri"/>
              <a:cs typeface="Calibri"/>
            </a:endParaRPr>
          </a:p>
          <a:p>
            <a:pPr marL="927100" lvl="1" indent="-457834">
              <a:lnSpc>
                <a:spcPct val="100000"/>
              </a:lnSpc>
              <a:spcBef>
                <a:spcPts val="219"/>
              </a:spcBef>
              <a:buAutoNum type="arabicPeriod"/>
              <a:tabLst>
                <a:tab pos="927100" algn="l"/>
                <a:tab pos="927735" algn="l"/>
              </a:tabLst>
            </a:pPr>
            <a:r>
              <a:rPr lang="it-IT" sz="3800" spc="-10" dirty="0">
                <a:latin typeface="Calibri"/>
                <a:cs typeface="Calibri"/>
              </a:rPr>
              <a:t>Mice </a:t>
            </a:r>
            <a:r>
              <a:rPr lang="it-IT" sz="3800" spc="-10" dirty="0" err="1">
                <a:latin typeface="Calibri"/>
                <a:cs typeface="Calibri"/>
              </a:rPr>
              <a:t>imputation</a:t>
            </a:r>
            <a:endParaRPr lang="it-IT" sz="3800" dirty="0">
              <a:latin typeface="Calibri"/>
              <a:cs typeface="Calibri"/>
            </a:endParaRPr>
          </a:p>
          <a:p>
            <a:pPr marL="927100" lvl="1" indent="-457834">
              <a:lnSpc>
                <a:spcPct val="100000"/>
              </a:lnSpc>
              <a:spcBef>
                <a:spcPts val="215"/>
              </a:spcBef>
              <a:buAutoNum type="arabicPeriod"/>
              <a:tabLst>
                <a:tab pos="927100" algn="l"/>
                <a:tab pos="927735" algn="l"/>
              </a:tabLst>
            </a:pPr>
            <a:r>
              <a:rPr lang="it-IT" sz="3800" spc="-5" dirty="0">
                <a:latin typeface="Calibri"/>
                <a:cs typeface="Calibri"/>
              </a:rPr>
              <a:t>Miss </a:t>
            </a:r>
            <a:r>
              <a:rPr lang="it-IT" sz="3800" spc="-5" dirty="0" err="1">
                <a:latin typeface="Calibri"/>
                <a:cs typeface="Calibri"/>
              </a:rPr>
              <a:t>forest</a:t>
            </a:r>
            <a:endParaRPr lang="it-IT" sz="3800" dirty="0">
              <a:latin typeface="Calibri"/>
              <a:cs typeface="Calibri"/>
            </a:endParaRPr>
          </a:p>
          <a:p>
            <a:pPr marL="927100" lvl="1" indent="-457834">
              <a:lnSpc>
                <a:spcPct val="100000"/>
              </a:lnSpc>
              <a:spcBef>
                <a:spcPts val="219"/>
              </a:spcBef>
              <a:buAutoNum type="arabicPeriod"/>
              <a:tabLst>
                <a:tab pos="927100" algn="l"/>
                <a:tab pos="927735" algn="l"/>
              </a:tabLst>
            </a:pPr>
            <a:r>
              <a:rPr lang="it-IT" sz="3800" dirty="0" err="1">
                <a:latin typeface="Calibri"/>
                <a:cs typeface="Calibri"/>
              </a:rPr>
              <a:t>PVRs</a:t>
            </a:r>
            <a:r>
              <a:rPr lang="it-IT" sz="3800" dirty="0">
                <a:latin typeface="Calibri"/>
                <a:cs typeface="Calibri"/>
              </a:rPr>
              <a:t> + </a:t>
            </a:r>
            <a:r>
              <a:rPr lang="it-IT" sz="3800" dirty="0" err="1">
                <a:latin typeface="Calibri"/>
                <a:cs typeface="Calibri"/>
              </a:rPr>
              <a:t>Missforest</a:t>
            </a:r>
            <a:endParaRPr lang="en-US" sz="3800" dirty="0">
              <a:latin typeface="Calibri"/>
              <a:cs typeface="Calibri"/>
            </a:endParaRPr>
          </a:p>
          <a:p>
            <a:pPr marL="927100" lvl="1" indent="-457834">
              <a:lnSpc>
                <a:spcPct val="100000"/>
              </a:lnSpc>
              <a:spcBef>
                <a:spcPts val="219"/>
              </a:spcBef>
              <a:buAutoNum type="arabicPeriod"/>
              <a:tabLst>
                <a:tab pos="927100" algn="l"/>
                <a:tab pos="927735" algn="l"/>
              </a:tabLst>
            </a:pPr>
            <a:r>
              <a:rPr lang="en-US" sz="3800" dirty="0" err="1">
                <a:latin typeface="Calibri"/>
                <a:cs typeface="Calibri"/>
              </a:rPr>
              <a:t>Rphylopars</a:t>
            </a:r>
            <a:r>
              <a:rPr lang="en-US" sz="3800" dirty="0">
                <a:latin typeface="Calibri"/>
                <a:cs typeface="Calibri"/>
              </a:rPr>
              <a:t> (</a:t>
            </a:r>
            <a:r>
              <a:rPr lang="en-US" sz="3800" dirty="0" err="1">
                <a:latin typeface="Calibri"/>
                <a:cs typeface="Calibri"/>
              </a:rPr>
              <a:t>phytools</a:t>
            </a:r>
            <a:r>
              <a:rPr lang="en-US" sz="3800" dirty="0">
                <a:latin typeface="Calibri"/>
                <a:cs typeface="Calibri"/>
              </a:rPr>
              <a:t>)</a:t>
            </a:r>
          </a:p>
          <a:p>
            <a:pPr marL="927100" lvl="1" indent="-457834">
              <a:lnSpc>
                <a:spcPct val="100000"/>
              </a:lnSpc>
              <a:spcBef>
                <a:spcPts val="219"/>
              </a:spcBef>
              <a:buAutoNum type="arabicPeriod"/>
              <a:tabLst>
                <a:tab pos="927100" algn="l"/>
                <a:tab pos="927735" algn="l"/>
              </a:tabLst>
            </a:pPr>
            <a:r>
              <a:rPr lang="en-US" sz="3800" dirty="0">
                <a:latin typeface="Calibri"/>
                <a:cs typeface="Calibri"/>
              </a:rPr>
              <a:t>BHMPF</a:t>
            </a:r>
          </a:p>
          <a:p>
            <a:endParaRPr lang="en-US" dirty="0"/>
          </a:p>
        </p:txBody>
      </p:sp>
    </p:spTree>
    <p:extLst>
      <p:ext uri="{BB962C8B-B14F-4D97-AF65-F5344CB8AC3E}">
        <p14:creationId xmlns:p14="http://schemas.microsoft.com/office/powerpoint/2010/main" val="68278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6E7E-7BBB-514B-8F4F-290EA014BCB6}"/>
              </a:ext>
            </a:extLst>
          </p:cNvPr>
          <p:cNvSpPr>
            <a:spLocks noGrp="1"/>
          </p:cNvSpPr>
          <p:nvPr>
            <p:ph type="title"/>
          </p:nvPr>
        </p:nvSpPr>
        <p:spPr/>
        <p:txBody>
          <a:bodyPr/>
          <a:lstStyle/>
          <a:p>
            <a:r>
              <a:rPr lang="en-US" dirty="0"/>
              <a:t>Mean mode substitution </a:t>
            </a:r>
          </a:p>
        </p:txBody>
      </p:sp>
      <p:sp>
        <p:nvSpPr>
          <p:cNvPr id="3" name="Content Placeholder 2">
            <a:extLst>
              <a:ext uri="{FF2B5EF4-FFF2-40B4-BE49-F238E27FC236}">
                <a16:creationId xmlns:a16="http://schemas.microsoft.com/office/drawing/2014/main" id="{3BB5EB71-60C2-5942-88E7-A9564AC0EE00}"/>
              </a:ext>
            </a:extLst>
          </p:cNvPr>
          <p:cNvSpPr>
            <a:spLocks noGrp="1"/>
          </p:cNvSpPr>
          <p:nvPr>
            <p:ph idx="1"/>
          </p:nvPr>
        </p:nvSpPr>
        <p:spPr>
          <a:xfrm>
            <a:off x="1371600" y="1549400"/>
            <a:ext cx="9601200" cy="4318000"/>
          </a:xfrm>
        </p:spPr>
        <p:txBody>
          <a:bodyPr>
            <a:normAutofit fontScale="85000" lnSpcReduction="20000"/>
          </a:bodyPr>
          <a:lstStyle/>
          <a:p>
            <a:pPr marL="0" indent="0">
              <a:buNone/>
            </a:pPr>
            <a:endParaRPr lang="en-US" dirty="0"/>
          </a:p>
          <a:p>
            <a:r>
              <a:rPr lang="en-US" dirty="0"/>
              <a:t>Ungrouped/by groups (family, genus etc.) (*somewhat including phylogeny information)</a:t>
            </a:r>
          </a:p>
          <a:p>
            <a:r>
              <a:rPr lang="en-US" dirty="0"/>
              <a:t>Advantages: simple, quick, </a:t>
            </a:r>
            <a:r>
              <a:rPr lang="it-IT" dirty="0" err="1"/>
              <a:t>maintains</a:t>
            </a:r>
            <a:r>
              <a:rPr lang="it-IT" dirty="0"/>
              <a:t> sample </a:t>
            </a:r>
            <a:r>
              <a:rPr lang="it-IT" dirty="0" err="1"/>
              <a:t>size</a:t>
            </a:r>
            <a:r>
              <a:rPr lang="it-IT" dirty="0"/>
              <a:t> and </a:t>
            </a:r>
            <a:r>
              <a:rPr lang="it-IT" dirty="0" err="1"/>
              <a:t>computation</a:t>
            </a:r>
            <a:r>
              <a:rPr lang="it-IT" dirty="0"/>
              <a:t> </a:t>
            </a:r>
            <a:r>
              <a:rPr lang="it-IT" dirty="0" err="1"/>
              <a:t>cost</a:t>
            </a:r>
            <a:r>
              <a:rPr lang="it-IT" dirty="0"/>
              <a:t> </a:t>
            </a:r>
            <a:r>
              <a:rPr lang="it-IT" dirty="0" err="1"/>
              <a:t>is</a:t>
            </a:r>
            <a:r>
              <a:rPr lang="it-IT" dirty="0"/>
              <a:t> </a:t>
            </a:r>
            <a:r>
              <a:rPr lang="it-IT" dirty="0" err="1"/>
              <a:t>not</a:t>
            </a:r>
            <a:r>
              <a:rPr lang="it-IT" dirty="0"/>
              <a:t> high, </a:t>
            </a:r>
            <a:r>
              <a:rPr lang="en-US" dirty="0"/>
              <a:t>does not modify trait distribution</a:t>
            </a:r>
          </a:p>
          <a:p>
            <a:r>
              <a:rPr lang="en-US" dirty="0"/>
              <a:t>Disadvantages: </a:t>
            </a:r>
          </a:p>
          <a:p>
            <a:pPr marL="457200" indent="-457200">
              <a:buFont typeface="+mj-lt"/>
              <a:buAutoNum type="arabicPeriod"/>
            </a:pPr>
            <a:r>
              <a:rPr lang="it-IT" dirty="0"/>
              <a:t>the </a:t>
            </a:r>
            <a:r>
              <a:rPr lang="it-IT" dirty="0" err="1"/>
              <a:t>variability</a:t>
            </a:r>
            <a:r>
              <a:rPr lang="it-IT" dirty="0"/>
              <a:t> </a:t>
            </a:r>
            <a:r>
              <a:rPr lang="it-IT" dirty="0" err="1"/>
              <a:t>is</a:t>
            </a:r>
            <a:r>
              <a:rPr lang="it-IT" dirty="0"/>
              <a:t> </a:t>
            </a:r>
            <a:r>
              <a:rPr lang="it-IT" dirty="0" err="1"/>
              <a:t>reduced</a:t>
            </a:r>
            <a:r>
              <a:rPr lang="it-IT" dirty="0"/>
              <a:t> </a:t>
            </a:r>
            <a:r>
              <a:rPr lang="it-IT" dirty="0" err="1"/>
              <a:t>after</a:t>
            </a:r>
            <a:r>
              <a:rPr lang="it-IT" dirty="0"/>
              <a:t> </a:t>
            </a:r>
            <a:r>
              <a:rPr lang="it-IT" dirty="0" err="1"/>
              <a:t>imputation</a:t>
            </a:r>
            <a:r>
              <a:rPr lang="it-IT" dirty="0"/>
              <a:t>: </a:t>
            </a:r>
            <a:r>
              <a:rPr lang="it-IT" dirty="0" err="1"/>
              <a:t>variance</a:t>
            </a:r>
            <a:r>
              <a:rPr lang="it-IT" dirty="0"/>
              <a:t> and </a:t>
            </a:r>
            <a:r>
              <a:rPr lang="it-IT" dirty="0" err="1"/>
              <a:t>sd</a:t>
            </a:r>
            <a:r>
              <a:rPr lang="it-IT" dirty="0"/>
              <a:t> are </a:t>
            </a:r>
            <a:r>
              <a:rPr lang="it-IT" dirty="0" err="1"/>
              <a:t>reduced</a:t>
            </a:r>
            <a:r>
              <a:rPr lang="it-IT" dirty="0"/>
              <a:t>; </a:t>
            </a:r>
          </a:p>
          <a:p>
            <a:pPr marL="457200" indent="-457200">
              <a:buFont typeface="+mj-lt"/>
              <a:buAutoNum type="arabicPeriod"/>
            </a:pPr>
            <a:r>
              <a:rPr lang="it-IT" dirty="0" err="1"/>
              <a:t>it</a:t>
            </a:r>
            <a:r>
              <a:rPr lang="it-IT" dirty="0"/>
              <a:t> </a:t>
            </a:r>
            <a:r>
              <a:rPr lang="it-IT" dirty="0" err="1"/>
              <a:t>does</a:t>
            </a:r>
            <a:r>
              <a:rPr lang="it-IT" dirty="0"/>
              <a:t> </a:t>
            </a:r>
            <a:r>
              <a:rPr lang="it-IT" dirty="0" err="1"/>
              <a:t>not</a:t>
            </a:r>
            <a:r>
              <a:rPr lang="it-IT" dirty="0"/>
              <a:t> </a:t>
            </a:r>
            <a:r>
              <a:rPr lang="it-IT" dirty="0" err="1"/>
              <a:t>fully</a:t>
            </a:r>
            <a:r>
              <a:rPr lang="it-IT" dirty="0"/>
              <a:t> account for the </a:t>
            </a:r>
            <a:r>
              <a:rPr lang="it-IT" dirty="0" err="1"/>
              <a:t>uncertainty</a:t>
            </a:r>
            <a:r>
              <a:rPr lang="it-IT" dirty="0"/>
              <a:t> </a:t>
            </a:r>
            <a:r>
              <a:rPr lang="it-IT" dirty="0" err="1"/>
              <a:t>introduced</a:t>
            </a:r>
            <a:r>
              <a:rPr lang="it-IT" dirty="0"/>
              <a:t> by the </a:t>
            </a:r>
            <a:r>
              <a:rPr lang="it-IT" dirty="0" err="1"/>
              <a:t>missing</a:t>
            </a:r>
            <a:r>
              <a:rPr lang="it-IT" dirty="0"/>
              <a:t> </a:t>
            </a:r>
            <a:r>
              <a:rPr lang="it-IT" dirty="0" err="1"/>
              <a:t>values</a:t>
            </a:r>
            <a:r>
              <a:rPr lang="it-IT" dirty="0"/>
              <a:t>; </a:t>
            </a:r>
          </a:p>
          <a:p>
            <a:pPr marL="457200" indent="-457200">
              <a:buFont typeface="+mj-lt"/>
              <a:buAutoNum type="arabicPeriod"/>
            </a:pPr>
            <a:r>
              <a:rPr lang="it-IT" dirty="0" err="1"/>
              <a:t>It</a:t>
            </a:r>
            <a:r>
              <a:rPr lang="it-IT" dirty="0"/>
              <a:t> </a:t>
            </a:r>
            <a:r>
              <a:rPr lang="it-IT" dirty="0" err="1"/>
              <a:t>may</a:t>
            </a:r>
            <a:r>
              <a:rPr lang="it-IT" dirty="0"/>
              <a:t> </a:t>
            </a:r>
            <a:r>
              <a:rPr lang="it-IT" dirty="0" err="1"/>
              <a:t>lead</a:t>
            </a:r>
            <a:r>
              <a:rPr lang="it-IT" dirty="0"/>
              <a:t> to </a:t>
            </a:r>
            <a:r>
              <a:rPr lang="it-IT" dirty="0" err="1"/>
              <a:t>biased</a:t>
            </a:r>
            <a:r>
              <a:rPr lang="it-IT" dirty="0"/>
              <a:t> </a:t>
            </a:r>
            <a:r>
              <a:rPr lang="it-IT" dirty="0" err="1"/>
              <a:t>results</a:t>
            </a:r>
            <a:r>
              <a:rPr lang="it-IT" dirty="0"/>
              <a:t> or </a:t>
            </a:r>
            <a:r>
              <a:rPr lang="it-IT" dirty="0" err="1"/>
              <a:t>underestimation</a:t>
            </a:r>
            <a:r>
              <a:rPr lang="it-IT" dirty="0"/>
              <a:t> of </a:t>
            </a:r>
            <a:r>
              <a:rPr lang="it-IT" dirty="0" err="1"/>
              <a:t>variability</a:t>
            </a:r>
            <a:r>
              <a:rPr lang="it-IT" dirty="0"/>
              <a:t>.;</a:t>
            </a:r>
          </a:p>
          <a:p>
            <a:pPr marL="457200" indent="-457200">
              <a:buFont typeface="+mj-lt"/>
              <a:buAutoNum type="arabicPeriod"/>
            </a:pPr>
            <a:r>
              <a:rPr lang="it-IT" dirty="0" err="1"/>
              <a:t>provides</a:t>
            </a:r>
            <a:r>
              <a:rPr lang="it-IT" dirty="0"/>
              <a:t> </a:t>
            </a:r>
            <a:r>
              <a:rPr lang="it-IT" dirty="0" err="1"/>
              <a:t>only</a:t>
            </a:r>
            <a:r>
              <a:rPr lang="it-IT" dirty="0"/>
              <a:t> a single estimate of the </a:t>
            </a:r>
            <a:r>
              <a:rPr lang="it-IT" dirty="0" err="1"/>
              <a:t>missing</a:t>
            </a:r>
            <a:r>
              <a:rPr lang="it-IT" dirty="0"/>
              <a:t> </a:t>
            </a:r>
            <a:r>
              <a:rPr lang="it-IT" dirty="0" err="1"/>
              <a:t>value</a:t>
            </a:r>
            <a:endParaRPr lang="it-IT" dirty="0"/>
          </a:p>
          <a:p>
            <a:r>
              <a:rPr lang="it-IT" dirty="0" err="1"/>
              <a:t>As</a:t>
            </a:r>
            <a:r>
              <a:rPr lang="it-IT" dirty="0"/>
              <a:t> far </a:t>
            </a:r>
            <a:r>
              <a:rPr lang="it-IT" dirty="0" err="1"/>
              <a:t>as</a:t>
            </a:r>
            <a:r>
              <a:rPr lang="it-IT" dirty="0"/>
              <a:t> </a:t>
            </a:r>
            <a:r>
              <a:rPr lang="it-IT" dirty="0" err="1"/>
              <a:t>categorical</a:t>
            </a:r>
            <a:r>
              <a:rPr lang="it-IT" dirty="0"/>
              <a:t> </a:t>
            </a:r>
            <a:r>
              <a:rPr lang="it-IT" dirty="0" err="1"/>
              <a:t>variables</a:t>
            </a:r>
            <a:r>
              <a:rPr lang="it-IT" dirty="0"/>
              <a:t> are </a:t>
            </a:r>
            <a:r>
              <a:rPr lang="it-IT" dirty="0" err="1"/>
              <a:t>concerned</a:t>
            </a:r>
            <a:r>
              <a:rPr lang="it-IT" dirty="0"/>
              <a:t>, </a:t>
            </a:r>
            <a:r>
              <a:rPr lang="it-IT" dirty="0" err="1"/>
              <a:t>replacing</a:t>
            </a:r>
            <a:r>
              <a:rPr lang="it-IT" dirty="0"/>
              <a:t> </a:t>
            </a:r>
            <a:r>
              <a:rPr lang="it-IT" dirty="0" err="1"/>
              <a:t>categorical</a:t>
            </a:r>
            <a:r>
              <a:rPr lang="it-IT" dirty="0"/>
              <a:t> </a:t>
            </a:r>
            <a:r>
              <a:rPr lang="it-IT" dirty="0" err="1"/>
              <a:t>variables</a:t>
            </a:r>
            <a:r>
              <a:rPr lang="it-IT" dirty="0"/>
              <a:t> </a:t>
            </a:r>
            <a:r>
              <a:rPr lang="it-IT" dirty="0" err="1"/>
              <a:t>is</a:t>
            </a:r>
            <a:r>
              <a:rPr lang="it-IT" dirty="0"/>
              <a:t> </a:t>
            </a:r>
            <a:r>
              <a:rPr lang="it-IT" dirty="0" err="1"/>
              <a:t>usually</a:t>
            </a:r>
            <a:r>
              <a:rPr lang="it-IT" dirty="0"/>
              <a:t> </a:t>
            </a:r>
            <a:r>
              <a:rPr lang="it-IT" dirty="0" err="1"/>
              <a:t>not</a:t>
            </a:r>
            <a:r>
              <a:rPr lang="it-IT" dirty="0"/>
              <a:t> </a:t>
            </a:r>
            <a:r>
              <a:rPr lang="it-IT" dirty="0" err="1"/>
              <a:t>advisable</a:t>
            </a:r>
            <a:r>
              <a:rPr lang="it-IT" dirty="0"/>
              <a:t>. Some common </a:t>
            </a:r>
            <a:r>
              <a:rPr lang="it-IT" dirty="0" err="1"/>
              <a:t>practice</a:t>
            </a:r>
            <a:r>
              <a:rPr lang="it-IT" dirty="0"/>
              <a:t> include </a:t>
            </a:r>
            <a:r>
              <a:rPr lang="it-IT" dirty="0" err="1"/>
              <a:t>replacing</a:t>
            </a:r>
            <a:r>
              <a:rPr lang="it-IT" dirty="0"/>
              <a:t> </a:t>
            </a:r>
            <a:r>
              <a:rPr lang="it-IT" dirty="0" err="1"/>
              <a:t>missing</a:t>
            </a:r>
            <a:r>
              <a:rPr lang="it-IT" dirty="0"/>
              <a:t> </a:t>
            </a:r>
            <a:r>
              <a:rPr lang="it-IT" dirty="0" err="1"/>
              <a:t>categorical</a:t>
            </a:r>
            <a:r>
              <a:rPr lang="it-IT" dirty="0"/>
              <a:t> </a:t>
            </a:r>
            <a:r>
              <a:rPr lang="it-IT" dirty="0" err="1"/>
              <a:t>variables</a:t>
            </a:r>
            <a:r>
              <a:rPr lang="it-IT" dirty="0"/>
              <a:t> with the mode of the </a:t>
            </a:r>
            <a:r>
              <a:rPr lang="it-IT" dirty="0" err="1"/>
              <a:t>observed</a:t>
            </a:r>
            <a:r>
              <a:rPr lang="it-IT" dirty="0"/>
              <a:t> </a:t>
            </a:r>
            <a:r>
              <a:rPr lang="it-IT" dirty="0" err="1"/>
              <a:t>ones</a:t>
            </a:r>
            <a:r>
              <a:rPr lang="it-IT" dirty="0"/>
              <a:t>, </a:t>
            </a:r>
            <a:r>
              <a:rPr lang="it-IT" dirty="0" err="1"/>
              <a:t>however</a:t>
            </a:r>
            <a:r>
              <a:rPr lang="it-IT" dirty="0"/>
              <a:t>, </a:t>
            </a:r>
            <a:r>
              <a:rPr lang="it-IT" dirty="0" err="1"/>
              <a:t>it</a:t>
            </a:r>
            <a:r>
              <a:rPr lang="it-IT" dirty="0"/>
              <a:t> </a:t>
            </a:r>
            <a:r>
              <a:rPr lang="it-IT" dirty="0" err="1"/>
              <a:t>is</a:t>
            </a:r>
            <a:r>
              <a:rPr lang="it-IT" dirty="0"/>
              <a:t> </a:t>
            </a:r>
            <a:r>
              <a:rPr lang="it-IT" dirty="0" err="1"/>
              <a:t>questionable</a:t>
            </a:r>
            <a:r>
              <a:rPr lang="it-IT" dirty="0"/>
              <a:t> </a:t>
            </a:r>
            <a:r>
              <a:rPr lang="it-IT" dirty="0" err="1"/>
              <a:t>whether</a:t>
            </a:r>
            <a:r>
              <a:rPr lang="it-IT" dirty="0"/>
              <a:t> </a:t>
            </a:r>
            <a:r>
              <a:rPr lang="it-IT" dirty="0" err="1"/>
              <a:t>it</a:t>
            </a:r>
            <a:r>
              <a:rPr lang="it-IT" dirty="0"/>
              <a:t> </a:t>
            </a:r>
            <a:r>
              <a:rPr lang="it-IT" dirty="0" err="1"/>
              <a:t>is</a:t>
            </a:r>
            <a:r>
              <a:rPr lang="it-IT" dirty="0"/>
              <a:t> a </a:t>
            </a:r>
            <a:r>
              <a:rPr lang="it-IT" dirty="0" err="1"/>
              <a:t>good</a:t>
            </a:r>
            <a:r>
              <a:rPr lang="it-IT" dirty="0"/>
              <a:t> </a:t>
            </a:r>
            <a:r>
              <a:rPr lang="it-IT" dirty="0" err="1"/>
              <a:t>choice</a:t>
            </a:r>
            <a:endParaRPr lang="en-US" dirty="0"/>
          </a:p>
          <a:p>
            <a:endParaRPr lang="en-US" dirty="0"/>
          </a:p>
          <a:p>
            <a:pPr marL="0" indent="0">
              <a:buNone/>
            </a:pPr>
            <a:r>
              <a:rPr lang="it-IT" dirty="0" err="1"/>
              <a:t>R</a:t>
            </a:r>
            <a:r>
              <a:rPr lang="it-IT" dirty="0"/>
              <a:t>: e.g., </a:t>
            </a:r>
            <a:r>
              <a:rPr lang="it-IT" dirty="0" err="1"/>
              <a:t>Hmisc</a:t>
            </a:r>
            <a:r>
              <a:rPr lang="it-IT" dirty="0"/>
              <a:t> package in </a:t>
            </a:r>
            <a:r>
              <a:rPr lang="it-IT" dirty="0" err="1"/>
              <a:t>R</a:t>
            </a:r>
            <a:r>
              <a:rPr lang="it-IT" dirty="0"/>
              <a:t> or, ’</a:t>
            </a:r>
            <a:r>
              <a:rPr lang="it-IT" dirty="0" err="1"/>
              <a:t>manually</a:t>
            </a:r>
            <a:r>
              <a:rPr lang="it-IT" dirty="0"/>
              <a:t>’ with </a:t>
            </a:r>
            <a:r>
              <a:rPr lang="it-IT" dirty="0" err="1"/>
              <a:t>dplyr</a:t>
            </a:r>
            <a:r>
              <a:rPr lang="it-IT" dirty="0"/>
              <a:t>).</a:t>
            </a:r>
            <a:endParaRPr lang="en-US" dirty="0"/>
          </a:p>
        </p:txBody>
      </p:sp>
      <p:pic>
        <p:nvPicPr>
          <p:cNvPr id="4" name="Picture 3">
            <a:extLst>
              <a:ext uri="{FF2B5EF4-FFF2-40B4-BE49-F238E27FC236}">
                <a16:creationId xmlns:a16="http://schemas.microsoft.com/office/drawing/2014/main" id="{AA983641-D797-3342-8E8B-FC6DAB1F8F9E}"/>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847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03AB-13A1-3A44-82E2-1476B0D270D5}"/>
              </a:ext>
            </a:extLst>
          </p:cNvPr>
          <p:cNvSpPr>
            <a:spLocks noGrp="1"/>
          </p:cNvSpPr>
          <p:nvPr>
            <p:ph type="title"/>
          </p:nvPr>
        </p:nvSpPr>
        <p:spPr/>
        <p:txBody>
          <a:bodyPr/>
          <a:lstStyle/>
          <a:p>
            <a:r>
              <a:rPr lang="en-US" dirty="0" err="1"/>
              <a:t>kNN</a:t>
            </a:r>
            <a:r>
              <a:rPr lang="en-US" dirty="0"/>
              <a:t> </a:t>
            </a:r>
          </a:p>
        </p:txBody>
      </p:sp>
      <p:sp>
        <p:nvSpPr>
          <p:cNvPr id="3" name="Content Placeholder 2">
            <a:extLst>
              <a:ext uri="{FF2B5EF4-FFF2-40B4-BE49-F238E27FC236}">
                <a16:creationId xmlns:a16="http://schemas.microsoft.com/office/drawing/2014/main" id="{8315F223-6467-2B41-AFC4-C70BE8A79A00}"/>
              </a:ext>
            </a:extLst>
          </p:cNvPr>
          <p:cNvSpPr>
            <a:spLocks noGrp="1"/>
          </p:cNvSpPr>
          <p:nvPr>
            <p:ph idx="1"/>
          </p:nvPr>
        </p:nvSpPr>
        <p:spPr>
          <a:xfrm>
            <a:off x="1371600" y="1684892"/>
            <a:ext cx="9601200" cy="4432300"/>
          </a:xfrm>
        </p:spPr>
        <p:txBody>
          <a:bodyPr>
            <a:normAutofit/>
          </a:bodyPr>
          <a:lstStyle/>
          <a:p>
            <a:r>
              <a:rPr lang="it-IT" dirty="0"/>
              <a:t>Machine </a:t>
            </a:r>
            <a:r>
              <a:rPr lang="it-IT" dirty="0" err="1"/>
              <a:t>learning</a:t>
            </a:r>
            <a:r>
              <a:rPr lang="it-IT" dirty="0"/>
              <a:t> </a:t>
            </a:r>
            <a:r>
              <a:rPr lang="it-IT" dirty="0" err="1"/>
              <a:t>algorithm</a:t>
            </a:r>
            <a:r>
              <a:rPr lang="it-IT" dirty="0"/>
              <a:t>: </a:t>
            </a:r>
            <a:r>
              <a:rPr lang="it-IT" dirty="0" err="1"/>
              <a:t>classification</a:t>
            </a:r>
            <a:r>
              <a:rPr lang="it-IT" dirty="0"/>
              <a:t> and </a:t>
            </a:r>
            <a:r>
              <a:rPr lang="it-IT" dirty="0" err="1"/>
              <a:t>regression</a:t>
            </a:r>
            <a:r>
              <a:rPr lang="it-IT" dirty="0"/>
              <a:t>.  K </a:t>
            </a:r>
            <a:r>
              <a:rPr lang="it-IT" dirty="0" err="1"/>
              <a:t>is</a:t>
            </a:r>
            <a:r>
              <a:rPr lang="it-IT" dirty="0"/>
              <a:t> the </a:t>
            </a:r>
            <a:r>
              <a:rPr lang="it-IT" dirty="0" err="1"/>
              <a:t>number</a:t>
            </a:r>
            <a:r>
              <a:rPr lang="it-IT" dirty="0"/>
              <a:t> of </a:t>
            </a:r>
            <a:r>
              <a:rPr lang="it-IT" dirty="0" err="1"/>
              <a:t>neighbours.The</a:t>
            </a:r>
            <a:r>
              <a:rPr lang="it-IT" dirty="0"/>
              <a:t> k can be </a:t>
            </a:r>
            <a:r>
              <a:rPr lang="it-IT" dirty="0" err="1"/>
              <a:t>tuned</a:t>
            </a:r>
            <a:r>
              <a:rPr lang="it-IT" dirty="0"/>
              <a:t> for </a:t>
            </a:r>
            <a:r>
              <a:rPr lang="it-IT" dirty="0" err="1"/>
              <a:t>our</a:t>
            </a:r>
            <a:r>
              <a:rPr lang="it-IT" dirty="0"/>
              <a:t> </a:t>
            </a:r>
            <a:r>
              <a:rPr lang="it-IT" dirty="0" err="1"/>
              <a:t>need</a:t>
            </a:r>
            <a:r>
              <a:rPr lang="it-IT" dirty="0"/>
              <a:t>.  An accurate </a:t>
            </a:r>
            <a:r>
              <a:rPr lang="it-IT" dirty="0" err="1"/>
              <a:t>distance</a:t>
            </a:r>
            <a:r>
              <a:rPr lang="it-IT" dirty="0"/>
              <a:t> </a:t>
            </a:r>
            <a:r>
              <a:rPr lang="it-IT" dirty="0" err="1"/>
              <a:t>calculation</a:t>
            </a:r>
            <a:r>
              <a:rPr lang="it-IT" dirty="0"/>
              <a:t> </a:t>
            </a:r>
            <a:r>
              <a:rPr lang="it-IT" dirty="0" err="1"/>
              <a:t>method</a:t>
            </a:r>
            <a:r>
              <a:rPr lang="it-IT" dirty="0"/>
              <a:t> to </a:t>
            </a:r>
            <a:r>
              <a:rPr lang="it-IT" dirty="0" err="1"/>
              <a:t>find</a:t>
            </a:r>
            <a:r>
              <a:rPr lang="it-IT" dirty="0"/>
              <a:t> the </a:t>
            </a:r>
            <a:r>
              <a:rPr lang="it-IT" dirty="0" err="1"/>
              <a:t>nearest</a:t>
            </a:r>
            <a:r>
              <a:rPr lang="it-IT" dirty="0"/>
              <a:t> </a:t>
            </a:r>
            <a:r>
              <a:rPr lang="it-IT" dirty="0" err="1"/>
              <a:t>neighbours</a:t>
            </a:r>
            <a:r>
              <a:rPr lang="it-IT" dirty="0"/>
              <a:t> for </a:t>
            </a:r>
            <a:r>
              <a:rPr lang="it-IT" dirty="0" err="1"/>
              <a:t>imputed</a:t>
            </a:r>
            <a:r>
              <a:rPr lang="it-IT" dirty="0"/>
              <a:t> </a:t>
            </a:r>
            <a:r>
              <a:rPr lang="it-IT" dirty="0" err="1"/>
              <a:t>observation</a:t>
            </a:r>
            <a:r>
              <a:rPr lang="it-IT" dirty="0"/>
              <a:t>.</a:t>
            </a:r>
          </a:p>
          <a:p>
            <a:pPr fontAlgn="auto"/>
            <a:r>
              <a:rPr lang="it-IT" dirty="0" err="1"/>
              <a:t>There</a:t>
            </a:r>
            <a:r>
              <a:rPr lang="it-IT" dirty="0"/>
              <a:t> are </a:t>
            </a:r>
            <a:r>
              <a:rPr lang="it-IT" dirty="0" err="1"/>
              <a:t>various</a:t>
            </a:r>
            <a:r>
              <a:rPr lang="it-IT" dirty="0"/>
              <a:t> </a:t>
            </a:r>
            <a:r>
              <a:rPr lang="it-IT" dirty="0" err="1"/>
              <a:t>distance</a:t>
            </a:r>
            <a:r>
              <a:rPr lang="it-IT" dirty="0"/>
              <a:t> </a:t>
            </a:r>
            <a:r>
              <a:rPr lang="it-IT" dirty="0" err="1"/>
              <a:t>metrics</a:t>
            </a:r>
            <a:r>
              <a:rPr lang="it-IT" dirty="0"/>
              <a:t> are </a:t>
            </a:r>
            <a:r>
              <a:rPr lang="it-IT" dirty="0" err="1"/>
              <a:t>available</a:t>
            </a:r>
            <a:r>
              <a:rPr lang="it-IT" dirty="0"/>
              <a:t> to </a:t>
            </a:r>
            <a:r>
              <a:rPr lang="it-IT" dirty="0" err="1"/>
              <a:t>calculate</a:t>
            </a:r>
            <a:r>
              <a:rPr lang="it-IT" dirty="0"/>
              <a:t> </a:t>
            </a:r>
            <a:r>
              <a:rPr lang="it-IT" dirty="0" err="1"/>
              <a:t>distances</a:t>
            </a:r>
            <a:r>
              <a:rPr lang="it-IT" dirty="0"/>
              <a:t> </a:t>
            </a:r>
            <a:r>
              <a:rPr lang="it-IT" dirty="0" err="1"/>
              <a:t>depending</a:t>
            </a:r>
            <a:r>
              <a:rPr lang="it-IT" dirty="0"/>
              <a:t> of traits </a:t>
            </a:r>
            <a:r>
              <a:rPr lang="it-IT" dirty="0" err="1"/>
              <a:t>type</a:t>
            </a:r>
            <a:r>
              <a:rPr lang="it-IT" dirty="0"/>
              <a:t>: </a:t>
            </a:r>
            <a:r>
              <a:rPr lang="it-IT" dirty="0" err="1"/>
              <a:t>Euclidean</a:t>
            </a:r>
            <a:r>
              <a:rPr lang="it-IT" dirty="0"/>
              <a:t>; </a:t>
            </a:r>
            <a:r>
              <a:rPr lang="it-IT" dirty="0" err="1"/>
              <a:t>Hamming</a:t>
            </a:r>
            <a:r>
              <a:rPr lang="it-IT" dirty="0"/>
              <a:t>; </a:t>
            </a:r>
            <a:r>
              <a:rPr lang="it-IT" dirty="0" err="1"/>
              <a:t>Weighted</a:t>
            </a:r>
            <a:r>
              <a:rPr lang="it-IT" dirty="0"/>
              <a:t> </a:t>
            </a:r>
            <a:r>
              <a:rPr lang="it-IT" dirty="0" err="1"/>
              <a:t>Hamming</a:t>
            </a:r>
            <a:r>
              <a:rPr lang="it-IT" dirty="0"/>
              <a:t> for quantitative; </a:t>
            </a:r>
            <a:r>
              <a:rPr lang="it-IT" dirty="0" err="1"/>
              <a:t>Jaccard</a:t>
            </a:r>
            <a:r>
              <a:rPr lang="it-IT" dirty="0"/>
              <a:t> for </a:t>
            </a:r>
            <a:r>
              <a:rPr lang="it-IT" dirty="0" err="1"/>
              <a:t>binary</a:t>
            </a:r>
            <a:r>
              <a:rPr lang="it-IT" dirty="0"/>
              <a:t>; </a:t>
            </a:r>
            <a:r>
              <a:rPr lang="it-IT" dirty="0" err="1"/>
              <a:t>Gower</a:t>
            </a:r>
            <a:r>
              <a:rPr lang="it-IT" dirty="0"/>
              <a:t> for </a:t>
            </a:r>
            <a:r>
              <a:rPr lang="it-IT" dirty="0" err="1"/>
              <a:t>mixed</a:t>
            </a:r>
            <a:r>
              <a:rPr lang="it-IT" dirty="0"/>
              <a:t> quantitative and </a:t>
            </a:r>
            <a:r>
              <a:rPr lang="it-IT" dirty="0" err="1"/>
              <a:t>categorical</a:t>
            </a:r>
            <a:r>
              <a:rPr lang="it-IT" dirty="0"/>
              <a:t>.</a:t>
            </a:r>
          </a:p>
          <a:p>
            <a:r>
              <a:rPr lang="it-IT" dirty="0" err="1"/>
              <a:t>Advantages</a:t>
            </a:r>
            <a:r>
              <a:rPr lang="it-IT" dirty="0"/>
              <a:t>: fast; </a:t>
            </a:r>
            <a:r>
              <a:rPr lang="it-IT" dirty="0" err="1"/>
              <a:t>kNN</a:t>
            </a:r>
            <a:r>
              <a:rPr lang="it-IT" dirty="0"/>
              <a:t> can be </a:t>
            </a:r>
            <a:r>
              <a:rPr lang="it-IT" dirty="0" err="1"/>
              <a:t>used</a:t>
            </a:r>
            <a:r>
              <a:rPr lang="it-IT" dirty="0"/>
              <a:t> for </a:t>
            </a:r>
            <a:r>
              <a:rPr lang="it-IT" dirty="0" err="1"/>
              <a:t>continuous</a:t>
            </a:r>
            <a:r>
              <a:rPr lang="it-IT" dirty="0"/>
              <a:t>, discrete, </a:t>
            </a:r>
            <a:r>
              <a:rPr lang="it-IT" dirty="0" err="1"/>
              <a:t>ordinal</a:t>
            </a:r>
            <a:r>
              <a:rPr lang="it-IT" dirty="0"/>
              <a:t> and </a:t>
            </a:r>
            <a:r>
              <a:rPr lang="it-IT" dirty="0" err="1"/>
              <a:t>categorical</a:t>
            </a:r>
            <a:r>
              <a:rPr lang="it-IT" dirty="0"/>
              <a:t> data; Can incorporate </a:t>
            </a:r>
            <a:r>
              <a:rPr lang="it-IT" dirty="0" err="1"/>
              <a:t>phylogenetic</a:t>
            </a:r>
            <a:r>
              <a:rPr lang="it-IT" dirty="0"/>
              <a:t> </a:t>
            </a:r>
            <a:r>
              <a:rPr lang="it-IT" dirty="0" err="1"/>
              <a:t>informations</a:t>
            </a:r>
            <a:r>
              <a:rPr lang="it-IT" dirty="0"/>
              <a:t> </a:t>
            </a:r>
            <a:r>
              <a:rPr lang="it-IT" dirty="0" err="1"/>
              <a:t>as</a:t>
            </a:r>
            <a:r>
              <a:rPr lang="it-IT" dirty="0"/>
              <a:t> </a:t>
            </a:r>
            <a:r>
              <a:rPr lang="it-IT" dirty="0" err="1"/>
              <a:t>additional</a:t>
            </a:r>
            <a:r>
              <a:rPr lang="it-IT" dirty="0"/>
              <a:t> </a:t>
            </a:r>
            <a:r>
              <a:rPr lang="it-IT" dirty="0" err="1"/>
              <a:t>variable</a:t>
            </a:r>
            <a:r>
              <a:rPr lang="it-IT" dirty="0"/>
              <a:t> (</a:t>
            </a:r>
            <a:r>
              <a:rPr lang="it-IT" dirty="0" err="1"/>
              <a:t>PVRs</a:t>
            </a:r>
            <a:r>
              <a:rPr lang="it-IT" dirty="0"/>
              <a:t>)</a:t>
            </a:r>
          </a:p>
          <a:p>
            <a:pPr fontAlgn="auto"/>
            <a:r>
              <a:rPr lang="it-IT" dirty="0" err="1"/>
              <a:t>Disadvantages</a:t>
            </a:r>
            <a:r>
              <a:rPr lang="it-IT" dirty="0"/>
              <a:t>: </a:t>
            </a:r>
            <a:r>
              <a:rPr lang="it-IT" dirty="0" err="1"/>
              <a:t>provide</a:t>
            </a:r>
            <a:r>
              <a:rPr lang="it-IT" dirty="0"/>
              <a:t> </a:t>
            </a:r>
            <a:r>
              <a:rPr lang="it-IT" dirty="0" err="1"/>
              <a:t>only</a:t>
            </a:r>
            <a:r>
              <a:rPr lang="it-IT" dirty="0"/>
              <a:t> a single estimate of the </a:t>
            </a:r>
            <a:r>
              <a:rPr lang="it-IT" dirty="0" err="1"/>
              <a:t>missing</a:t>
            </a:r>
            <a:r>
              <a:rPr lang="it-IT" dirty="0"/>
              <a:t> </a:t>
            </a:r>
            <a:r>
              <a:rPr lang="it-IT" dirty="0" err="1"/>
              <a:t>value</a:t>
            </a:r>
            <a:r>
              <a:rPr lang="it-IT" dirty="0"/>
              <a:t>; a </a:t>
            </a:r>
            <a:r>
              <a:rPr lang="it-IT" dirty="0" err="1"/>
              <a:t>little</a:t>
            </a:r>
            <a:r>
              <a:rPr lang="it-IT" dirty="0"/>
              <a:t> </a:t>
            </a:r>
            <a:r>
              <a:rPr lang="it-IT" dirty="0" err="1"/>
              <a:t>difficult</a:t>
            </a:r>
            <a:r>
              <a:rPr lang="it-IT" dirty="0"/>
              <a:t> to estimate the right k; big data </a:t>
            </a:r>
            <a:r>
              <a:rPr lang="it-IT" dirty="0" err="1"/>
              <a:t>required</a:t>
            </a:r>
            <a:r>
              <a:rPr lang="it-IT" dirty="0"/>
              <a:t>.</a:t>
            </a:r>
          </a:p>
          <a:p>
            <a:pPr marL="0" indent="0" fontAlgn="auto">
              <a:buNone/>
            </a:pPr>
            <a:r>
              <a:rPr lang="it-IT" dirty="0"/>
              <a:t> </a:t>
            </a:r>
          </a:p>
          <a:p>
            <a:pPr marL="0" indent="0" fontAlgn="auto">
              <a:buNone/>
            </a:pPr>
            <a:r>
              <a:rPr lang="it-IT" dirty="0" err="1"/>
              <a:t>R</a:t>
            </a:r>
            <a:r>
              <a:rPr lang="it-IT" dirty="0"/>
              <a:t>: e.g., VIM; DMwR2</a:t>
            </a:r>
          </a:p>
          <a:p>
            <a:pPr marL="0" indent="0">
              <a:buNone/>
            </a:pPr>
            <a:endParaRPr lang="en-US" dirty="0"/>
          </a:p>
        </p:txBody>
      </p:sp>
      <p:pic>
        <p:nvPicPr>
          <p:cNvPr id="4" name="Picture 3">
            <a:extLst>
              <a:ext uri="{FF2B5EF4-FFF2-40B4-BE49-F238E27FC236}">
                <a16:creationId xmlns:a16="http://schemas.microsoft.com/office/drawing/2014/main" id="{2BE3123C-1C94-494D-8128-B5BBCF02CF5D}"/>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29336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2016-FC19-FD4F-A3BE-67885E4287D1}"/>
              </a:ext>
            </a:extLst>
          </p:cNvPr>
          <p:cNvSpPr>
            <a:spLocks noGrp="1"/>
          </p:cNvSpPr>
          <p:nvPr>
            <p:ph type="title"/>
          </p:nvPr>
        </p:nvSpPr>
        <p:spPr/>
        <p:txBody>
          <a:bodyPr/>
          <a:lstStyle/>
          <a:p>
            <a:r>
              <a:rPr lang="en-US" dirty="0"/>
              <a:t>MICE</a:t>
            </a:r>
          </a:p>
        </p:txBody>
      </p:sp>
      <p:sp>
        <p:nvSpPr>
          <p:cNvPr id="3" name="Content Placeholder 2">
            <a:extLst>
              <a:ext uri="{FF2B5EF4-FFF2-40B4-BE49-F238E27FC236}">
                <a16:creationId xmlns:a16="http://schemas.microsoft.com/office/drawing/2014/main" id="{48BD4086-4954-844E-8B57-A18E787777FF}"/>
              </a:ext>
            </a:extLst>
          </p:cNvPr>
          <p:cNvSpPr>
            <a:spLocks noGrp="1"/>
          </p:cNvSpPr>
          <p:nvPr>
            <p:ph idx="1"/>
          </p:nvPr>
        </p:nvSpPr>
        <p:spPr>
          <a:xfrm>
            <a:off x="1371600" y="1752600"/>
            <a:ext cx="9601200" cy="4114800"/>
          </a:xfrm>
        </p:spPr>
        <p:txBody>
          <a:bodyPr>
            <a:normAutofit fontScale="70000" lnSpcReduction="20000"/>
          </a:bodyPr>
          <a:lstStyle/>
          <a:p>
            <a:pPr fontAlgn="auto"/>
            <a:r>
              <a:rPr lang="it-IT" i="1" dirty="0"/>
              <a:t>Multivariate </a:t>
            </a:r>
            <a:r>
              <a:rPr lang="it-IT" i="1" dirty="0" err="1"/>
              <a:t>Imputation</a:t>
            </a:r>
            <a:r>
              <a:rPr lang="it-IT" i="1" dirty="0"/>
              <a:t> via </a:t>
            </a:r>
            <a:r>
              <a:rPr lang="it-IT" i="1" dirty="0" err="1"/>
              <a:t>Chained</a:t>
            </a:r>
            <a:r>
              <a:rPr lang="it-IT" i="1" dirty="0"/>
              <a:t> </a:t>
            </a:r>
            <a:r>
              <a:rPr lang="it-IT" i="1" dirty="0" err="1"/>
              <a:t>Equations</a:t>
            </a:r>
            <a:r>
              <a:rPr lang="it-IT" i="1" dirty="0"/>
              <a:t>: </a:t>
            </a:r>
            <a:r>
              <a:rPr lang="it-IT" dirty="0" err="1"/>
              <a:t>one</a:t>
            </a:r>
            <a:r>
              <a:rPr lang="it-IT" dirty="0"/>
              <a:t> of the </a:t>
            </a:r>
            <a:r>
              <a:rPr lang="it-IT" dirty="0" err="1"/>
              <a:t>most</a:t>
            </a:r>
            <a:r>
              <a:rPr lang="it-IT" dirty="0"/>
              <a:t> common </a:t>
            </a:r>
            <a:r>
              <a:rPr lang="it-IT" dirty="0" err="1"/>
              <a:t>methods</a:t>
            </a:r>
            <a:r>
              <a:rPr lang="it-IT" dirty="0"/>
              <a:t>. </a:t>
            </a:r>
            <a:r>
              <a:rPr lang="it-IT" dirty="0" err="1"/>
              <a:t>It</a:t>
            </a:r>
            <a:r>
              <a:rPr lang="it-IT" dirty="0"/>
              <a:t> </a:t>
            </a:r>
            <a:r>
              <a:rPr lang="it-IT" dirty="0" err="1"/>
              <a:t>assumes</a:t>
            </a:r>
            <a:r>
              <a:rPr lang="it-IT" dirty="0"/>
              <a:t> the </a:t>
            </a:r>
            <a:r>
              <a:rPr lang="it-IT" dirty="0" err="1"/>
              <a:t>missing</a:t>
            </a:r>
            <a:r>
              <a:rPr lang="it-IT" dirty="0"/>
              <a:t> </a:t>
            </a:r>
            <a:r>
              <a:rPr lang="it-IT" dirty="0" err="1"/>
              <a:t>values</a:t>
            </a:r>
            <a:r>
              <a:rPr lang="it-IT" dirty="0"/>
              <a:t> are </a:t>
            </a:r>
            <a:r>
              <a:rPr lang="it-IT" dirty="0" err="1"/>
              <a:t>missing</a:t>
            </a:r>
            <a:r>
              <a:rPr lang="it-IT" dirty="0"/>
              <a:t> </a:t>
            </a:r>
            <a:r>
              <a:rPr lang="it-IT" dirty="0" err="1"/>
              <a:t>at</a:t>
            </a:r>
            <a:r>
              <a:rPr lang="it-IT" dirty="0"/>
              <a:t> random (MAR).</a:t>
            </a:r>
          </a:p>
          <a:p>
            <a:pPr fontAlgn="auto"/>
            <a:r>
              <a:rPr lang="it-IT" dirty="0"/>
              <a:t>The </a:t>
            </a:r>
            <a:r>
              <a:rPr lang="it-IT" dirty="0" err="1"/>
              <a:t>basic</a:t>
            </a:r>
            <a:r>
              <a:rPr lang="it-IT" dirty="0"/>
              <a:t> idea </a:t>
            </a:r>
            <a:r>
              <a:rPr lang="it-IT" dirty="0" err="1"/>
              <a:t>behind</a:t>
            </a:r>
            <a:r>
              <a:rPr lang="it-IT" dirty="0"/>
              <a:t> the </a:t>
            </a:r>
            <a:r>
              <a:rPr lang="it-IT" dirty="0" err="1"/>
              <a:t>algorithm</a:t>
            </a:r>
            <a:r>
              <a:rPr lang="it-IT" dirty="0"/>
              <a:t>: </a:t>
            </a:r>
            <a:r>
              <a:rPr lang="it-IT" dirty="0" err="1"/>
              <a:t>treat</a:t>
            </a:r>
            <a:r>
              <a:rPr lang="it-IT" dirty="0"/>
              <a:t> </a:t>
            </a:r>
            <a:r>
              <a:rPr lang="it-IT" dirty="0" err="1"/>
              <a:t>each</a:t>
            </a:r>
            <a:r>
              <a:rPr lang="it-IT" dirty="0"/>
              <a:t> </a:t>
            </a:r>
            <a:r>
              <a:rPr lang="it-IT" dirty="0" err="1"/>
              <a:t>variable</a:t>
            </a:r>
            <a:r>
              <a:rPr lang="it-IT" dirty="0"/>
              <a:t> </a:t>
            </a:r>
            <a:r>
              <a:rPr lang="it-IT" dirty="0" err="1"/>
              <a:t>that</a:t>
            </a:r>
            <a:r>
              <a:rPr lang="it-IT" dirty="0"/>
              <a:t> </a:t>
            </a:r>
            <a:r>
              <a:rPr lang="it-IT" dirty="0" err="1"/>
              <a:t>has</a:t>
            </a:r>
            <a:r>
              <a:rPr lang="it-IT" dirty="0"/>
              <a:t> </a:t>
            </a:r>
            <a:r>
              <a:rPr lang="it-IT" dirty="0" err="1"/>
              <a:t>missing</a:t>
            </a:r>
            <a:r>
              <a:rPr lang="it-IT" dirty="0"/>
              <a:t> </a:t>
            </a:r>
            <a:r>
              <a:rPr lang="it-IT" dirty="0" err="1"/>
              <a:t>values</a:t>
            </a:r>
            <a:r>
              <a:rPr lang="it-IT" dirty="0"/>
              <a:t> </a:t>
            </a:r>
            <a:r>
              <a:rPr lang="it-IT" dirty="0" err="1"/>
              <a:t>as</a:t>
            </a:r>
            <a:r>
              <a:rPr lang="it-IT" dirty="0"/>
              <a:t> a </a:t>
            </a:r>
            <a:r>
              <a:rPr lang="it-IT" dirty="0" err="1"/>
              <a:t>dependent</a:t>
            </a:r>
            <a:r>
              <a:rPr lang="it-IT" dirty="0"/>
              <a:t> </a:t>
            </a:r>
            <a:r>
              <a:rPr lang="it-IT" dirty="0" err="1"/>
              <a:t>variable</a:t>
            </a:r>
            <a:r>
              <a:rPr lang="it-IT" dirty="0"/>
              <a:t> in </a:t>
            </a:r>
            <a:r>
              <a:rPr lang="it-IT" dirty="0" err="1"/>
              <a:t>regression</a:t>
            </a:r>
            <a:r>
              <a:rPr lang="it-IT" dirty="0"/>
              <a:t> and </a:t>
            </a:r>
            <a:r>
              <a:rPr lang="it-IT" dirty="0" err="1"/>
              <a:t>treat</a:t>
            </a:r>
            <a:r>
              <a:rPr lang="it-IT" dirty="0"/>
              <a:t> the </a:t>
            </a:r>
            <a:r>
              <a:rPr lang="it-IT" dirty="0" err="1"/>
              <a:t>others</a:t>
            </a:r>
            <a:r>
              <a:rPr lang="it-IT" dirty="0"/>
              <a:t> </a:t>
            </a:r>
            <a:r>
              <a:rPr lang="it-IT" dirty="0" err="1"/>
              <a:t>as</a:t>
            </a:r>
            <a:r>
              <a:rPr lang="it-IT" dirty="0"/>
              <a:t> </a:t>
            </a:r>
            <a:r>
              <a:rPr lang="it-IT" dirty="0" err="1"/>
              <a:t>independent</a:t>
            </a:r>
            <a:r>
              <a:rPr lang="it-IT" dirty="0"/>
              <a:t> (</a:t>
            </a:r>
            <a:r>
              <a:rPr lang="it-IT" dirty="0" err="1"/>
              <a:t>predictors</a:t>
            </a:r>
            <a:r>
              <a:rPr lang="it-IT" dirty="0"/>
              <a:t>). </a:t>
            </a:r>
            <a:r>
              <a:rPr lang="it-IT" dirty="0" err="1"/>
              <a:t>Performs</a:t>
            </a:r>
            <a:r>
              <a:rPr lang="it-IT" dirty="0"/>
              <a:t> single </a:t>
            </a:r>
            <a:r>
              <a:rPr lang="it-IT" dirty="0" err="1"/>
              <a:t>imputation</a:t>
            </a:r>
            <a:r>
              <a:rPr lang="it-IT" dirty="0"/>
              <a:t> </a:t>
            </a:r>
            <a:r>
              <a:rPr lang="it-IT" dirty="0" err="1"/>
              <a:t>several</a:t>
            </a:r>
            <a:r>
              <a:rPr lang="it-IT" dirty="0"/>
              <a:t> </a:t>
            </a:r>
            <a:r>
              <a:rPr lang="it-IT" dirty="0" err="1"/>
              <a:t>times</a:t>
            </a:r>
            <a:r>
              <a:rPr lang="it-IT" dirty="0"/>
              <a:t>.</a:t>
            </a:r>
          </a:p>
          <a:p>
            <a:r>
              <a:rPr lang="it-IT" dirty="0" err="1"/>
              <a:t>Advatages</a:t>
            </a:r>
            <a:r>
              <a:rPr lang="it-IT" dirty="0"/>
              <a:t>: </a:t>
            </a:r>
          </a:p>
          <a:p>
            <a:pPr marL="457200" indent="-457200">
              <a:buFont typeface="+mj-lt"/>
              <a:buAutoNum type="arabicPeriod"/>
            </a:pPr>
            <a:r>
              <a:rPr lang="it-IT" dirty="0" err="1"/>
              <a:t>capable</a:t>
            </a:r>
            <a:r>
              <a:rPr lang="it-IT" dirty="0"/>
              <a:t> of </a:t>
            </a:r>
            <a:r>
              <a:rPr lang="it-IT" dirty="0" err="1"/>
              <a:t>providing</a:t>
            </a:r>
            <a:r>
              <a:rPr lang="it-IT" dirty="0"/>
              <a:t> a </a:t>
            </a:r>
            <a:r>
              <a:rPr lang="it-IT" dirty="0" err="1"/>
              <a:t>measure</a:t>
            </a:r>
            <a:r>
              <a:rPr lang="it-IT" dirty="0"/>
              <a:t> of </a:t>
            </a:r>
            <a:r>
              <a:rPr lang="it-IT" dirty="0" err="1"/>
              <a:t>uncertainty</a:t>
            </a:r>
            <a:r>
              <a:rPr lang="it-IT" dirty="0"/>
              <a:t> of the </a:t>
            </a:r>
            <a:r>
              <a:rPr lang="it-IT" dirty="0" err="1"/>
              <a:t>imputed</a:t>
            </a:r>
            <a:r>
              <a:rPr lang="it-IT" dirty="0"/>
              <a:t> </a:t>
            </a:r>
            <a:r>
              <a:rPr lang="it-IT" dirty="0" err="1"/>
              <a:t>values</a:t>
            </a:r>
            <a:r>
              <a:rPr lang="it-IT" dirty="0"/>
              <a:t> </a:t>
            </a:r>
          </a:p>
          <a:p>
            <a:pPr marL="457200" indent="-457200">
              <a:buFont typeface="+mj-lt"/>
              <a:buAutoNum type="arabicPeriod"/>
            </a:pPr>
            <a:r>
              <a:rPr lang="it-IT" dirty="0" err="1"/>
              <a:t>Offers</a:t>
            </a:r>
            <a:r>
              <a:rPr lang="it-IT" dirty="0"/>
              <a:t> </a:t>
            </a:r>
            <a:r>
              <a:rPr lang="it-IT" dirty="0" err="1"/>
              <a:t>numerous</a:t>
            </a:r>
            <a:r>
              <a:rPr lang="it-IT" dirty="0"/>
              <a:t> </a:t>
            </a:r>
            <a:r>
              <a:rPr lang="it-IT" dirty="0" err="1"/>
              <a:t>models</a:t>
            </a:r>
            <a:r>
              <a:rPr lang="it-IT" dirty="0"/>
              <a:t> for </a:t>
            </a:r>
            <a:r>
              <a:rPr lang="it-IT" dirty="0" err="1"/>
              <a:t>imputing</a:t>
            </a:r>
            <a:r>
              <a:rPr lang="it-IT" dirty="0"/>
              <a:t> data of </a:t>
            </a:r>
            <a:r>
              <a:rPr lang="it-IT" dirty="0" err="1"/>
              <a:t>different</a:t>
            </a:r>
            <a:r>
              <a:rPr lang="it-IT" dirty="0"/>
              <a:t> </a:t>
            </a:r>
            <a:r>
              <a:rPr lang="it-IT" dirty="0" err="1"/>
              <a:t>types</a:t>
            </a:r>
            <a:endParaRPr lang="it-IT" dirty="0"/>
          </a:p>
          <a:p>
            <a:pPr marL="457200" indent="-457200">
              <a:buFont typeface="+mj-lt"/>
              <a:buAutoNum type="arabicPeriod"/>
            </a:pPr>
            <a:r>
              <a:rPr lang="it-IT" dirty="0"/>
              <a:t>Can incorporate </a:t>
            </a:r>
            <a:r>
              <a:rPr lang="it-IT" dirty="0" err="1"/>
              <a:t>phylogenetic</a:t>
            </a:r>
            <a:r>
              <a:rPr lang="it-IT" dirty="0"/>
              <a:t> </a:t>
            </a:r>
            <a:r>
              <a:rPr lang="it-IT" dirty="0" err="1"/>
              <a:t>informations</a:t>
            </a:r>
            <a:r>
              <a:rPr lang="it-IT" dirty="0"/>
              <a:t> </a:t>
            </a:r>
            <a:r>
              <a:rPr lang="it-IT" dirty="0" err="1"/>
              <a:t>as</a:t>
            </a:r>
            <a:r>
              <a:rPr lang="it-IT" dirty="0"/>
              <a:t> </a:t>
            </a:r>
            <a:r>
              <a:rPr lang="it-IT" dirty="0" err="1"/>
              <a:t>additional</a:t>
            </a:r>
            <a:r>
              <a:rPr lang="it-IT" dirty="0"/>
              <a:t> </a:t>
            </a:r>
            <a:r>
              <a:rPr lang="it-IT" dirty="0" err="1"/>
              <a:t>variable</a:t>
            </a:r>
            <a:r>
              <a:rPr lang="it-IT" dirty="0"/>
              <a:t> (</a:t>
            </a:r>
            <a:r>
              <a:rPr lang="it-IT" dirty="0" err="1"/>
              <a:t>PVRs</a:t>
            </a:r>
            <a:r>
              <a:rPr lang="it-IT" dirty="0"/>
              <a:t>)</a:t>
            </a:r>
          </a:p>
          <a:p>
            <a:pPr marL="457200" indent="-457200">
              <a:buFont typeface="+mj-lt"/>
              <a:buAutoNum type="arabicPeriod"/>
            </a:pPr>
            <a:r>
              <a:rPr lang="it-IT" dirty="0"/>
              <a:t>The mice package </a:t>
            </a:r>
            <a:r>
              <a:rPr lang="it-IT" dirty="0" err="1"/>
              <a:t>makes</a:t>
            </a:r>
            <a:r>
              <a:rPr lang="it-IT" dirty="0"/>
              <a:t> </a:t>
            </a:r>
            <a:r>
              <a:rPr lang="it-IT" dirty="0" err="1"/>
              <a:t>it</a:t>
            </a:r>
            <a:r>
              <a:rPr lang="it-IT" dirty="0"/>
              <a:t> </a:t>
            </a:r>
            <a:r>
              <a:rPr lang="it-IT" dirty="0" err="1"/>
              <a:t>very</a:t>
            </a:r>
            <a:r>
              <a:rPr lang="it-IT" dirty="0"/>
              <a:t> easy to </a:t>
            </a:r>
            <a:r>
              <a:rPr lang="it-IT" dirty="0" err="1"/>
              <a:t>fit</a:t>
            </a:r>
            <a:r>
              <a:rPr lang="it-IT" dirty="0"/>
              <a:t> a a model to </a:t>
            </a:r>
            <a:r>
              <a:rPr lang="it-IT" dirty="0" err="1"/>
              <a:t>each</a:t>
            </a:r>
            <a:r>
              <a:rPr lang="it-IT" dirty="0"/>
              <a:t> of the </a:t>
            </a:r>
            <a:r>
              <a:rPr lang="it-IT" dirty="0" err="1"/>
              <a:t>imputed</a:t>
            </a:r>
            <a:r>
              <a:rPr lang="it-IT" dirty="0"/>
              <a:t> </a:t>
            </a:r>
            <a:r>
              <a:rPr lang="it-IT" dirty="0" err="1"/>
              <a:t>dataset</a:t>
            </a:r>
            <a:r>
              <a:rPr lang="it-IT" dirty="0"/>
              <a:t> and </a:t>
            </a:r>
            <a:r>
              <a:rPr lang="it-IT" dirty="0" err="1"/>
              <a:t>then</a:t>
            </a:r>
            <a:r>
              <a:rPr lang="it-IT" dirty="0"/>
              <a:t> pool the </a:t>
            </a:r>
            <a:r>
              <a:rPr lang="it-IT" dirty="0" err="1"/>
              <a:t>results</a:t>
            </a:r>
            <a:r>
              <a:rPr lang="it-IT" dirty="0"/>
              <a:t> </a:t>
            </a:r>
            <a:r>
              <a:rPr lang="it-IT" dirty="0" err="1"/>
              <a:t>together</a:t>
            </a:r>
            <a:endParaRPr lang="it-IT" dirty="0"/>
          </a:p>
          <a:p>
            <a:r>
              <a:rPr lang="it-IT" dirty="0" err="1"/>
              <a:t>Disadvantages</a:t>
            </a:r>
            <a:r>
              <a:rPr lang="it-IT" dirty="0"/>
              <a:t>: </a:t>
            </a:r>
          </a:p>
          <a:p>
            <a:pPr marL="457200" indent="-457200">
              <a:buFont typeface="+mj-lt"/>
              <a:buAutoNum type="arabicPeriod"/>
            </a:pPr>
            <a:r>
              <a:rPr lang="it-IT" dirty="0" err="1"/>
              <a:t>initialized</a:t>
            </a:r>
            <a:r>
              <a:rPr lang="it-IT" dirty="0"/>
              <a:t> the mice </a:t>
            </a:r>
            <a:r>
              <a:rPr lang="it-IT" dirty="0" err="1"/>
              <a:t>function</a:t>
            </a:r>
            <a:r>
              <a:rPr lang="it-IT" dirty="0"/>
              <a:t> with a </a:t>
            </a:r>
            <a:r>
              <a:rPr lang="it-IT" dirty="0" err="1"/>
              <a:t>specific</a:t>
            </a:r>
            <a:r>
              <a:rPr lang="it-IT" dirty="0"/>
              <a:t> </a:t>
            </a:r>
            <a:r>
              <a:rPr lang="it-IT" dirty="0" err="1"/>
              <a:t>seed</a:t>
            </a:r>
            <a:r>
              <a:rPr lang="it-IT" dirty="0"/>
              <a:t>: </a:t>
            </a:r>
            <a:r>
              <a:rPr lang="it-IT" dirty="0" err="1"/>
              <a:t>results</a:t>
            </a:r>
            <a:r>
              <a:rPr lang="it-IT" dirty="0"/>
              <a:t> are </a:t>
            </a:r>
            <a:r>
              <a:rPr lang="it-IT" dirty="0" err="1"/>
              <a:t>somewhat</a:t>
            </a:r>
            <a:r>
              <a:rPr lang="it-IT" dirty="0"/>
              <a:t> </a:t>
            </a:r>
            <a:r>
              <a:rPr lang="it-IT" dirty="0" err="1"/>
              <a:t>dependent</a:t>
            </a:r>
            <a:r>
              <a:rPr lang="it-IT" dirty="0"/>
              <a:t> on </a:t>
            </a:r>
            <a:r>
              <a:rPr lang="it-IT" dirty="0" err="1"/>
              <a:t>our</a:t>
            </a:r>
            <a:r>
              <a:rPr lang="it-IT" dirty="0"/>
              <a:t> </a:t>
            </a:r>
            <a:r>
              <a:rPr lang="it-IT" dirty="0" err="1"/>
              <a:t>initial</a:t>
            </a:r>
            <a:r>
              <a:rPr lang="it-IT" dirty="0"/>
              <a:t> </a:t>
            </a:r>
            <a:r>
              <a:rPr lang="it-IT" dirty="0" err="1"/>
              <a:t>choice</a:t>
            </a:r>
            <a:r>
              <a:rPr lang="it-IT" dirty="0"/>
              <a:t>.</a:t>
            </a:r>
          </a:p>
          <a:p>
            <a:pPr marL="457200" indent="-457200">
              <a:buFont typeface="+mj-lt"/>
              <a:buAutoNum type="arabicPeriod"/>
            </a:pPr>
            <a:r>
              <a:rPr lang="it-IT" dirty="0" err="1"/>
              <a:t>Parametric</a:t>
            </a:r>
            <a:r>
              <a:rPr lang="it-IT" dirty="0"/>
              <a:t>: </a:t>
            </a:r>
            <a:r>
              <a:rPr lang="it-IT" dirty="0" err="1"/>
              <a:t>makes</a:t>
            </a:r>
            <a:r>
              <a:rPr lang="it-IT" dirty="0"/>
              <a:t> </a:t>
            </a:r>
            <a:r>
              <a:rPr lang="it-IT" dirty="0" err="1"/>
              <a:t>assumptions</a:t>
            </a:r>
            <a:r>
              <a:rPr lang="it-IT" dirty="0"/>
              <a:t> of linear </a:t>
            </a:r>
            <a:r>
              <a:rPr lang="it-IT" dirty="0" err="1"/>
              <a:t>relationship</a:t>
            </a:r>
            <a:r>
              <a:rPr lang="it-IT" dirty="0"/>
              <a:t> </a:t>
            </a:r>
            <a:r>
              <a:rPr lang="it-IT" dirty="0" err="1"/>
              <a:t>between</a:t>
            </a:r>
            <a:r>
              <a:rPr lang="it-IT" dirty="0"/>
              <a:t> the traits</a:t>
            </a:r>
          </a:p>
          <a:p>
            <a:pPr marL="457200" indent="-457200">
              <a:buFont typeface="+mj-lt"/>
              <a:buAutoNum type="arabicPeriod"/>
            </a:pPr>
            <a:endParaRPr lang="it-IT" dirty="0"/>
          </a:p>
          <a:p>
            <a:pPr marL="0" indent="0">
              <a:buNone/>
            </a:pPr>
            <a:r>
              <a:rPr lang="en-US" dirty="0"/>
              <a:t>R: MICE. </a:t>
            </a:r>
            <a:r>
              <a:rPr lang="it-IT" dirty="0" err="1"/>
              <a:t>You</a:t>
            </a:r>
            <a:r>
              <a:rPr lang="it-IT" dirty="0"/>
              <a:t> can </a:t>
            </a:r>
            <a:r>
              <a:rPr lang="it-IT" dirty="0" err="1"/>
              <a:t>learn</a:t>
            </a:r>
            <a:r>
              <a:rPr lang="it-IT" dirty="0"/>
              <a:t> more </a:t>
            </a:r>
            <a:r>
              <a:rPr lang="it-IT" dirty="0" err="1"/>
              <a:t>about</a:t>
            </a:r>
            <a:r>
              <a:rPr lang="it-IT" dirty="0"/>
              <a:t> MICE in </a:t>
            </a:r>
            <a:r>
              <a:rPr lang="it-IT" dirty="0">
                <a:hlinkClick r:id="rId2"/>
              </a:rPr>
              <a:t>this paper</a:t>
            </a:r>
            <a:r>
              <a:rPr lang="it-IT" dirty="0"/>
              <a:t>. </a:t>
            </a:r>
            <a:r>
              <a:rPr lang="it-IT" dirty="0" err="1"/>
              <a:t>type</a:t>
            </a:r>
            <a:r>
              <a:rPr lang="it-IT" dirty="0"/>
              <a:t> </a:t>
            </a:r>
            <a:r>
              <a:rPr lang="it-IT" dirty="0" err="1"/>
              <a:t>methods</a:t>
            </a:r>
            <a:r>
              <a:rPr lang="it-IT" dirty="0"/>
              <a:t>(mice) for a list of the </a:t>
            </a:r>
            <a:r>
              <a:rPr lang="it-IT" dirty="0" err="1"/>
              <a:t>available</a:t>
            </a:r>
            <a:r>
              <a:rPr lang="it-IT" dirty="0"/>
              <a:t> </a:t>
            </a:r>
            <a:r>
              <a:rPr lang="it-IT" dirty="0" err="1"/>
              <a:t>imputation</a:t>
            </a:r>
            <a:r>
              <a:rPr lang="it-IT" dirty="0"/>
              <a:t> </a:t>
            </a:r>
            <a:r>
              <a:rPr lang="it-IT" dirty="0" err="1"/>
              <a:t>methods</a:t>
            </a:r>
            <a:r>
              <a:rPr lang="it-IT" dirty="0"/>
              <a:t>.</a:t>
            </a:r>
          </a:p>
          <a:p>
            <a:pPr marL="0" indent="0">
              <a:buNone/>
            </a:pPr>
            <a:endParaRPr lang="it-IT" dirty="0"/>
          </a:p>
          <a:p>
            <a:pPr marL="0" indent="0">
              <a:buNone/>
            </a:pPr>
            <a:endParaRPr lang="en-US" dirty="0"/>
          </a:p>
        </p:txBody>
      </p:sp>
      <p:pic>
        <p:nvPicPr>
          <p:cNvPr id="4" name="Picture 3">
            <a:extLst>
              <a:ext uri="{FF2B5EF4-FFF2-40B4-BE49-F238E27FC236}">
                <a16:creationId xmlns:a16="http://schemas.microsoft.com/office/drawing/2014/main" id="{EFCC0C54-94D1-BA4C-98B1-56330C214717}"/>
              </a:ext>
            </a:extLst>
          </p:cNvPr>
          <p:cNvPicPr>
            <a:picLocks noChangeAspect="1"/>
          </p:cNvPicPr>
          <p:nvPr/>
        </p:nvPicPr>
        <p:blipFill>
          <a:blip r:embed="rId3"/>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261922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C535-4C84-0241-BE36-21D76E8E76C3}"/>
              </a:ext>
            </a:extLst>
          </p:cNvPr>
          <p:cNvSpPr>
            <a:spLocks noGrp="1"/>
          </p:cNvSpPr>
          <p:nvPr>
            <p:ph type="title"/>
          </p:nvPr>
        </p:nvSpPr>
        <p:spPr>
          <a:xfrm>
            <a:off x="1371600" y="354496"/>
            <a:ext cx="9601200" cy="970722"/>
          </a:xfrm>
        </p:spPr>
        <p:txBody>
          <a:bodyPr/>
          <a:lstStyle/>
          <a:p>
            <a:r>
              <a:rPr lang="en-US" dirty="0" err="1"/>
              <a:t>missForest</a:t>
            </a:r>
            <a:endParaRPr lang="en-US" dirty="0"/>
          </a:p>
        </p:txBody>
      </p:sp>
      <p:sp>
        <p:nvSpPr>
          <p:cNvPr id="3" name="Content Placeholder 2">
            <a:extLst>
              <a:ext uri="{FF2B5EF4-FFF2-40B4-BE49-F238E27FC236}">
                <a16:creationId xmlns:a16="http://schemas.microsoft.com/office/drawing/2014/main" id="{F7F13D17-8061-0749-917A-C8889C6E1230}"/>
              </a:ext>
            </a:extLst>
          </p:cNvPr>
          <p:cNvSpPr>
            <a:spLocks noGrp="1"/>
          </p:cNvSpPr>
          <p:nvPr>
            <p:ph idx="1"/>
          </p:nvPr>
        </p:nvSpPr>
        <p:spPr>
          <a:xfrm>
            <a:off x="1371600" y="1166192"/>
            <a:ext cx="10065026" cy="4210878"/>
          </a:xfrm>
        </p:spPr>
        <p:txBody>
          <a:bodyPr>
            <a:normAutofit fontScale="25000" lnSpcReduction="20000"/>
          </a:bodyPr>
          <a:lstStyle/>
          <a:p>
            <a:r>
              <a:rPr lang="it-IT" sz="5600" dirty="0" err="1"/>
              <a:t>It</a:t>
            </a:r>
            <a:r>
              <a:rPr lang="it-IT" sz="5600" dirty="0"/>
              <a:t> </a:t>
            </a:r>
            <a:r>
              <a:rPr lang="it-IT" sz="5600" dirty="0" err="1"/>
              <a:t>initially</a:t>
            </a:r>
            <a:r>
              <a:rPr lang="it-IT" sz="5600" dirty="0"/>
              <a:t> </a:t>
            </a:r>
            <a:r>
              <a:rPr lang="it-IT" sz="5600" dirty="0" err="1"/>
              <a:t>imputes</a:t>
            </a:r>
            <a:r>
              <a:rPr lang="it-IT" sz="5600" dirty="0"/>
              <a:t> </a:t>
            </a:r>
            <a:r>
              <a:rPr lang="it-IT" sz="5600" dirty="0" err="1"/>
              <a:t>using</a:t>
            </a:r>
            <a:r>
              <a:rPr lang="it-IT" sz="5600" dirty="0"/>
              <a:t> the </a:t>
            </a:r>
            <a:r>
              <a:rPr lang="it-IT" sz="5600" dirty="0" err="1"/>
              <a:t>mean</a:t>
            </a:r>
            <a:r>
              <a:rPr lang="it-IT" sz="5600" dirty="0"/>
              <a:t>/mode, </a:t>
            </a:r>
            <a:r>
              <a:rPr lang="it-IT" sz="5600" dirty="0" err="1"/>
              <a:t>then</a:t>
            </a:r>
            <a:r>
              <a:rPr lang="it-IT" sz="5600" dirty="0"/>
              <a:t> for </a:t>
            </a:r>
            <a:r>
              <a:rPr lang="it-IT" sz="5600" dirty="0" err="1"/>
              <a:t>each</a:t>
            </a:r>
            <a:r>
              <a:rPr lang="it-IT" sz="5600" dirty="0"/>
              <a:t> </a:t>
            </a:r>
            <a:r>
              <a:rPr lang="it-IT" sz="5600" dirty="0" err="1"/>
              <a:t>variable</a:t>
            </a:r>
            <a:r>
              <a:rPr lang="it-IT" sz="5600" dirty="0"/>
              <a:t> </a:t>
            </a:r>
            <a:r>
              <a:rPr lang="it-IT" sz="5600" dirty="0" err="1"/>
              <a:t>it</a:t>
            </a:r>
            <a:r>
              <a:rPr lang="it-IT" sz="5600" dirty="0"/>
              <a:t> </a:t>
            </a:r>
            <a:r>
              <a:rPr lang="it-IT" sz="5600" dirty="0" err="1"/>
              <a:t>fits</a:t>
            </a:r>
            <a:r>
              <a:rPr lang="it-IT" sz="5600" dirty="0"/>
              <a:t> a random </a:t>
            </a:r>
            <a:r>
              <a:rPr lang="it-IT" sz="5600" dirty="0" err="1"/>
              <a:t>forest</a:t>
            </a:r>
            <a:r>
              <a:rPr lang="it-IT" sz="5600" dirty="0"/>
              <a:t> on the </a:t>
            </a:r>
            <a:r>
              <a:rPr lang="it-IT" sz="5600" dirty="0" err="1"/>
              <a:t>observed</a:t>
            </a:r>
            <a:r>
              <a:rPr lang="it-IT" sz="5600" dirty="0"/>
              <a:t> part and </a:t>
            </a:r>
            <a:r>
              <a:rPr lang="it-IT" sz="5600" dirty="0" err="1"/>
              <a:t>then</a:t>
            </a:r>
            <a:r>
              <a:rPr lang="it-IT" sz="5600" dirty="0"/>
              <a:t> </a:t>
            </a:r>
            <a:r>
              <a:rPr lang="it-IT" sz="5600" dirty="0" err="1"/>
              <a:t>predicts</a:t>
            </a:r>
            <a:r>
              <a:rPr lang="it-IT" sz="5600" dirty="0"/>
              <a:t> the </a:t>
            </a:r>
            <a:r>
              <a:rPr lang="it-IT" sz="5600" dirty="0" err="1"/>
              <a:t>missing</a:t>
            </a:r>
            <a:r>
              <a:rPr lang="it-IT" sz="5600" dirty="0"/>
              <a:t> part. </a:t>
            </a:r>
            <a:r>
              <a:rPr lang="it-IT" sz="5600" dirty="0" err="1"/>
              <a:t>This</a:t>
            </a:r>
            <a:r>
              <a:rPr lang="it-IT" sz="5600" dirty="0"/>
              <a:t> </a:t>
            </a:r>
            <a:r>
              <a:rPr lang="it-IT" sz="5600" dirty="0" err="1"/>
              <a:t>process</a:t>
            </a:r>
            <a:r>
              <a:rPr lang="it-IT" sz="5600" dirty="0"/>
              <a:t> </a:t>
            </a:r>
            <a:r>
              <a:rPr lang="it-IT" sz="5600" dirty="0" err="1"/>
              <a:t>repeats</a:t>
            </a:r>
            <a:r>
              <a:rPr lang="it-IT" sz="5600" dirty="0"/>
              <a:t> </a:t>
            </a:r>
            <a:r>
              <a:rPr lang="it-IT" sz="5600" dirty="0" err="1"/>
              <a:t>until</a:t>
            </a:r>
            <a:r>
              <a:rPr lang="it-IT" sz="5600" dirty="0"/>
              <a:t> a </a:t>
            </a:r>
            <a:r>
              <a:rPr lang="it-IT" sz="5600" dirty="0" err="1"/>
              <a:t>stopping</a:t>
            </a:r>
            <a:r>
              <a:rPr lang="it-IT" sz="5600" dirty="0"/>
              <a:t> </a:t>
            </a:r>
            <a:r>
              <a:rPr lang="it-IT" sz="5600" dirty="0" err="1"/>
              <a:t>criterion</a:t>
            </a:r>
            <a:r>
              <a:rPr lang="it-IT" sz="5600" dirty="0"/>
              <a:t> </a:t>
            </a:r>
            <a:r>
              <a:rPr lang="it-IT" sz="5600" dirty="0" err="1"/>
              <a:t>is</a:t>
            </a:r>
            <a:r>
              <a:rPr lang="it-IT" sz="5600" dirty="0"/>
              <a:t> </a:t>
            </a:r>
            <a:r>
              <a:rPr lang="it-IT" sz="5600" dirty="0" err="1"/>
              <a:t>met</a:t>
            </a:r>
            <a:r>
              <a:rPr lang="it-IT" sz="5600" dirty="0"/>
              <a:t>, or a maximum </a:t>
            </a:r>
            <a:r>
              <a:rPr lang="it-IT" sz="5600" dirty="0" err="1"/>
              <a:t>number</a:t>
            </a:r>
            <a:r>
              <a:rPr lang="it-IT" sz="5600" dirty="0"/>
              <a:t> of </a:t>
            </a:r>
            <a:r>
              <a:rPr lang="it-IT" sz="5600" dirty="0" err="1"/>
              <a:t>iterations</a:t>
            </a:r>
            <a:r>
              <a:rPr lang="it-IT" sz="5600" dirty="0"/>
              <a:t> </a:t>
            </a:r>
            <a:r>
              <a:rPr lang="it-IT" sz="5600" dirty="0" err="1"/>
              <a:t>is</a:t>
            </a:r>
            <a:r>
              <a:rPr lang="it-IT" sz="5600" dirty="0"/>
              <a:t> </a:t>
            </a:r>
            <a:r>
              <a:rPr lang="it-IT" sz="5600" dirty="0" err="1"/>
              <a:t>reached</a:t>
            </a:r>
            <a:r>
              <a:rPr lang="it-IT" sz="5600" dirty="0"/>
              <a:t>.</a:t>
            </a:r>
          </a:p>
          <a:p>
            <a:r>
              <a:rPr lang="it-IT" sz="5600" b="1" dirty="0"/>
              <a:t> </a:t>
            </a:r>
            <a:r>
              <a:rPr lang="it-IT" sz="5600" b="1" dirty="0" err="1"/>
              <a:t>Advantages</a:t>
            </a:r>
            <a:r>
              <a:rPr lang="it-IT" sz="5600" b="1" dirty="0"/>
              <a:t>:</a:t>
            </a:r>
            <a:endParaRPr lang="it-IT" sz="5600" dirty="0"/>
          </a:p>
          <a:p>
            <a:pPr marL="742950" indent="-742950">
              <a:buFont typeface="+mj-lt"/>
              <a:buAutoNum type="arabicPeriod"/>
            </a:pPr>
            <a:r>
              <a:rPr lang="it-IT" sz="5600" dirty="0"/>
              <a:t>Can be </a:t>
            </a:r>
            <a:r>
              <a:rPr lang="it-IT" sz="5600" dirty="0" err="1"/>
              <a:t>applied</a:t>
            </a:r>
            <a:r>
              <a:rPr lang="it-IT" sz="5600" dirty="0"/>
              <a:t> to high-</a:t>
            </a:r>
            <a:r>
              <a:rPr lang="it-IT" sz="5600" dirty="0" err="1"/>
              <a:t>dimensional</a:t>
            </a:r>
            <a:r>
              <a:rPr lang="it-IT" sz="5600" dirty="0"/>
              <a:t> </a:t>
            </a:r>
            <a:r>
              <a:rPr lang="it-IT" sz="5600" dirty="0" err="1"/>
              <a:t>mixed</a:t>
            </a:r>
            <a:r>
              <a:rPr lang="it-IT" sz="5600" dirty="0"/>
              <a:t> data </a:t>
            </a:r>
            <a:r>
              <a:rPr lang="it-IT" sz="5600" dirty="0" err="1"/>
              <a:t>types</a:t>
            </a:r>
            <a:r>
              <a:rPr lang="it-IT" sz="5600" dirty="0"/>
              <a:t> (</a:t>
            </a:r>
            <a:r>
              <a:rPr lang="it-IT" sz="5600" dirty="0" err="1"/>
              <a:t>missings</a:t>
            </a:r>
            <a:r>
              <a:rPr lang="it-IT" sz="5600" dirty="0"/>
              <a:t> in </a:t>
            </a:r>
            <a:r>
              <a:rPr lang="it-IT" sz="5600" dirty="0" err="1"/>
              <a:t>numeric</a:t>
            </a:r>
            <a:r>
              <a:rPr lang="it-IT" sz="5600" dirty="0"/>
              <a:t> &amp; </a:t>
            </a:r>
            <a:r>
              <a:rPr lang="it-IT" sz="5600" dirty="0" err="1"/>
              <a:t>categorical</a:t>
            </a:r>
            <a:r>
              <a:rPr lang="it-IT" sz="5600" dirty="0"/>
              <a:t> </a:t>
            </a:r>
            <a:r>
              <a:rPr lang="it-IT" sz="5600" dirty="0" err="1"/>
              <a:t>variables</a:t>
            </a:r>
            <a:r>
              <a:rPr lang="it-IT" sz="5600" dirty="0"/>
              <a:t>)</a:t>
            </a:r>
          </a:p>
          <a:p>
            <a:pPr marL="742950" indent="-742950">
              <a:buFont typeface="+mj-lt"/>
              <a:buAutoNum type="arabicPeriod"/>
            </a:pPr>
            <a:r>
              <a:rPr lang="it-IT" sz="5600" dirty="0"/>
              <a:t>No </a:t>
            </a:r>
            <a:r>
              <a:rPr lang="it-IT" sz="5600" dirty="0" err="1"/>
              <a:t>pre</a:t>
            </a:r>
            <a:r>
              <a:rPr lang="it-IT" sz="5600" dirty="0"/>
              <a:t>-processing </a:t>
            </a:r>
            <a:r>
              <a:rPr lang="it-IT" sz="5600" dirty="0" err="1"/>
              <a:t>required</a:t>
            </a:r>
            <a:r>
              <a:rPr lang="it-IT" sz="5600" dirty="0"/>
              <a:t> (no </a:t>
            </a:r>
            <a:r>
              <a:rPr lang="it-IT" sz="5600" dirty="0" err="1"/>
              <a:t>dummy-coding</a:t>
            </a:r>
            <a:r>
              <a:rPr lang="it-IT" sz="5600" dirty="0"/>
              <a:t>, </a:t>
            </a:r>
            <a:r>
              <a:rPr lang="it-IT" sz="5600" dirty="0" err="1"/>
              <a:t>standardization</a:t>
            </a:r>
            <a:r>
              <a:rPr lang="it-IT" sz="5600" dirty="0"/>
              <a:t>, data </a:t>
            </a:r>
            <a:r>
              <a:rPr lang="it-IT" sz="5600" dirty="0" err="1"/>
              <a:t>splitting</a:t>
            </a:r>
            <a:r>
              <a:rPr lang="it-IT" sz="5600" dirty="0"/>
              <a:t>, etc.)and No </a:t>
            </a:r>
            <a:r>
              <a:rPr lang="it-IT" sz="5600" dirty="0" err="1"/>
              <a:t>assumptions</a:t>
            </a:r>
            <a:r>
              <a:rPr lang="it-IT" sz="5600" dirty="0"/>
              <a:t> </a:t>
            </a:r>
            <a:r>
              <a:rPr lang="it-IT" sz="5600" dirty="0" err="1"/>
              <a:t>required</a:t>
            </a:r>
            <a:r>
              <a:rPr lang="it-IT" sz="5600" dirty="0"/>
              <a:t> (</a:t>
            </a:r>
            <a:r>
              <a:rPr lang="it-IT" sz="5600" dirty="0" err="1"/>
              <a:t>aside</a:t>
            </a:r>
            <a:r>
              <a:rPr lang="it-IT" sz="5600" dirty="0"/>
              <a:t> from the </a:t>
            </a:r>
            <a:r>
              <a:rPr lang="it-IT" sz="5600" dirty="0" err="1"/>
              <a:t>normal</a:t>
            </a:r>
            <a:r>
              <a:rPr lang="it-IT" sz="5600" dirty="0"/>
              <a:t> </a:t>
            </a:r>
            <a:r>
              <a:rPr lang="it-IT" sz="5600" dirty="0" err="1"/>
              <a:t>assumption</a:t>
            </a:r>
            <a:r>
              <a:rPr lang="it-IT" sz="5600" dirty="0"/>
              <a:t> of </a:t>
            </a:r>
            <a:r>
              <a:rPr lang="it-IT" sz="5600" dirty="0" err="1"/>
              <a:t>being</a:t>
            </a:r>
            <a:r>
              <a:rPr lang="it-IT" sz="5600" dirty="0"/>
              <a:t> MAR/MCAR)</a:t>
            </a:r>
          </a:p>
          <a:p>
            <a:pPr marL="742950" indent="-742950">
              <a:buFont typeface="+mj-lt"/>
              <a:buAutoNum type="arabicPeriod"/>
            </a:pPr>
            <a:r>
              <a:rPr lang="it-IT" sz="5600" dirty="0" err="1"/>
              <a:t>Robust</a:t>
            </a:r>
            <a:r>
              <a:rPr lang="it-IT" sz="5600" dirty="0"/>
              <a:t> to </a:t>
            </a:r>
            <a:r>
              <a:rPr lang="it-IT" sz="5600" dirty="0" err="1"/>
              <a:t>noisy</a:t>
            </a:r>
            <a:r>
              <a:rPr lang="it-IT" sz="5600" dirty="0"/>
              <a:t> data, </a:t>
            </a:r>
            <a:r>
              <a:rPr lang="it-IT" sz="5600" dirty="0" err="1"/>
              <a:t>as</a:t>
            </a:r>
            <a:r>
              <a:rPr lang="it-IT" sz="5600" dirty="0"/>
              <a:t> random </a:t>
            </a:r>
            <a:r>
              <a:rPr lang="it-IT" sz="5600" dirty="0" err="1"/>
              <a:t>forests</a:t>
            </a:r>
            <a:r>
              <a:rPr lang="it-IT" sz="5600" dirty="0"/>
              <a:t> </a:t>
            </a:r>
            <a:r>
              <a:rPr lang="it-IT" sz="5600" dirty="0" err="1"/>
              <a:t>effectively</a:t>
            </a:r>
            <a:r>
              <a:rPr lang="it-IT" sz="5600" dirty="0"/>
              <a:t> </a:t>
            </a:r>
            <a:r>
              <a:rPr lang="it-IT" sz="5600" dirty="0" err="1"/>
              <a:t>have</a:t>
            </a:r>
            <a:r>
              <a:rPr lang="it-IT" sz="5600" dirty="0"/>
              <a:t> </a:t>
            </a:r>
            <a:r>
              <a:rPr lang="it-IT" sz="5600" dirty="0" err="1"/>
              <a:t>build</a:t>
            </a:r>
            <a:r>
              <a:rPr lang="it-IT" sz="5600" dirty="0"/>
              <a:t>-in </a:t>
            </a:r>
            <a:r>
              <a:rPr lang="it-IT" sz="5600" dirty="0" err="1"/>
              <a:t>feature</a:t>
            </a:r>
            <a:r>
              <a:rPr lang="it-IT" sz="5600" dirty="0"/>
              <a:t> </a:t>
            </a:r>
            <a:r>
              <a:rPr lang="it-IT" sz="5600" dirty="0" err="1"/>
              <a:t>selection</a:t>
            </a:r>
            <a:r>
              <a:rPr lang="it-IT" sz="5600" dirty="0"/>
              <a:t>. </a:t>
            </a:r>
            <a:r>
              <a:rPr lang="it-IT" sz="5600" dirty="0" err="1"/>
              <a:t>Methods</a:t>
            </a:r>
            <a:r>
              <a:rPr lang="it-IT" sz="5600" dirty="0"/>
              <a:t> </a:t>
            </a:r>
            <a:r>
              <a:rPr lang="it-IT" sz="5600" dirty="0" err="1"/>
              <a:t>like</a:t>
            </a:r>
            <a:r>
              <a:rPr lang="it-IT" sz="5600" dirty="0"/>
              <a:t> KNN </a:t>
            </a:r>
            <a:r>
              <a:rPr lang="it-IT" sz="5600" dirty="0" err="1"/>
              <a:t>imputation</a:t>
            </a:r>
            <a:r>
              <a:rPr lang="it-IT" sz="5600" dirty="0"/>
              <a:t> </a:t>
            </a:r>
            <a:r>
              <a:rPr lang="it-IT" sz="5600" dirty="0" err="1"/>
              <a:t>will</a:t>
            </a:r>
            <a:r>
              <a:rPr lang="it-IT" sz="5600" dirty="0"/>
              <a:t> </a:t>
            </a:r>
            <a:r>
              <a:rPr lang="it-IT" sz="5600" dirty="0" err="1"/>
              <a:t>have</a:t>
            </a:r>
            <a:r>
              <a:rPr lang="it-IT" sz="5600" dirty="0"/>
              <a:t> </a:t>
            </a:r>
            <a:r>
              <a:rPr lang="it-IT" sz="5600" dirty="0" err="1"/>
              <a:t>poor</a:t>
            </a:r>
            <a:r>
              <a:rPr lang="it-IT" sz="5600" dirty="0"/>
              <a:t> </a:t>
            </a:r>
            <a:r>
              <a:rPr lang="it-IT" sz="5600" dirty="0" err="1"/>
              <a:t>predictions</a:t>
            </a:r>
            <a:r>
              <a:rPr lang="it-IT" sz="5600" dirty="0"/>
              <a:t> in </a:t>
            </a:r>
            <a:r>
              <a:rPr lang="it-IT" sz="5600" dirty="0" err="1"/>
              <a:t>datasets</a:t>
            </a:r>
            <a:r>
              <a:rPr lang="it-IT" sz="5600" dirty="0"/>
              <a:t> with </a:t>
            </a:r>
            <a:r>
              <a:rPr lang="it-IT" sz="5600" dirty="0" err="1"/>
              <a:t>weak</a:t>
            </a:r>
            <a:r>
              <a:rPr lang="it-IT" sz="5600" dirty="0"/>
              <a:t> &amp; non-informative </a:t>
            </a:r>
            <a:r>
              <a:rPr lang="it-IT" sz="5600" dirty="0" err="1"/>
              <a:t>predictors</a:t>
            </a:r>
            <a:r>
              <a:rPr lang="it-IT" sz="5600" dirty="0"/>
              <a:t>, </a:t>
            </a:r>
            <a:r>
              <a:rPr lang="it-IT" sz="5600" dirty="0" err="1"/>
              <a:t>whereas</a:t>
            </a:r>
            <a:r>
              <a:rPr lang="it-IT" sz="5600" dirty="0"/>
              <a:t> </a:t>
            </a:r>
            <a:r>
              <a:rPr lang="it-IT" sz="5600" dirty="0" err="1"/>
              <a:t>missForest</a:t>
            </a:r>
            <a:r>
              <a:rPr lang="it-IT" sz="5600" dirty="0"/>
              <a:t> </a:t>
            </a:r>
            <a:r>
              <a:rPr lang="it-IT" sz="5600" dirty="0" err="1"/>
              <a:t>will</a:t>
            </a:r>
            <a:r>
              <a:rPr lang="it-IT" sz="5600" dirty="0"/>
              <a:t> </a:t>
            </a:r>
            <a:r>
              <a:rPr lang="it-IT" sz="5600" dirty="0" err="1"/>
              <a:t>make</a:t>
            </a:r>
            <a:r>
              <a:rPr lang="it-IT" sz="5600" dirty="0"/>
              <a:t> </a:t>
            </a:r>
            <a:r>
              <a:rPr lang="it-IT" sz="5600" dirty="0" err="1"/>
              <a:t>little</a:t>
            </a:r>
            <a:r>
              <a:rPr lang="it-IT" sz="5600" dirty="0"/>
              <a:t> to no use of </a:t>
            </a:r>
            <a:r>
              <a:rPr lang="it-IT" sz="5600" dirty="0" err="1"/>
              <a:t>these</a:t>
            </a:r>
            <a:r>
              <a:rPr lang="it-IT" sz="5600" dirty="0"/>
              <a:t> </a:t>
            </a:r>
            <a:r>
              <a:rPr lang="it-IT" sz="5600" dirty="0" err="1"/>
              <a:t>features</a:t>
            </a:r>
            <a:endParaRPr lang="it-IT" sz="5600" dirty="0"/>
          </a:p>
          <a:p>
            <a:pPr marL="742950" indent="-742950">
              <a:buFont typeface="+mj-lt"/>
              <a:buAutoNum type="arabicPeriod"/>
            </a:pPr>
            <a:r>
              <a:rPr lang="it-IT" sz="5600" dirty="0" err="1"/>
              <a:t>Excellent</a:t>
            </a:r>
            <a:r>
              <a:rPr lang="it-IT" sz="5600" dirty="0"/>
              <a:t> </a:t>
            </a:r>
            <a:r>
              <a:rPr lang="it-IT" sz="5600" dirty="0" err="1"/>
              <a:t>predictive</a:t>
            </a:r>
            <a:r>
              <a:rPr lang="it-IT" sz="5600" dirty="0"/>
              <a:t> </a:t>
            </a:r>
            <a:r>
              <a:rPr lang="it-IT" sz="5600" dirty="0" err="1"/>
              <a:t>power</a:t>
            </a:r>
            <a:endParaRPr lang="it-IT" sz="5600" dirty="0"/>
          </a:p>
          <a:p>
            <a:pPr marL="742950" indent="-742950">
              <a:buFont typeface="+mj-lt"/>
              <a:buAutoNum type="arabicPeriod"/>
            </a:pPr>
            <a:r>
              <a:rPr lang="it-IT" sz="5600" dirty="0" err="1"/>
              <a:t>Gives</a:t>
            </a:r>
            <a:r>
              <a:rPr lang="it-IT" sz="5600" dirty="0"/>
              <a:t> an OOB </a:t>
            </a:r>
            <a:r>
              <a:rPr lang="it-IT" sz="5600" dirty="0" err="1"/>
              <a:t>error</a:t>
            </a:r>
            <a:r>
              <a:rPr lang="it-IT" sz="5600" dirty="0"/>
              <a:t> estimate for </a:t>
            </a:r>
            <a:r>
              <a:rPr lang="it-IT" sz="5600" dirty="0" err="1"/>
              <a:t>its</a:t>
            </a:r>
            <a:r>
              <a:rPr lang="it-IT" sz="5600" dirty="0"/>
              <a:t> </a:t>
            </a:r>
            <a:r>
              <a:rPr lang="it-IT" sz="5600" dirty="0" err="1"/>
              <a:t>predictions</a:t>
            </a:r>
            <a:r>
              <a:rPr lang="it-IT" sz="5600" dirty="0"/>
              <a:t> (</a:t>
            </a:r>
            <a:r>
              <a:rPr lang="it-IT" sz="5600" dirty="0" err="1"/>
              <a:t>Numeric</a:t>
            </a:r>
            <a:r>
              <a:rPr lang="it-IT" sz="5600" dirty="0"/>
              <a:t>: NRMSE/MSE, </a:t>
            </a:r>
            <a:r>
              <a:rPr lang="it-IT" sz="5600" dirty="0" err="1"/>
              <a:t>Categorical</a:t>
            </a:r>
            <a:r>
              <a:rPr lang="it-IT" sz="5600" dirty="0"/>
              <a:t>: PFC)</a:t>
            </a:r>
          </a:p>
          <a:p>
            <a:pPr marL="742950" indent="-742950">
              <a:buFont typeface="+mj-lt"/>
              <a:buAutoNum type="arabicPeriod"/>
            </a:pPr>
            <a:r>
              <a:rPr lang="it-IT" sz="5600" dirty="0"/>
              <a:t>Can incorporate </a:t>
            </a:r>
            <a:r>
              <a:rPr lang="it-IT" sz="5600" dirty="0" err="1"/>
              <a:t>phylogenetic</a:t>
            </a:r>
            <a:r>
              <a:rPr lang="it-IT" sz="5600" dirty="0"/>
              <a:t> </a:t>
            </a:r>
            <a:r>
              <a:rPr lang="it-IT" sz="5600" dirty="0" err="1"/>
              <a:t>informations</a:t>
            </a:r>
            <a:r>
              <a:rPr lang="it-IT" sz="5600" dirty="0"/>
              <a:t> </a:t>
            </a:r>
            <a:r>
              <a:rPr lang="it-IT" sz="5600" dirty="0" err="1"/>
              <a:t>as</a:t>
            </a:r>
            <a:r>
              <a:rPr lang="it-IT" sz="5600" dirty="0"/>
              <a:t> </a:t>
            </a:r>
            <a:r>
              <a:rPr lang="it-IT" sz="5600" dirty="0" err="1"/>
              <a:t>additional</a:t>
            </a:r>
            <a:r>
              <a:rPr lang="it-IT" sz="5600" dirty="0"/>
              <a:t> </a:t>
            </a:r>
            <a:r>
              <a:rPr lang="it-IT" sz="5600" dirty="0" err="1"/>
              <a:t>variable</a:t>
            </a:r>
            <a:r>
              <a:rPr lang="it-IT" sz="5600" dirty="0"/>
              <a:t> (</a:t>
            </a:r>
            <a:r>
              <a:rPr lang="it-IT" sz="5600" dirty="0" err="1"/>
              <a:t>PVRs</a:t>
            </a:r>
            <a:r>
              <a:rPr lang="it-IT" sz="5600" dirty="0"/>
              <a:t>)</a:t>
            </a:r>
          </a:p>
          <a:p>
            <a:r>
              <a:rPr lang="it-IT" sz="5600" b="1" dirty="0" err="1"/>
              <a:t>Disadvantages</a:t>
            </a:r>
            <a:r>
              <a:rPr lang="it-IT" sz="5600" b="1" dirty="0"/>
              <a:t>:</a:t>
            </a:r>
            <a:endParaRPr lang="it-IT" sz="5600" dirty="0"/>
          </a:p>
          <a:p>
            <a:r>
              <a:rPr lang="it-IT" sz="5600" b="1" dirty="0" err="1"/>
              <a:t>Imputation</a:t>
            </a:r>
            <a:r>
              <a:rPr lang="it-IT" sz="5600" b="1" dirty="0"/>
              <a:t> time</a:t>
            </a:r>
            <a:r>
              <a:rPr lang="it-IT" sz="5600" dirty="0"/>
              <a:t>, </a:t>
            </a:r>
            <a:r>
              <a:rPr lang="it-IT" sz="5600" dirty="0" err="1"/>
              <a:t>which</a:t>
            </a:r>
            <a:r>
              <a:rPr lang="it-IT" sz="5600" dirty="0"/>
              <a:t> </a:t>
            </a:r>
            <a:r>
              <a:rPr lang="it-IT" sz="5600" dirty="0" err="1"/>
              <a:t>increases</a:t>
            </a:r>
            <a:r>
              <a:rPr lang="it-IT" sz="5600" dirty="0"/>
              <a:t> with the </a:t>
            </a:r>
            <a:r>
              <a:rPr lang="it-IT" sz="5600" dirty="0" err="1"/>
              <a:t>number</a:t>
            </a:r>
            <a:r>
              <a:rPr lang="it-IT" sz="5600" dirty="0"/>
              <a:t> of </a:t>
            </a:r>
            <a:r>
              <a:rPr lang="it-IT" sz="5600" dirty="0" err="1"/>
              <a:t>observations</a:t>
            </a:r>
            <a:r>
              <a:rPr lang="it-IT" sz="5600" dirty="0"/>
              <a:t>, </a:t>
            </a:r>
            <a:r>
              <a:rPr lang="it-IT" sz="5600" dirty="0" err="1"/>
              <a:t>predictors</a:t>
            </a:r>
            <a:r>
              <a:rPr lang="it-IT" sz="5600" dirty="0"/>
              <a:t> and </a:t>
            </a:r>
            <a:r>
              <a:rPr lang="it-IT" sz="5600" dirty="0" err="1"/>
              <a:t>number</a:t>
            </a:r>
            <a:r>
              <a:rPr lang="it-IT" sz="5600" dirty="0"/>
              <a:t> of </a:t>
            </a:r>
            <a:r>
              <a:rPr lang="it-IT" sz="5600" dirty="0" err="1"/>
              <a:t>predictors</a:t>
            </a:r>
            <a:r>
              <a:rPr lang="it-IT" sz="5600" dirty="0"/>
              <a:t> </a:t>
            </a:r>
            <a:r>
              <a:rPr lang="it-IT" sz="5600" dirty="0" err="1"/>
              <a:t>containing</a:t>
            </a:r>
            <a:r>
              <a:rPr lang="it-IT" sz="5600" dirty="0"/>
              <a:t> </a:t>
            </a:r>
            <a:r>
              <a:rPr lang="it-IT" sz="5600" dirty="0" err="1"/>
              <a:t>missing</a:t>
            </a:r>
            <a:r>
              <a:rPr lang="it-IT" sz="5600" dirty="0"/>
              <a:t> </a:t>
            </a:r>
            <a:r>
              <a:rPr lang="it-IT" sz="5600" dirty="0" err="1"/>
              <a:t>values</a:t>
            </a:r>
            <a:endParaRPr lang="it-IT" sz="5600" dirty="0"/>
          </a:p>
          <a:p>
            <a:r>
              <a:rPr lang="it-IT" sz="5600" dirty="0" err="1"/>
              <a:t>same</a:t>
            </a:r>
            <a:r>
              <a:rPr lang="it-IT" sz="5600" dirty="0"/>
              <a:t> </a:t>
            </a:r>
            <a:r>
              <a:rPr lang="it-IT" sz="5600" b="1" dirty="0" err="1"/>
              <a:t>difficulty</a:t>
            </a:r>
            <a:r>
              <a:rPr lang="it-IT" sz="5600" b="1" dirty="0"/>
              <a:t> of </a:t>
            </a:r>
            <a:r>
              <a:rPr lang="it-IT" sz="5600" b="1" dirty="0" err="1"/>
              <a:t>interpretability</a:t>
            </a:r>
            <a:r>
              <a:rPr lang="it-IT" sz="5600" dirty="0"/>
              <a:t> of random </a:t>
            </a:r>
            <a:r>
              <a:rPr lang="it-IT" sz="5600" dirty="0" err="1"/>
              <a:t>forests</a:t>
            </a:r>
            <a:endParaRPr lang="it-IT" sz="5600" dirty="0"/>
          </a:p>
          <a:p>
            <a:r>
              <a:rPr lang="it-IT" sz="5600" b="1" dirty="0" err="1"/>
              <a:t>It</a:t>
            </a:r>
            <a:r>
              <a:rPr lang="it-IT" sz="5600" b="1" dirty="0"/>
              <a:t> </a:t>
            </a:r>
            <a:r>
              <a:rPr lang="it-IT" sz="5600" b="1" dirty="0" err="1"/>
              <a:t>is</a:t>
            </a:r>
            <a:r>
              <a:rPr lang="it-IT" sz="5600" b="1" dirty="0"/>
              <a:t> an </a:t>
            </a:r>
            <a:r>
              <a:rPr lang="it-IT" sz="5600" b="1" dirty="0" err="1"/>
              <a:t>algorithm</a:t>
            </a:r>
            <a:r>
              <a:rPr lang="it-IT" sz="5600" dirty="0"/>
              <a:t>, </a:t>
            </a:r>
            <a:r>
              <a:rPr lang="it-IT" sz="5600" dirty="0" err="1"/>
              <a:t>not</a:t>
            </a:r>
            <a:r>
              <a:rPr lang="it-IT" sz="5600" dirty="0"/>
              <a:t> a model </a:t>
            </a:r>
            <a:r>
              <a:rPr lang="it-IT" sz="5600" dirty="0" err="1"/>
              <a:t>object</a:t>
            </a:r>
            <a:r>
              <a:rPr lang="it-IT" sz="5600" dirty="0"/>
              <a:t> </a:t>
            </a:r>
            <a:r>
              <a:rPr lang="it-IT" sz="5600" dirty="0" err="1"/>
              <a:t>you</a:t>
            </a:r>
            <a:r>
              <a:rPr lang="it-IT" sz="5600" dirty="0"/>
              <a:t> can </a:t>
            </a:r>
            <a:r>
              <a:rPr lang="it-IT" sz="5600" dirty="0" err="1"/>
              <a:t>store</a:t>
            </a:r>
            <a:r>
              <a:rPr lang="it-IT" sz="5600" dirty="0"/>
              <a:t> </a:t>
            </a:r>
            <a:r>
              <a:rPr lang="it-IT" sz="5600" dirty="0" err="1"/>
              <a:t>somewhere</a:t>
            </a:r>
            <a:r>
              <a:rPr lang="it-IT" sz="5600" dirty="0"/>
              <a:t>. </a:t>
            </a:r>
            <a:r>
              <a:rPr lang="it-IT" sz="5600" dirty="0" err="1"/>
              <a:t>This</a:t>
            </a:r>
            <a:r>
              <a:rPr lang="it-IT" sz="5600" dirty="0"/>
              <a:t> </a:t>
            </a:r>
            <a:r>
              <a:rPr lang="it-IT" sz="5600" dirty="0" err="1"/>
              <a:t>means</a:t>
            </a:r>
            <a:r>
              <a:rPr lang="it-IT" sz="5600" dirty="0"/>
              <a:t> </a:t>
            </a:r>
            <a:r>
              <a:rPr lang="it-IT" sz="5600" dirty="0" err="1"/>
              <a:t>it</a:t>
            </a:r>
            <a:r>
              <a:rPr lang="it-IT" sz="5600" dirty="0"/>
              <a:t> </a:t>
            </a:r>
            <a:r>
              <a:rPr lang="it-IT" sz="5600" dirty="0" err="1"/>
              <a:t>has</a:t>
            </a:r>
            <a:r>
              <a:rPr lang="it-IT" sz="5600" dirty="0"/>
              <a:t> to </a:t>
            </a:r>
            <a:r>
              <a:rPr lang="it-IT" sz="5600" dirty="0" err="1"/>
              <a:t>run</a:t>
            </a:r>
            <a:r>
              <a:rPr lang="it-IT" sz="5600" dirty="0"/>
              <a:t> </a:t>
            </a:r>
            <a:r>
              <a:rPr lang="it-IT" sz="5600" dirty="0" err="1"/>
              <a:t>each</a:t>
            </a:r>
            <a:r>
              <a:rPr lang="it-IT" sz="5600" dirty="0"/>
              <a:t> time </a:t>
            </a:r>
            <a:r>
              <a:rPr lang="it-IT" sz="5600" dirty="0" err="1"/>
              <a:t>missing</a:t>
            </a:r>
            <a:r>
              <a:rPr lang="it-IT" sz="5600" dirty="0"/>
              <a:t> data </a:t>
            </a:r>
            <a:r>
              <a:rPr lang="it-IT" sz="5600" dirty="0" err="1"/>
              <a:t>has</a:t>
            </a:r>
            <a:r>
              <a:rPr lang="it-IT" sz="5600" dirty="0"/>
              <a:t> to be </a:t>
            </a:r>
            <a:r>
              <a:rPr lang="it-IT" sz="5600" dirty="0" err="1"/>
              <a:t>imputed</a:t>
            </a:r>
            <a:r>
              <a:rPr lang="it-IT" sz="5600" dirty="0"/>
              <a:t>, </a:t>
            </a:r>
            <a:r>
              <a:rPr lang="it-IT" sz="5600" dirty="0" err="1"/>
              <a:t>which</a:t>
            </a:r>
            <a:r>
              <a:rPr lang="it-IT" sz="5600" dirty="0"/>
              <a:t> </a:t>
            </a:r>
            <a:r>
              <a:rPr lang="it-IT" sz="5600" dirty="0" err="1"/>
              <a:t>could</a:t>
            </a:r>
            <a:r>
              <a:rPr lang="it-IT" sz="5600" dirty="0"/>
              <a:t> be </a:t>
            </a:r>
            <a:r>
              <a:rPr lang="it-IT" sz="5600" dirty="0" err="1"/>
              <a:t>problematic</a:t>
            </a:r>
            <a:r>
              <a:rPr lang="it-IT" sz="5600" dirty="0"/>
              <a:t> in some production </a:t>
            </a:r>
            <a:r>
              <a:rPr lang="it-IT" sz="5600" dirty="0" err="1"/>
              <a:t>environments</a:t>
            </a:r>
            <a:endParaRPr lang="it-IT" sz="5600" dirty="0"/>
          </a:p>
          <a:p>
            <a:endParaRPr lang="it-IT" sz="5600" dirty="0"/>
          </a:p>
          <a:p>
            <a:pPr marL="0" indent="0">
              <a:buNone/>
            </a:pPr>
            <a:r>
              <a:rPr lang="it-IT" sz="5600" dirty="0" err="1"/>
              <a:t>R</a:t>
            </a:r>
            <a:r>
              <a:rPr lang="it-IT" sz="5600" dirty="0"/>
              <a:t>: </a:t>
            </a:r>
            <a:r>
              <a:rPr lang="it-IT" sz="5600" dirty="0" err="1"/>
              <a:t>missForest</a:t>
            </a:r>
            <a:endParaRPr lang="it-IT" sz="5600" dirty="0"/>
          </a:p>
          <a:p>
            <a:endParaRPr lang="en-US" dirty="0"/>
          </a:p>
        </p:txBody>
      </p:sp>
      <p:pic>
        <p:nvPicPr>
          <p:cNvPr id="4" name="Picture 3">
            <a:extLst>
              <a:ext uri="{FF2B5EF4-FFF2-40B4-BE49-F238E27FC236}">
                <a16:creationId xmlns:a16="http://schemas.microsoft.com/office/drawing/2014/main" id="{9746FC5F-A337-1647-92E0-DF7A7653AE0A}"/>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144207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8009-9FA0-0F4D-A3FF-07ADCA66076F}"/>
              </a:ext>
            </a:extLst>
          </p:cNvPr>
          <p:cNvSpPr>
            <a:spLocks noGrp="1"/>
          </p:cNvSpPr>
          <p:nvPr>
            <p:ph type="title"/>
          </p:nvPr>
        </p:nvSpPr>
        <p:spPr/>
        <p:txBody>
          <a:bodyPr/>
          <a:lstStyle/>
          <a:p>
            <a:r>
              <a:rPr lang="en-US" dirty="0" err="1"/>
              <a:t>missForest</a:t>
            </a:r>
            <a:r>
              <a:rPr lang="en-US" dirty="0"/>
              <a:t> + PVRs (Phylogeny information)</a:t>
            </a:r>
          </a:p>
        </p:txBody>
      </p:sp>
      <p:sp>
        <p:nvSpPr>
          <p:cNvPr id="3" name="Content Placeholder 2">
            <a:extLst>
              <a:ext uri="{FF2B5EF4-FFF2-40B4-BE49-F238E27FC236}">
                <a16:creationId xmlns:a16="http://schemas.microsoft.com/office/drawing/2014/main" id="{52C032E8-73DB-254B-9125-273116AA4FC1}"/>
              </a:ext>
            </a:extLst>
          </p:cNvPr>
          <p:cNvSpPr>
            <a:spLocks noGrp="1"/>
          </p:cNvSpPr>
          <p:nvPr>
            <p:ph idx="1"/>
          </p:nvPr>
        </p:nvSpPr>
        <p:spPr/>
        <p:txBody>
          <a:bodyPr>
            <a:normAutofit/>
          </a:bodyPr>
          <a:lstStyle/>
          <a:p>
            <a:r>
              <a:rPr lang="it-IT" dirty="0" err="1"/>
              <a:t>Originally</a:t>
            </a:r>
            <a:r>
              <a:rPr lang="it-IT" dirty="0"/>
              <a:t>, the </a:t>
            </a:r>
            <a:r>
              <a:rPr lang="it-IT" dirty="0" err="1"/>
              <a:t>missForest</a:t>
            </a:r>
            <a:r>
              <a:rPr lang="it-IT" dirty="0"/>
              <a:t> </a:t>
            </a:r>
            <a:r>
              <a:rPr lang="it-IT" dirty="0" err="1"/>
              <a:t>method</a:t>
            </a:r>
            <a:r>
              <a:rPr lang="it-IT" dirty="0"/>
              <a:t> </a:t>
            </a:r>
            <a:r>
              <a:rPr lang="it-IT" dirty="0" err="1"/>
              <a:t>was</a:t>
            </a:r>
            <a:r>
              <a:rPr lang="it-IT" dirty="0"/>
              <a:t> </a:t>
            </a:r>
            <a:r>
              <a:rPr lang="it-IT" dirty="0" err="1"/>
              <a:t>not</a:t>
            </a:r>
            <a:r>
              <a:rPr lang="it-IT" dirty="0"/>
              <a:t> </a:t>
            </a:r>
            <a:r>
              <a:rPr lang="it-IT" dirty="0" err="1"/>
              <a:t>conceived</a:t>
            </a:r>
            <a:r>
              <a:rPr lang="it-IT" dirty="0"/>
              <a:t> to include </a:t>
            </a:r>
            <a:r>
              <a:rPr lang="it-IT" dirty="0" err="1"/>
              <a:t>phylogenetic</a:t>
            </a:r>
            <a:r>
              <a:rPr lang="it-IT" dirty="0"/>
              <a:t> information in the </a:t>
            </a:r>
            <a:r>
              <a:rPr lang="it-IT" dirty="0" err="1"/>
              <a:t>imputation</a:t>
            </a:r>
            <a:r>
              <a:rPr lang="it-IT" dirty="0"/>
              <a:t> </a:t>
            </a:r>
            <a:r>
              <a:rPr lang="it-IT" dirty="0" err="1"/>
              <a:t>process</a:t>
            </a:r>
            <a:r>
              <a:rPr lang="it-IT" dirty="0"/>
              <a:t>. </a:t>
            </a:r>
            <a:r>
              <a:rPr lang="it-IT" dirty="0" err="1"/>
              <a:t>However</a:t>
            </a:r>
            <a:r>
              <a:rPr lang="it-IT" dirty="0"/>
              <a:t>, </a:t>
            </a:r>
            <a:r>
              <a:rPr lang="it-IT" dirty="0">
                <a:hlinkClick r:id="rId2"/>
              </a:rPr>
              <a:t>Penone et al. (2014)</a:t>
            </a:r>
            <a:r>
              <a:rPr lang="it-IT" dirty="0"/>
              <a:t> </a:t>
            </a:r>
            <a:r>
              <a:rPr lang="it-IT" dirty="0" err="1"/>
              <a:t>proposed</a:t>
            </a:r>
            <a:r>
              <a:rPr lang="it-IT" dirty="0"/>
              <a:t> a new </a:t>
            </a:r>
            <a:r>
              <a:rPr lang="it-IT" dirty="0" err="1"/>
              <a:t>imputation</a:t>
            </a:r>
            <a:r>
              <a:rPr lang="it-IT" dirty="0"/>
              <a:t> </a:t>
            </a:r>
            <a:r>
              <a:rPr lang="it-IT" dirty="0" err="1"/>
              <a:t>framework</a:t>
            </a:r>
            <a:r>
              <a:rPr lang="it-IT" dirty="0"/>
              <a:t> </a:t>
            </a:r>
            <a:r>
              <a:rPr lang="it-IT" dirty="0" err="1"/>
              <a:t>that</a:t>
            </a:r>
            <a:r>
              <a:rPr lang="it-IT" dirty="0"/>
              <a:t> </a:t>
            </a:r>
            <a:r>
              <a:rPr lang="it-IT" dirty="0" err="1"/>
              <a:t>includes</a:t>
            </a:r>
            <a:r>
              <a:rPr lang="it-IT" dirty="0"/>
              <a:t> </a:t>
            </a:r>
            <a:r>
              <a:rPr lang="it-IT" dirty="0" err="1"/>
              <a:t>phylogenetic</a:t>
            </a:r>
            <a:r>
              <a:rPr lang="it-IT" dirty="0"/>
              <a:t> information in the </a:t>
            </a:r>
            <a:r>
              <a:rPr lang="it-IT" dirty="0" err="1"/>
              <a:t>form</a:t>
            </a:r>
            <a:r>
              <a:rPr lang="it-IT" dirty="0"/>
              <a:t> of </a:t>
            </a:r>
            <a:r>
              <a:rPr lang="it-IT" dirty="0">
                <a:hlinkClick r:id="rId3"/>
              </a:rPr>
              <a:t>phylogenetic</a:t>
            </a:r>
            <a:r>
              <a:rPr lang="it-IT" dirty="0">
                <a:hlinkClick r:id="rId4"/>
              </a:rPr>
              <a:t> </a:t>
            </a:r>
            <a:r>
              <a:rPr lang="it-IT" dirty="0">
                <a:hlinkClick r:id="rId3"/>
              </a:rPr>
              <a:t>eigenvectors</a:t>
            </a:r>
            <a:r>
              <a:rPr lang="it-IT" dirty="0"/>
              <a:t>. </a:t>
            </a:r>
          </a:p>
          <a:p>
            <a:r>
              <a:rPr lang="it-IT" dirty="0" err="1"/>
              <a:t>Phylogenetic</a:t>
            </a:r>
            <a:r>
              <a:rPr lang="it-IT" dirty="0"/>
              <a:t> </a:t>
            </a:r>
            <a:r>
              <a:rPr lang="it-IT" dirty="0" err="1"/>
              <a:t>distance</a:t>
            </a:r>
            <a:r>
              <a:rPr lang="it-IT" dirty="0"/>
              <a:t> </a:t>
            </a:r>
            <a:r>
              <a:rPr lang="it-IT" dirty="0" err="1"/>
              <a:t>matrices</a:t>
            </a:r>
            <a:r>
              <a:rPr lang="it-IT" dirty="0"/>
              <a:t> are </a:t>
            </a:r>
            <a:r>
              <a:rPr lang="it-IT" dirty="0" err="1"/>
              <a:t>submitted</a:t>
            </a:r>
            <a:r>
              <a:rPr lang="it-IT" dirty="0"/>
              <a:t> to </a:t>
            </a:r>
            <a:r>
              <a:rPr lang="it-IT" dirty="0" err="1"/>
              <a:t>ordination</a:t>
            </a:r>
            <a:r>
              <a:rPr lang="it-IT" dirty="0"/>
              <a:t> </a:t>
            </a:r>
            <a:r>
              <a:rPr lang="it-IT" dirty="0" err="1"/>
              <a:t>procedures</a:t>
            </a:r>
            <a:r>
              <a:rPr lang="it-IT" dirty="0"/>
              <a:t> and </a:t>
            </a:r>
            <a:r>
              <a:rPr lang="it-IT" dirty="0" err="1"/>
              <a:t>synthesized</a:t>
            </a:r>
            <a:r>
              <a:rPr lang="it-IT" dirty="0"/>
              <a:t> in </a:t>
            </a:r>
            <a:r>
              <a:rPr lang="it-IT" dirty="0" err="1"/>
              <a:t>eigenvectors</a:t>
            </a:r>
            <a:r>
              <a:rPr lang="it-IT" dirty="0"/>
              <a:t>, </a:t>
            </a:r>
            <a:r>
              <a:rPr lang="it-IT" dirty="0" err="1"/>
              <a:t>that</a:t>
            </a:r>
            <a:r>
              <a:rPr lang="it-IT" dirty="0"/>
              <a:t> </a:t>
            </a:r>
            <a:r>
              <a:rPr lang="it-IT" dirty="0" err="1"/>
              <a:t>represent</a:t>
            </a:r>
            <a:r>
              <a:rPr lang="it-IT" dirty="0"/>
              <a:t> the </a:t>
            </a:r>
            <a:r>
              <a:rPr lang="it-IT" dirty="0" err="1"/>
              <a:t>evolutionary</a:t>
            </a:r>
            <a:r>
              <a:rPr lang="it-IT" dirty="0"/>
              <a:t> </a:t>
            </a:r>
            <a:r>
              <a:rPr lang="it-IT" dirty="0" err="1"/>
              <a:t>relationships</a:t>
            </a:r>
            <a:r>
              <a:rPr lang="it-IT" dirty="0"/>
              <a:t> </a:t>
            </a:r>
            <a:r>
              <a:rPr lang="it-IT" dirty="0" err="1"/>
              <a:t>among</a:t>
            </a:r>
            <a:r>
              <a:rPr lang="it-IT" dirty="0"/>
              <a:t> </a:t>
            </a:r>
            <a:r>
              <a:rPr lang="it-IT" dirty="0" err="1"/>
              <a:t>species</a:t>
            </a:r>
            <a:r>
              <a:rPr lang="it-IT" dirty="0"/>
              <a:t>. The first </a:t>
            </a:r>
            <a:r>
              <a:rPr lang="it-IT" dirty="0" err="1"/>
              <a:t>eigenvectors</a:t>
            </a:r>
            <a:r>
              <a:rPr lang="it-IT" dirty="0"/>
              <a:t> </a:t>
            </a:r>
            <a:r>
              <a:rPr lang="it-IT" dirty="0" err="1"/>
              <a:t>correspond</a:t>
            </a:r>
            <a:r>
              <a:rPr lang="it-IT" dirty="0"/>
              <a:t> to </a:t>
            </a:r>
            <a:r>
              <a:rPr lang="it-IT" dirty="0" err="1"/>
              <a:t>larger</a:t>
            </a:r>
            <a:r>
              <a:rPr lang="it-IT" dirty="0"/>
              <a:t> </a:t>
            </a:r>
            <a:r>
              <a:rPr lang="it-IT" dirty="0" err="1"/>
              <a:t>distances</a:t>
            </a:r>
            <a:r>
              <a:rPr lang="it-IT" dirty="0"/>
              <a:t> </a:t>
            </a:r>
            <a:r>
              <a:rPr lang="it-IT" dirty="0" err="1"/>
              <a:t>among</a:t>
            </a:r>
            <a:r>
              <a:rPr lang="it-IT" dirty="0"/>
              <a:t> </a:t>
            </a:r>
            <a:r>
              <a:rPr lang="it-IT" dirty="0" err="1"/>
              <a:t>species</a:t>
            </a:r>
            <a:r>
              <a:rPr lang="it-IT" dirty="0"/>
              <a:t>, </a:t>
            </a:r>
            <a:r>
              <a:rPr lang="it-IT" dirty="0" err="1"/>
              <a:t>expressing</a:t>
            </a:r>
            <a:r>
              <a:rPr lang="it-IT" dirty="0"/>
              <a:t> </a:t>
            </a:r>
            <a:r>
              <a:rPr lang="it-IT" dirty="0" err="1"/>
              <a:t>divergences</a:t>
            </a:r>
            <a:r>
              <a:rPr lang="it-IT" dirty="0"/>
              <a:t> </a:t>
            </a:r>
            <a:r>
              <a:rPr lang="it-IT" dirty="0" err="1"/>
              <a:t>closer</a:t>
            </a:r>
            <a:r>
              <a:rPr lang="it-IT" dirty="0"/>
              <a:t> to the </a:t>
            </a:r>
            <a:r>
              <a:rPr lang="it-IT" dirty="0" err="1"/>
              <a:t>root</a:t>
            </a:r>
            <a:r>
              <a:rPr lang="it-IT" dirty="0"/>
              <a:t> of the </a:t>
            </a:r>
            <a:r>
              <a:rPr lang="it-IT" dirty="0" err="1"/>
              <a:t>phylogeny</a:t>
            </a:r>
            <a:r>
              <a:rPr lang="it-IT" dirty="0"/>
              <a:t>. </a:t>
            </a:r>
          </a:p>
          <a:p>
            <a:r>
              <a:rPr lang="it-IT" dirty="0" err="1"/>
              <a:t>Phylogenetic</a:t>
            </a:r>
            <a:r>
              <a:rPr lang="it-IT" dirty="0"/>
              <a:t> information </a:t>
            </a:r>
            <a:r>
              <a:rPr lang="it-IT" dirty="0" err="1"/>
              <a:t>is</a:t>
            </a:r>
            <a:r>
              <a:rPr lang="it-IT" dirty="0"/>
              <a:t> </a:t>
            </a:r>
            <a:r>
              <a:rPr lang="it-IT" dirty="0" err="1"/>
              <a:t>included</a:t>
            </a:r>
            <a:r>
              <a:rPr lang="it-IT" dirty="0"/>
              <a:t> in the </a:t>
            </a:r>
            <a:r>
              <a:rPr lang="it-IT" dirty="0" err="1"/>
              <a:t>missForest</a:t>
            </a:r>
            <a:r>
              <a:rPr lang="it-IT" dirty="0"/>
              <a:t> </a:t>
            </a:r>
            <a:r>
              <a:rPr lang="it-IT" dirty="0" err="1"/>
              <a:t>algorithm</a:t>
            </a:r>
            <a:r>
              <a:rPr lang="it-IT" dirty="0"/>
              <a:t> by </a:t>
            </a:r>
            <a:r>
              <a:rPr lang="it-IT" dirty="0" err="1"/>
              <a:t>adding</a:t>
            </a:r>
            <a:r>
              <a:rPr lang="it-IT" dirty="0"/>
              <a:t> </a:t>
            </a:r>
            <a:r>
              <a:rPr lang="it-IT" dirty="0" err="1"/>
              <a:t>phylogenetic</a:t>
            </a:r>
            <a:r>
              <a:rPr lang="it-IT" dirty="0"/>
              <a:t> </a:t>
            </a:r>
            <a:r>
              <a:rPr lang="it-IT" dirty="0" err="1"/>
              <a:t>eigenvectors</a:t>
            </a:r>
            <a:r>
              <a:rPr lang="it-IT" dirty="0"/>
              <a:t> (</a:t>
            </a:r>
            <a:r>
              <a:rPr lang="it-IT" dirty="0" err="1"/>
              <a:t>PVRs</a:t>
            </a:r>
            <a:r>
              <a:rPr lang="it-IT" dirty="0"/>
              <a:t>) </a:t>
            </a:r>
            <a:r>
              <a:rPr lang="it-IT" dirty="0" err="1"/>
              <a:t>as</a:t>
            </a:r>
            <a:r>
              <a:rPr lang="it-IT" dirty="0"/>
              <a:t> </a:t>
            </a:r>
            <a:r>
              <a:rPr lang="it-IT" dirty="0" err="1"/>
              <a:t>independent</a:t>
            </a:r>
            <a:r>
              <a:rPr lang="it-IT" dirty="0"/>
              <a:t> </a:t>
            </a:r>
            <a:r>
              <a:rPr lang="it-IT" dirty="0" err="1"/>
              <a:t>variables</a:t>
            </a:r>
            <a:r>
              <a:rPr lang="it-IT" dirty="0"/>
              <a:t> </a:t>
            </a:r>
            <a:r>
              <a:rPr lang="it-IT" dirty="0" err="1"/>
              <a:t>during</a:t>
            </a:r>
            <a:r>
              <a:rPr lang="it-IT" dirty="0"/>
              <a:t> the </a:t>
            </a:r>
            <a:r>
              <a:rPr lang="it-IT" dirty="0" err="1"/>
              <a:t>imputation</a:t>
            </a:r>
            <a:r>
              <a:rPr lang="it-IT" dirty="0"/>
              <a:t> procedure. </a:t>
            </a:r>
            <a:endParaRPr lang="en-US" dirty="0"/>
          </a:p>
        </p:txBody>
      </p:sp>
      <p:pic>
        <p:nvPicPr>
          <p:cNvPr id="4" name="Picture 3">
            <a:extLst>
              <a:ext uri="{FF2B5EF4-FFF2-40B4-BE49-F238E27FC236}">
                <a16:creationId xmlns:a16="http://schemas.microsoft.com/office/drawing/2014/main" id="{340FCC4A-C95E-674C-8D1F-0AB485D76825}"/>
              </a:ext>
            </a:extLst>
          </p:cNvPr>
          <p:cNvPicPr>
            <a:picLocks noChangeAspect="1"/>
          </p:cNvPicPr>
          <p:nvPr/>
        </p:nvPicPr>
        <p:blipFill>
          <a:blip r:embed="rId5"/>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319348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8009-9FA0-0F4D-A3FF-07ADCA66076F}"/>
              </a:ext>
            </a:extLst>
          </p:cNvPr>
          <p:cNvSpPr>
            <a:spLocks noGrp="1"/>
          </p:cNvSpPr>
          <p:nvPr>
            <p:ph type="title"/>
          </p:nvPr>
        </p:nvSpPr>
        <p:spPr/>
        <p:txBody>
          <a:bodyPr/>
          <a:lstStyle/>
          <a:p>
            <a:r>
              <a:rPr lang="en-US" dirty="0" err="1"/>
              <a:t>Rphylopars</a:t>
            </a:r>
            <a:r>
              <a:rPr lang="en-US" dirty="0"/>
              <a:t> (Phylogeny information)  (</a:t>
            </a:r>
            <a:r>
              <a:rPr lang="en-US" dirty="0" err="1"/>
              <a:t>phytools</a:t>
            </a:r>
            <a:r>
              <a:rPr lang="en-US" dirty="0"/>
              <a:t>)</a:t>
            </a:r>
          </a:p>
        </p:txBody>
      </p:sp>
      <p:sp>
        <p:nvSpPr>
          <p:cNvPr id="3" name="Content Placeholder 2">
            <a:extLst>
              <a:ext uri="{FF2B5EF4-FFF2-40B4-BE49-F238E27FC236}">
                <a16:creationId xmlns:a16="http://schemas.microsoft.com/office/drawing/2014/main" id="{52C032E8-73DB-254B-9125-273116AA4FC1}"/>
              </a:ext>
            </a:extLst>
          </p:cNvPr>
          <p:cNvSpPr>
            <a:spLocks noGrp="1"/>
          </p:cNvSpPr>
          <p:nvPr>
            <p:ph idx="1"/>
          </p:nvPr>
        </p:nvSpPr>
        <p:spPr>
          <a:xfrm>
            <a:off x="1371600" y="2171701"/>
            <a:ext cx="9601200" cy="4248978"/>
          </a:xfrm>
        </p:spPr>
        <p:txBody>
          <a:bodyPr>
            <a:normAutofit fontScale="47500" lnSpcReduction="20000"/>
          </a:bodyPr>
          <a:lstStyle/>
          <a:p>
            <a:r>
              <a:rPr lang="en-US" sz="4000" dirty="0" err="1"/>
              <a:t>Rphylopars</a:t>
            </a:r>
            <a:r>
              <a:rPr lang="en-US" sz="4000" dirty="0"/>
              <a:t> allows a direct implementation phylogenetic information in the models for imputing trait data.</a:t>
            </a:r>
          </a:p>
          <a:p>
            <a:r>
              <a:rPr lang="en-US" sz="4000" dirty="0"/>
              <a:t>Advantages: </a:t>
            </a:r>
          </a:p>
          <a:p>
            <a:pPr marL="457200" indent="-457200">
              <a:buFont typeface="+mj-lt"/>
              <a:buAutoNum type="arabicPeriod"/>
            </a:pPr>
            <a:r>
              <a:rPr lang="en-US" sz="4000" dirty="0" err="1"/>
              <a:t>Rphylopars</a:t>
            </a:r>
            <a:r>
              <a:rPr lang="en-US" sz="4000" dirty="0"/>
              <a:t> is faster that </a:t>
            </a:r>
            <a:r>
              <a:rPr lang="en-US" sz="4000" dirty="0" err="1"/>
              <a:t>phytools</a:t>
            </a:r>
            <a:endParaRPr lang="en-US" sz="4000" dirty="0"/>
          </a:p>
          <a:p>
            <a:pPr marL="457200" indent="-457200">
              <a:buFont typeface="+mj-lt"/>
              <a:buAutoNum type="arabicPeriod"/>
            </a:pPr>
            <a:r>
              <a:rPr lang="en-US" sz="4000" dirty="0"/>
              <a:t>Allows to specify different evolution models</a:t>
            </a:r>
          </a:p>
          <a:p>
            <a:pPr marL="457200" indent="-457200">
              <a:buFont typeface="+mj-lt"/>
              <a:buAutoNum type="arabicPeriod"/>
            </a:pPr>
            <a:r>
              <a:rPr lang="en-US" sz="4000" dirty="0"/>
              <a:t>Can take into account intra-specific trait variability</a:t>
            </a:r>
          </a:p>
          <a:p>
            <a:pPr marL="457200" indent="-457200">
              <a:buFont typeface="+mj-lt"/>
              <a:buAutoNum type="arabicPeriod"/>
            </a:pPr>
            <a:r>
              <a:rPr lang="en-US" sz="4000" dirty="0"/>
              <a:t>Works with quantitative traits (best)</a:t>
            </a:r>
          </a:p>
          <a:p>
            <a:r>
              <a:rPr lang="en-US" sz="4000" dirty="0"/>
              <a:t>Disadvantages:</a:t>
            </a:r>
          </a:p>
          <a:p>
            <a:pPr marL="457200" indent="-457200">
              <a:buFont typeface="+mj-lt"/>
              <a:buAutoNum type="arabicPeriod"/>
            </a:pPr>
            <a:r>
              <a:rPr lang="en-US" sz="4000" dirty="0"/>
              <a:t>Needs complete phylogeny</a:t>
            </a:r>
          </a:p>
          <a:p>
            <a:pPr marL="457200" indent="-457200">
              <a:buFont typeface="+mj-lt"/>
              <a:buAutoNum type="arabicPeriod"/>
            </a:pPr>
            <a:r>
              <a:rPr lang="en-US" sz="4000" dirty="0"/>
              <a:t>Maximum number of nodes</a:t>
            </a:r>
          </a:p>
          <a:p>
            <a:pPr marL="457200" indent="-457200">
              <a:buFont typeface="+mj-lt"/>
              <a:buAutoNum type="arabicPeriod"/>
            </a:pPr>
            <a:r>
              <a:rPr lang="en-US" sz="4000" dirty="0"/>
              <a:t>Time-consuming computation</a:t>
            </a:r>
          </a:p>
          <a:p>
            <a:pPr marL="0" indent="0">
              <a:buNone/>
            </a:pPr>
            <a:r>
              <a:rPr lang="en-US" sz="4000" dirty="0"/>
              <a:t>R: </a:t>
            </a:r>
            <a:r>
              <a:rPr lang="en-US" sz="4000" dirty="0" err="1"/>
              <a:t>Rphylopars</a:t>
            </a:r>
            <a:endParaRPr lang="en-US" sz="4000" dirty="0"/>
          </a:p>
          <a:p>
            <a:endParaRPr lang="en-US" dirty="0"/>
          </a:p>
        </p:txBody>
      </p:sp>
      <p:pic>
        <p:nvPicPr>
          <p:cNvPr id="4" name="Picture 3">
            <a:extLst>
              <a:ext uri="{FF2B5EF4-FFF2-40B4-BE49-F238E27FC236}">
                <a16:creationId xmlns:a16="http://schemas.microsoft.com/office/drawing/2014/main" id="{87AE0F18-36D8-2A4C-8B2A-09BC3EEDB66C}"/>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312461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8009-9FA0-0F4D-A3FF-07ADCA66076F}"/>
              </a:ext>
            </a:extLst>
          </p:cNvPr>
          <p:cNvSpPr>
            <a:spLocks noGrp="1"/>
          </p:cNvSpPr>
          <p:nvPr>
            <p:ph type="title"/>
          </p:nvPr>
        </p:nvSpPr>
        <p:spPr/>
        <p:txBody>
          <a:bodyPr/>
          <a:lstStyle/>
          <a:p>
            <a:r>
              <a:rPr lang="en-US" dirty="0"/>
              <a:t>BHMPF (Phylogeny information)</a:t>
            </a:r>
          </a:p>
        </p:txBody>
      </p:sp>
      <p:sp>
        <p:nvSpPr>
          <p:cNvPr id="3" name="Content Placeholder 2">
            <a:extLst>
              <a:ext uri="{FF2B5EF4-FFF2-40B4-BE49-F238E27FC236}">
                <a16:creationId xmlns:a16="http://schemas.microsoft.com/office/drawing/2014/main" id="{52C032E8-73DB-254B-9125-273116AA4FC1}"/>
              </a:ext>
            </a:extLst>
          </p:cNvPr>
          <p:cNvSpPr>
            <a:spLocks noGrp="1"/>
          </p:cNvSpPr>
          <p:nvPr>
            <p:ph idx="1"/>
          </p:nvPr>
        </p:nvSpPr>
        <p:spPr>
          <a:xfrm>
            <a:off x="1371600" y="2038865"/>
            <a:ext cx="9601200" cy="3828535"/>
          </a:xfrm>
        </p:spPr>
        <p:txBody>
          <a:bodyPr>
            <a:normAutofit fontScale="92500" lnSpcReduction="20000"/>
          </a:bodyPr>
          <a:lstStyle/>
          <a:p>
            <a:r>
              <a:rPr lang="en-US" dirty="0"/>
              <a:t>BHPMF decomposes or factorizes the trait matrix probabilistically (probabilistic matrix factorization, PMF </a:t>
            </a:r>
            <a:r>
              <a:rPr lang="en-US" dirty="0" err="1"/>
              <a:t>Salakhutdinov</a:t>
            </a:r>
            <a:r>
              <a:rPr lang="en-US" dirty="0"/>
              <a:t> &amp; </a:t>
            </a:r>
            <a:r>
              <a:rPr lang="en-US" dirty="0" err="1"/>
              <a:t>Mnih</a:t>
            </a:r>
            <a:r>
              <a:rPr lang="en-US" dirty="0"/>
              <a:t>, 2009) at different hierarchical levels (here: taxonomy) within a Bayesian framework (</a:t>
            </a:r>
            <a:r>
              <a:rPr lang="en-US" dirty="0" err="1"/>
              <a:t>Schrodt</a:t>
            </a:r>
            <a:r>
              <a:rPr lang="en-US" dirty="0"/>
              <a:t> et al., 2015). </a:t>
            </a:r>
          </a:p>
          <a:p>
            <a:r>
              <a:rPr lang="en-US" dirty="0"/>
              <a:t>The underlying premise of BHPMF is therefore to impute traits of the individual plants using PMF to account for trait– trait correlations as well as intra-  and interspecific trait variability and using the taxonomic hierarchy to constrain the sampling of the spars individual- based trait matrix by well- covered trait matrices at the higher levels of the taxonomic hierarchy (</a:t>
            </a:r>
            <a:r>
              <a:rPr lang="en-US" dirty="0" err="1"/>
              <a:t>Fazayeli</a:t>
            </a:r>
            <a:r>
              <a:rPr lang="en-US" dirty="0"/>
              <a:t> et al., 2014; </a:t>
            </a:r>
            <a:r>
              <a:rPr lang="en-US" dirty="0" err="1"/>
              <a:t>Schrodt</a:t>
            </a:r>
            <a:r>
              <a:rPr lang="en-US" dirty="0"/>
              <a:t> et al., 2015).</a:t>
            </a:r>
          </a:p>
          <a:p>
            <a:r>
              <a:rPr lang="en-US" dirty="0"/>
              <a:t>Advantages: </a:t>
            </a:r>
          </a:p>
          <a:p>
            <a:pPr marL="457200" indent="-457200">
              <a:buFont typeface="+mj-lt"/>
              <a:buAutoNum type="arabicPeriod"/>
            </a:pPr>
            <a:r>
              <a:rPr lang="en-US" dirty="0"/>
              <a:t>Robust estimates</a:t>
            </a:r>
          </a:p>
          <a:p>
            <a:pPr marL="457200" indent="-457200">
              <a:buFont typeface="+mj-lt"/>
              <a:buAutoNum type="arabicPeriod"/>
            </a:pPr>
            <a:r>
              <a:rPr lang="en-US" dirty="0"/>
              <a:t>Incorporates phylogenetic information</a:t>
            </a:r>
          </a:p>
          <a:p>
            <a:r>
              <a:rPr lang="en-US" dirty="0"/>
              <a:t>Disadvantages: </a:t>
            </a:r>
          </a:p>
          <a:p>
            <a:pPr marL="457200" indent="-457200">
              <a:buFont typeface="+mj-lt"/>
              <a:buAutoNum type="arabicPeriod"/>
            </a:pPr>
            <a:r>
              <a:rPr lang="en-US" dirty="0"/>
              <a:t>Complex process (sort of black-box)</a:t>
            </a:r>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78A51C75-703F-124D-96D3-01BD7D879979}"/>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299271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5D3B0-4998-3044-AB6D-91F597146B23}"/>
              </a:ext>
            </a:extLst>
          </p:cNvPr>
          <p:cNvSpPr>
            <a:spLocks noGrp="1"/>
          </p:cNvSpPr>
          <p:nvPr>
            <p:ph type="title"/>
          </p:nvPr>
        </p:nvSpPr>
        <p:spPr>
          <a:xfrm>
            <a:off x="1371600" y="270163"/>
            <a:ext cx="9601200" cy="1485900"/>
          </a:xfrm>
        </p:spPr>
        <p:txBody>
          <a:bodyPr>
            <a:normAutofit/>
          </a:bodyPr>
          <a:lstStyle/>
          <a:p>
            <a:r>
              <a:rPr lang="it-IT" sz="3100" b="1" u="sng" spc="-10" dirty="0" err="1">
                <a:latin typeface="Arial"/>
                <a:cs typeface="Arial"/>
              </a:rPr>
              <a:t>Outline</a:t>
            </a:r>
            <a:r>
              <a:rPr lang="it-IT" sz="3100" b="1" u="sng" spc="-10" dirty="0">
                <a:latin typeface="Arial"/>
                <a:cs typeface="Arial"/>
              </a:rPr>
              <a:t>:</a:t>
            </a:r>
            <a:br>
              <a:rPr lang="en-US" u="sng" dirty="0"/>
            </a:br>
            <a:endParaRPr lang="en-US" u="sng" dirty="0"/>
          </a:p>
        </p:txBody>
      </p:sp>
      <p:sp>
        <p:nvSpPr>
          <p:cNvPr id="5" name="Content Placeholder 4">
            <a:extLst>
              <a:ext uri="{FF2B5EF4-FFF2-40B4-BE49-F238E27FC236}">
                <a16:creationId xmlns:a16="http://schemas.microsoft.com/office/drawing/2014/main" id="{469F2946-2E14-8541-9929-696B30617399}"/>
              </a:ext>
            </a:extLst>
          </p:cNvPr>
          <p:cNvSpPr>
            <a:spLocks noGrp="1"/>
          </p:cNvSpPr>
          <p:nvPr>
            <p:ph idx="1"/>
          </p:nvPr>
        </p:nvSpPr>
        <p:spPr>
          <a:xfrm>
            <a:off x="1616527" y="1142999"/>
            <a:ext cx="10133215" cy="5599181"/>
          </a:xfrm>
        </p:spPr>
        <p:txBody>
          <a:bodyPr>
            <a:normAutofit fontScale="47500" lnSpcReduction="20000"/>
          </a:bodyPr>
          <a:lstStyle/>
          <a:p>
            <a:pPr marL="299085" marR="266700" indent="-287020">
              <a:lnSpc>
                <a:spcPct val="100000"/>
              </a:lnSpc>
              <a:buFont typeface="Franklin Gothic Book" panose="020B0503020102020204" pitchFamily="34" charset="0"/>
              <a:buAutoNum type="arabicPeriod"/>
              <a:tabLst>
                <a:tab pos="299720" algn="l"/>
              </a:tabLst>
            </a:pPr>
            <a:r>
              <a:rPr lang="it-IT" sz="3800" b="1" spc="-20" dirty="0" err="1">
                <a:solidFill>
                  <a:srgbClr val="888888"/>
                </a:solidFill>
                <a:latin typeface="Arial"/>
                <a:cs typeface="Arial"/>
              </a:rPr>
              <a:t>Introduction</a:t>
            </a:r>
            <a:endParaRPr lang="it-IT" sz="3800" b="1" spc="-20" dirty="0">
              <a:solidFill>
                <a:srgbClr val="888888"/>
              </a:solidFill>
              <a:latin typeface="Arial"/>
              <a:cs typeface="Arial"/>
            </a:endParaRPr>
          </a:p>
          <a:p>
            <a:pPr marL="927100" marR="266700" lvl="1" indent="-457834">
              <a:lnSpc>
                <a:spcPct val="100000"/>
              </a:lnSpc>
              <a:buFont typeface="Franklin Gothic Book" panose="020B0503020102020204" pitchFamily="34" charset="0"/>
              <a:buAutoNum type="arabicPeriod"/>
              <a:tabLst>
                <a:tab pos="927100" algn="l"/>
                <a:tab pos="927735" algn="l"/>
              </a:tabLst>
            </a:pPr>
            <a:r>
              <a:rPr lang="it-IT" sz="3800" spc="-5" dirty="0">
                <a:latin typeface="Calibri"/>
                <a:cs typeface="Calibri"/>
              </a:rPr>
              <a:t>Traits data</a:t>
            </a:r>
          </a:p>
          <a:p>
            <a:pPr marL="927100" marR="266700" lvl="1" indent="-457834">
              <a:lnSpc>
                <a:spcPct val="100000"/>
              </a:lnSpc>
              <a:buFont typeface="Franklin Gothic Book" panose="020B0503020102020204" pitchFamily="34" charset="0"/>
              <a:buAutoNum type="arabicPeriod"/>
              <a:tabLst>
                <a:tab pos="927100" algn="l"/>
                <a:tab pos="927735" algn="l"/>
              </a:tabLst>
            </a:pPr>
            <a:r>
              <a:rPr lang="it-IT" sz="3800" spc="-5" dirty="0" err="1">
                <a:latin typeface="Calibri"/>
                <a:cs typeface="Calibri"/>
              </a:rPr>
              <a:t>Missing</a:t>
            </a:r>
            <a:r>
              <a:rPr lang="it-IT" sz="3800" spc="-5" dirty="0">
                <a:latin typeface="Calibri"/>
                <a:cs typeface="Calibri"/>
              </a:rPr>
              <a:t> data</a:t>
            </a:r>
          </a:p>
          <a:p>
            <a:pPr marL="927100" marR="266700" lvl="1" indent="-457834">
              <a:lnSpc>
                <a:spcPct val="100000"/>
              </a:lnSpc>
              <a:buFont typeface="Franklin Gothic Book" panose="020B0503020102020204" pitchFamily="34" charset="0"/>
              <a:buAutoNum type="arabicPeriod"/>
              <a:tabLst>
                <a:tab pos="927100" algn="l"/>
                <a:tab pos="927735" algn="l"/>
              </a:tabLst>
            </a:pPr>
            <a:r>
              <a:rPr lang="it-IT" sz="3800" spc="-5" dirty="0" err="1">
                <a:latin typeface="Calibri"/>
                <a:cs typeface="Calibri"/>
              </a:rPr>
              <a:t>Imputation</a:t>
            </a:r>
            <a:endParaRPr lang="it-IT" sz="3800" spc="-5" dirty="0">
              <a:latin typeface="Calibri"/>
              <a:cs typeface="Calibri"/>
            </a:endParaRPr>
          </a:p>
          <a:p>
            <a:pPr marL="927100" marR="266700" lvl="1" indent="-457834">
              <a:lnSpc>
                <a:spcPct val="100000"/>
              </a:lnSpc>
              <a:buFont typeface="Franklin Gothic Book" panose="020B0503020102020204" pitchFamily="34" charset="0"/>
              <a:buAutoNum type="arabicPeriod"/>
              <a:tabLst>
                <a:tab pos="927100" algn="l"/>
                <a:tab pos="927735" algn="l"/>
              </a:tabLst>
            </a:pPr>
            <a:r>
              <a:rPr lang="it-IT" sz="3800" spc="-5" dirty="0" err="1">
                <a:latin typeface="Calibri"/>
                <a:cs typeface="Calibri"/>
              </a:rPr>
              <a:t>Practical</a:t>
            </a:r>
            <a:r>
              <a:rPr lang="it-IT" sz="3800" spc="-5" dirty="0">
                <a:latin typeface="Calibri"/>
                <a:cs typeface="Calibri"/>
              </a:rPr>
              <a:t> </a:t>
            </a:r>
            <a:r>
              <a:rPr lang="it-IT" sz="3800" spc="-5" dirty="0" err="1">
                <a:latin typeface="Calibri"/>
                <a:cs typeface="Calibri"/>
              </a:rPr>
              <a:t>exercise</a:t>
            </a:r>
            <a:r>
              <a:rPr lang="it-IT" sz="3800" spc="-5" dirty="0">
                <a:latin typeface="Calibri"/>
                <a:cs typeface="Calibri"/>
              </a:rPr>
              <a:t> </a:t>
            </a:r>
            <a:r>
              <a:rPr lang="it-IT" sz="3800" spc="-5" dirty="0" err="1">
                <a:latin typeface="Calibri"/>
                <a:cs typeface="Calibri"/>
              </a:rPr>
              <a:t>content</a:t>
            </a:r>
            <a:endParaRPr lang="it-IT" sz="3800" spc="-5" dirty="0">
              <a:latin typeface="Calibri"/>
              <a:cs typeface="Calibri"/>
            </a:endParaRPr>
          </a:p>
          <a:p>
            <a:pPr>
              <a:lnSpc>
                <a:spcPct val="100000"/>
              </a:lnSpc>
              <a:spcBef>
                <a:spcPts val="10"/>
              </a:spcBef>
              <a:buClr>
                <a:srgbClr val="888888"/>
              </a:buClr>
              <a:buFont typeface="Arial"/>
              <a:buAutoNum type="arabicPeriod"/>
            </a:pPr>
            <a:endParaRPr lang="it-IT" sz="3800" dirty="0">
              <a:latin typeface="Arial"/>
              <a:cs typeface="Arial"/>
            </a:endParaRPr>
          </a:p>
          <a:p>
            <a:pPr marL="299085" indent="-287020">
              <a:lnSpc>
                <a:spcPct val="100000"/>
              </a:lnSpc>
              <a:buAutoNum type="arabicPeriod"/>
              <a:tabLst>
                <a:tab pos="299720" algn="l"/>
              </a:tabLst>
            </a:pPr>
            <a:r>
              <a:rPr lang="it-IT" sz="3800" b="1" spc="-20" dirty="0">
                <a:solidFill>
                  <a:srgbClr val="888888"/>
                </a:solidFill>
                <a:latin typeface="Arial"/>
                <a:cs typeface="Arial"/>
              </a:rPr>
              <a:t>Trait data </a:t>
            </a:r>
            <a:r>
              <a:rPr lang="it-IT" sz="3800" b="1" spc="-20" dirty="0" err="1">
                <a:solidFill>
                  <a:srgbClr val="888888"/>
                </a:solidFill>
                <a:latin typeface="Arial"/>
                <a:cs typeface="Arial"/>
              </a:rPr>
              <a:t>imputation</a:t>
            </a:r>
            <a:r>
              <a:rPr lang="it-IT" sz="3800" b="1" spc="-20" dirty="0">
                <a:solidFill>
                  <a:srgbClr val="888888"/>
                </a:solidFill>
                <a:latin typeface="Arial"/>
                <a:cs typeface="Arial"/>
              </a:rPr>
              <a:t> </a:t>
            </a:r>
            <a:r>
              <a:rPr lang="it-IT" sz="3800" b="1" spc="-20" dirty="0" err="1">
                <a:solidFill>
                  <a:srgbClr val="888888"/>
                </a:solidFill>
                <a:latin typeface="Arial"/>
                <a:cs typeface="Arial"/>
              </a:rPr>
              <a:t>methodologies</a:t>
            </a:r>
            <a:r>
              <a:rPr lang="it-IT" sz="3800" b="1" spc="-20" dirty="0">
                <a:solidFill>
                  <a:srgbClr val="888888"/>
                </a:solidFill>
                <a:latin typeface="Arial"/>
                <a:cs typeface="Arial"/>
              </a:rPr>
              <a:t> in </a:t>
            </a:r>
            <a:r>
              <a:rPr lang="it-IT" sz="3800" b="1" spc="-20" dirty="0" err="1">
                <a:solidFill>
                  <a:srgbClr val="888888"/>
                </a:solidFill>
                <a:latin typeface="Arial"/>
                <a:cs typeface="Arial"/>
              </a:rPr>
              <a:t>detail</a:t>
            </a:r>
            <a:endParaRPr lang="it-IT" sz="3800" dirty="0">
              <a:latin typeface="Arial"/>
              <a:cs typeface="Arial"/>
            </a:endParaRPr>
          </a:p>
          <a:p>
            <a:pPr marL="927100" lvl="1" indent="-457834">
              <a:lnSpc>
                <a:spcPct val="100000"/>
              </a:lnSpc>
              <a:buFont typeface="Franklin Gothic Book" panose="020B0503020102020204" pitchFamily="34" charset="0"/>
              <a:buAutoNum type="arabicPeriod"/>
              <a:tabLst>
                <a:tab pos="927100" algn="l"/>
                <a:tab pos="927735" algn="l"/>
              </a:tabLst>
            </a:pPr>
            <a:r>
              <a:rPr lang="it-IT" sz="3800" spc="-5" dirty="0" err="1">
                <a:latin typeface="Calibri"/>
                <a:cs typeface="Calibri"/>
              </a:rPr>
              <a:t>Mean</a:t>
            </a:r>
            <a:r>
              <a:rPr lang="it-IT" sz="3800" spc="-5" dirty="0">
                <a:latin typeface="Calibri"/>
                <a:cs typeface="Calibri"/>
              </a:rPr>
              <a:t>/Mode by </a:t>
            </a:r>
            <a:r>
              <a:rPr lang="it-IT" sz="3800" spc="-5" dirty="0" err="1">
                <a:latin typeface="Calibri"/>
                <a:cs typeface="Calibri"/>
              </a:rPr>
              <a:t>group</a:t>
            </a:r>
            <a:r>
              <a:rPr lang="it-IT" sz="3800" spc="-5" dirty="0">
                <a:latin typeface="Calibri"/>
                <a:cs typeface="Calibri"/>
              </a:rPr>
              <a:t> </a:t>
            </a:r>
            <a:r>
              <a:rPr lang="it-IT" sz="3800" spc="-5" dirty="0" err="1">
                <a:latin typeface="Calibri"/>
                <a:cs typeface="Calibri"/>
              </a:rPr>
              <a:t>substitution</a:t>
            </a:r>
            <a:endParaRPr lang="it-IT" sz="3800" spc="-5" dirty="0">
              <a:latin typeface="Calibri"/>
              <a:cs typeface="Calibri"/>
            </a:endParaRPr>
          </a:p>
          <a:p>
            <a:pPr marL="927100" lvl="1" indent="-457834">
              <a:lnSpc>
                <a:spcPct val="100000"/>
              </a:lnSpc>
              <a:buFont typeface="Franklin Gothic Book" panose="020B0503020102020204" pitchFamily="34" charset="0"/>
              <a:buAutoNum type="arabicPeriod"/>
              <a:tabLst>
                <a:tab pos="927100" algn="l"/>
                <a:tab pos="927735" algn="l"/>
              </a:tabLst>
            </a:pPr>
            <a:r>
              <a:rPr lang="it-IT" sz="3800" spc="-5" dirty="0" err="1">
                <a:latin typeface="Calibri"/>
                <a:cs typeface="Calibri"/>
              </a:rPr>
              <a:t>kNN</a:t>
            </a:r>
            <a:endParaRPr lang="it-IT" sz="3800" dirty="0">
              <a:latin typeface="Calibri"/>
              <a:cs typeface="Calibri"/>
            </a:endParaRPr>
          </a:p>
          <a:p>
            <a:pPr marL="927100" lvl="1" indent="-457834">
              <a:lnSpc>
                <a:spcPct val="100000"/>
              </a:lnSpc>
              <a:spcBef>
                <a:spcPts val="219"/>
              </a:spcBef>
              <a:buAutoNum type="arabicPeriod"/>
              <a:tabLst>
                <a:tab pos="927100" algn="l"/>
                <a:tab pos="927735" algn="l"/>
              </a:tabLst>
            </a:pPr>
            <a:r>
              <a:rPr lang="it-IT" sz="3800" spc="-10" dirty="0">
                <a:latin typeface="Calibri"/>
                <a:cs typeface="Calibri"/>
              </a:rPr>
              <a:t>Mice </a:t>
            </a:r>
            <a:r>
              <a:rPr lang="it-IT" sz="3800" spc="-10" dirty="0" err="1">
                <a:latin typeface="Calibri"/>
                <a:cs typeface="Calibri"/>
              </a:rPr>
              <a:t>imputation</a:t>
            </a:r>
            <a:endParaRPr lang="it-IT" sz="3800" dirty="0">
              <a:latin typeface="Calibri"/>
              <a:cs typeface="Calibri"/>
            </a:endParaRPr>
          </a:p>
          <a:p>
            <a:pPr marL="927100" lvl="1" indent="-457834">
              <a:lnSpc>
                <a:spcPct val="100000"/>
              </a:lnSpc>
              <a:spcBef>
                <a:spcPts val="215"/>
              </a:spcBef>
              <a:buAutoNum type="arabicPeriod"/>
              <a:tabLst>
                <a:tab pos="927100" algn="l"/>
                <a:tab pos="927735" algn="l"/>
              </a:tabLst>
            </a:pPr>
            <a:r>
              <a:rPr lang="it-IT" sz="3800" spc="-5" dirty="0">
                <a:latin typeface="Calibri"/>
                <a:cs typeface="Calibri"/>
              </a:rPr>
              <a:t>Miss </a:t>
            </a:r>
            <a:r>
              <a:rPr lang="it-IT" sz="3800" spc="-5" dirty="0" err="1">
                <a:latin typeface="Calibri"/>
                <a:cs typeface="Calibri"/>
              </a:rPr>
              <a:t>forest</a:t>
            </a:r>
            <a:endParaRPr lang="it-IT" sz="3800" dirty="0">
              <a:latin typeface="Calibri"/>
              <a:cs typeface="Calibri"/>
            </a:endParaRPr>
          </a:p>
          <a:p>
            <a:pPr marL="927100" lvl="1" indent="-457834">
              <a:lnSpc>
                <a:spcPct val="100000"/>
              </a:lnSpc>
              <a:spcBef>
                <a:spcPts val="219"/>
              </a:spcBef>
              <a:buAutoNum type="arabicPeriod"/>
              <a:tabLst>
                <a:tab pos="927100" algn="l"/>
                <a:tab pos="927735" algn="l"/>
              </a:tabLst>
            </a:pPr>
            <a:r>
              <a:rPr lang="it-IT" sz="3800" dirty="0" err="1">
                <a:latin typeface="Calibri"/>
                <a:cs typeface="Calibri"/>
              </a:rPr>
              <a:t>PVRs</a:t>
            </a:r>
            <a:r>
              <a:rPr lang="it-IT" sz="3800" dirty="0">
                <a:latin typeface="Calibri"/>
                <a:cs typeface="Calibri"/>
              </a:rPr>
              <a:t> + </a:t>
            </a:r>
            <a:r>
              <a:rPr lang="it-IT" sz="3800" dirty="0" err="1">
                <a:latin typeface="Calibri"/>
                <a:cs typeface="Calibri"/>
              </a:rPr>
              <a:t>Missforest</a:t>
            </a:r>
            <a:endParaRPr lang="en-US" sz="3800" dirty="0">
              <a:latin typeface="Calibri"/>
              <a:cs typeface="Calibri"/>
            </a:endParaRPr>
          </a:p>
          <a:p>
            <a:pPr marL="927100" lvl="1" indent="-457834">
              <a:lnSpc>
                <a:spcPct val="100000"/>
              </a:lnSpc>
              <a:spcBef>
                <a:spcPts val="219"/>
              </a:spcBef>
              <a:buAutoNum type="arabicPeriod"/>
              <a:tabLst>
                <a:tab pos="927100" algn="l"/>
                <a:tab pos="927735" algn="l"/>
              </a:tabLst>
            </a:pPr>
            <a:r>
              <a:rPr lang="en-US" sz="3800" dirty="0" err="1">
                <a:latin typeface="Calibri"/>
                <a:cs typeface="Calibri"/>
              </a:rPr>
              <a:t>Rphylopars</a:t>
            </a:r>
            <a:r>
              <a:rPr lang="en-US" sz="3800" dirty="0">
                <a:latin typeface="Calibri"/>
                <a:cs typeface="Calibri"/>
              </a:rPr>
              <a:t> (</a:t>
            </a:r>
            <a:r>
              <a:rPr lang="en-US" sz="3800" dirty="0" err="1">
                <a:latin typeface="Calibri"/>
                <a:cs typeface="Calibri"/>
              </a:rPr>
              <a:t>phytools</a:t>
            </a:r>
            <a:r>
              <a:rPr lang="en-US" sz="3800" dirty="0">
                <a:latin typeface="Calibri"/>
                <a:cs typeface="Calibri"/>
              </a:rPr>
              <a:t>)</a:t>
            </a:r>
          </a:p>
          <a:p>
            <a:pPr marL="927100" lvl="1" indent="-457834">
              <a:lnSpc>
                <a:spcPct val="100000"/>
              </a:lnSpc>
              <a:spcBef>
                <a:spcPts val="219"/>
              </a:spcBef>
              <a:buAutoNum type="arabicPeriod"/>
              <a:tabLst>
                <a:tab pos="927100" algn="l"/>
                <a:tab pos="927735" algn="l"/>
              </a:tabLst>
            </a:pPr>
            <a:r>
              <a:rPr lang="en-US" sz="3800" dirty="0">
                <a:latin typeface="Calibri"/>
                <a:cs typeface="Calibri"/>
              </a:rPr>
              <a:t>BHMPF</a:t>
            </a:r>
          </a:p>
          <a:p>
            <a:pPr marL="927100" lvl="1" indent="-457834">
              <a:lnSpc>
                <a:spcPct val="100000"/>
              </a:lnSpc>
              <a:spcBef>
                <a:spcPts val="219"/>
              </a:spcBef>
              <a:buAutoNum type="arabicPeriod"/>
              <a:tabLst>
                <a:tab pos="927100" algn="l"/>
                <a:tab pos="927735" algn="l"/>
              </a:tabLst>
            </a:pPr>
            <a:endParaRPr lang="en-US" sz="3800" dirty="0">
              <a:latin typeface="Calibri"/>
              <a:cs typeface="Calibri"/>
            </a:endParaRPr>
          </a:p>
          <a:p>
            <a:pPr marL="526415" lvl="1" indent="-514350">
              <a:lnSpc>
                <a:spcPct val="100000"/>
              </a:lnSpc>
              <a:spcBef>
                <a:spcPts val="1000"/>
              </a:spcBef>
              <a:buAutoNum type="romanUcPeriod" startAt="3"/>
              <a:tabLst>
                <a:tab pos="299720" algn="l"/>
              </a:tabLst>
            </a:pPr>
            <a:r>
              <a:rPr lang="en-US" sz="3800" b="1" i="0" spc="-20" dirty="0">
                <a:solidFill>
                  <a:srgbClr val="888888"/>
                </a:solidFill>
                <a:latin typeface="Arial"/>
                <a:cs typeface="Arial"/>
              </a:rPr>
              <a:t>Practical exercise</a:t>
            </a:r>
          </a:p>
          <a:p>
            <a:pPr marL="526415" lvl="1" indent="-514350">
              <a:lnSpc>
                <a:spcPct val="100000"/>
              </a:lnSpc>
              <a:spcBef>
                <a:spcPts val="1000"/>
              </a:spcBef>
              <a:buAutoNum type="romanUcPeriod" startAt="3"/>
              <a:tabLst>
                <a:tab pos="299720" algn="l"/>
              </a:tabLst>
            </a:pPr>
            <a:r>
              <a:rPr lang="en-US" sz="3800" b="1" i="0" spc="-20" dirty="0">
                <a:solidFill>
                  <a:srgbClr val="888888"/>
                </a:solidFill>
                <a:latin typeface="Arial"/>
                <a:cs typeface="Arial"/>
              </a:rPr>
              <a:t>References &amp; learning material</a:t>
            </a:r>
          </a:p>
          <a:p>
            <a:pPr marL="469266" lvl="1" indent="0">
              <a:lnSpc>
                <a:spcPct val="100000"/>
              </a:lnSpc>
              <a:spcBef>
                <a:spcPts val="219"/>
              </a:spcBef>
              <a:buNone/>
              <a:tabLst>
                <a:tab pos="927100" algn="l"/>
                <a:tab pos="927735" algn="l"/>
              </a:tabLst>
            </a:pPr>
            <a:endParaRPr lang="it-IT" sz="2400" dirty="0">
              <a:latin typeface="Calibri"/>
              <a:cs typeface="Calibri"/>
            </a:endParaRPr>
          </a:p>
        </p:txBody>
      </p:sp>
      <p:pic>
        <p:nvPicPr>
          <p:cNvPr id="6" name="Picture 5">
            <a:extLst>
              <a:ext uri="{FF2B5EF4-FFF2-40B4-BE49-F238E27FC236}">
                <a16:creationId xmlns:a16="http://schemas.microsoft.com/office/drawing/2014/main" id="{304F8579-4C0B-9045-A357-13F4E800A2E1}"/>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294155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A40B-CBC6-754C-B152-D1A098327BF4}"/>
              </a:ext>
            </a:extLst>
          </p:cNvPr>
          <p:cNvSpPr>
            <a:spLocks noGrp="1"/>
          </p:cNvSpPr>
          <p:nvPr>
            <p:ph type="title"/>
          </p:nvPr>
        </p:nvSpPr>
        <p:spPr/>
        <p:txBody>
          <a:bodyPr/>
          <a:lstStyle/>
          <a:p>
            <a:r>
              <a:rPr lang="en-US" dirty="0"/>
              <a:t>Final remarks</a:t>
            </a:r>
          </a:p>
        </p:txBody>
      </p:sp>
      <p:sp>
        <p:nvSpPr>
          <p:cNvPr id="3" name="Content Placeholder 2">
            <a:extLst>
              <a:ext uri="{FF2B5EF4-FFF2-40B4-BE49-F238E27FC236}">
                <a16:creationId xmlns:a16="http://schemas.microsoft.com/office/drawing/2014/main" id="{BE81E636-0C4C-3F40-A80B-A91777D48E7A}"/>
              </a:ext>
            </a:extLst>
          </p:cNvPr>
          <p:cNvSpPr>
            <a:spLocks noGrp="1"/>
          </p:cNvSpPr>
          <p:nvPr>
            <p:ph idx="1"/>
          </p:nvPr>
        </p:nvSpPr>
        <p:spPr/>
        <p:txBody>
          <a:bodyPr>
            <a:normAutofit/>
          </a:bodyPr>
          <a:lstStyle/>
          <a:p>
            <a:r>
              <a:rPr lang="it-IT" dirty="0" err="1"/>
              <a:t>Although</a:t>
            </a:r>
            <a:r>
              <a:rPr lang="it-IT" dirty="0"/>
              <a:t> some of the </a:t>
            </a:r>
            <a:r>
              <a:rPr lang="it-IT" dirty="0" err="1"/>
              <a:t>used</a:t>
            </a:r>
            <a:r>
              <a:rPr lang="it-IT" dirty="0"/>
              <a:t> </a:t>
            </a:r>
            <a:r>
              <a:rPr lang="it-IT" dirty="0" err="1"/>
              <a:t>methods</a:t>
            </a:r>
            <a:r>
              <a:rPr lang="it-IT" dirty="0"/>
              <a:t> </a:t>
            </a:r>
            <a:r>
              <a:rPr lang="it-IT" dirty="0" err="1"/>
              <a:t>seems</a:t>
            </a:r>
            <a:r>
              <a:rPr lang="it-IT" dirty="0"/>
              <a:t> to be a </a:t>
            </a:r>
            <a:r>
              <a:rPr lang="it-IT" dirty="0" err="1"/>
              <a:t>robust</a:t>
            </a:r>
            <a:r>
              <a:rPr lang="it-IT" dirty="0"/>
              <a:t> </a:t>
            </a:r>
            <a:r>
              <a:rPr lang="it-IT" dirty="0" err="1"/>
              <a:t>method</a:t>
            </a:r>
            <a:r>
              <a:rPr lang="it-IT" dirty="0"/>
              <a:t> for trait </a:t>
            </a:r>
            <a:r>
              <a:rPr lang="it-IT" dirty="0" err="1"/>
              <a:t>imputation</a:t>
            </a:r>
            <a:r>
              <a:rPr lang="it-IT" dirty="0"/>
              <a:t>, </a:t>
            </a:r>
            <a:r>
              <a:rPr lang="it-IT" dirty="0" err="1"/>
              <a:t>it</a:t>
            </a:r>
            <a:r>
              <a:rPr lang="it-IT" dirty="0"/>
              <a:t> </a:t>
            </a:r>
            <a:r>
              <a:rPr lang="it-IT" dirty="0" err="1"/>
              <a:t>is</a:t>
            </a:r>
            <a:r>
              <a:rPr lang="it-IT" dirty="0"/>
              <a:t> </a:t>
            </a:r>
            <a:r>
              <a:rPr lang="it-IT" dirty="0" err="1"/>
              <a:t>good</a:t>
            </a:r>
            <a:r>
              <a:rPr lang="it-IT" dirty="0"/>
              <a:t> to stress </a:t>
            </a:r>
            <a:r>
              <a:rPr lang="it-IT" dirty="0" err="1"/>
              <a:t>that</a:t>
            </a:r>
            <a:r>
              <a:rPr lang="it-IT" dirty="0"/>
              <a:t> no </a:t>
            </a:r>
            <a:r>
              <a:rPr lang="it-IT" dirty="0" err="1"/>
              <a:t>imputation</a:t>
            </a:r>
            <a:r>
              <a:rPr lang="it-IT" dirty="0"/>
              <a:t> </a:t>
            </a:r>
            <a:r>
              <a:rPr lang="it-IT" dirty="0" err="1"/>
              <a:t>method</a:t>
            </a:r>
            <a:r>
              <a:rPr lang="it-IT" dirty="0"/>
              <a:t> </a:t>
            </a:r>
            <a:r>
              <a:rPr lang="it-IT" dirty="0" err="1"/>
              <a:t>will</a:t>
            </a:r>
            <a:r>
              <a:rPr lang="it-IT" dirty="0"/>
              <a:t> </a:t>
            </a:r>
            <a:r>
              <a:rPr lang="it-IT" dirty="0" err="1"/>
              <a:t>ever</a:t>
            </a:r>
            <a:r>
              <a:rPr lang="it-IT" dirty="0"/>
              <a:t> </a:t>
            </a:r>
            <a:r>
              <a:rPr lang="it-IT" dirty="0" err="1"/>
              <a:t>replace</a:t>
            </a:r>
            <a:r>
              <a:rPr lang="it-IT" dirty="0"/>
              <a:t> the </a:t>
            </a:r>
            <a:r>
              <a:rPr lang="it-IT" dirty="0" err="1"/>
              <a:t>value</a:t>
            </a:r>
            <a:r>
              <a:rPr lang="it-IT" dirty="0"/>
              <a:t> of </a:t>
            </a:r>
            <a:r>
              <a:rPr lang="it-IT" dirty="0" err="1"/>
              <a:t>collected</a:t>
            </a:r>
            <a:r>
              <a:rPr lang="it-IT" dirty="0"/>
              <a:t> data.</a:t>
            </a:r>
          </a:p>
          <a:p>
            <a:r>
              <a:rPr lang="it-IT" dirty="0" err="1"/>
              <a:t>Categorical</a:t>
            </a:r>
            <a:r>
              <a:rPr lang="it-IT" dirty="0"/>
              <a:t> data, </a:t>
            </a:r>
            <a:r>
              <a:rPr lang="it-IT" dirty="0" err="1"/>
              <a:t>mixed</a:t>
            </a:r>
            <a:r>
              <a:rPr lang="it-IT" dirty="0"/>
              <a:t> data??</a:t>
            </a:r>
          </a:p>
          <a:p>
            <a:r>
              <a:rPr lang="it-IT" dirty="0"/>
              <a:t>under high </a:t>
            </a:r>
            <a:r>
              <a:rPr lang="it-IT" dirty="0" err="1"/>
              <a:t>levels</a:t>
            </a:r>
            <a:r>
              <a:rPr lang="it-IT" dirty="0"/>
              <a:t> of trait </a:t>
            </a:r>
            <a:r>
              <a:rPr lang="it-IT" dirty="0" err="1"/>
              <a:t>correlation</a:t>
            </a:r>
            <a:r>
              <a:rPr lang="it-IT" dirty="0"/>
              <a:t>, the performance of the </a:t>
            </a:r>
            <a:r>
              <a:rPr lang="it-IT" dirty="0" err="1"/>
              <a:t>imputation</a:t>
            </a:r>
            <a:r>
              <a:rPr lang="it-IT" dirty="0"/>
              <a:t> </a:t>
            </a:r>
            <a:r>
              <a:rPr lang="it-IT" dirty="0" err="1"/>
              <a:t>process</a:t>
            </a:r>
            <a:r>
              <a:rPr lang="it-IT" dirty="0"/>
              <a:t> </a:t>
            </a:r>
            <a:r>
              <a:rPr lang="it-IT" dirty="0" err="1"/>
              <a:t>behaves</a:t>
            </a:r>
            <a:r>
              <a:rPr lang="it-IT" dirty="0"/>
              <a:t> </a:t>
            </a:r>
            <a:r>
              <a:rPr lang="it-IT" dirty="0" err="1"/>
              <a:t>well</a:t>
            </a:r>
            <a:r>
              <a:rPr lang="it-IT" dirty="0"/>
              <a:t>, </a:t>
            </a:r>
            <a:r>
              <a:rPr lang="it-IT" dirty="0" err="1"/>
              <a:t>independently</a:t>
            </a:r>
            <a:r>
              <a:rPr lang="it-IT" dirty="0"/>
              <a:t> of the </a:t>
            </a:r>
            <a:r>
              <a:rPr lang="it-IT" dirty="0" err="1"/>
              <a:t>level</a:t>
            </a:r>
            <a:r>
              <a:rPr lang="it-IT" dirty="0"/>
              <a:t> of </a:t>
            </a:r>
            <a:r>
              <a:rPr lang="it-IT" dirty="0" err="1"/>
              <a:t>phylogenetic</a:t>
            </a:r>
            <a:r>
              <a:rPr lang="it-IT" dirty="0"/>
              <a:t> </a:t>
            </a:r>
            <a:r>
              <a:rPr lang="it-IT" dirty="0" err="1"/>
              <a:t>signal</a:t>
            </a:r>
            <a:r>
              <a:rPr lang="it-IT" dirty="0"/>
              <a:t> or the </a:t>
            </a:r>
            <a:r>
              <a:rPr lang="it-IT" dirty="0" err="1"/>
              <a:t>inclusion</a:t>
            </a:r>
            <a:r>
              <a:rPr lang="it-IT" dirty="0"/>
              <a:t> or </a:t>
            </a:r>
            <a:r>
              <a:rPr lang="it-IT" dirty="0" err="1"/>
              <a:t>not</a:t>
            </a:r>
            <a:r>
              <a:rPr lang="it-IT" dirty="0"/>
              <a:t> of the </a:t>
            </a:r>
            <a:r>
              <a:rPr lang="it-IT" dirty="0" err="1"/>
              <a:t>phylogenetic</a:t>
            </a:r>
            <a:r>
              <a:rPr lang="it-IT" dirty="0"/>
              <a:t> information </a:t>
            </a:r>
          </a:p>
          <a:p>
            <a:r>
              <a:rPr lang="en-US" dirty="0"/>
              <a:t>Test different methods and compare results</a:t>
            </a:r>
          </a:p>
          <a:p>
            <a:r>
              <a:rPr lang="en-US" dirty="0"/>
              <a:t>Find the best approach for your dataset</a:t>
            </a:r>
          </a:p>
        </p:txBody>
      </p:sp>
      <p:pic>
        <p:nvPicPr>
          <p:cNvPr id="4" name="Picture 3">
            <a:extLst>
              <a:ext uri="{FF2B5EF4-FFF2-40B4-BE49-F238E27FC236}">
                <a16:creationId xmlns:a16="http://schemas.microsoft.com/office/drawing/2014/main" id="{2A71E353-A496-F743-A710-9B61CF4B8EDA}"/>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258677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E723-5E1A-5546-96AE-D4C2C70716D7}"/>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C23E6F82-3818-E644-9E53-12A77DE70A43}"/>
              </a:ext>
            </a:extLst>
          </p:cNvPr>
          <p:cNvSpPr>
            <a:spLocks noGrp="1"/>
          </p:cNvSpPr>
          <p:nvPr>
            <p:ph idx="1"/>
          </p:nvPr>
        </p:nvSpPr>
        <p:spPr/>
        <p:txBody>
          <a:bodyPr/>
          <a:lstStyle/>
          <a:p>
            <a:pPr marL="0" indent="0">
              <a:buNone/>
            </a:pPr>
            <a:r>
              <a:rPr lang="en-US" dirty="0"/>
              <a:t>Exercise material in folder “PISA”</a:t>
            </a:r>
          </a:p>
          <a:p>
            <a:pPr marL="0" indent="0">
              <a:buNone/>
            </a:pPr>
            <a:r>
              <a:rPr lang="en-US" dirty="0"/>
              <a:t>-script</a:t>
            </a:r>
          </a:p>
          <a:p>
            <a:pPr marL="0" indent="0">
              <a:buNone/>
            </a:pPr>
            <a:r>
              <a:rPr lang="en-US" dirty="0"/>
              <a:t>-input data</a:t>
            </a:r>
          </a:p>
          <a:p>
            <a:pPr marL="0" indent="0">
              <a:buNone/>
            </a:pPr>
            <a:r>
              <a:rPr lang="en-US" dirty="0"/>
              <a:t>-outputs</a:t>
            </a:r>
          </a:p>
        </p:txBody>
      </p:sp>
      <p:pic>
        <p:nvPicPr>
          <p:cNvPr id="4" name="Picture 3">
            <a:extLst>
              <a:ext uri="{FF2B5EF4-FFF2-40B4-BE49-F238E27FC236}">
                <a16:creationId xmlns:a16="http://schemas.microsoft.com/office/drawing/2014/main" id="{C6320E30-C28E-DC44-B462-6A2D4E955890}"/>
              </a:ext>
            </a:extLst>
          </p:cNvPr>
          <p:cNvPicPr>
            <a:picLocks noChangeAspect="1"/>
          </p:cNvPicPr>
          <p:nvPr/>
        </p:nvPicPr>
        <p:blipFill>
          <a:blip r:embed="rId2"/>
          <a:stretch>
            <a:fillRect/>
          </a:stretch>
        </p:blipFill>
        <p:spPr>
          <a:xfrm>
            <a:off x="9895114" y="5630384"/>
            <a:ext cx="2296886" cy="1227615"/>
          </a:xfrm>
          <a:prstGeom prst="rect">
            <a:avLst/>
          </a:prstGeom>
        </p:spPr>
      </p:pic>
      <p:pic>
        <p:nvPicPr>
          <p:cNvPr id="5" name="Picture 4">
            <a:extLst>
              <a:ext uri="{FF2B5EF4-FFF2-40B4-BE49-F238E27FC236}">
                <a16:creationId xmlns:a16="http://schemas.microsoft.com/office/drawing/2014/main" id="{D687A567-820D-9D41-97F6-49D608E2E5CE}"/>
              </a:ext>
            </a:extLst>
          </p:cNvPr>
          <p:cNvPicPr>
            <a:picLocks noChangeAspect="1"/>
          </p:cNvPicPr>
          <p:nvPr/>
        </p:nvPicPr>
        <p:blipFill>
          <a:blip r:embed="rId3"/>
          <a:stretch>
            <a:fillRect/>
          </a:stretch>
        </p:blipFill>
        <p:spPr>
          <a:xfrm>
            <a:off x="6920309" y="685800"/>
            <a:ext cx="2051684" cy="719692"/>
          </a:xfrm>
          <a:prstGeom prst="rect">
            <a:avLst/>
          </a:prstGeom>
        </p:spPr>
      </p:pic>
    </p:spTree>
    <p:extLst>
      <p:ext uri="{BB962C8B-B14F-4D97-AF65-F5344CB8AC3E}">
        <p14:creationId xmlns:p14="http://schemas.microsoft.com/office/powerpoint/2010/main" val="4047812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DDE3-CBCE-AE40-9B65-A3C1395A2697}"/>
              </a:ext>
            </a:extLst>
          </p:cNvPr>
          <p:cNvSpPr>
            <a:spLocks noGrp="1"/>
          </p:cNvSpPr>
          <p:nvPr>
            <p:ph type="title"/>
          </p:nvPr>
        </p:nvSpPr>
        <p:spPr>
          <a:xfrm>
            <a:off x="1442357" y="168966"/>
            <a:ext cx="9601200" cy="1485900"/>
          </a:xfrm>
        </p:spPr>
        <p:txBody>
          <a:bodyPr/>
          <a:lstStyle/>
          <a:p>
            <a:r>
              <a:rPr lang="en-US" dirty="0"/>
              <a:t>Reference and learning material</a:t>
            </a:r>
          </a:p>
        </p:txBody>
      </p:sp>
      <p:sp>
        <p:nvSpPr>
          <p:cNvPr id="3" name="Content Placeholder 2">
            <a:extLst>
              <a:ext uri="{FF2B5EF4-FFF2-40B4-BE49-F238E27FC236}">
                <a16:creationId xmlns:a16="http://schemas.microsoft.com/office/drawing/2014/main" id="{0374AB72-8869-5540-BC5B-43C8D2564774}"/>
              </a:ext>
            </a:extLst>
          </p:cNvPr>
          <p:cNvSpPr>
            <a:spLocks noGrp="1"/>
          </p:cNvSpPr>
          <p:nvPr>
            <p:ph idx="1"/>
          </p:nvPr>
        </p:nvSpPr>
        <p:spPr>
          <a:xfrm>
            <a:off x="1442357" y="914400"/>
            <a:ext cx="9601200" cy="4095750"/>
          </a:xfrm>
        </p:spPr>
        <p:txBody>
          <a:bodyPr>
            <a:noAutofit/>
          </a:bodyPr>
          <a:lstStyle/>
          <a:p>
            <a:pPr marL="0" indent="0" fontAlgn="base">
              <a:lnSpc>
                <a:spcPct val="120000"/>
              </a:lnSpc>
              <a:spcBef>
                <a:spcPts val="200"/>
              </a:spcBef>
              <a:buNone/>
            </a:pPr>
            <a:r>
              <a:rPr lang="it-IT" sz="1200" dirty="0"/>
              <a:t>LITERATURE:</a:t>
            </a:r>
          </a:p>
          <a:p>
            <a:pPr marL="0" indent="0" fontAlgn="base">
              <a:lnSpc>
                <a:spcPct val="120000"/>
              </a:lnSpc>
              <a:spcBef>
                <a:spcPts val="200"/>
              </a:spcBef>
              <a:buNone/>
            </a:pPr>
            <a:r>
              <a:rPr lang="it-IT" sz="1200" dirty="0">
                <a:hlinkClick r:id="rId2"/>
              </a:rPr>
              <a:t>https://www.jstor.org/stable/ecography.37.2.105</a:t>
            </a:r>
            <a:endParaRPr lang="it-IT" sz="1200" dirty="0"/>
          </a:p>
          <a:p>
            <a:pPr marL="0" indent="0" fontAlgn="base">
              <a:lnSpc>
                <a:spcPct val="120000"/>
              </a:lnSpc>
              <a:spcBef>
                <a:spcPts val="200"/>
              </a:spcBef>
              <a:buNone/>
            </a:pPr>
            <a:r>
              <a:rPr lang="it-IT" sz="1200" dirty="0">
                <a:hlinkClick r:id="rId3"/>
              </a:rPr>
              <a:t>https://onlinelibrary.wiley.com/doi/10.1002/ece3.989</a:t>
            </a:r>
            <a:endParaRPr lang="it-IT" sz="1200" dirty="0"/>
          </a:p>
          <a:p>
            <a:pPr marL="0" indent="0" fontAlgn="base">
              <a:lnSpc>
                <a:spcPct val="120000"/>
              </a:lnSpc>
              <a:spcBef>
                <a:spcPts val="200"/>
              </a:spcBef>
              <a:buNone/>
            </a:pPr>
            <a:r>
              <a:rPr lang="it-IT" sz="1200" dirty="0">
                <a:hlinkClick r:id="rId4"/>
              </a:rPr>
              <a:t>https://besjournals.onlinelibrary.wiley.com/doi/10.1111/2041-210X.12232</a:t>
            </a:r>
            <a:endParaRPr lang="it-IT" sz="1200" dirty="0"/>
          </a:p>
          <a:p>
            <a:pPr marL="0" indent="0" fontAlgn="base">
              <a:lnSpc>
                <a:spcPct val="120000"/>
              </a:lnSpc>
              <a:spcBef>
                <a:spcPts val="200"/>
              </a:spcBef>
              <a:buNone/>
            </a:pPr>
            <a:r>
              <a:rPr lang="it-IT" sz="1200" dirty="0">
                <a:hlinkClick r:id="rId5"/>
              </a:rPr>
              <a:t>https://www.ncbi.nlm.nih.gov/pmc/articles/PMC4755658/</a:t>
            </a:r>
            <a:endParaRPr lang="it-IT" sz="1200" dirty="0"/>
          </a:p>
          <a:p>
            <a:pPr marL="0" indent="0" fontAlgn="base">
              <a:lnSpc>
                <a:spcPct val="120000"/>
              </a:lnSpc>
              <a:spcBef>
                <a:spcPts val="200"/>
              </a:spcBef>
              <a:buNone/>
            </a:pPr>
            <a:r>
              <a:rPr lang="it-IT" sz="1200" dirty="0">
                <a:hlinkClick r:id="rId6"/>
              </a:rPr>
              <a:t>https://bg.copernicus.org/articles/15/2601/2018/</a:t>
            </a:r>
            <a:endParaRPr lang="it-IT" sz="1200" dirty="0"/>
          </a:p>
          <a:p>
            <a:pPr marL="0" indent="0" fontAlgn="base">
              <a:lnSpc>
                <a:spcPct val="120000"/>
              </a:lnSpc>
              <a:spcBef>
                <a:spcPts val="200"/>
              </a:spcBef>
              <a:buNone/>
            </a:pPr>
            <a:r>
              <a:rPr lang="it-IT" sz="1200" dirty="0">
                <a:hlinkClick r:id="rId7"/>
              </a:rPr>
              <a:t>https://onlinelibrary.wiley.com/doi/epdf/10.1111/geb.13185</a:t>
            </a:r>
            <a:endParaRPr lang="it-IT" sz="1200" dirty="0"/>
          </a:p>
          <a:p>
            <a:pPr marL="0" indent="0" fontAlgn="base">
              <a:lnSpc>
                <a:spcPct val="120000"/>
              </a:lnSpc>
              <a:spcBef>
                <a:spcPts val="200"/>
              </a:spcBef>
              <a:buNone/>
            </a:pPr>
            <a:r>
              <a:rPr lang="it-IT" sz="1200" dirty="0">
                <a:hlinkClick r:id="rId8"/>
              </a:rPr>
              <a:t>https://www.sciencedirect.com/science/article/pii/S1574954121001060</a:t>
            </a:r>
            <a:endParaRPr lang="it-IT" sz="1200" dirty="0"/>
          </a:p>
          <a:p>
            <a:pPr marL="0" indent="0" fontAlgn="base">
              <a:lnSpc>
                <a:spcPct val="120000"/>
              </a:lnSpc>
              <a:spcBef>
                <a:spcPts val="200"/>
              </a:spcBef>
              <a:buNone/>
            </a:pPr>
            <a:r>
              <a:rPr lang="it-IT" sz="1200" dirty="0">
                <a:hlinkClick r:id="rId9"/>
              </a:rPr>
              <a:t>https://link.springer.com/article/10.1007/s00442-022-05230-8</a:t>
            </a:r>
            <a:endParaRPr lang="it-IT" sz="1200" dirty="0"/>
          </a:p>
          <a:p>
            <a:pPr marL="0" indent="0" fontAlgn="base">
              <a:lnSpc>
                <a:spcPct val="120000"/>
              </a:lnSpc>
              <a:spcBef>
                <a:spcPts val="200"/>
              </a:spcBef>
              <a:buNone/>
            </a:pPr>
            <a:r>
              <a:rPr lang="it-IT" sz="1200" dirty="0">
                <a:hlinkClick r:id="rId10"/>
              </a:rPr>
              <a:t>https://pure.mpg.de/rest/items/item_3510800_1/component/file_3510801/content</a:t>
            </a:r>
            <a:endParaRPr lang="it-IT" sz="1200" dirty="0"/>
          </a:p>
          <a:p>
            <a:pPr marL="0" indent="0" fontAlgn="base">
              <a:lnSpc>
                <a:spcPct val="120000"/>
              </a:lnSpc>
              <a:spcBef>
                <a:spcPts val="200"/>
              </a:spcBef>
              <a:buNone/>
            </a:pPr>
            <a:r>
              <a:rPr lang="it-IT" sz="1200" dirty="0">
                <a:hlinkClick r:id="rId11"/>
              </a:rPr>
              <a:t>https://www.frontiersin.org/articles/10.3389/fevo.2023.1260173/full</a:t>
            </a:r>
            <a:endParaRPr lang="it-IT" sz="1200" dirty="0"/>
          </a:p>
          <a:p>
            <a:pPr marL="0" indent="0" fontAlgn="base">
              <a:lnSpc>
                <a:spcPct val="120000"/>
              </a:lnSpc>
              <a:spcBef>
                <a:spcPts val="200"/>
              </a:spcBef>
              <a:buNone/>
            </a:pPr>
            <a:r>
              <a:rPr lang="it-IT" sz="1200" dirty="0">
                <a:hlinkClick r:id="rId12"/>
              </a:rPr>
              <a:t>https://www.biorxiv.org/content/biorxiv/early/2023/04/07/2023.04.06.535892.full.pdf</a:t>
            </a:r>
            <a:endParaRPr lang="it-IT" sz="1200" dirty="0"/>
          </a:p>
          <a:p>
            <a:pPr marL="0" indent="0" fontAlgn="base">
              <a:lnSpc>
                <a:spcPct val="120000"/>
              </a:lnSpc>
              <a:spcBef>
                <a:spcPts val="200"/>
              </a:spcBef>
              <a:buNone/>
            </a:pPr>
            <a:endParaRPr lang="it-IT" sz="1200" dirty="0"/>
          </a:p>
          <a:p>
            <a:pPr marL="0" indent="0" fontAlgn="base">
              <a:lnSpc>
                <a:spcPct val="120000"/>
              </a:lnSpc>
              <a:spcBef>
                <a:spcPts val="200"/>
              </a:spcBef>
              <a:buNone/>
            </a:pPr>
            <a:r>
              <a:rPr lang="it-IT" sz="1200" dirty="0" err="1"/>
              <a:t>R</a:t>
            </a:r>
            <a:r>
              <a:rPr lang="it-IT" sz="1200" dirty="0"/>
              <a:t>:</a:t>
            </a:r>
          </a:p>
          <a:p>
            <a:pPr marL="0" indent="0" fontAlgn="base">
              <a:lnSpc>
                <a:spcPct val="120000"/>
              </a:lnSpc>
              <a:spcBef>
                <a:spcPts val="200"/>
              </a:spcBef>
              <a:buNone/>
            </a:pPr>
            <a:r>
              <a:rPr lang="it-IT" sz="1200" dirty="0">
                <a:hlinkClick r:id="rId13"/>
              </a:rPr>
              <a:t>https://rdrr.io/cran/phytools/man/phylo.impute.html</a:t>
            </a:r>
            <a:endParaRPr lang="it-IT" sz="1200" dirty="0"/>
          </a:p>
          <a:p>
            <a:pPr marL="0" indent="0" fontAlgn="base">
              <a:lnSpc>
                <a:spcPct val="120000"/>
              </a:lnSpc>
              <a:spcBef>
                <a:spcPts val="200"/>
              </a:spcBef>
              <a:buNone/>
            </a:pPr>
            <a:r>
              <a:rPr lang="it-IT" sz="1200" dirty="0">
                <a:hlinkClick r:id="rId14"/>
              </a:rPr>
              <a:t>https://digital.csic.es/bitstream/10261/221270/3/R_Material_traits.pdf</a:t>
            </a:r>
            <a:endParaRPr lang="it-IT" sz="1200" dirty="0"/>
          </a:p>
          <a:p>
            <a:pPr marL="0" indent="0" fontAlgn="base">
              <a:lnSpc>
                <a:spcPct val="120000"/>
              </a:lnSpc>
              <a:spcBef>
                <a:spcPts val="200"/>
              </a:spcBef>
              <a:buNone/>
            </a:pPr>
            <a:r>
              <a:rPr lang="it-IT" sz="1200" dirty="0">
                <a:hlinkClick r:id="rId15"/>
              </a:rPr>
              <a:t>https://www.r-bloggers.com/2021/11/darwin-to-the-rescue-using-phylogenetic-information-to-overcome-the-raunkiaeran-shortfall/</a:t>
            </a:r>
            <a:endParaRPr lang="it-IT" sz="1200" dirty="0"/>
          </a:p>
        </p:txBody>
      </p:sp>
      <p:pic>
        <p:nvPicPr>
          <p:cNvPr id="4" name="Picture 3">
            <a:extLst>
              <a:ext uri="{FF2B5EF4-FFF2-40B4-BE49-F238E27FC236}">
                <a16:creationId xmlns:a16="http://schemas.microsoft.com/office/drawing/2014/main" id="{92F8D162-1935-8B40-A427-2D5E4C6E7D36}"/>
              </a:ext>
            </a:extLst>
          </p:cNvPr>
          <p:cNvPicPr>
            <a:picLocks noChangeAspect="1"/>
          </p:cNvPicPr>
          <p:nvPr/>
        </p:nvPicPr>
        <p:blipFill>
          <a:blip r:embed="rId16"/>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299508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CD51-4536-8C48-9216-50441CCA347B}"/>
              </a:ext>
            </a:extLst>
          </p:cNvPr>
          <p:cNvSpPr>
            <a:spLocks noGrp="1"/>
          </p:cNvSpPr>
          <p:nvPr>
            <p:ph type="title"/>
          </p:nvPr>
        </p:nvSpPr>
        <p:spPr>
          <a:xfrm>
            <a:off x="1371599" y="408215"/>
            <a:ext cx="9601200" cy="1485900"/>
          </a:xfrm>
        </p:spPr>
        <p:txBody>
          <a:bodyPr/>
          <a:lstStyle/>
          <a:p>
            <a:r>
              <a:rPr lang="en-US" dirty="0"/>
              <a:t>Traits data:</a:t>
            </a:r>
          </a:p>
        </p:txBody>
      </p:sp>
      <p:sp>
        <p:nvSpPr>
          <p:cNvPr id="3" name="Content Placeholder 2">
            <a:extLst>
              <a:ext uri="{FF2B5EF4-FFF2-40B4-BE49-F238E27FC236}">
                <a16:creationId xmlns:a16="http://schemas.microsoft.com/office/drawing/2014/main" id="{255A121B-1127-2541-85D3-933F22A27242}"/>
              </a:ext>
            </a:extLst>
          </p:cNvPr>
          <p:cNvSpPr>
            <a:spLocks noGrp="1"/>
          </p:cNvSpPr>
          <p:nvPr>
            <p:ph idx="1"/>
          </p:nvPr>
        </p:nvSpPr>
        <p:spPr>
          <a:xfrm>
            <a:off x="1371599" y="1518557"/>
            <a:ext cx="10254343" cy="4348843"/>
          </a:xfrm>
        </p:spPr>
        <p:txBody>
          <a:bodyPr>
            <a:normAutofit/>
          </a:bodyPr>
          <a:lstStyle/>
          <a:p>
            <a:r>
              <a:rPr lang="en-US" dirty="0"/>
              <a:t>Non random missing data, often clustered by clade</a:t>
            </a:r>
          </a:p>
          <a:p>
            <a:r>
              <a:rPr lang="en-US" dirty="0"/>
              <a:t>Traits co-variance </a:t>
            </a:r>
          </a:p>
          <a:p>
            <a:r>
              <a:rPr lang="en-US" dirty="0"/>
              <a:t>Mixed traits: continuous/categorical</a:t>
            </a:r>
          </a:p>
          <a:p>
            <a:r>
              <a:rPr lang="en-US" dirty="0"/>
              <a:t>Errors and different sources of data coding (measurement units, scales, methods…)</a:t>
            </a:r>
          </a:p>
          <a:p>
            <a:r>
              <a:rPr lang="en-US" dirty="0"/>
              <a:t>Different phylogenetic signal</a:t>
            </a:r>
          </a:p>
          <a:p>
            <a:endParaRPr lang="en-US" dirty="0"/>
          </a:p>
          <a:p>
            <a:pPr marL="0" indent="0">
              <a:buNone/>
            </a:pPr>
            <a:r>
              <a:rPr lang="it-IT" dirty="0"/>
              <a:t>Trait-</a:t>
            </a:r>
            <a:r>
              <a:rPr lang="it-IT" dirty="0" err="1"/>
              <a:t>based</a:t>
            </a:r>
            <a:r>
              <a:rPr lang="it-IT" dirty="0"/>
              <a:t> </a:t>
            </a:r>
            <a:r>
              <a:rPr lang="it-IT" dirty="0" err="1"/>
              <a:t>research</a:t>
            </a:r>
            <a:r>
              <a:rPr lang="it-IT" dirty="0"/>
              <a:t> </a:t>
            </a:r>
            <a:r>
              <a:rPr lang="it-IT" dirty="0" err="1"/>
              <a:t>is</a:t>
            </a:r>
            <a:r>
              <a:rPr lang="it-IT" dirty="0"/>
              <a:t> </a:t>
            </a:r>
            <a:r>
              <a:rPr lang="it-IT" dirty="0" err="1"/>
              <a:t>still</a:t>
            </a:r>
            <a:r>
              <a:rPr lang="it-IT" dirty="0"/>
              <a:t>  </a:t>
            </a:r>
            <a:r>
              <a:rPr lang="it-IT" dirty="0" err="1"/>
              <a:t>limited</a:t>
            </a:r>
            <a:r>
              <a:rPr lang="it-IT" dirty="0"/>
              <a:t> by data </a:t>
            </a:r>
            <a:r>
              <a:rPr lang="it-IT" dirty="0" err="1"/>
              <a:t>availability</a:t>
            </a:r>
            <a:r>
              <a:rPr lang="it-IT" dirty="0"/>
              <a:t>. </a:t>
            </a:r>
            <a:r>
              <a:rPr lang="it-IT" dirty="0" err="1"/>
              <a:t>This</a:t>
            </a:r>
            <a:r>
              <a:rPr lang="it-IT" dirty="0"/>
              <a:t> </a:t>
            </a:r>
            <a:r>
              <a:rPr lang="it-IT" dirty="0" err="1"/>
              <a:t>limitation</a:t>
            </a:r>
            <a:r>
              <a:rPr lang="it-IT" dirty="0"/>
              <a:t> </a:t>
            </a:r>
            <a:r>
              <a:rPr lang="it-IT" dirty="0" err="1"/>
              <a:t>is</a:t>
            </a:r>
            <a:r>
              <a:rPr lang="it-IT" dirty="0"/>
              <a:t> </a:t>
            </a:r>
            <a:r>
              <a:rPr lang="it-IT" dirty="0" err="1"/>
              <a:t>now</a:t>
            </a:r>
            <a:r>
              <a:rPr lang="it-IT" dirty="0"/>
              <a:t> </a:t>
            </a:r>
            <a:r>
              <a:rPr lang="it-IT" dirty="0" err="1"/>
              <a:t>recognized</a:t>
            </a:r>
            <a:r>
              <a:rPr lang="it-IT" dirty="0"/>
              <a:t> </a:t>
            </a:r>
            <a:r>
              <a:rPr lang="it-IT" dirty="0" err="1"/>
              <a:t>as</a:t>
            </a:r>
            <a:r>
              <a:rPr lang="it-IT" dirty="0"/>
              <a:t> </a:t>
            </a:r>
            <a:r>
              <a:rPr lang="it-IT" dirty="0" err="1"/>
              <a:t>one</a:t>
            </a:r>
            <a:r>
              <a:rPr lang="it-IT" dirty="0"/>
              <a:t> of the </a:t>
            </a:r>
            <a:r>
              <a:rPr lang="it-IT" dirty="0" err="1"/>
              <a:t>most</a:t>
            </a:r>
            <a:r>
              <a:rPr lang="it-IT" dirty="0"/>
              <a:t> </a:t>
            </a:r>
            <a:r>
              <a:rPr lang="it-IT" dirty="0" err="1"/>
              <a:t>important</a:t>
            </a:r>
            <a:r>
              <a:rPr lang="it-IT" dirty="0"/>
              <a:t> </a:t>
            </a:r>
            <a:r>
              <a:rPr lang="it-IT" dirty="0" err="1"/>
              <a:t>shortfalls</a:t>
            </a:r>
            <a:r>
              <a:rPr lang="it-IT" dirty="0"/>
              <a:t> in the </a:t>
            </a:r>
            <a:r>
              <a:rPr lang="it-IT" dirty="0" err="1"/>
              <a:t>fields</a:t>
            </a:r>
            <a:r>
              <a:rPr lang="it-IT" dirty="0"/>
              <a:t> of </a:t>
            </a:r>
            <a:r>
              <a:rPr lang="it-IT" dirty="0" err="1"/>
              <a:t>ecology</a:t>
            </a:r>
            <a:r>
              <a:rPr lang="it-IT" dirty="0"/>
              <a:t> and </a:t>
            </a:r>
            <a:r>
              <a:rPr lang="it-IT" dirty="0" err="1"/>
              <a:t>evolutionary</a:t>
            </a:r>
            <a:r>
              <a:rPr lang="it-IT" dirty="0"/>
              <a:t> </a:t>
            </a:r>
            <a:r>
              <a:rPr lang="it-IT" dirty="0" err="1"/>
              <a:t>biology</a:t>
            </a:r>
            <a:r>
              <a:rPr lang="it-IT" dirty="0"/>
              <a:t> </a:t>
            </a:r>
            <a:r>
              <a:rPr lang="it-IT" dirty="0" err="1"/>
              <a:t>as</a:t>
            </a:r>
            <a:r>
              <a:rPr lang="it-IT" dirty="0"/>
              <a:t> the: </a:t>
            </a:r>
            <a:r>
              <a:rPr lang="it-IT" dirty="0">
                <a:hlinkClick r:id="rId2"/>
              </a:rPr>
              <a:t>Raunkiaeran shortfall</a:t>
            </a:r>
            <a:endParaRPr lang="en-US" dirty="0"/>
          </a:p>
        </p:txBody>
      </p:sp>
      <p:pic>
        <p:nvPicPr>
          <p:cNvPr id="4" name="Picture 3">
            <a:extLst>
              <a:ext uri="{FF2B5EF4-FFF2-40B4-BE49-F238E27FC236}">
                <a16:creationId xmlns:a16="http://schemas.microsoft.com/office/drawing/2014/main" id="{8C53A40C-DC7C-F24A-ACAB-859DDB15D11B}"/>
              </a:ext>
            </a:extLst>
          </p:cNvPr>
          <p:cNvPicPr>
            <a:picLocks noChangeAspect="1"/>
          </p:cNvPicPr>
          <p:nvPr/>
        </p:nvPicPr>
        <p:blipFill>
          <a:blip r:embed="rId3"/>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387866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C7B-6C9F-DE47-B15E-60AA14195E78}"/>
              </a:ext>
            </a:extLst>
          </p:cNvPr>
          <p:cNvSpPr>
            <a:spLocks noGrp="1"/>
          </p:cNvSpPr>
          <p:nvPr>
            <p:ph type="title"/>
          </p:nvPr>
        </p:nvSpPr>
        <p:spPr/>
        <p:txBody>
          <a:bodyPr/>
          <a:lstStyle/>
          <a:p>
            <a:r>
              <a:rPr lang="en-US" dirty="0"/>
              <a:t>Missing data: </a:t>
            </a:r>
          </a:p>
        </p:txBody>
      </p:sp>
      <p:sp>
        <p:nvSpPr>
          <p:cNvPr id="3" name="Content Placeholder 2">
            <a:extLst>
              <a:ext uri="{FF2B5EF4-FFF2-40B4-BE49-F238E27FC236}">
                <a16:creationId xmlns:a16="http://schemas.microsoft.com/office/drawing/2014/main" id="{65B9FF3A-C607-E24A-8037-D5F40210E003}"/>
              </a:ext>
            </a:extLst>
          </p:cNvPr>
          <p:cNvSpPr>
            <a:spLocks noGrp="1"/>
          </p:cNvSpPr>
          <p:nvPr>
            <p:ph idx="1"/>
          </p:nvPr>
        </p:nvSpPr>
        <p:spPr>
          <a:xfrm>
            <a:off x="1371600" y="2171700"/>
            <a:ext cx="9601200" cy="4250871"/>
          </a:xfrm>
        </p:spPr>
        <p:txBody>
          <a:bodyPr>
            <a:normAutofit/>
          </a:bodyPr>
          <a:lstStyle/>
          <a:p>
            <a:r>
              <a:rPr lang="en-US" b="1" dirty="0"/>
              <a:t>Missing completely at random (MCAR): </a:t>
            </a:r>
            <a:r>
              <a:rPr lang="en-US" dirty="0"/>
              <a:t>a random sample of data is missing</a:t>
            </a:r>
          </a:p>
          <a:p>
            <a:r>
              <a:rPr lang="en-US" b="1" dirty="0"/>
              <a:t>Missing at random (MAR)</a:t>
            </a:r>
            <a:r>
              <a:rPr lang="en-US" dirty="0"/>
              <a:t>: missing values are related to other observed traits in the dataset but independent of the unobserved data themselves</a:t>
            </a:r>
          </a:p>
          <a:p>
            <a:r>
              <a:rPr lang="en-US" b="1" dirty="0"/>
              <a:t>Missing not at random (MNAR)</a:t>
            </a:r>
            <a:r>
              <a:rPr lang="en-US" dirty="0"/>
              <a:t>: missing data relates only to unobserved data, which means that missing values depend on factors not included in the dataset. </a:t>
            </a:r>
          </a:p>
          <a:p>
            <a:r>
              <a:rPr lang="en-US" b="1" dirty="0" err="1"/>
              <a:t>phyloNA</a:t>
            </a:r>
            <a:r>
              <a:rPr lang="en-US" dirty="0"/>
              <a:t>: the common case in which species belonging to particular clades are more likely to be missing trait data.</a:t>
            </a:r>
          </a:p>
        </p:txBody>
      </p:sp>
      <p:pic>
        <p:nvPicPr>
          <p:cNvPr id="4" name="Picture 3">
            <a:extLst>
              <a:ext uri="{FF2B5EF4-FFF2-40B4-BE49-F238E27FC236}">
                <a16:creationId xmlns:a16="http://schemas.microsoft.com/office/drawing/2014/main" id="{25590E72-D2D8-A64D-A3F1-AEB7A6CE63B0}"/>
              </a:ext>
            </a:extLst>
          </p:cNvPr>
          <p:cNvPicPr>
            <a:picLocks noChangeAspect="1"/>
          </p:cNvPicPr>
          <p:nvPr/>
        </p:nvPicPr>
        <p:blipFill>
          <a:blip r:embed="rId3"/>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68633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5C7B-6C9F-DE47-B15E-60AA14195E78}"/>
              </a:ext>
            </a:extLst>
          </p:cNvPr>
          <p:cNvSpPr>
            <a:spLocks noGrp="1"/>
          </p:cNvSpPr>
          <p:nvPr>
            <p:ph type="title"/>
          </p:nvPr>
        </p:nvSpPr>
        <p:spPr/>
        <p:txBody>
          <a:bodyPr/>
          <a:lstStyle/>
          <a:p>
            <a:r>
              <a:rPr lang="en-US" dirty="0"/>
              <a:t>Missing data: </a:t>
            </a:r>
          </a:p>
        </p:txBody>
      </p:sp>
      <p:sp>
        <p:nvSpPr>
          <p:cNvPr id="3" name="Content Placeholder 2">
            <a:extLst>
              <a:ext uri="{FF2B5EF4-FFF2-40B4-BE49-F238E27FC236}">
                <a16:creationId xmlns:a16="http://schemas.microsoft.com/office/drawing/2014/main" id="{65B9FF3A-C607-E24A-8037-D5F40210E003}"/>
              </a:ext>
            </a:extLst>
          </p:cNvPr>
          <p:cNvSpPr>
            <a:spLocks noGrp="1"/>
          </p:cNvSpPr>
          <p:nvPr>
            <p:ph idx="1"/>
          </p:nvPr>
        </p:nvSpPr>
        <p:spPr/>
        <p:txBody>
          <a:bodyPr>
            <a:normAutofit/>
          </a:bodyPr>
          <a:lstStyle/>
          <a:p>
            <a:r>
              <a:rPr lang="en-US" b="1" dirty="0"/>
              <a:t>Missing completely at random (MCAR): </a:t>
            </a:r>
            <a:r>
              <a:rPr lang="en-US" dirty="0"/>
              <a:t>typically lead to an unbiased interpretation of the data but it will reduce the sample size and the statistical power of data analysis</a:t>
            </a:r>
          </a:p>
          <a:p>
            <a:endParaRPr lang="en-US" dirty="0"/>
          </a:p>
          <a:p>
            <a:r>
              <a:rPr lang="en-US" b="1" dirty="0"/>
              <a:t>Missing at random (MAR)</a:t>
            </a:r>
            <a:endParaRPr lang="en-US" dirty="0"/>
          </a:p>
          <a:p>
            <a:r>
              <a:rPr lang="en-US" b="1" dirty="0"/>
              <a:t>Missing not at random (MNAR)</a:t>
            </a:r>
          </a:p>
          <a:p>
            <a:r>
              <a:rPr lang="en-US" b="1" dirty="0" err="1"/>
              <a:t>phyloNA</a:t>
            </a:r>
            <a:endParaRPr lang="en-US" dirty="0"/>
          </a:p>
        </p:txBody>
      </p:sp>
      <p:sp>
        <p:nvSpPr>
          <p:cNvPr id="4" name="Right Brace 3">
            <a:extLst>
              <a:ext uri="{FF2B5EF4-FFF2-40B4-BE49-F238E27FC236}">
                <a16:creationId xmlns:a16="http://schemas.microsoft.com/office/drawing/2014/main" id="{80539AB2-BE3A-AE43-8F8D-54DDFC34E97D}"/>
              </a:ext>
            </a:extLst>
          </p:cNvPr>
          <p:cNvSpPr/>
          <p:nvPr/>
        </p:nvSpPr>
        <p:spPr>
          <a:xfrm>
            <a:off x="5404758" y="3559628"/>
            <a:ext cx="293914" cy="12899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B0CD5E92-EB01-2441-9E03-FEA9E0BA259D}"/>
              </a:ext>
            </a:extLst>
          </p:cNvPr>
          <p:cNvSpPr txBox="1"/>
          <p:nvPr/>
        </p:nvSpPr>
        <p:spPr>
          <a:xfrm>
            <a:off x="5878286" y="3649257"/>
            <a:ext cx="6078972" cy="1200329"/>
          </a:xfrm>
          <a:prstGeom prst="rect">
            <a:avLst/>
          </a:prstGeom>
          <a:noFill/>
        </p:spPr>
        <p:txBody>
          <a:bodyPr wrap="none" rtlCol="0">
            <a:spAutoFit/>
          </a:bodyPr>
          <a:lstStyle/>
          <a:p>
            <a:r>
              <a:rPr lang="en-US" dirty="0">
                <a:solidFill>
                  <a:schemeClr val="accent1">
                    <a:lumMod val="50000"/>
                  </a:schemeClr>
                </a:solidFill>
              </a:rPr>
              <a:t>Will induce a bias. The bias induced is potentially</a:t>
            </a:r>
          </a:p>
          <a:p>
            <a:r>
              <a:rPr lang="en-US" dirty="0">
                <a:solidFill>
                  <a:schemeClr val="accent1">
                    <a:lumMod val="50000"/>
                  </a:schemeClr>
                </a:solidFill>
              </a:rPr>
              <a:t>known when values are MAR or </a:t>
            </a:r>
            <a:r>
              <a:rPr lang="en-US" dirty="0" err="1">
                <a:solidFill>
                  <a:schemeClr val="accent1">
                    <a:lumMod val="50000"/>
                  </a:schemeClr>
                </a:solidFill>
              </a:rPr>
              <a:t>phyloNA</a:t>
            </a:r>
            <a:r>
              <a:rPr lang="en-US" dirty="0">
                <a:solidFill>
                  <a:schemeClr val="accent1">
                    <a:lumMod val="50000"/>
                  </a:schemeClr>
                </a:solidFill>
              </a:rPr>
              <a:t>, while </a:t>
            </a:r>
          </a:p>
          <a:p>
            <a:r>
              <a:rPr lang="en-US" dirty="0">
                <a:solidFill>
                  <a:schemeClr val="accent1">
                    <a:lumMod val="50000"/>
                  </a:schemeClr>
                </a:solidFill>
              </a:rPr>
              <a:t>for MNAR the bias is unknown (it cannot be explained by the </a:t>
            </a:r>
          </a:p>
          <a:p>
            <a:r>
              <a:rPr lang="en-US" dirty="0">
                <a:solidFill>
                  <a:schemeClr val="accent1">
                    <a:lumMod val="50000"/>
                  </a:schemeClr>
                </a:solidFill>
              </a:rPr>
              <a:t>observed data)</a:t>
            </a:r>
          </a:p>
        </p:txBody>
      </p:sp>
      <p:pic>
        <p:nvPicPr>
          <p:cNvPr id="6" name="Picture 5">
            <a:extLst>
              <a:ext uri="{FF2B5EF4-FFF2-40B4-BE49-F238E27FC236}">
                <a16:creationId xmlns:a16="http://schemas.microsoft.com/office/drawing/2014/main" id="{516ADA11-6CB7-2D48-BAD4-8FF4EE541127}"/>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18866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E458-87F9-4D4D-A549-599DCE207176}"/>
              </a:ext>
            </a:extLst>
          </p:cNvPr>
          <p:cNvSpPr>
            <a:spLocks noGrp="1"/>
          </p:cNvSpPr>
          <p:nvPr>
            <p:ph type="title"/>
          </p:nvPr>
        </p:nvSpPr>
        <p:spPr>
          <a:xfrm>
            <a:off x="1371600" y="293914"/>
            <a:ext cx="9601200" cy="1485900"/>
          </a:xfrm>
        </p:spPr>
        <p:txBody>
          <a:bodyPr/>
          <a:lstStyle/>
          <a:p>
            <a:r>
              <a:rPr lang="en-US" dirty="0"/>
              <a:t>Imputation </a:t>
            </a:r>
          </a:p>
        </p:txBody>
      </p:sp>
      <p:sp>
        <p:nvSpPr>
          <p:cNvPr id="3" name="Content Placeholder 2">
            <a:extLst>
              <a:ext uri="{FF2B5EF4-FFF2-40B4-BE49-F238E27FC236}">
                <a16:creationId xmlns:a16="http://schemas.microsoft.com/office/drawing/2014/main" id="{4F8D4BC7-A492-DF41-8387-2A3F7C6915B4}"/>
              </a:ext>
            </a:extLst>
          </p:cNvPr>
          <p:cNvSpPr>
            <a:spLocks noGrp="1"/>
          </p:cNvSpPr>
          <p:nvPr>
            <p:ph idx="1"/>
          </p:nvPr>
        </p:nvSpPr>
        <p:spPr>
          <a:xfrm>
            <a:off x="1371600" y="1237998"/>
            <a:ext cx="9878786" cy="4392386"/>
          </a:xfrm>
        </p:spPr>
        <p:txBody>
          <a:bodyPr>
            <a:noAutofit/>
          </a:bodyPr>
          <a:lstStyle/>
          <a:p>
            <a:r>
              <a:rPr lang="en-US" sz="1800" dirty="0"/>
              <a:t>Replacing a missing value with a value predicted by a statistical method (from simple trait mean value replacement to machine learning approaches)</a:t>
            </a:r>
          </a:p>
          <a:p>
            <a:r>
              <a:rPr lang="en-US" sz="1800" dirty="0"/>
              <a:t>In biological datasets, often using phylogenetic information, where the missing traits are predicted while considering the shared evolutionary history among species.</a:t>
            </a:r>
          </a:p>
          <a:p>
            <a:r>
              <a:rPr lang="en-US" sz="1800" dirty="0"/>
              <a:t>However, not all traits are conserved in a phylogeny (have strong phylogenetic signal). </a:t>
            </a:r>
          </a:p>
        </p:txBody>
      </p:sp>
      <p:pic>
        <p:nvPicPr>
          <p:cNvPr id="4" name="Picture 3">
            <a:extLst>
              <a:ext uri="{FF2B5EF4-FFF2-40B4-BE49-F238E27FC236}">
                <a16:creationId xmlns:a16="http://schemas.microsoft.com/office/drawing/2014/main" id="{6E81D22B-D204-8A4B-912A-D5E4D0172F4F}"/>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424693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E458-87F9-4D4D-A549-599DCE207176}"/>
              </a:ext>
            </a:extLst>
          </p:cNvPr>
          <p:cNvSpPr>
            <a:spLocks noGrp="1"/>
          </p:cNvSpPr>
          <p:nvPr>
            <p:ph type="title"/>
          </p:nvPr>
        </p:nvSpPr>
        <p:spPr>
          <a:xfrm>
            <a:off x="1371600" y="293914"/>
            <a:ext cx="9601200" cy="1485900"/>
          </a:xfrm>
        </p:spPr>
        <p:txBody>
          <a:bodyPr/>
          <a:lstStyle/>
          <a:p>
            <a:r>
              <a:rPr lang="en-US" dirty="0"/>
              <a:t>Imputation </a:t>
            </a:r>
          </a:p>
        </p:txBody>
      </p:sp>
      <p:sp>
        <p:nvSpPr>
          <p:cNvPr id="3" name="Content Placeholder 2">
            <a:extLst>
              <a:ext uri="{FF2B5EF4-FFF2-40B4-BE49-F238E27FC236}">
                <a16:creationId xmlns:a16="http://schemas.microsoft.com/office/drawing/2014/main" id="{4F8D4BC7-A492-DF41-8387-2A3F7C6915B4}"/>
              </a:ext>
            </a:extLst>
          </p:cNvPr>
          <p:cNvSpPr>
            <a:spLocks noGrp="1"/>
          </p:cNvSpPr>
          <p:nvPr>
            <p:ph idx="1"/>
          </p:nvPr>
        </p:nvSpPr>
        <p:spPr>
          <a:xfrm>
            <a:off x="1371600" y="1237998"/>
            <a:ext cx="9878786" cy="4392386"/>
          </a:xfrm>
        </p:spPr>
        <p:txBody>
          <a:bodyPr>
            <a:noAutofit/>
          </a:bodyPr>
          <a:lstStyle/>
          <a:p>
            <a:r>
              <a:rPr lang="en-US" sz="1800" dirty="0">
                <a:solidFill>
                  <a:schemeClr val="tx2">
                    <a:lumMod val="40000"/>
                    <a:lumOff val="60000"/>
                  </a:schemeClr>
                </a:solidFill>
              </a:rPr>
              <a:t>Replacing a missing value with a value predicted by a statistical method (from simple trait mean value replacement to machine learning approaches)</a:t>
            </a:r>
          </a:p>
          <a:p>
            <a:r>
              <a:rPr lang="en-US" sz="1800" dirty="0">
                <a:solidFill>
                  <a:schemeClr val="tx2">
                    <a:lumMod val="40000"/>
                    <a:lumOff val="60000"/>
                  </a:schemeClr>
                </a:solidFill>
              </a:rPr>
              <a:t>In biological datasets, often using phylogenetic information, where the missing traits are predicted while considering the shared evolutionary history among species.</a:t>
            </a:r>
          </a:p>
          <a:p>
            <a:r>
              <a:rPr lang="en-US" sz="1800" dirty="0">
                <a:solidFill>
                  <a:schemeClr val="tx2">
                    <a:lumMod val="40000"/>
                    <a:lumOff val="60000"/>
                  </a:schemeClr>
                </a:solidFill>
              </a:rPr>
              <a:t>However, not all traits are conserved in a phylogeny (have strong phylogenetic signal). </a:t>
            </a:r>
          </a:p>
          <a:p>
            <a:r>
              <a:rPr lang="en-US" sz="1800" dirty="0"/>
              <a:t>Phylogenetic information can be integrated in the imputation through the use of evolutionary models as implemented in phylogenetic comparative methods (</a:t>
            </a:r>
            <a:r>
              <a:rPr lang="en-US" sz="1800" dirty="0" err="1"/>
              <a:t>RPhylopars</a:t>
            </a:r>
            <a:r>
              <a:rPr lang="en-US" sz="1800" dirty="0"/>
              <a:t>), or in the form of additional predictive variables(PVRs, </a:t>
            </a:r>
            <a:r>
              <a:rPr lang="en-US" sz="1800" dirty="0" err="1"/>
              <a:t>Diniz</a:t>
            </a:r>
            <a:r>
              <a:rPr lang="en-US" sz="1800" dirty="0"/>
              <a:t>-Filho et al.(1998) in machine learning methods (Debastianietal.,2021). </a:t>
            </a:r>
          </a:p>
          <a:p>
            <a:r>
              <a:rPr lang="en-US" sz="1800" dirty="0"/>
              <a:t>Both phylogenetic comparative methods and machine learning approaches can provide reliable imputation of quantitative traits in many cases depending on the level of phylogenetic signal in the trait data.</a:t>
            </a:r>
          </a:p>
        </p:txBody>
      </p:sp>
      <p:pic>
        <p:nvPicPr>
          <p:cNvPr id="4" name="Picture 3">
            <a:extLst>
              <a:ext uri="{FF2B5EF4-FFF2-40B4-BE49-F238E27FC236}">
                <a16:creationId xmlns:a16="http://schemas.microsoft.com/office/drawing/2014/main" id="{6E81D22B-D204-8A4B-912A-D5E4D0172F4F}"/>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1579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E458-87F9-4D4D-A549-599DCE207176}"/>
              </a:ext>
            </a:extLst>
          </p:cNvPr>
          <p:cNvSpPr>
            <a:spLocks noGrp="1"/>
          </p:cNvSpPr>
          <p:nvPr>
            <p:ph type="title"/>
          </p:nvPr>
        </p:nvSpPr>
        <p:spPr>
          <a:xfrm>
            <a:off x="1371600" y="293914"/>
            <a:ext cx="9601200" cy="1485900"/>
          </a:xfrm>
        </p:spPr>
        <p:txBody>
          <a:bodyPr/>
          <a:lstStyle/>
          <a:p>
            <a:r>
              <a:rPr lang="en-US" dirty="0"/>
              <a:t>Imputation </a:t>
            </a:r>
          </a:p>
        </p:txBody>
      </p:sp>
      <p:sp>
        <p:nvSpPr>
          <p:cNvPr id="3" name="Content Placeholder 2">
            <a:extLst>
              <a:ext uri="{FF2B5EF4-FFF2-40B4-BE49-F238E27FC236}">
                <a16:creationId xmlns:a16="http://schemas.microsoft.com/office/drawing/2014/main" id="{4F8D4BC7-A492-DF41-8387-2A3F7C6915B4}"/>
              </a:ext>
            </a:extLst>
          </p:cNvPr>
          <p:cNvSpPr>
            <a:spLocks noGrp="1"/>
          </p:cNvSpPr>
          <p:nvPr>
            <p:ph idx="1"/>
          </p:nvPr>
        </p:nvSpPr>
        <p:spPr>
          <a:xfrm>
            <a:off x="1371600" y="1237998"/>
            <a:ext cx="9878786" cy="4392386"/>
          </a:xfrm>
        </p:spPr>
        <p:txBody>
          <a:bodyPr>
            <a:noAutofit/>
          </a:bodyPr>
          <a:lstStyle/>
          <a:p>
            <a:r>
              <a:rPr lang="en-US" sz="1800" dirty="0">
                <a:solidFill>
                  <a:schemeClr val="tx2">
                    <a:lumMod val="40000"/>
                    <a:lumOff val="60000"/>
                  </a:schemeClr>
                </a:solidFill>
              </a:rPr>
              <a:t>Replacing a missing value with a value predicted by a statistical method (from simple trait mean value replacement to machine learning approaches)</a:t>
            </a:r>
          </a:p>
          <a:p>
            <a:r>
              <a:rPr lang="en-US" sz="1800" dirty="0">
                <a:solidFill>
                  <a:schemeClr val="tx2">
                    <a:lumMod val="40000"/>
                    <a:lumOff val="60000"/>
                  </a:schemeClr>
                </a:solidFill>
              </a:rPr>
              <a:t>In biological datasets, often using phylogenetic information, where the missing traits are predicted while considering the shared evolutionary history among species.</a:t>
            </a:r>
          </a:p>
          <a:p>
            <a:r>
              <a:rPr lang="en-US" sz="1800" dirty="0">
                <a:solidFill>
                  <a:schemeClr val="tx2">
                    <a:lumMod val="40000"/>
                    <a:lumOff val="60000"/>
                  </a:schemeClr>
                </a:solidFill>
              </a:rPr>
              <a:t>However, not all traits are conserved in a phylogeny (have strong phylogenetic signal). </a:t>
            </a:r>
          </a:p>
          <a:p>
            <a:r>
              <a:rPr lang="en-US" sz="1800" dirty="0">
                <a:solidFill>
                  <a:schemeClr val="tx2">
                    <a:lumMod val="40000"/>
                    <a:lumOff val="60000"/>
                  </a:schemeClr>
                </a:solidFill>
              </a:rPr>
              <a:t>Phylogenetic information can be integrated in the imputation through the use of evolutionary models as implemented in phylogenetic comparative methods (</a:t>
            </a:r>
            <a:r>
              <a:rPr lang="en-US" sz="1800" dirty="0" err="1">
                <a:solidFill>
                  <a:schemeClr val="tx2">
                    <a:lumMod val="40000"/>
                    <a:lumOff val="60000"/>
                  </a:schemeClr>
                </a:solidFill>
              </a:rPr>
              <a:t>RPhylopars</a:t>
            </a:r>
            <a:r>
              <a:rPr lang="en-US" sz="1800" dirty="0">
                <a:solidFill>
                  <a:schemeClr val="tx2">
                    <a:lumMod val="40000"/>
                    <a:lumOff val="60000"/>
                  </a:schemeClr>
                </a:solidFill>
              </a:rPr>
              <a:t>), or in the form of additional predictive variables(PVRs, </a:t>
            </a:r>
            <a:r>
              <a:rPr lang="en-US" sz="1800" dirty="0" err="1">
                <a:solidFill>
                  <a:schemeClr val="tx2">
                    <a:lumMod val="40000"/>
                    <a:lumOff val="60000"/>
                  </a:schemeClr>
                </a:solidFill>
              </a:rPr>
              <a:t>Diniz</a:t>
            </a:r>
            <a:r>
              <a:rPr lang="en-US" sz="1800" dirty="0">
                <a:solidFill>
                  <a:schemeClr val="tx2">
                    <a:lumMod val="40000"/>
                    <a:lumOff val="60000"/>
                  </a:schemeClr>
                </a:solidFill>
              </a:rPr>
              <a:t>-Filho et al.(1998) in machine learning methods (Debastianietal.,2021). </a:t>
            </a:r>
          </a:p>
          <a:p>
            <a:r>
              <a:rPr lang="en-US" sz="1800" dirty="0">
                <a:solidFill>
                  <a:schemeClr val="tx2">
                    <a:lumMod val="40000"/>
                    <a:lumOff val="60000"/>
                  </a:schemeClr>
                </a:solidFill>
              </a:rPr>
              <a:t>Both phylogenetic comparative methods and machine learning approaches can provide reliable imputation of quantitative traits in many cases depending on the level of phylogenetic signal in the trait data.</a:t>
            </a:r>
          </a:p>
          <a:p>
            <a:r>
              <a:rPr lang="en-US" sz="1800" dirty="0"/>
              <a:t>BAYESIAN methods too!</a:t>
            </a:r>
          </a:p>
          <a:p>
            <a:r>
              <a:rPr lang="en-US" sz="1800" dirty="0"/>
              <a:t>Less methods for discrete traits, even if many biological traits are discrete by nature (i.e., host-specificity, color or substrate type)</a:t>
            </a:r>
          </a:p>
        </p:txBody>
      </p:sp>
      <p:pic>
        <p:nvPicPr>
          <p:cNvPr id="4" name="Picture 3">
            <a:extLst>
              <a:ext uri="{FF2B5EF4-FFF2-40B4-BE49-F238E27FC236}">
                <a16:creationId xmlns:a16="http://schemas.microsoft.com/office/drawing/2014/main" id="{6E81D22B-D204-8A4B-912A-D5E4D0172F4F}"/>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389467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6E7E-7BBB-514B-8F4F-290EA014BCB6}"/>
              </a:ext>
            </a:extLst>
          </p:cNvPr>
          <p:cNvSpPr>
            <a:spLocks noGrp="1"/>
          </p:cNvSpPr>
          <p:nvPr>
            <p:ph type="title"/>
          </p:nvPr>
        </p:nvSpPr>
        <p:spPr/>
        <p:txBody>
          <a:bodyPr/>
          <a:lstStyle/>
          <a:p>
            <a:r>
              <a:rPr lang="en-US" dirty="0"/>
              <a:t>Imputation methods : options and remarks</a:t>
            </a:r>
          </a:p>
        </p:txBody>
      </p:sp>
      <p:sp>
        <p:nvSpPr>
          <p:cNvPr id="3" name="Content Placeholder 2">
            <a:extLst>
              <a:ext uri="{FF2B5EF4-FFF2-40B4-BE49-F238E27FC236}">
                <a16:creationId xmlns:a16="http://schemas.microsoft.com/office/drawing/2014/main" id="{3BB5EB71-60C2-5942-88E7-A9564AC0EE00}"/>
              </a:ext>
            </a:extLst>
          </p:cNvPr>
          <p:cNvSpPr>
            <a:spLocks noGrp="1"/>
          </p:cNvSpPr>
          <p:nvPr>
            <p:ph idx="1"/>
          </p:nvPr>
        </p:nvSpPr>
        <p:spPr/>
        <p:txBody>
          <a:bodyPr>
            <a:normAutofit/>
          </a:bodyPr>
          <a:lstStyle/>
          <a:p>
            <a:r>
              <a:rPr lang="it-IT" dirty="0" err="1"/>
              <a:t>Based</a:t>
            </a:r>
            <a:r>
              <a:rPr lang="it-IT" dirty="0"/>
              <a:t> on </a:t>
            </a:r>
            <a:r>
              <a:rPr lang="it-IT" dirty="0" err="1"/>
              <a:t>your</a:t>
            </a:r>
            <a:r>
              <a:rPr lang="it-IT" dirty="0"/>
              <a:t> </a:t>
            </a:r>
            <a:r>
              <a:rPr lang="it-IT" dirty="0" err="1"/>
              <a:t>aims</a:t>
            </a:r>
            <a:r>
              <a:rPr lang="it-IT" dirty="0"/>
              <a:t> </a:t>
            </a:r>
            <a:r>
              <a:rPr lang="it-IT" dirty="0" err="1"/>
              <a:t>consider</a:t>
            </a:r>
            <a:r>
              <a:rPr lang="it-IT" dirty="0"/>
              <a:t> </a:t>
            </a:r>
            <a:r>
              <a:rPr lang="it-IT" dirty="0" err="1"/>
              <a:t>also</a:t>
            </a:r>
            <a:r>
              <a:rPr lang="it-IT" dirty="0"/>
              <a:t> </a:t>
            </a:r>
            <a:r>
              <a:rPr lang="it-IT" dirty="0" err="1"/>
              <a:t>removing</a:t>
            </a:r>
            <a:r>
              <a:rPr lang="it-IT" dirty="0"/>
              <a:t> </a:t>
            </a:r>
            <a:r>
              <a:rPr lang="it-IT" dirty="0" err="1"/>
              <a:t>missing</a:t>
            </a:r>
            <a:r>
              <a:rPr lang="it-IT" dirty="0"/>
              <a:t> data: </a:t>
            </a:r>
            <a:r>
              <a:rPr lang="it-IT" dirty="0" err="1"/>
              <a:t>most</a:t>
            </a:r>
            <a:r>
              <a:rPr lang="it-IT" dirty="0"/>
              <a:t> of the time </a:t>
            </a:r>
            <a:r>
              <a:rPr lang="it-IT" dirty="0" err="1"/>
              <a:t>is</a:t>
            </a:r>
            <a:r>
              <a:rPr lang="it-IT" dirty="0"/>
              <a:t> </a:t>
            </a:r>
            <a:r>
              <a:rPr lang="it-IT" dirty="0" err="1"/>
              <a:t>not</a:t>
            </a:r>
            <a:r>
              <a:rPr lang="it-IT" dirty="0"/>
              <a:t> </a:t>
            </a:r>
            <a:r>
              <a:rPr lang="it-IT" dirty="0" err="1"/>
              <a:t>reasonable</a:t>
            </a:r>
            <a:r>
              <a:rPr lang="it-IT" dirty="0"/>
              <a:t> and can </a:t>
            </a:r>
            <a:r>
              <a:rPr lang="it-IT" dirty="0" err="1"/>
              <a:t>lead</a:t>
            </a:r>
            <a:r>
              <a:rPr lang="it-IT" dirty="0"/>
              <a:t> to a </a:t>
            </a:r>
            <a:r>
              <a:rPr lang="it-IT" dirty="0" err="1"/>
              <a:t>reduction</a:t>
            </a:r>
            <a:r>
              <a:rPr lang="it-IT" dirty="0"/>
              <a:t> in the </a:t>
            </a:r>
            <a:r>
              <a:rPr lang="it-IT" dirty="0" err="1"/>
              <a:t>size</a:t>
            </a:r>
            <a:r>
              <a:rPr lang="it-IT" dirty="0"/>
              <a:t> of the data set -&gt; </a:t>
            </a:r>
            <a:r>
              <a:rPr lang="it-IT" dirty="0" err="1"/>
              <a:t>biasing</a:t>
            </a:r>
            <a:r>
              <a:rPr lang="it-IT" dirty="0"/>
              <a:t> the data set </a:t>
            </a:r>
            <a:r>
              <a:rPr lang="it-IT" dirty="0" err="1"/>
              <a:t>but</a:t>
            </a:r>
            <a:r>
              <a:rPr lang="it-IT" dirty="0"/>
              <a:t> </a:t>
            </a:r>
            <a:r>
              <a:rPr lang="it-IT" dirty="0" err="1"/>
              <a:t>also</a:t>
            </a:r>
            <a:r>
              <a:rPr lang="it-IT" dirty="0"/>
              <a:t> </a:t>
            </a:r>
            <a:r>
              <a:rPr lang="it-IT" dirty="0" err="1"/>
              <a:t>leading</a:t>
            </a:r>
            <a:r>
              <a:rPr lang="it-IT" dirty="0"/>
              <a:t> to </a:t>
            </a:r>
            <a:r>
              <a:rPr lang="it-IT" dirty="0" err="1"/>
              <a:t>incorrect</a:t>
            </a:r>
            <a:r>
              <a:rPr lang="it-IT" dirty="0"/>
              <a:t> </a:t>
            </a:r>
            <a:r>
              <a:rPr lang="it-IT" dirty="0" err="1"/>
              <a:t>analysis</a:t>
            </a:r>
            <a:r>
              <a:rPr lang="it-IT" dirty="0"/>
              <a:t>.</a:t>
            </a:r>
          </a:p>
          <a:p>
            <a:r>
              <a:rPr lang="it-IT" dirty="0" err="1"/>
              <a:t>Imputation</a:t>
            </a:r>
            <a:r>
              <a:rPr lang="it-IT" dirty="0"/>
              <a:t> </a:t>
            </a:r>
            <a:r>
              <a:rPr lang="it-IT" dirty="0" err="1"/>
              <a:t>ideally</a:t>
            </a:r>
            <a:r>
              <a:rPr lang="it-IT" dirty="0"/>
              <a:t> </a:t>
            </a:r>
            <a:r>
              <a:rPr lang="it-IT" dirty="0" err="1"/>
              <a:t>should</a:t>
            </a:r>
            <a:r>
              <a:rPr lang="it-IT" dirty="0"/>
              <a:t> be </a:t>
            </a:r>
            <a:r>
              <a:rPr lang="it-IT" dirty="0" err="1"/>
              <a:t>perfomed</a:t>
            </a:r>
            <a:r>
              <a:rPr lang="it-IT" dirty="0"/>
              <a:t> with </a:t>
            </a:r>
            <a:r>
              <a:rPr lang="it-IT" dirty="0" err="1"/>
              <a:t>less</a:t>
            </a:r>
            <a:r>
              <a:rPr lang="it-IT" dirty="0"/>
              <a:t> </a:t>
            </a:r>
            <a:r>
              <a:rPr lang="it-IT" dirty="0" err="1"/>
              <a:t>than</a:t>
            </a:r>
            <a:r>
              <a:rPr lang="it-IT" dirty="0"/>
              <a:t> xx% </a:t>
            </a:r>
            <a:r>
              <a:rPr lang="it-IT" dirty="0" err="1"/>
              <a:t>missing</a:t>
            </a:r>
            <a:r>
              <a:rPr lang="it-IT" dirty="0"/>
              <a:t> data??</a:t>
            </a:r>
          </a:p>
          <a:p>
            <a:r>
              <a:rPr lang="it-IT" dirty="0"/>
              <a:t>Trait data: </a:t>
            </a:r>
            <a:r>
              <a:rPr lang="it-IT" dirty="0" err="1"/>
              <a:t>transformation</a:t>
            </a:r>
            <a:r>
              <a:rPr lang="it-IT" dirty="0"/>
              <a:t> </a:t>
            </a:r>
            <a:r>
              <a:rPr lang="it-IT" dirty="0" err="1"/>
              <a:t>needed</a:t>
            </a:r>
            <a:r>
              <a:rPr lang="it-IT" dirty="0"/>
              <a:t> for some </a:t>
            </a:r>
            <a:r>
              <a:rPr lang="it-IT" dirty="0" err="1"/>
              <a:t>imputation</a:t>
            </a:r>
            <a:r>
              <a:rPr lang="it-IT" dirty="0"/>
              <a:t> </a:t>
            </a:r>
            <a:r>
              <a:rPr lang="it-IT" dirty="0" err="1"/>
              <a:t>tecniques</a:t>
            </a:r>
            <a:r>
              <a:rPr lang="it-IT" dirty="0"/>
              <a:t> ??</a:t>
            </a:r>
          </a:p>
          <a:p>
            <a:r>
              <a:rPr lang="it-IT" dirty="0" err="1"/>
              <a:t>Both</a:t>
            </a:r>
            <a:r>
              <a:rPr lang="it-IT" dirty="0"/>
              <a:t> </a:t>
            </a:r>
            <a:r>
              <a:rPr lang="it-IT" dirty="0" err="1"/>
              <a:t>central</a:t>
            </a:r>
            <a:r>
              <a:rPr lang="it-IT" dirty="0"/>
              <a:t> </a:t>
            </a:r>
            <a:r>
              <a:rPr lang="it-IT" dirty="0" err="1"/>
              <a:t>tendency</a:t>
            </a:r>
            <a:r>
              <a:rPr lang="it-IT" dirty="0"/>
              <a:t> and </a:t>
            </a:r>
            <a:r>
              <a:rPr lang="it-IT" dirty="0" err="1"/>
              <a:t>variability</a:t>
            </a:r>
            <a:r>
              <a:rPr lang="it-IT" dirty="0"/>
              <a:t> </a:t>
            </a:r>
            <a:r>
              <a:rPr lang="it-IT" dirty="0" err="1"/>
              <a:t>should</a:t>
            </a:r>
            <a:r>
              <a:rPr lang="it-IT" dirty="0"/>
              <a:t> </a:t>
            </a:r>
            <a:r>
              <a:rPr lang="it-IT" dirty="0" err="1"/>
              <a:t>remain</a:t>
            </a:r>
            <a:r>
              <a:rPr lang="it-IT" dirty="0"/>
              <a:t> </a:t>
            </a:r>
            <a:r>
              <a:rPr lang="it-IT" dirty="0" err="1"/>
              <a:t>similar</a:t>
            </a:r>
            <a:r>
              <a:rPr lang="it-IT" dirty="0"/>
              <a:t> </a:t>
            </a:r>
            <a:r>
              <a:rPr lang="it-IT" dirty="0" err="1"/>
              <a:t>after</a:t>
            </a:r>
            <a:r>
              <a:rPr lang="it-IT" dirty="0"/>
              <a:t> </a:t>
            </a:r>
            <a:r>
              <a:rPr lang="it-IT" dirty="0" err="1"/>
              <a:t>missing</a:t>
            </a:r>
            <a:r>
              <a:rPr lang="it-IT" dirty="0"/>
              <a:t> data </a:t>
            </a:r>
            <a:r>
              <a:rPr lang="it-IT" dirty="0" err="1"/>
              <a:t>imputation</a:t>
            </a:r>
            <a:r>
              <a:rPr lang="it-IT" dirty="0"/>
              <a:t>: </a:t>
            </a:r>
            <a:r>
              <a:rPr lang="it-IT" dirty="0" err="1"/>
              <a:t>imputation</a:t>
            </a:r>
            <a:r>
              <a:rPr lang="it-IT" dirty="0"/>
              <a:t> </a:t>
            </a:r>
            <a:r>
              <a:rPr lang="it-IT" dirty="0" err="1"/>
              <a:t>should</a:t>
            </a:r>
            <a:r>
              <a:rPr lang="it-IT" dirty="0"/>
              <a:t> </a:t>
            </a:r>
            <a:r>
              <a:rPr lang="it-IT" dirty="0" err="1"/>
              <a:t>not</a:t>
            </a:r>
            <a:r>
              <a:rPr lang="it-IT" dirty="0"/>
              <a:t> </a:t>
            </a:r>
            <a:r>
              <a:rPr lang="it-IT" dirty="0" err="1"/>
              <a:t>destroy</a:t>
            </a:r>
            <a:r>
              <a:rPr lang="it-IT" dirty="0"/>
              <a:t> the </a:t>
            </a:r>
            <a:r>
              <a:rPr lang="it-IT" dirty="0" err="1"/>
              <a:t>behaviour</a:t>
            </a:r>
            <a:r>
              <a:rPr lang="it-IT" dirty="0"/>
              <a:t> of the data set</a:t>
            </a:r>
          </a:p>
          <a:p>
            <a:pPr marL="0" indent="0">
              <a:buNone/>
            </a:pPr>
            <a:endParaRPr lang="it-IT" dirty="0"/>
          </a:p>
          <a:p>
            <a:endParaRPr lang="it-IT" dirty="0"/>
          </a:p>
          <a:p>
            <a:endParaRPr lang="it-IT" dirty="0"/>
          </a:p>
          <a:p>
            <a:pPr marL="0" indent="0">
              <a:buNone/>
            </a:pPr>
            <a:endParaRPr lang="en-US" dirty="0"/>
          </a:p>
        </p:txBody>
      </p:sp>
      <p:pic>
        <p:nvPicPr>
          <p:cNvPr id="4" name="Picture 3">
            <a:extLst>
              <a:ext uri="{FF2B5EF4-FFF2-40B4-BE49-F238E27FC236}">
                <a16:creationId xmlns:a16="http://schemas.microsoft.com/office/drawing/2014/main" id="{6574AF92-FA54-1747-B9B1-857F9339237B}"/>
              </a:ext>
            </a:extLst>
          </p:cNvPr>
          <p:cNvPicPr>
            <a:picLocks noChangeAspect="1"/>
          </p:cNvPicPr>
          <p:nvPr/>
        </p:nvPicPr>
        <p:blipFill>
          <a:blip r:embed="rId2"/>
          <a:stretch>
            <a:fillRect/>
          </a:stretch>
        </p:blipFill>
        <p:spPr>
          <a:xfrm>
            <a:off x="9895114" y="5630384"/>
            <a:ext cx="2296886" cy="1227615"/>
          </a:xfrm>
          <a:prstGeom prst="rect">
            <a:avLst/>
          </a:prstGeom>
        </p:spPr>
      </p:pic>
    </p:spTree>
    <p:extLst>
      <p:ext uri="{BB962C8B-B14F-4D97-AF65-F5344CB8AC3E}">
        <p14:creationId xmlns:p14="http://schemas.microsoft.com/office/powerpoint/2010/main" val="1842261365"/>
      </p:ext>
    </p:extLst>
  </p:cSld>
  <p:clrMapOvr>
    <a:masterClrMapping/>
  </p:clrMapOvr>
</p:sld>
</file>

<file path=ppt/theme/theme1.xml><?xml version="1.0" encoding="utf-8"?>
<a:theme xmlns:a="http://schemas.openxmlformats.org/drawingml/2006/main" name="Cro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{0E15614D-E4F4-AC4B-8DE5-BC8FECAF5CBD}tf10001072</Template>
  <TotalTime>8824</TotalTime>
  <Words>2394</Words>
  <Application>Microsoft Macintosh PowerPoint</Application>
  <PresentationFormat>Widescreen</PresentationFormat>
  <Paragraphs>198</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Franklin Gothic Book</vt:lpstr>
      <vt:lpstr>Crop</vt:lpstr>
      <vt:lpstr>Data preparation and imputation techniques for functional traits data </vt:lpstr>
      <vt:lpstr>Outline: </vt:lpstr>
      <vt:lpstr>Traits data:</vt:lpstr>
      <vt:lpstr>Missing data: </vt:lpstr>
      <vt:lpstr>Missing data: </vt:lpstr>
      <vt:lpstr>Imputation </vt:lpstr>
      <vt:lpstr>Imputation </vt:lpstr>
      <vt:lpstr>Imputation </vt:lpstr>
      <vt:lpstr>Imputation methods : options and remarks</vt:lpstr>
      <vt:lpstr>Practical exercise content</vt:lpstr>
      <vt:lpstr>Necessary R packages</vt:lpstr>
      <vt:lpstr>Imputation methods</vt:lpstr>
      <vt:lpstr>Mean mode substitution </vt:lpstr>
      <vt:lpstr>kNN </vt:lpstr>
      <vt:lpstr>MICE</vt:lpstr>
      <vt:lpstr>missForest</vt:lpstr>
      <vt:lpstr>missForest + PVRs (Phylogeny information)</vt:lpstr>
      <vt:lpstr>Rphylopars (Phylogeny information)  (phytools)</vt:lpstr>
      <vt:lpstr>BHMPF (Phylogeny information)</vt:lpstr>
      <vt:lpstr>Final remarks</vt:lpstr>
      <vt:lpstr>Practical exercise</vt:lpstr>
      <vt:lpstr>Reference and learning material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preparation and imputation techniques for functional traits data </dc:title>
  <dc:creator>Microsoft Office User</dc:creator>
  <cp:lastModifiedBy>Microsoft Office User</cp:lastModifiedBy>
  <cp:revision>25</cp:revision>
  <dcterms:created xsi:type="dcterms:W3CDTF">2023-11-14T10:17:53Z</dcterms:created>
  <dcterms:modified xsi:type="dcterms:W3CDTF">2023-11-20T13:22:45Z</dcterms:modified>
</cp:coreProperties>
</file>