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Helvetica Now Display" charset="1" panose="020B0504030202020204"/>
      <p:regular r:id="rId37"/>
    </p:embeddedFont>
    <p:embeddedFont>
      <p:font typeface="Helvetica Now Display Bold" charset="1" panose="020B0804030202020204"/>
      <p:regular r:id="rId38"/>
    </p:embeddedFont>
    <p:embeddedFont>
      <p:font typeface="Arimo Bold" charset="1" panose="020B0704020202020204"/>
      <p:regular r:id="rId39"/>
    </p:embeddedFont>
    <p:embeddedFont>
      <p:font typeface="Arimo" charset="1" panose="020B0604020202020204"/>
      <p:regular r:id="rId40"/>
    </p:embeddedFont>
    <p:embeddedFont>
      <p:font typeface="Helvetica Now Display Bold Italics" charset="1" panose="020B0904030202090204"/>
      <p:regular r:id="rId41"/>
    </p:embeddedFont>
    <p:embeddedFont>
      <p:font typeface="HK Sentiments" charset="1" panose="000005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1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1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17.pn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1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25.pn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460"/>
            <a:ext cx="18288000" cy="2034540"/>
          </a:xfrm>
          <a:custGeom>
            <a:avLst/>
            <a:gdLst/>
            <a:ahLst/>
            <a:cxnLst/>
            <a:rect r="r" b="b" t="t" l="l"/>
            <a:pathLst>
              <a:path h="2034540" w="18288000">
                <a:moveTo>
                  <a:pt x="0" y="0"/>
                </a:moveTo>
                <a:lnTo>
                  <a:pt x="18288000" y="0"/>
                </a:lnTo>
                <a:lnTo>
                  <a:pt x="18288000" y="2034540"/>
                </a:lnTo>
                <a:lnTo>
                  <a:pt x="0" y="2034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96349"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801600"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sp>
        <p:nvSpPr>
          <p:cNvPr name="TextBox 17" id="17"/>
          <p:cNvSpPr txBox="true"/>
          <p:nvPr/>
        </p:nvSpPr>
        <p:spPr>
          <a:xfrm rot="0">
            <a:off x="5144557" y="8021014"/>
            <a:ext cx="7647504" cy="523875"/>
          </a:xfrm>
          <a:prstGeom prst="rect">
            <a:avLst/>
          </a:prstGeom>
        </p:spPr>
        <p:txBody>
          <a:bodyPr anchor="t" rtlCol="false" tIns="0" lIns="0" bIns="0" rIns="0">
            <a:spAutoFit/>
          </a:bodyPr>
          <a:lstStyle/>
          <a:p>
            <a:pPr algn="ctr">
              <a:lnSpc>
                <a:spcPts val="4200"/>
              </a:lnSpc>
            </a:pPr>
            <a:r>
              <a:rPr lang="en-US" sz="3000">
                <a:solidFill>
                  <a:srgbClr val="002060"/>
                </a:solidFill>
                <a:latin typeface="Helvetica Now Display"/>
                <a:ea typeface="Helvetica Now Display"/>
                <a:cs typeface="Helvetica Now Display"/>
                <a:sym typeface="Helvetica Now Display"/>
              </a:rPr>
              <a:t>Giảng viên hướng dẫn: TS. Nguyễn Thành Sơn </a:t>
            </a:r>
          </a:p>
        </p:txBody>
      </p:sp>
      <p:sp>
        <p:nvSpPr>
          <p:cNvPr name="TextBox 18" id="18"/>
          <p:cNvSpPr txBox="true"/>
          <p:nvPr/>
        </p:nvSpPr>
        <p:spPr>
          <a:xfrm rot="0">
            <a:off x="5797783" y="6582360"/>
            <a:ext cx="6882895" cy="1028701"/>
          </a:xfrm>
          <a:prstGeom prst="rect">
            <a:avLst/>
          </a:prstGeom>
        </p:spPr>
        <p:txBody>
          <a:bodyPr anchor="t" rtlCol="false" tIns="0" lIns="0" bIns="0" rIns="0">
            <a:spAutoFit/>
          </a:bodyPr>
          <a:lstStyle/>
          <a:p>
            <a:pPr algn="just">
              <a:lnSpc>
                <a:spcPts val="4199"/>
              </a:lnSpc>
            </a:pPr>
            <a:r>
              <a:rPr lang="en-US" sz="2999">
                <a:solidFill>
                  <a:srgbClr val="002060"/>
                </a:solidFill>
                <a:latin typeface="Helvetica Now Display"/>
                <a:ea typeface="Helvetica Now Display"/>
                <a:cs typeface="Helvetica Now Display"/>
                <a:sym typeface="Helvetica Now Display"/>
              </a:rPr>
              <a:t>Nguyễn Thị Diệu Hiền   20133040 </a:t>
            </a:r>
          </a:p>
          <a:p>
            <a:pPr algn="just">
              <a:lnSpc>
                <a:spcPts val="4199"/>
              </a:lnSpc>
            </a:pPr>
            <a:r>
              <a:rPr lang="en-US" sz="2999">
                <a:solidFill>
                  <a:srgbClr val="002060"/>
                </a:solidFill>
                <a:latin typeface="Helvetica Now Display"/>
                <a:ea typeface="Helvetica Now Display"/>
                <a:cs typeface="Helvetica Now Display"/>
                <a:sym typeface="Helvetica Now Display"/>
              </a:rPr>
              <a:t>          Bùi Tấn Đạt                20133033</a:t>
            </a:r>
          </a:p>
        </p:txBody>
      </p:sp>
      <p:sp>
        <p:nvSpPr>
          <p:cNvPr name="TextBox 19" id="19"/>
          <p:cNvSpPr txBox="true"/>
          <p:nvPr/>
        </p:nvSpPr>
        <p:spPr>
          <a:xfrm rot="0">
            <a:off x="3103043" y="3266613"/>
            <a:ext cx="12272374" cy="3115723"/>
          </a:xfrm>
          <a:prstGeom prst="rect">
            <a:avLst/>
          </a:prstGeom>
        </p:spPr>
        <p:txBody>
          <a:bodyPr anchor="t" rtlCol="false" tIns="0" lIns="0" bIns="0" rIns="0">
            <a:spAutoFit/>
          </a:bodyPr>
          <a:lstStyle/>
          <a:p>
            <a:pPr algn="ctr">
              <a:lnSpc>
                <a:spcPts val="12664"/>
              </a:lnSpc>
            </a:pPr>
            <a:r>
              <a:rPr lang="en-US" sz="8499">
                <a:solidFill>
                  <a:srgbClr val="002060"/>
                </a:solidFill>
                <a:latin typeface="Helvetica Now Display Bold"/>
                <a:ea typeface="Helvetica Now Display Bold"/>
                <a:cs typeface="Helvetica Now Display Bold"/>
                <a:sym typeface="Helvetica Now Display Bold"/>
              </a:rPr>
              <a:t>PHÂN LOẠI VĂN BẢN DÙNG MÔ HÌNH BERT</a:t>
            </a:r>
          </a:p>
        </p:txBody>
      </p:sp>
      <p:sp>
        <p:nvSpPr>
          <p:cNvPr name="TextBox 20" id="20"/>
          <p:cNvSpPr txBox="true"/>
          <p:nvPr/>
        </p:nvSpPr>
        <p:spPr>
          <a:xfrm rot="0">
            <a:off x="3285716" y="1984875"/>
            <a:ext cx="11736466" cy="1600200"/>
          </a:xfrm>
          <a:prstGeom prst="rect">
            <a:avLst/>
          </a:prstGeom>
        </p:spPr>
        <p:txBody>
          <a:bodyPr anchor="t" rtlCol="false" tIns="0" lIns="0" bIns="0" rIns="0">
            <a:spAutoFit/>
          </a:bodyPr>
          <a:lstStyle/>
          <a:p>
            <a:pPr algn="ctr">
              <a:lnSpc>
                <a:spcPts val="7079"/>
              </a:lnSpc>
            </a:pPr>
            <a:r>
              <a:rPr lang="en-US" sz="5899">
                <a:solidFill>
                  <a:srgbClr val="3C88C9"/>
                </a:solidFill>
                <a:latin typeface="Helvetica Now Display Bold"/>
                <a:ea typeface="Helvetica Now Display Bold"/>
                <a:cs typeface="Helvetica Now Display Bold"/>
                <a:sym typeface="Helvetica Now Display Bold"/>
              </a:rPr>
              <a:t>KHÓA LUẬN TỐT NGHIỆP</a:t>
            </a:r>
          </a:p>
          <a:p>
            <a:pPr algn="r">
              <a:lnSpc>
                <a:spcPts val="5639"/>
              </a:lnSpc>
            </a:pPr>
          </a:p>
        </p:txBody>
      </p:sp>
      <p:sp>
        <p:nvSpPr>
          <p:cNvPr name="TextBox 21" id="21"/>
          <p:cNvSpPr txBox="true"/>
          <p:nvPr/>
        </p:nvSpPr>
        <p:spPr>
          <a:xfrm rot="0">
            <a:off x="4132216" y="385648"/>
            <a:ext cx="10214029" cy="1838325"/>
          </a:xfrm>
          <a:prstGeom prst="rect">
            <a:avLst/>
          </a:prstGeom>
        </p:spPr>
        <p:txBody>
          <a:bodyPr anchor="t" rtlCol="false" tIns="0" lIns="0" bIns="0" rIns="0">
            <a:spAutoFit/>
          </a:bodyPr>
          <a:lstStyle/>
          <a:p>
            <a:pPr algn="ctr">
              <a:lnSpc>
                <a:spcPts val="3600"/>
              </a:lnSpc>
            </a:pPr>
            <a:r>
              <a:rPr lang="en-US" sz="3000">
                <a:solidFill>
                  <a:srgbClr val="002060"/>
                </a:solidFill>
                <a:latin typeface="Helvetica Now Display"/>
                <a:ea typeface="Helvetica Now Display"/>
                <a:cs typeface="Helvetica Now Display"/>
                <a:sym typeface="Helvetica Now Display"/>
              </a:rPr>
              <a:t>TRƯỜNG ĐẠI HỌC SƯ PHẠM KỸ THUẬT TPHCM</a:t>
            </a:r>
          </a:p>
          <a:p>
            <a:pPr algn="ctr">
              <a:lnSpc>
                <a:spcPts val="3600"/>
              </a:lnSpc>
            </a:pPr>
            <a:r>
              <a:rPr lang="en-US" sz="3000">
                <a:solidFill>
                  <a:srgbClr val="002060"/>
                </a:solidFill>
                <a:latin typeface="Helvetica Now Display"/>
                <a:ea typeface="Helvetica Now Display"/>
                <a:cs typeface="Helvetica Now Display"/>
                <a:sym typeface="Helvetica Now Display"/>
              </a:rPr>
              <a:t>KHOA CÔNG NGHỆ THÔNG TIN</a:t>
            </a:r>
          </a:p>
          <a:p>
            <a:pPr algn="r">
              <a:lnSpc>
                <a:spcPts val="3600"/>
              </a:lnSpc>
            </a:pPr>
          </a:p>
          <a:p>
            <a:pPr algn="r">
              <a:lnSpc>
                <a:spcPts val="36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028700" y="4881531"/>
            <a:ext cx="8115300" cy="2702633"/>
          </a:xfrm>
          <a:custGeom>
            <a:avLst/>
            <a:gdLst/>
            <a:ahLst/>
            <a:cxnLst/>
            <a:rect r="r" b="b" t="t" l="l"/>
            <a:pathLst>
              <a:path h="2702633" w="8115300">
                <a:moveTo>
                  <a:pt x="0" y="0"/>
                </a:moveTo>
                <a:lnTo>
                  <a:pt x="8115300" y="0"/>
                </a:lnTo>
                <a:lnTo>
                  <a:pt x="8115300" y="2702633"/>
                </a:lnTo>
                <a:lnTo>
                  <a:pt x="0" y="2702633"/>
                </a:lnTo>
                <a:lnTo>
                  <a:pt x="0" y="0"/>
                </a:lnTo>
                <a:close/>
              </a:path>
            </a:pathLst>
          </a:custGeom>
          <a:blipFill>
            <a:blip r:embed="rId8"/>
            <a:stretch>
              <a:fillRect l="0" t="-4559" r="0" b="0"/>
            </a:stretch>
          </a:blipFill>
        </p:spPr>
      </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879974"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5" id="25"/>
          <p:cNvSpPr txBox="true"/>
          <p:nvPr/>
        </p:nvSpPr>
        <p:spPr>
          <a:xfrm rot="0">
            <a:off x="3676345" y="445242"/>
            <a:ext cx="10935310"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BÀI TOÁN PHÂN LOẠI VĂN BẢN</a:t>
            </a:r>
          </a:p>
        </p:txBody>
      </p:sp>
      <p:sp>
        <p:nvSpPr>
          <p:cNvPr name="TextBox 26" id="26"/>
          <p:cNvSpPr txBox="true"/>
          <p:nvPr/>
        </p:nvSpPr>
        <p:spPr>
          <a:xfrm rot="0">
            <a:off x="1028700" y="2038000"/>
            <a:ext cx="10643059" cy="2538731"/>
          </a:xfrm>
          <a:prstGeom prst="rect">
            <a:avLst/>
          </a:prstGeom>
        </p:spPr>
        <p:txBody>
          <a:bodyPr anchor="t" rtlCol="false" tIns="0" lIns="0" bIns="0" rIns="0">
            <a:spAutoFit/>
          </a:bodyPr>
          <a:lstStyle/>
          <a:p>
            <a:pPr algn="l">
              <a:lnSpc>
                <a:spcPts val="4199"/>
              </a:lnSpc>
            </a:pPr>
            <a:r>
              <a:rPr lang="en-US" sz="2999">
                <a:solidFill>
                  <a:srgbClr val="002060"/>
                </a:solidFill>
                <a:latin typeface="Helvetica Now Display Bold"/>
                <a:ea typeface="Helvetica Now Display Bold"/>
                <a:cs typeface="Helvetica Now Display Bold"/>
                <a:sym typeface="Helvetica Now Display Bold"/>
              </a:rPr>
              <a:t>Input:</a:t>
            </a:r>
          </a:p>
          <a:p>
            <a:pPr algn="l">
              <a:lnSpc>
                <a:spcPts val="4199"/>
              </a:lnSpc>
            </a:pPr>
            <a:r>
              <a:rPr lang="en-US" sz="2999">
                <a:solidFill>
                  <a:srgbClr val="000000"/>
                </a:solidFill>
                <a:latin typeface="Helvetica Now Display"/>
                <a:ea typeface="Helvetica Now Display"/>
                <a:cs typeface="Helvetica Now Display"/>
                <a:sym typeface="Helvetica Now Display"/>
              </a:rPr>
              <a:t>Văn bản đầu vào: Đoạn văn bản, câu, hoặc tài liệu cần phân loại.</a:t>
            </a:r>
          </a:p>
          <a:p>
            <a:pPr algn="l">
              <a:lnSpc>
                <a:spcPts val="4199"/>
              </a:lnSpc>
            </a:pPr>
            <a:r>
              <a:rPr lang="en-US" sz="2999">
                <a:solidFill>
                  <a:srgbClr val="000000"/>
                </a:solidFill>
                <a:latin typeface="Helvetica Now Display"/>
                <a:ea typeface="Helvetica Now Display"/>
                <a:cs typeface="Helvetica Now Display"/>
                <a:sym typeface="Helvetica Now Display"/>
              </a:rPr>
              <a:t>Dữ liệu ngôn ngữ tự nhiên: Từ, cụm từ, hoặc câu trong các ngôn ngữ khác nhau. </a:t>
            </a:r>
          </a:p>
          <a:p>
            <a:pPr algn="l">
              <a:lnSpc>
                <a:spcPts val="3639"/>
              </a:lnSpc>
            </a:pPr>
          </a:p>
        </p:txBody>
      </p:sp>
      <p:sp>
        <p:nvSpPr>
          <p:cNvPr name="TextBox 27" id="27"/>
          <p:cNvSpPr txBox="true"/>
          <p:nvPr/>
        </p:nvSpPr>
        <p:spPr>
          <a:xfrm rot="0">
            <a:off x="9641287" y="4411032"/>
            <a:ext cx="8516160" cy="3586481"/>
          </a:xfrm>
          <a:prstGeom prst="rect">
            <a:avLst/>
          </a:prstGeom>
        </p:spPr>
        <p:txBody>
          <a:bodyPr anchor="t" rtlCol="false" tIns="0" lIns="0" bIns="0" rIns="0">
            <a:spAutoFit/>
          </a:bodyPr>
          <a:lstStyle/>
          <a:p>
            <a:pPr algn="l">
              <a:lnSpc>
                <a:spcPts val="4199"/>
              </a:lnSpc>
            </a:pPr>
          </a:p>
          <a:p>
            <a:pPr algn="l">
              <a:lnSpc>
                <a:spcPts val="4199"/>
              </a:lnSpc>
            </a:pPr>
            <a:r>
              <a:rPr lang="en-US" sz="2999">
                <a:solidFill>
                  <a:srgbClr val="002060"/>
                </a:solidFill>
                <a:latin typeface="Helvetica Now Display Bold"/>
                <a:ea typeface="Helvetica Now Display Bold"/>
                <a:cs typeface="Helvetica Now Display Bold"/>
                <a:sym typeface="Helvetica Now Display Bold"/>
              </a:rPr>
              <a:t>Output:</a:t>
            </a:r>
          </a:p>
          <a:p>
            <a:pPr algn="l">
              <a:lnSpc>
                <a:spcPts val="4199"/>
              </a:lnSpc>
            </a:pPr>
            <a:r>
              <a:rPr lang="en-US" sz="2999">
                <a:solidFill>
                  <a:srgbClr val="000000"/>
                </a:solidFill>
                <a:latin typeface="Helvetica Now Display"/>
                <a:ea typeface="Helvetica Now Display"/>
                <a:cs typeface="Helvetica Now Display"/>
                <a:sym typeface="Helvetica Now Display"/>
              </a:rPr>
              <a:t>Nhãn hoặc lớp đầu ra: Chủ đề hoặc danh mục mà văn bản được gán nhãn.</a:t>
            </a:r>
          </a:p>
          <a:p>
            <a:pPr algn="l">
              <a:lnSpc>
                <a:spcPts val="4199"/>
              </a:lnSpc>
            </a:pPr>
            <a:r>
              <a:rPr lang="en-US" sz="2999">
                <a:solidFill>
                  <a:srgbClr val="000000"/>
                </a:solidFill>
                <a:latin typeface="Helvetica Now Display"/>
                <a:ea typeface="Helvetica Now Display"/>
                <a:cs typeface="Helvetica Now Display"/>
                <a:sym typeface="Helvetica Now Display"/>
              </a:rPr>
              <a:t>Xác suất phân loại: Xác suất mô hình dự đoán cho mỗi lớp.</a:t>
            </a:r>
          </a:p>
          <a:p>
            <a:pPr algn="l">
              <a:lnSpc>
                <a:spcPts val="363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4473686" y="3056228"/>
            <a:ext cx="10516824" cy="4690804"/>
          </a:xfrm>
          <a:custGeom>
            <a:avLst/>
            <a:gdLst/>
            <a:ahLst/>
            <a:cxnLst/>
            <a:rect r="r" b="b" t="t" l="l"/>
            <a:pathLst>
              <a:path h="4690804" w="10516824">
                <a:moveTo>
                  <a:pt x="0" y="0"/>
                </a:moveTo>
                <a:lnTo>
                  <a:pt x="10516824" y="0"/>
                </a:lnTo>
                <a:lnTo>
                  <a:pt x="10516824" y="4690803"/>
                </a:lnTo>
                <a:lnTo>
                  <a:pt x="0" y="4690803"/>
                </a:lnTo>
                <a:lnTo>
                  <a:pt x="0" y="0"/>
                </a:lnTo>
                <a:close/>
              </a:path>
            </a:pathLst>
          </a:custGeom>
          <a:blipFill>
            <a:blip r:embed="rId8"/>
            <a:stretch>
              <a:fillRect l="-14877" t="-1577" r="0" b="-1577"/>
            </a:stretch>
          </a:blipFill>
        </p:spPr>
      </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879974"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5" id="25"/>
          <p:cNvSpPr txBox="true"/>
          <p:nvPr/>
        </p:nvSpPr>
        <p:spPr>
          <a:xfrm rot="0">
            <a:off x="3676345" y="445242"/>
            <a:ext cx="10935310"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BÀI TOÁN PHÂN LOẠI VĂN BẢN</a:t>
            </a:r>
          </a:p>
        </p:txBody>
      </p:sp>
      <p:sp>
        <p:nvSpPr>
          <p:cNvPr name="TextBox 26" id="26"/>
          <p:cNvSpPr txBox="true"/>
          <p:nvPr/>
        </p:nvSpPr>
        <p:spPr>
          <a:xfrm rot="0">
            <a:off x="2192576" y="2038000"/>
            <a:ext cx="3560853"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Quy trình thực hiện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1" id="21"/>
          <p:cNvGrpSpPr/>
          <p:nvPr/>
        </p:nvGrpSpPr>
        <p:grpSpPr>
          <a:xfrm rot="0">
            <a:off x="12879974" y="9163643"/>
            <a:ext cx="4513918" cy="741680"/>
            <a:chOff x="0" y="0"/>
            <a:chExt cx="6018557" cy="988907"/>
          </a:xfrm>
        </p:grpSpPr>
        <p:sp>
          <p:nvSpPr>
            <p:cNvPr name="TextBox 22" id="22"/>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3" id="23"/>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4" id="24"/>
          <p:cNvSpPr txBox="true"/>
          <p:nvPr/>
        </p:nvSpPr>
        <p:spPr>
          <a:xfrm rot="0">
            <a:off x="3391428" y="445168"/>
            <a:ext cx="11745505" cy="847725"/>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PHÂN LOẠI VĂN BẢN TIẾNG VIỆT</a:t>
            </a:r>
          </a:p>
        </p:txBody>
      </p:sp>
      <p:grpSp>
        <p:nvGrpSpPr>
          <p:cNvPr name="Group 25" id="25"/>
          <p:cNvGrpSpPr/>
          <p:nvPr/>
        </p:nvGrpSpPr>
        <p:grpSpPr>
          <a:xfrm rot="0">
            <a:off x="1838325" y="2125754"/>
            <a:ext cx="6720088" cy="5916759"/>
            <a:chOff x="0" y="0"/>
            <a:chExt cx="8960118" cy="7889011"/>
          </a:xfrm>
        </p:grpSpPr>
        <p:sp>
          <p:nvSpPr>
            <p:cNvPr name="TextBox 26" id="26"/>
            <p:cNvSpPr txBox="true"/>
            <p:nvPr/>
          </p:nvSpPr>
          <p:spPr>
            <a:xfrm rot="0">
              <a:off x="0" y="-57150"/>
              <a:ext cx="7909801" cy="664210"/>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Đặc điểm của tiếng Việt</a:t>
              </a:r>
            </a:p>
          </p:txBody>
        </p:sp>
        <p:sp>
          <p:nvSpPr>
            <p:cNvPr name="TextBox 27" id="27"/>
            <p:cNvSpPr txBox="true"/>
            <p:nvPr/>
          </p:nvSpPr>
          <p:spPr>
            <a:xfrm rot="0">
              <a:off x="0" y="729929"/>
              <a:ext cx="8960118" cy="20986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Hệ thống dấu thanh: Có 6 dấu thanh, tăng độ phức tạp.</a:t>
              </a:r>
            </a:p>
            <a:p>
              <a:pPr algn="l">
                <a:lnSpc>
                  <a:spcPts val="4200"/>
                </a:lnSpc>
              </a:pPr>
            </a:p>
          </p:txBody>
        </p:sp>
        <p:sp>
          <p:nvSpPr>
            <p:cNvPr name="TextBox 28" id="28"/>
            <p:cNvSpPr txBox="true"/>
            <p:nvPr/>
          </p:nvSpPr>
          <p:spPr>
            <a:xfrm rot="0">
              <a:off x="0" y="2412190"/>
              <a:ext cx="8960118" cy="20986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Cấu trúc từ vựng: Đơn âm hoặc ghép đơn âm, phụ thuộc ngữ cảnh.</a:t>
              </a:r>
            </a:p>
            <a:p>
              <a:pPr algn="l">
                <a:lnSpc>
                  <a:spcPts val="4200"/>
                </a:lnSpc>
              </a:pPr>
            </a:p>
          </p:txBody>
        </p:sp>
        <p:sp>
          <p:nvSpPr>
            <p:cNvPr name="TextBox 29" id="29"/>
            <p:cNvSpPr txBox="true"/>
            <p:nvPr/>
          </p:nvSpPr>
          <p:spPr>
            <a:xfrm rot="0">
              <a:off x="0" y="4066534"/>
              <a:ext cx="8960118" cy="20986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Ngữ pháp: Linh hoạt và khác biệt so với các ngôn ngữ khác.</a:t>
              </a:r>
            </a:p>
            <a:p>
              <a:pPr algn="l">
                <a:lnSpc>
                  <a:spcPts val="4200"/>
                </a:lnSpc>
              </a:pPr>
            </a:p>
          </p:txBody>
        </p:sp>
        <p:sp>
          <p:nvSpPr>
            <p:cNvPr name="TextBox 30" id="30"/>
            <p:cNvSpPr txBox="true"/>
            <p:nvPr/>
          </p:nvSpPr>
          <p:spPr>
            <a:xfrm rot="0">
              <a:off x="0" y="5790336"/>
              <a:ext cx="8960118" cy="20986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Ví dụ, từ “nhà sách” có thể hiểu là nơi bán sách hoặc nhà thuộc về sách, phụ thuộc vào ngữ cảnh sử dụng.</a:t>
              </a:r>
            </a:p>
          </p:txBody>
        </p:sp>
      </p:grpSp>
      <p:grpSp>
        <p:nvGrpSpPr>
          <p:cNvPr name="Group 31" id="31"/>
          <p:cNvGrpSpPr/>
          <p:nvPr/>
        </p:nvGrpSpPr>
        <p:grpSpPr>
          <a:xfrm rot="0">
            <a:off x="9790458" y="2050960"/>
            <a:ext cx="7186661" cy="6288193"/>
            <a:chOff x="0" y="0"/>
            <a:chExt cx="9582215" cy="8384257"/>
          </a:xfrm>
        </p:grpSpPr>
        <p:sp>
          <p:nvSpPr>
            <p:cNvPr name="TextBox 32" id="32"/>
            <p:cNvSpPr txBox="true"/>
            <p:nvPr/>
          </p:nvSpPr>
          <p:spPr>
            <a:xfrm rot="0">
              <a:off x="0" y="-57150"/>
              <a:ext cx="9582215" cy="664210"/>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Thách thức</a:t>
              </a:r>
            </a:p>
          </p:txBody>
        </p:sp>
        <p:sp>
          <p:nvSpPr>
            <p:cNvPr name="TextBox 33" id="33"/>
            <p:cNvSpPr txBox="true"/>
            <p:nvPr/>
          </p:nvSpPr>
          <p:spPr>
            <a:xfrm rot="0">
              <a:off x="0" y="729929"/>
              <a:ext cx="9271018" cy="20986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Nội dung này mang tính đa dạng về chủ đề và ngữ cảnh, từ chính trị, kinh tế, đến thể thao...</a:t>
              </a:r>
            </a:p>
          </p:txBody>
        </p:sp>
        <p:sp>
          <p:nvSpPr>
            <p:cNvPr name="TextBox 34" id="34"/>
            <p:cNvSpPr txBox="true"/>
            <p:nvPr/>
          </p:nvSpPr>
          <p:spPr>
            <a:xfrm rot="0">
              <a:off x="0" y="3168329"/>
              <a:ext cx="9271018" cy="28098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Ngôn ngữ trong các bài viết thường là ngôn ngữ tự nhiên, không chính thức, thậm chí là tiếng lóng, làm tăng độ phức tạp trong quá trình phân loại.</a:t>
              </a:r>
            </a:p>
          </p:txBody>
        </p:sp>
        <p:sp>
          <p:nvSpPr>
            <p:cNvPr name="TextBox 35" id="35"/>
            <p:cNvSpPr txBox="true"/>
            <p:nvPr/>
          </p:nvSpPr>
          <p:spPr>
            <a:xfrm rot="0">
              <a:off x="0" y="6285582"/>
              <a:ext cx="9271018" cy="20986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Thu thập và gán nhãn dữ liệu tiếng Việt chất lượng để huấn luyện mô hình cũng là một thách thức lớn.</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96349"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801600"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sp>
        <p:nvSpPr>
          <p:cNvPr name="TextBox 17" id="17"/>
          <p:cNvSpPr txBox="true"/>
          <p:nvPr/>
        </p:nvSpPr>
        <p:spPr>
          <a:xfrm rot="0">
            <a:off x="4132216" y="385648"/>
            <a:ext cx="10214029" cy="1838325"/>
          </a:xfrm>
          <a:prstGeom prst="rect">
            <a:avLst/>
          </a:prstGeom>
        </p:spPr>
        <p:txBody>
          <a:bodyPr anchor="t" rtlCol="false" tIns="0" lIns="0" bIns="0" rIns="0">
            <a:spAutoFit/>
          </a:bodyPr>
          <a:lstStyle/>
          <a:p>
            <a:pPr algn="ctr">
              <a:lnSpc>
                <a:spcPts val="3600"/>
              </a:lnSpc>
            </a:pPr>
            <a:r>
              <a:rPr lang="en-US" sz="3000">
                <a:solidFill>
                  <a:srgbClr val="002060"/>
                </a:solidFill>
                <a:latin typeface="Helvetica Now Display"/>
                <a:ea typeface="Helvetica Now Display"/>
                <a:cs typeface="Helvetica Now Display"/>
                <a:sym typeface="Helvetica Now Display"/>
              </a:rPr>
              <a:t>TRƯỜNG ĐẠI HỌC SƯ PHẠM KỸ THUẬT TPHCM</a:t>
            </a:r>
          </a:p>
          <a:p>
            <a:pPr algn="ctr">
              <a:lnSpc>
                <a:spcPts val="3600"/>
              </a:lnSpc>
            </a:pPr>
            <a:r>
              <a:rPr lang="en-US" sz="3000">
                <a:solidFill>
                  <a:srgbClr val="002060"/>
                </a:solidFill>
                <a:latin typeface="Helvetica Now Display"/>
                <a:ea typeface="Helvetica Now Display"/>
                <a:cs typeface="Helvetica Now Display"/>
                <a:sym typeface="Helvetica Now Display"/>
              </a:rPr>
              <a:t>KHOA CÔNG NGHỆ THÔNG TIN</a:t>
            </a:r>
          </a:p>
          <a:p>
            <a:pPr algn="r">
              <a:lnSpc>
                <a:spcPts val="3600"/>
              </a:lnSpc>
            </a:pPr>
          </a:p>
          <a:p>
            <a:pPr algn="r">
              <a:lnSpc>
                <a:spcPts val="3600"/>
              </a:lnSpc>
            </a:pPr>
          </a:p>
        </p:txBody>
      </p:sp>
      <p:grpSp>
        <p:nvGrpSpPr>
          <p:cNvPr name="Group 18" id="18"/>
          <p:cNvGrpSpPr/>
          <p:nvPr/>
        </p:nvGrpSpPr>
        <p:grpSpPr>
          <a:xfrm rot="0">
            <a:off x="13991607" y="9058094"/>
            <a:ext cx="1839616" cy="847648"/>
            <a:chOff x="0" y="0"/>
            <a:chExt cx="484508" cy="223249"/>
          </a:xfrm>
        </p:grpSpPr>
        <p:sp>
          <p:nvSpPr>
            <p:cNvPr name="Freeform 19" id="19"/>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20" id="20"/>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991598"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5" id="25"/>
          <p:cNvSpPr txBox="true"/>
          <p:nvPr/>
        </p:nvSpPr>
        <p:spPr>
          <a:xfrm rot="0">
            <a:off x="2500809" y="4821329"/>
            <a:ext cx="15004707" cy="1514475"/>
          </a:xfrm>
          <a:prstGeom prst="rect">
            <a:avLst/>
          </a:prstGeom>
        </p:spPr>
        <p:txBody>
          <a:bodyPr anchor="t" rtlCol="false" tIns="0" lIns="0" bIns="0" rIns="0">
            <a:spAutoFit/>
          </a:bodyPr>
          <a:lstStyle/>
          <a:p>
            <a:pPr algn="ctr">
              <a:lnSpc>
                <a:spcPts val="11999"/>
              </a:lnSpc>
            </a:pPr>
            <a:r>
              <a:rPr lang="en-US" sz="99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6" id="26"/>
          <p:cNvSpPr txBox="true"/>
          <p:nvPr/>
        </p:nvSpPr>
        <p:spPr>
          <a:xfrm rot="0">
            <a:off x="7503623" y="2125754"/>
            <a:ext cx="3102654" cy="2286000"/>
          </a:xfrm>
          <a:prstGeom prst="rect">
            <a:avLst/>
          </a:prstGeom>
        </p:spPr>
        <p:txBody>
          <a:bodyPr anchor="t" rtlCol="false" tIns="0" lIns="0" bIns="0" rIns="0">
            <a:spAutoFit/>
          </a:bodyPr>
          <a:lstStyle/>
          <a:p>
            <a:pPr algn="ctr">
              <a:lnSpc>
                <a:spcPts val="18000"/>
              </a:lnSpc>
            </a:pPr>
            <a:r>
              <a:rPr lang="en-US" sz="15000">
                <a:solidFill>
                  <a:srgbClr val="002060"/>
                </a:solidFill>
                <a:latin typeface="Helvetica Now Display Bold"/>
                <a:ea typeface="Helvetica Now Display Bold"/>
                <a:cs typeface="Helvetica Now Display Bold"/>
                <a:sym typeface="Helvetica Now Display Bold"/>
              </a:rPr>
              <a:t>03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8391475" y="2866478"/>
            <a:ext cx="8976998" cy="2579137"/>
          </a:xfrm>
          <a:custGeom>
            <a:avLst/>
            <a:gdLst/>
            <a:ahLst/>
            <a:cxnLst/>
            <a:rect r="r" b="b" t="t" l="l"/>
            <a:pathLst>
              <a:path h="2579137" w="8976998">
                <a:moveTo>
                  <a:pt x="0" y="0"/>
                </a:moveTo>
                <a:lnTo>
                  <a:pt x="8976998" y="0"/>
                </a:lnTo>
                <a:lnTo>
                  <a:pt x="8976998" y="2579137"/>
                </a:lnTo>
                <a:lnTo>
                  <a:pt x="0" y="2579137"/>
                </a:lnTo>
                <a:lnTo>
                  <a:pt x="0" y="0"/>
                </a:lnTo>
                <a:close/>
              </a:path>
            </a:pathLst>
          </a:custGeom>
          <a:blipFill>
            <a:blip r:embed="rId8"/>
            <a:stretch>
              <a:fillRect l="0" t="0" r="0" b="0"/>
            </a:stretch>
          </a:blipFill>
        </p:spPr>
      </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879974"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5" id="25"/>
          <p:cNvSpPr txBox="true"/>
          <p:nvPr/>
        </p:nvSpPr>
        <p:spPr>
          <a:xfrm rot="0">
            <a:off x="3391428" y="445168"/>
            <a:ext cx="11745505"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6" id="26"/>
          <p:cNvSpPr txBox="true"/>
          <p:nvPr/>
        </p:nvSpPr>
        <p:spPr>
          <a:xfrm rot="0">
            <a:off x="1028700" y="1744433"/>
            <a:ext cx="10262471" cy="1036320"/>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Mô hình RNN (Recurrent Neural Network)</a:t>
            </a:r>
          </a:p>
          <a:p>
            <a:pPr algn="l">
              <a:lnSpc>
                <a:spcPts val="4140"/>
              </a:lnSpc>
            </a:pPr>
          </a:p>
        </p:txBody>
      </p:sp>
      <p:sp>
        <p:nvSpPr>
          <p:cNvPr name="TextBox 27" id="27"/>
          <p:cNvSpPr txBox="true"/>
          <p:nvPr/>
        </p:nvSpPr>
        <p:spPr>
          <a:xfrm rot="0">
            <a:off x="1028700" y="2597968"/>
            <a:ext cx="6720088" cy="15906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Mạng nơ-ron nhân tạo được thiết kế để xử lý các dữ liệu tuần tự như chuỗi thời gian, văn bản, hay âm thanh.</a:t>
            </a:r>
          </a:p>
        </p:txBody>
      </p:sp>
      <p:sp>
        <p:nvSpPr>
          <p:cNvPr name="TextBox 28" id="28"/>
          <p:cNvSpPr txBox="true"/>
          <p:nvPr/>
        </p:nvSpPr>
        <p:spPr>
          <a:xfrm rot="0">
            <a:off x="8173507" y="5883765"/>
            <a:ext cx="9866884" cy="2124075"/>
          </a:xfrm>
          <a:prstGeom prst="rect">
            <a:avLst/>
          </a:prstGeom>
        </p:spPr>
        <p:txBody>
          <a:bodyPr anchor="t" rtlCol="false" tIns="0" lIns="0" bIns="0" rIns="0">
            <a:spAutoFit/>
          </a:bodyPr>
          <a:lstStyle/>
          <a:p>
            <a:pPr algn="l">
              <a:lnSpc>
                <a:spcPts val="4200"/>
              </a:lnSpc>
              <a:spcBef>
                <a:spcPct val="0"/>
              </a:spcBef>
            </a:pPr>
            <a:r>
              <a:rPr lang="en-US" sz="3000">
                <a:solidFill>
                  <a:srgbClr val="002060"/>
                </a:solidFill>
                <a:latin typeface="Helvetica Now Display"/>
                <a:ea typeface="Helvetica Now Display"/>
                <a:cs typeface="Helvetica Now Display"/>
                <a:sym typeface="Helvetica Now Display"/>
              </a:rPr>
              <a:t>Mỗi đơn vị RNN có một trạng thái ẩn (hidden state) lưu trữ thông tin từ các bước trước đó. Trạng thái ẩn này được cập nhật theo từng bước thời gian dựa trên đầu vào hiện tại và trạng thái ẩn của bước trước đó.</a:t>
            </a:r>
          </a:p>
        </p:txBody>
      </p:sp>
      <p:sp>
        <p:nvSpPr>
          <p:cNvPr name="TextBox 29" id="29"/>
          <p:cNvSpPr txBox="true"/>
          <p:nvPr/>
        </p:nvSpPr>
        <p:spPr>
          <a:xfrm rot="0">
            <a:off x="1028700" y="4688108"/>
            <a:ext cx="6720088" cy="1057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Có khả năng ghi nhớ và sử dụng các mẫu dữ liệu trước đó.</a:t>
            </a:r>
            <a:r>
              <a:rPr lang="en-US" sz="3000">
                <a:solidFill>
                  <a:srgbClr val="002060"/>
                </a:solidFill>
                <a:latin typeface="Helvetica Now Display"/>
                <a:ea typeface="Helvetica Now Display"/>
                <a:cs typeface="Helvetica Now Display"/>
                <a:sym typeface="Helvetica Now Display"/>
              </a:rPr>
              <a:t>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1" id="21"/>
          <p:cNvGrpSpPr/>
          <p:nvPr/>
        </p:nvGrpSpPr>
        <p:grpSpPr>
          <a:xfrm rot="0">
            <a:off x="12879974" y="9163643"/>
            <a:ext cx="4513918" cy="741680"/>
            <a:chOff x="0" y="0"/>
            <a:chExt cx="6018557" cy="988907"/>
          </a:xfrm>
        </p:grpSpPr>
        <p:sp>
          <p:nvSpPr>
            <p:cNvPr name="TextBox 22" id="22"/>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3" id="23"/>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4" id="24"/>
          <p:cNvSpPr txBox="true"/>
          <p:nvPr/>
        </p:nvSpPr>
        <p:spPr>
          <a:xfrm rot="0">
            <a:off x="3391428" y="445168"/>
            <a:ext cx="11745505"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5" id="25"/>
          <p:cNvSpPr txBox="true"/>
          <p:nvPr/>
        </p:nvSpPr>
        <p:spPr>
          <a:xfrm rot="0">
            <a:off x="1028700" y="1744433"/>
            <a:ext cx="10262471" cy="1036320"/>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Mô hình RNN (Recurrent Neural Network)</a:t>
            </a:r>
          </a:p>
          <a:p>
            <a:pPr algn="l">
              <a:lnSpc>
                <a:spcPts val="4140"/>
              </a:lnSpc>
            </a:pPr>
          </a:p>
        </p:txBody>
      </p:sp>
      <p:sp>
        <p:nvSpPr>
          <p:cNvPr name="TextBox 26" id="26"/>
          <p:cNvSpPr txBox="true"/>
          <p:nvPr/>
        </p:nvSpPr>
        <p:spPr>
          <a:xfrm rot="0">
            <a:off x="1068449" y="2405559"/>
            <a:ext cx="1539752" cy="5238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Bold"/>
                <a:ea typeface="Helvetica Now Display Bold"/>
                <a:cs typeface="Helvetica Now Display Bold"/>
                <a:sym typeface="Helvetica Now Display Bold"/>
              </a:rPr>
              <a:t>Hạn chế </a:t>
            </a:r>
          </a:p>
        </p:txBody>
      </p:sp>
      <p:sp>
        <p:nvSpPr>
          <p:cNvPr name="TextBox 27" id="27"/>
          <p:cNvSpPr txBox="true"/>
          <p:nvPr/>
        </p:nvSpPr>
        <p:spPr>
          <a:xfrm rot="0">
            <a:off x="1068449" y="3126455"/>
            <a:ext cx="13029787" cy="15906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Vanishing gradient: Trong quá trình huấn luyện, gradient có thể trở nên rất nhỏ khi lan truyền ngược qua nhiều bước thời gian, khiến mô hình khó học.</a:t>
            </a:r>
          </a:p>
          <a:p>
            <a:pPr algn="just">
              <a:lnSpc>
                <a:spcPts val="4200"/>
              </a:lnSpc>
            </a:pPr>
          </a:p>
        </p:txBody>
      </p:sp>
      <p:sp>
        <p:nvSpPr>
          <p:cNvPr name="TextBox 28" id="28"/>
          <p:cNvSpPr txBox="true"/>
          <p:nvPr/>
        </p:nvSpPr>
        <p:spPr>
          <a:xfrm rot="0">
            <a:off x="1068449" y="4581525"/>
            <a:ext cx="13029787" cy="1057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Exploding gradient: Ngược lại, gradient có thể trở nên rất lớn, dẫn đến việc cập nhật trọng số không ổn định.</a:t>
            </a:r>
          </a:p>
        </p:txBody>
      </p:sp>
      <p:sp>
        <p:nvSpPr>
          <p:cNvPr name="TextBox 29" id="29"/>
          <p:cNvSpPr txBox="true"/>
          <p:nvPr/>
        </p:nvSpPr>
        <p:spPr>
          <a:xfrm rot="0">
            <a:off x="1068449" y="6000750"/>
            <a:ext cx="13520814" cy="5238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Không có cơ chế để loại bỏ thông tin không cần thiết trong quá trình xử lý dữ liệu.</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9792107" y="1714150"/>
            <a:ext cx="8691045" cy="4055130"/>
          </a:xfrm>
          <a:custGeom>
            <a:avLst/>
            <a:gdLst/>
            <a:ahLst/>
            <a:cxnLst/>
            <a:rect r="r" b="b" t="t" l="l"/>
            <a:pathLst>
              <a:path h="4055130" w="8691045">
                <a:moveTo>
                  <a:pt x="0" y="0"/>
                </a:moveTo>
                <a:lnTo>
                  <a:pt x="8691045" y="0"/>
                </a:lnTo>
                <a:lnTo>
                  <a:pt x="8691045" y="4055130"/>
                </a:lnTo>
                <a:lnTo>
                  <a:pt x="0" y="4055130"/>
                </a:lnTo>
                <a:lnTo>
                  <a:pt x="0" y="0"/>
                </a:lnTo>
                <a:close/>
              </a:path>
            </a:pathLst>
          </a:custGeom>
          <a:blipFill>
            <a:blip r:embed="rId8"/>
            <a:stretch>
              <a:fillRect l="0" t="0" r="0" b="0"/>
            </a:stretch>
          </a:blipFill>
        </p:spPr>
      </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879974"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5" id="25"/>
          <p:cNvSpPr txBox="true"/>
          <p:nvPr/>
        </p:nvSpPr>
        <p:spPr>
          <a:xfrm rot="0">
            <a:off x="3391428" y="445168"/>
            <a:ext cx="11745505"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6" id="26"/>
          <p:cNvSpPr txBox="true"/>
          <p:nvPr/>
        </p:nvSpPr>
        <p:spPr>
          <a:xfrm rot="0">
            <a:off x="1028700" y="1744433"/>
            <a:ext cx="10262471"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Mô Hình LSTM (Long Short-Term Memory)</a:t>
            </a:r>
          </a:p>
        </p:txBody>
      </p:sp>
      <p:sp>
        <p:nvSpPr>
          <p:cNvPr name="TextBox 27" id="27"/>
          <p:cNvSpPr txBox="true"/>
          <p:nvPr/>
        </p:nvSpPr>
        <p:spPr>
          <a:xfrm rot="0">
            <a:off x="1028700" y="2695028"/>
            <a:ext cx="6720088" cy="1057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Sử dụng cơ chế cổng để lưu trữ và loại bỏ thông tin không cần thiết.</a:t>
            </a:r>
          </a:p>
        </p:txBody>
      </p:sp>
      <p:grpSp>
        <p:nvGrpSpPr>
          <p:cNvPr name="Group 28" id="28"/>
          <p:cNvGrpSpPr/>
          <p:nvPr/>
        </p:nvGrpSpPr>
        <p:grpSpPr>
          <a:xfrm rot="0">
            <a:off x="1028700" y="4466678"/>
            <a:ext cx="15239410" cy="3786136"/>
            <a:chOff x="0" y="0"/>
            <a:chExt cx="20319213" cy="5048182"/>
          </a:xfrm>
        </p:grpSpPr>
        <p:sp>
          <p:nvSpPr>
            <p:cNvPr name="TextBox 29" id="29"/>
            <p:cNvSpPr txBox="true"/>
            <p:nvPr/>
          </p:nvSpPr>
          <p:spPr>
            <a:xfrm rot="0">
              <a:off x="0" y="-66675"/>
              <a:ext cx="4148052" cy="676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Bold"/>
                  <a:ea typeface="Helvetica Now Display Bold"/>
                  <a:cs typeface="Helvetica Now Display Bold"/>
                  <a:sym typeface="Helvetica Now Display Bold"/>
                </a:rPr>
                <a:t>Cách hoạt động</a:t>
              </a:r>
            </a:p>
          </p:txBody>
        </p:sp>
        <p:sp>
          <p:nvSpPr>
            <p:cNvPr name="TextBox 30" id="30"/>
            <p:cNvSpPr txBox="true"/>
            <p:nvPr/>
          </p:nvSpPr>
          <p:spPr>
            <a:xfrm rot="0">
              <a:off x="0" y="657225"/>
              <a:ext cx="14819708" cy="13874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Bold Italics"/>
                  <a:ea typeface="Helvetica Now Display Bold Italics"/>
                  <a:cs typeface="Helvetica Now Display Bold Italics"/>
                  <a:sym typeface="Helvetica Now Display Bold Italics"/>
                </a:rPr>
                <a:t>Cổng vào (input gate):</a:t>
              </a:r>
              <a:r>
                <a:rPr lang="en-US" sz="3000">
                  <a:solidFill>
                    <a:srgbClr val="002060"/>
                  </a:solidFill>
                  <a:latin typeface="Helvetica Now Display"/>
                  <a:ea typeface="Helvetica Now Display"/>
                  <a:cs typeface="Helvetica Now Display"/>
                  <a:sym typeface="Helvetica Now Display"/>
                </a:rPr>
                <a:t> Quyết định lượng thông tin từ đầu vào sẽ ảnh hưởng đến trạng thái mới.</a:t>
              </a:r>
            </a:p>
          </p:txBody>
        </p:sp>
        <p:sp>
          <p:nvSpPr>
            <p:cNvPr name="TextBox 31" id="31"/>
            <p:cNvSpPr txBox="true"/>
            <p:nvPr/>
          </p:nvSpPr>
          <p:spPr>
            <a:xfrm rot="0">
              <a:off x="0" y="2101816"/>
              <a:ext cx="20319213" cy="676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Bold Italics"/>
                  <a:ea typeface="Helvetica Now Display Bold Italics"/>
                  <a:cs typeface="Helvetica Now Display Bold Italics"/>
                  <a:sym typeface="Helvetica Now Display Bold Italics"/>
                </a:rPr>
                <a:t>Cổng quên (forget gate):</a:t>
              </a:r>
              <a:r>
                <a:rPr lang="en-US" sz="3000">
                  <a:solidFill>
                    <a:srgbClr val="002060"/>
                  </a:solidFill>
                  <a:latin typeface="Helvetica Now Display"/>
                  <a:ea typeface="Helvetica Now Display"/>
                  <a:cs typeface="Helvetica Now Display"/>
                  <a:sym typeface="Helvetica Now Display"/>
                </a:rPr>
                <a:t> Quyết định phần nào của thông tin từ trạng thái trước sẽ bị loại bỏ.</a:t>
              </a:r>
            </a:p>
          </p:txBody>
        </p:sp>
        <p:sp>
          <p:nvSpPr>
            <p:cNvPr name="TextBox 32" id="32"/>
            <p:cNvSpPr txBox="true"/>
            <p:nvPr/>
          </p:nvSpPr>
          <p:spPr>
            <a:xfrm rot="0">
              <a:off x="0" y="2838416"/>
              <a:ext cx="20057332" cy="13874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Bold Italics"/>
                  <a:ea typeface="Helvetica Now Display Bold Italics"/>
                  <a:cs typeface="Helvetica Now Display Bold Italics"/>
                  <a:sym typeface="Helvetica Now Display Bold Italics"/>
                </a:rPr>
                <a:t>Cổng ra (output gate): </a:t>
              </a:r>
              <a:r>
                <a:rPr lang="en-US" sz="3000">
                  <a:solidFill>
                    <a:srgbClr val="002060"/>
                  </a:solidFill>
                  <a:latin typeface="Helvetica Now Display"/>
                  <a:ea typeface="Helvetica Now Display"/>
                  <a:cs typeface="Helvetica Now Display"/>
                  <a:sym typeface="Helvetica Now Display"/>
                </a:rPr>
                <a:t>Điều chỉnh lượng thông tin từ trạng thái hiện tại sẽ được truyền đến đầu ra và trạng thái tiếp theo.</a:t>
              </a:r>
            </a:p>
          </p:txBody>
        </p:sp>
        <p:sp>
          <p:nvSpPr>
            <p:cNvPr name="TextBox 33" id="33"/>
            <p:cNvSpPr txBox="true"/>
            <p:nvPr/>
          </p:nvSpPr>
          <p:spPr>
            <a:xfrm rot="0">
              <a:off x="0" y="4371907"/>
              <a:ext cx="17160890" cy="676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Trạng thái ẩn mới (g) tính dựa trên đầu vào hiện tại và trạng thái ẩn trước.</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1" id="21"/>
          <p:cNvGrpSpPr/>
          <p:nvPr/>
        </p:nvGrpSpPr>
        <p:grpSpPr>
          <a:xfrm rot="0">
            <a:off x="12879974" y="9163643"/>
            <a:ext cx="4513918" cy="741680"/>
            <a:chOff x="0" y="0"/>
            <a:chExt cx="6018557" cy="988907"/>
          </a:xfrm>
        </p:grpSpPr>
        <p:sp>
          <p:nvSpPr>
            <p:cNvPr name="TextBox 22" id="22"/>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3" id="23"/>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4" id="24"/>
          <p:cNvSpPr txBox="true"/>
          <p:nvPr/>
        </p:nvSpPr>
        <p:spPr>
          <a:xfrm rot="0">
            <a:off x="3391428" y="445168"/>
            <a:ext cx="11745505"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5" id="25"/>
          <p:cNvSpPr txBox="true"/>
          <p:nvPr/>
        </p:nvSpPr>
        <p:spPr>
          <a:xfrm rot="0">
            <a:off x="1028700" y="1744433"/>
            <a:ext cx="10262471"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Mô Hình LSTM (Long Short-Term Memory)</a:t>
            </a:r>
          </a:p>
        </p:txBody>
      </p:sp>
      <p:grpSp>
        <p:nvGrpSpPr>
          <p:cNvPr name="Group 26" id="26"/>
          <p:cNvGrpSpPr/>
          <p:nvPr/>
        </p:nvGrpSpPr>
        <p:grpSpPr>
          <a:xfrm rot="0">
            <a:off x="1068449" y="2761703"/>
            <a:ext cx="15741488" cy="3166566"/>
            <a:chOff x="0" y="0"/>
            <a:chExt cx="20988651" cy="4222088"/>
          </a:xfrm>
        </p:grpSpPr>
        <p:sp>
          <p:nvSpPr>
            <p:cNvPr name="TextBox 27" id="27"/>
            <p:cNvSpPr txBox="true"/>
            <p:nvPr/>
          </p:nvSpPr>
          <p:spPr>
            <a:xfrm rot="0">
              <a:off x="0" y="-66675"/>
              <a:ext cx="2053002" cy="676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Bold"/>
                  <a:ea typeface="Helvetica Now Display Bold"/>
                  <a:cs typeface="Helvetica Now Display Bold"/>
                  <a:sym typeface="Helvetica Now Display Bold"/>
                </a:rPr>
                <a:t>Hạn chế </a:t>
              </a:r>
            </a:p>
          </p:txBody>
        </p:sp>
        <p:sp>
          <p:nvSpPr>
            <p:cNvPr name="TextBox 28" id="28"/>
            <p:cNvSpPr txBox="true"/>
            <p:nvPr/>
          </p:nvSpPr>
          <p:spPr>
            <a:xfrm rot="0">
              <a:off x="0" y="894520"/>
              <a:ext cx="20988651" cy="13874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Khả năng ghi nhớ ngữ cảnh hạn chế: LSTM chỉ xử lý dữ liệu theo một chiều (từ trái sang phải hoặc từ quá khứ đến hiện tại). Nó không thể khai thác ngữ cảnh từ tương lai để dự đoán hiện tại.</a:t>
              </a:r>
            </a:p>
          </p:txBody>
        </p:sp>
        <p:sp>
          <p:nvSpPr>
            <p:cNvPr name="TextBox 29" id="29"/>
            <p:cNvSpPr txBox="true"/>
            <p:nvPr/>
          </p:nvSpPr>
          <p:spPr>
            <a:xfrm rot="0">
              <a:off x="0" y="2834613"/>
              <a:ext cx="17373050" cy="13874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Tính toán tuần tự: LSTM vẫn yêu cầu tính toán tuần tự qua các bước thời gian, làm giảm hiệu suất khi xử lý các chuỗi dài.</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1" id="21"/>
          <p:cNvGrpSpPr/>
          <p:nvPr/>
        </p:nvGrpSpPr>
        <p:grpSpPr>
          <a:xfrm rot="0">
            <a:off x="12879974" y="9163643"/>
            <a:ext cx="4513918" cy="741680"/>
            <a:chOff x="0" y="0"/>
            <a:chExt cx="6018557" cy="988907"/>
          </a:xfrm>
        </p:grpSpPr>
        <p:sp>
          <p:nvSpPr>
            <p:cNvPr name="TextBox 22" id="22"/>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3" id="23"/>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4" id="24"/>
          <p:cNvSpPr txBox="true"/>
          <p:nvPr/>
        </p:nvSpPr>
        <p:spPr>
          <a:xfrm rot="0">
            <a:off x="3391428" y="445168"/>
            <a:ext cx="11745505"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5" id="25"/>
          <p:cNvSpPr txBox="true"/>
          <p:nvPr/>
        </p:nvSpPr>
        <p:spPr>
          <a:xfrm rot="0">
            <a:off x="1028700" y="1840957"/>
            <a:ext cx="11913788"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Mô Hình BiLSTM (Bidirectional  Long Short-Term Memory)</a:t>
            </a:r>
          </a:p>
        </p:txBody>
      </p:sp>
      <p:sp>
        <p:nvSpPr>
          <p:cNvPr name="TextBox 26" id="26"/>
          <p:cNvSpPr txBox="true"/>
          <p:nvPr/>
        </p:nvSpPr>
        <p:spPr>
          <a:xfrm rot="0">
            <a:off x="1028700" y="2467702"/>
            <a:ext cx="9984982" cy="15906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Một biến thể của LSTM, khắc phục hạn chế của LSTM bằng cách xử lý dữ liệu theo cả hai chiều (từ trái sang phải và từ phải sang trái)</a:t>
            </a:r>
          </a:p>
        </p:txBody>
      </p:sp>
      <p:sp>
        <p:nvSpPr>
          <p:cNvPr name="TextBox 27" id="27"/>
          <p:cNvSpPr txBox="true"/>
          <p:nvPr/>
        </p:nvSpPr>
        <p:spPr>
          <a:xfrm rot="0">
            <a:off x="1028700" y="4400003"/>
            <a:ext cx="3111039" cy="5238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Bold"/>
                <a:ea typeface="Helvetica Now Display Bold"/>
                <a:cs typeface="Helvetica Now Display Bold"/>
                <a:sym typeface="Helvetica Now Display Bold"/>
              </a:rPr>
              <a:t>Cách hoạt động</a:t>
            </a:r>
          </a:p>
        </p:txBody>
      </p:sp>
      <p:sp>
        <p:nvSpPr>
          <p:cNvPr name="TextBox 28" id="28"/>
          <p:cNvSpPr txBox="true"/>
          <p:nvPr/>
        </p:nvSpPr>
        <p:spPr>
          <a:xfrm rot="0">
            <a:off x="1028700" y="5326920"/>
            <a:ext cx="11114781" cy="15906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Hai lớp LSTM: Một lớp xử lý chuỗi theo hướng chuyển tiếp, một lớp xử lý theo hướng lùi.</a:t>
            </a:r>
          </a:p>
          <a:p>
            <a:pPr algn="just">
              <a:lnSpc>
                <a:spcPts val="4200"/>
              </a:lnSpc>
            </a:pPr>
          </a:p>
        </p:txBody>
      </p:sp>
      <p:sp>
        <p:nvSpPr>
          <p:cNvPr name="TextBox 29" id="29"/>
          <p:cNvSpPr txBox="true"/>
          <p:nvPr/>
        </p:nvSpPr>
        <p:spPr>
          <a:xfrm rot="0">
            <a:off x="1028700" y="6622320"/>
            <a:ext cx="15239410" cy="5238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Kết hợp trạng thái từ cả hai hướng để nắm bắt ngữ cảnh toàn cục</a:t>
            </a:r>
          </a:p>
        </p:txBody>
      </p:sp>
      <p:sp>
        <p:nvSpPr>
          <p:cNvPr name="TextBox 30" id="30"/>
          <p:cNvSpPr txBox="true"/>
          <p:nvPr/>
        </p:nvSpPr>
        <p:spPr>
          <a:xfrm rot="0">
            <a:off x="1028700" y="7424139"/>
            <a:ext cx="15042999" cy="5238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=&gt; Hiểu ngữ cảnh toàn cục: Xử lý thông tin từ cả trước và sau trong chuỗi đầu vào.</a:t>
            </a:r>
          </a:p>
        </p:txBody>
      </p:sp>
      <p:sp>
        <p:nvSpPr>
          <p:cNvPr name="Freeform 31" id="31"/>
          <p:cNvSpPr/>
          <p:nvPr/>
        </p:nvSpPr>
        <p:spPr>
          <a:xfrm flipH="false" flipV="false" rot="0">
            <a:off x="11508383" y="2030775"/>
            <a:ext cx="6037308" cy="3276059"/>
          </a:xfrm>
          <a:custGeom>
            <a:avLst/>
            <a:gdLst/>
            <a:ahLst/>
            <a:cxnLst/>
            <a:rect r="r" b="b" t="t" l="l"/>
            <a:pathLst>
              <a:path h="3276059" w="6037308">
                <a:moveTo>
                  <a:pt x="0" y="0"/>
                </a:moveTo>
                <a:lnTo>
                  <a:pt x="6037308" y="0"/>
                </a:lnTo>
                <a:lnTo>
                  <a:pt x="6037308" y="3276058"/>
                </a:lnTo>
                <a:lnTo>
                  <a:pt x="0" y="3276058"/>
                </a:lnTo>
                <a:lnTo>
                  <a:pt x="0" y="0"/>
                </a:lnTo>
                <a:close/>
              </a:path>
            </a:pathLst>
          </a:custGeom>
          <a:blipFill>
            <a:blip r:embed="rId8"/>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1" id="21"/>
          <p:cNvGrpSpPr/>
          <p:nvPr/>
        </p:nvGrpSpPr>
        <p:grpSpPr>
          <a:xfrm rot="0">
            <a:off x="12879974" y="9163643"/>
            <a:ext cx="4513918" cy="741680"/>
            <a:chOff x="0" y="0"/>
            <a:chExt cx="6018557" cy="988907"/>
          </a:xfrm>
        </p:grpSpPr>
        <p:sp>
          <p:nvSpPr>
            <p:cNvPr name="TextBox 22" id="22"/>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3" id="23"/>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4" id="24"/>
          <p:cNvSpPr txBox="true"/>
          <p:nvPr/>
        </p:nvSpPr>
        <p:spPr>
          <a:xfrm rot="0">
            <a:off x="3391428" y="445168"/>
            <a:ext cx="11745505"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5" id="25"/>
          <p:cNvSpPr txBox="true"/>
          <p:nvPr/>
        </p:nvSpPr>
        <p:spPr>
          <a:xfrm rot="0">
            <a:off x="1028700" y="1744433"/>
            <a:ext cx="10262471"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Mô Hình BiLSTM (Bidirectional</a:t>
            </a:r>
            <a:r>
              <a:rPr lang="en-US" sz="3000">
                <a:solidFill>
                  <a:srgbClr val="002060"/>
                </a:solidFill>
                <a:latin typeface="Helvetica Now Display Bold"/>
                <a:ea typeface="Helvetica Now Display Bold"/>
                <a:cs typeface="Helvetica Now Display Bold"/>
                <a:sym typeface="Helvetica Now Display Bold"/>
              </a:rPr>
              <a:t> Long Short-Term Memory)</a:t>
            </a:r>
          </a:p>
        </p:txBody>
      </p:sp>
      <p:sp>
        <p:nvSpPr>
          <p:cNvPr name="TextBox 26" id="26"/>
          <p:cNvSpPr txBox="true"/>
          <p:nvPr/>
        </p:nvSpPr>
        <p:spPr>
          <a:xfrm rot="0">
            <a:off x="1068449" y="2695028"/>
            <a:ext cx="1539752" cy="5238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Bold"/>
                <a:ea typeface="Helvetica Now Display Bold"/>
                <a:cs typeface="Helvetica Now Display Bold"/>
                <a:sym typeface="Helvetica Now Display Bold"/>
              </a:rPr>
              <a:t>Hạn chế </a:t>
            </a:r>
          </a:p>
        </p:txBody>
      </p:sp>
      <p:sp>
        <p:nvSpPr>
          <p:cNvPr name="TextBox 27" id="27"/>
          <p:cNvSpPr txBox="true"/>
          <p:nvPr/>
        </p:nvSpPr>
        <p:spPr>
          <a:xfrm rot="0">
            <a:off x="1068449" y="3415924"/>
            <a:ext cx="15741488" cy="1057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Khả năng tiếp cận ngữ cảnh xa: Mặc dù tốt hơn LSTM, Bi-LSTM vẫn gặp khó khăn trong việc tiếp cận ngữ cảnh rất xa trong chuỗi.</a:t>
            </a:r>
          </a:p>
        </p:txBody>
      </p:sp>
      <p:sp>
        <p:nvSpPr>
          <p:cNvPr name="TextBox 28" id="28"/>
          <p:cNvSpPr txBox="true"/>
          <p:nvPr/>
        </p:nvSpPr>
        <p:spPr>
          <a:xfrm rot="0">
            <a:off x="1068449" y="4870994"/>
            <a:ext cx="15741488" cy="1057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Tính toán tuần tự: Bi-LSTM vẫn yêu cầu tính toán tuần tự qua từng bước thời gian, làm giảm hiệu suất khi xử lý các chuỗi dài và gây khó khăn cho việc tận dụng tính toán song song.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44007" y="9210494"/>
            <a:ext cx="1839616" cy="847648"/>
            <a:chOff x="0" y="0"/>
            <a:chExt cx="484508" cy="223249"/>
          </a:xfrm>
        </p:grpSpPr>
        <p:sp>
          <p:nvSpPr>
            <p:cNvPr name="Freeform 3" id="3"/>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4" id="4"/>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496349"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801600"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644591" y="869030"/>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991607" y="9058094"/>
            <a:ext cx="1839616" cy="847648"/>
            <a:chOff x="0" y="0"/>
            <a:chExt cx="484508" cy="223249"/>
          </a:xfrm>
        </p:grpSpPr>
        <p:sp>
          <p:nvSpPr>
            <p:cNvPr name="Freeform 13" id="13"/>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14" id="14"/>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9" id="19"/>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sp>
        <p:nvSpPr>
          <p:cNvPr name="TextBox 20" id="20"/>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1" id="21"/>
          <p:cNvGrpSpPr/>
          <p:nvPr/>
        </p:nvGrpSpPr>
        <p:grpSpPr>
          <a:xfrm rot="0">
            <a:off x="12296019" y="9163643"/>
            <a:ext cx="4513918" cy="741680"/>
            <a:chOff x="0" y="0"/>
            <a:chExt cx="6018557" cy="988907"/>
          </a:xfrm>
        </p:grpSpPr>
        <p:sp>
          <p:nvSpPr>
            <p:cNvPr name="TextBox 22" id="22"/>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3" id="23"/>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grpSp>
        <p:nvGrpSpPr>
          <p:cNvPr name="Group 24" id="24"/>
          <p:cNvGrpSpPr/>
          <p:nvPr/>
        </p:nvGrpSpPr>
        <p:grpSpPr>
          <a:xfrm rot="0">
            <a:off x="18192791" y="735104"/>
            <a:ext cx="885522" cy="3086100"/>
            <a:chOff x="0" y="0"/>
            <a:chExt cx="233224" cy="812800"/>
          </a:xfrm>
        </p:grpSpPr>
        <p:sp>
          <p:nvSpPr>
            <p:cNvPr name="Freeform 25" id="25"/>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26" id="26"/>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6040339" y="249961"/>
            <a:ext cx="6353043" cy="1228613"/>
          </a:xfrm>
          <a:prstGeom prst="rect">
            <a:avLst/>
          </a:prstGeom>
        </p:spPr>
        <p:txBody>
          <a:bodyPr anchor="t" rtlCol="false" tIns="0" lIns="0" bIns="0" rIns="0">
            <a:spAutoFit/>
          </a:bodyPr>
          <a:lstStyle/>
          <a:p>
            <a:pPr algn="ctr">
              <a:lnSpc>
                <a:spcPts val="9600"/>
              </a:lnSpc>
            </a:pPr>
            <a:r>
              <a:rPr lang="en-US" sz="8000">
                <a:solidFill>
                  <a:srgbClr val="002060"/>
                </a:solidFill>
                <a:latin typeface="Helvetica Now Display Bold"/>
                <a:ea typeface="Helvetica Now Display Bold"/>
                <a:cs typeface="Helvetica Now Display Bold"/>
                <a:sym typeface="Helvetica Now Display Bold"/>
              </a:rPr>
              <a:t>NỘI DUNG</a:t>
            </a:r>
          </a:p>
        </p:txBody>
      </p:sp>
      <p:sp>
        <p:nvSpPr>
          <p:cNvPr name="TextBox 28" id="28"/>
          <p:cNvSpPr txBox="true"/>
          <p:nvPr/>
        </p:nvSpPr>
        <p:spPr>
          <a:xfrm rot="0">
            <a:off x="1898725" y="4593351"/>
            <a:ext cx="7342600" cy="730507"/>
          </a:xfrm>
          <a:prstGeom prst="rect">
            <a:avLst/>
          </a:prstGeom>
        </p:spPr>
        <p:txBody>
          <a:bodyPr anchor="t" rtlCol="false" tIns="0" lIns="0" bIns="0" rIns="0">
            <a:spAutoFit/>
          </a:bodyPr>
          <a:lstStyle/>
          <a:p>
            <a:pPr algn="l">
              <a:lnSpc>
                <a:spcPts val="5807"/>
              </a:lnSpc>
            </a:pPr>
            <a:r>
              <a:rPr lang="en-US" sz="4208">
                <a:solidFill>
                  <a:srgbClr val="002060"/>
                </a:solidFill>
                <a:latin typeface="Arimo Bold"/>
                <a:ea typeface="Arimo Bold"/>
                <a:cs typeface="Arimo Bold"/>
                <a:sym typeface="Arimo Bold"/>
              </a:rPr>
              <a:t>Bài toán phân loại văn bản</a:t>
            </a:r>
          </a:p>
        </p:txBody>
      </p:sp>
      <p:sp>
        <p:nvSpPr>
          <p:cNvPr name="Freeform 29" id="29"/>
          <p:cNvSpPr/>
          <p:nvPr/>
        </p:nvSpPr>
        <p:spPr>
          <a:xfrm flipH="false" flipV="false" rot="0">
            <a:off x="380441" y="4491155"/>
            <a:ext cx="1268369" cy="1320173"/>
          </a:xfrm>
          <a:custGeom>
            <a:avLst/>
            <a:gdLst/>
            <a:ahLst/>
            <a:cxnLst/>
            <a:rect r="r" b="b" t="t" l="l"/>
            <a:pathLst>
              <a:path h="1320173" w="1268369">
                <a:moveTo>
                  <a:pt x="0" y="0"/>
                </a:moveTo>
                <a:lnTo>
                  <a:pt x="1268369" y="0"/>
                </a:lnTo>
                <a:lnTo>
                  <a:pt x="1268369" y="1320173"/>
                </a:lnTo>
                <a:lnTo>
                  <a:pt x="0" y="1320173"/>
                </a:lnTo>
                <a:lnTo>
                  <a:pt x="0" y="0"/>
                </a:lnTo>
                <a:close/>
              </a:path>
            </a:pathLst>
          </a:custGeom>
          <a:blipFill>
            <a:blip r:embed="rId8">
              <a:extLst>
                <a:ext uri="{96DAC541-7B7A-43D3-8B79-37D633B846F1}">
                  <asvg:svgBlip xmlns:asvg="http://schemas.microsoft.com/office/drawing/2016/SVG/main" r:embed="rId9"/>
                </a:ext>
              </a:extLst>
            </a:blip>
            <a:stretch>
              <a:fillRect l="0" t="-5100" r="0" b="-5100"/>
            </a:stretch>
          </a:blipFill>
        </p:spPr>
      </p:sp>
      <p:sp>
        <p:nvSpPr>
          <p:cNvPr name="TextBox 30" id="30"/>
          <p:cNvSpPr txBox="true"/>
          <p:nvPr/>
        </p:nvSpPr>
        <p:spPr>
          <a:xfrm rot="0">
            <a:off x="641432" y="4873730"/>
            <a:ext cx="719701" cy="378503"/>
          </a:xfrm>
          <a:prstGeom prst="rect">
            <a:avLst/>
          </a:prstGeom>
        </p:spPr>
        <p:txBody>
          <a:bodyPr anchor="t" rtlCol="false" tIns="0" lIns="0" bIns="0" rIns="0">
            <a:spAutoFit/>
          </a:bodyPr>
          <a:lstStyle/>
          <a:p>
            <a:pPr algn="ctr">
              <a:lnSpc>
                <a:spcPts val="2935"/>
              </a:lnSpc>
            </a:pPr>
            <a:r>
              <a:rPr lang="en-US" sz="2446">
                <a:solidFill>
                  <a:srgbClr val="FFFFFF"/>
                </a:solidFill>
                <a:latin typeface="Arimo"/>
                <a:ea typeface="Arimo"/>
                <a:cs typeface="Arimo"/>
                <a:sym typeface="Arimo"/>
              </a:rPr>
              <a:t>02</a:t>
            </a:r>
          </a:p>
        </p:txBody>
      </p:sp>
      <p:sp>
        <p:nvSpPr>
          <p:cNvPr name="TextBox 31" id="31"/>
          <p:cNvSpPr txBox="true"/>
          <p:nvPr/>
        </p:nvSpPr>
        <p:spPr>
          <a:xfrm rot="0">
            <a:off x="9028368" y="3677779"/>
            <a:ext cx="846303" cy="620831"/>
          </a:xfrm>
          <a:prstGeom prst="rect">
            <a:avLst/>
          </a:prstGeom>
        </p:spPr>
        <p:txBody>
          <a:bodyPr anchor="t" rtlCol="false" tIns="0" lIns="0" bIns="0" rIns="0">
            <a:spAutoFit/>
          </a:bodyPr>
          <a:lstStyle/>
          <a:p>
            <a:pPr algn="ctr">
              <a:lnSpc>
                <a:spcPts val="5552"/>
              </a:lnSpc>
            </a:pPr>
            <a:r>
              <a:rPr lang="en-US" sz="4627">
                <a:solidFill>
                  <a:srgbClr val="FFFFFF"/>
                </a:solidFill>
                <a:latin typeface="Arimo"/>
                <a:ea typeface="Arimo"/>
                <a:cs typeface="Arimo"/>
                <a:sym typeface="Arimo"/>
              </a:rPr>
              <a:t>03</a:t>
            </a:r>
          </a:p>
        </p:txBody>
      </p:sp>
      <p:sp>
        <p:nvSpPr>
          <p:cNvPr name="TextBox 32" id="32"/>
          <p:cNvSpPr txBox="true"/>
          <p:nvPr/>
        </p:nvSpPr>
        <p:spPr>
          <a:xfrm rot="0">
            <a:off x="1799423" y="8448395"/>
            <a:ext cx="731550" cy="521475"/>
          </a:xfrm>
          <a:prstGeom prst="rect">
            <a:avLst/>
          </a:prstGeom>
        </p:spPr>
        <p:txBody>
          <a:bodyPr anchor="t" rtlCol="false" tIns="0" lIns="0" bIns="0" rIns="0">
            <a:spAutoFit/>
          </a:bodyPr>
          <a:lstStyle/>
          <a:p>
            <a:pPr algn="ctr">
              <a:lnSpc>
                <a:spcPts val="4799"/>
              </a:lnSpc>
            </a:pPr>
            <a:r>
              <a:rPr lang="en-US" sz="3999">
                <a:solidFill>
                  <a:srgbClr val="FFFFFF"/>
                </a:solidFill>
                <a:latin typeface="Arimo"/>
                <a:ea typeface="Arimo"/>
                <a:cs typeface="Arimo"/>
                <a:sym typeface="Arimo"/>
              </a:rPr>
              <a:t>04</a:t>
            </a:r>
          </a:p>
        </p:txBody>
      </p:sp>
      <p:sp>
        <p:nvSpPr>
          <p:cNvPr name="TextBox 33" id="33"/>
          <p:cNvSpPr txBox="true"/>
          <p:nvPr/>
        </p:nvSpPr>
        <p:spPr>
          <a:xfrm rot="0">
            <a:off x="1898725" y="6103936"/>
            <a:ext cx="6874845" cy="730507"/>
          </a:xfrm>
          <a:prstGeom prst="rect">
            <a:avLst/>
          </a:prstGeom>
        </p:spPr>
        <p:txBody>
          <a:bodyPr anchor="t" rtlCol="false" tIns="0" lIns="0" bIns="0" rIns="0">
            <a:spAutoFit/>
          </a:bodyPr>
          <a:lstStyle/>
          <a:p>
            <a:pPr algn="l">
              <a:lnSpc>
                <a:spcPts val="5807"/>
              </a:lnSpc>
            </a:pPr>
            <a:r>
              <a:rPr lang="en-US" sz="4208">
                <a:solidFill>
                  <a:srgbClr val="002060"/>
                </a:solidFill>
                <a:latin typeface="Arimo Bold"/>
                <a:ea typeface="Arimo Bold"/>
                <a:cs typeface="Arimo Bold"/>
                <a:sym typeface="Arimo Bold"/>
              </a:rPr>
              <a:t>Các mô hình sử dụng</a:t>
            </a:r>
          </a:p>
        </p:txBody>
      </p:sp>
      <p:sp>
        <p:nvSpPr>
          <p:cNvPr name="Freeform 34" id="34"/>
          <p:cNvSpPr/>
          <p:nvPr/>
        </p:nvSpPr>
        <p:spPr>
          <a:xfrm flipH="false" flipV="false" rot="0">
            <a:off x="380441" y="6001740"/>
            <a:ext cx="1268369" cy="1320173"/>
          </a:xfrm>
          <a:custGeom>
            <a:avLst/>
            <a:gdLst/>
            <a:ahLst/>
            <a:cxnLst/>
            <a:rect r="r" b="b" t="t" l="l"/>
            <a:pathLst>
              <a:path h="1320173" w="1268369">
                <a:moveTo>
                  <a:pt x="0" y="0"/>
                </a:moveTo>
                <a:lnTo>
                  <a:pt x="1268369" y="0"/>
                </a:lnTo>
                <a:lnTo>
                  <a:pt x="1268369" y="1320173"/>
                </a:lnTo>
                <a:lnTo>
                  <a:pt x="0" y="1320173"/>
                </a:lnTo>
                <a:lnTo>
                  <a:pt x="0" y="0"/>
                </a:lnTo>
                <a:close/>
              </a:path>
            </a:pathLst>
          </a:custGeom>
          <a:blipFill>
            <a:blip r:embed="rId8">
              <a:extLst>
                <a:ext uri="{96DAC541-7B7A-43D3-8B79-37D633B846F1}">
                  <asvg:svgBlip xmlns:asvg="http://schemas.microsoft.com/office/drawing/2016/SVG/main" r:embed="rId9"/>
                </a:ext>
              </a:extLst>
            </a:blip>
            <a:stretch>
              <a:fillRect l="0" t="-5100" r="0" b="-5100"/>
            </a:stretch>
          </a:blipFill>
        </p:spPr>
      </p:sp>
      <p:sp>
        <p:nvSpPr>
          <p:cNvPr name="TextBox 35" id="35"/>
          <p:cNvSpPr txBox="true"/>
          <p:nvPr/>
        </p:nvSpPr>
        <p:spPr>
          <a:xfrm rot="0">
            <a:off x="641432" y="6384315"/>
            <a:ext cx="719701" cy="378503"/>
          </a:xfrm>
          <a:prstGeom prst="rect">
            <a:avLst/>
          </a:prstGeom>
        </p:spPr>
        <p:txBody>
          <a:bodyPr anchor="t" rtlCol="false" tIns="0" lIns="0" bIns="0" rIns="0">
            <a:spAutoFit/>
          </a:bodyPr>
          <a:lstStyle/>
          <a:p>
            <a:pPr algn="ctr">
              <a:lnSpc>
                <a:spcPts val="2935"/>
              </a:lnSpc>
            </a:pPr>
            <a:r>
              <a:rPr lang="en-US" sz="2446">
                <a:solidFill>
                  <a:srgbClr val="FFFFFF"/>
                </a:solidFill>
                <a:latin typeface="Arimo"/>
                <a:ea typeface="Arimo"/>
                <a:cs typeface="Arimo"/>
                <a:sym typeface="Arimo"/>
              </a:rPr>
              <a:t>03</a:t>
            </a:r>
          </a:p>
        </p:txBody>
      </p:sp>
      <p:sp>
        <p:nvSpPr>
          <p:cNvPr name="TextBox 36" id="36"/>
          <p:cNvSpPr txBox="true"/>
          <p:nvPr/>
        </p:nvSpPr>
        <p:spPr>
          <a:xfrm rot="0">
            <a:off x="10442968" y="3092893"/>
            <a:ext cx="8421610" cy="803259"/>
          </a:xfrm>
          <a:prstGeom prst="rect">
            <a:avLst/>
          </a:prstGeom>
        </p:spPr>
        <p:txBody>
          <a:bodyPr anchor="t" rtlCol="false" tIns="0" lIns="0" bIns="0" rIns="0">
            <a:spAutoFit/>
          </a:bodyPr>
          <a:lstStyle/>
          <a:p>
            <a:pPr algn="l">
              <a:lnSpc>
                <a:spcPts val="6385"/>
              </a:lnSpc>
            </a:pPr>
            <a:r>
              <a:rPr lang="en-US" sz="4627">
                <a:solidFill>
                  <a:srgbClr val="002060"/>
                </a:solidFill>
                <a:latin typeface="Arimo Bold"/>
                <a:ea typeface="Arimo Bold"/>
                <a:cs typeface="Arimo Bold"/>
                <a:sym typeface="Arimo Bold"/>
              </a:rPr>
              <a:t>Thực nghiệm và kết quả</a:t>
            </a:r>
          </a:p>
        </p:txBody>
      </p:sp>
      <p:sp>
        <p:nvSpPr>
          <p:cNvPr name="Freeform 37" id="37"/>
          <p:cNvSpPr/>
          <p:nvPr/>
        </p:nvSpPr>
        <p:spPr>
          <a:xfrm flipH="false" flipV="false" rot="0">
            <a:off x="8773571" y="2980569"/>
            <a:ext cx="1394608" cy="1451568"/>
          </a:xfrm>
          <a:custGeom>
            <a:avLst/>
            <a:gdLst/>
            <a:ahLst/>
            <a:cxnLst/>
            <a:rect r="r" b="b" t="t" l="l"/>
            <a:pathLst>
              <a:path h="1451568" w="1394608">
                <a:moveTo>
                  <a:pt x="0" y="0"/>
                </a:moveTo>
                <a:lnTo>
                  <a:pt x="1394607" y="0"/>
                </a:lnTo>
                <a:lnTo>
                  <a:pt x="1394607" y="1451569"/>
                </a:lnTo>
                <a:lnTo>
                  <a:pt x="0" y="1451569"/>
                </a:lnTo>
                <a:lnTo>
                  <a:pt x="0" y="0"/>
                </a:lnTo>
                <a:close/>
              </a:path>
            </a:pathLst>
          </a:custGeom>
          <a:blipFill>
            <a:blip r:embed="rId8">
              <a:extLst>
                <a:ext uri="{96DAC541-7B7A-43D3-8B79-37D633B846F1}">
                  <asvg:svgBlip xmlns:asvg="http://schemas.microsoft.com/office/drawing/2016/SVG/main" r:embed="rId9"/>
                </a:ext>
              </a:extLst>
            </a:blip>
            <a:stretch>
              <a:fillRect l="0" t="-5100" r="0" b="-5100"/>
            </a:stretch>
          </a:blipFill>
        </p:spPr>
      </p:sp>
      <p:sp>
        <p:nvSpPr>
          <p:cNvPr name="TextBox 38" id="38"/>
          <p:cNvSpPr txBox="true"/>
          <p:nvPr/>
        </p:nvSpPr>
        <p:spPr>
          <a:xfrm rot="0">
            <a:off x="9060538" y="3392646"/>
            <a:ext cx="791332" cy="424752"/>
          </a:xfrm>
          <a:prstGeom prst="rect">
            <a:avLst/>
          </a:prstGeom>
        </p:spPr>
        <p:txBody>
          <a:bodyPr anchor="t" rtlCol="false" tIns="0" lIns="0" bIns="0" rIns="0">
            <a:spAutoFit/>
          </a:bodyPr>
          <a:lstStyle/>
          <a:p>
            <a:pPr algn="ctr">
              <a:lnSpc>
                <a:spcPts val="3228"/>
              </a:lnSpc>
            </a:pPr>
            <a:r>
              <a:rPr lang="en-US" sz="2690">
                <a:solidFill>
                  <a:srgbClr val="FFFFFF"/>
                </a:solidFill>
                <a:latin typeface="Arimo"/>
                <a:ea typeface="Arimo"/>
                <a:cs typeface="Arimo"/>
                <a:sym typeface="Arimo"/>
              </a:rPr>
              <a:t>04</a:t>
            </a:r>
          </a:p>
        </p:txBody>
      </p:sp>
      <p:sp>
        <p:nvSpPr>
          <p:cNvPr name="TextBox 39" id="39"/>
          <p:cNvSpPr txBox="true"/>
          <p:nvPr/>
        </p:nvSpPr>
        <p:spPr>
          <a:xfrm rot="0">
            <a:off x="10442968" y="4619249"/>
            <a:ext cx="7855137" cy="803259"/>
          </a:xfrm>
          <a:prstGeom prst="rect">
            <a:avLst/>
          </a:prstGeom>
        </p:spPr>
        <p:txBody>
          <a:bodyPr anchor="t" rtlCol="false" tIns="0" lIns="0" bIns="0" rIns="0">
            <a:spAutoFit/>
          </a:bodyPr>
          <a:lstStyle/>
          <a:p>
            <a:pPr algn="l">
              <a:lnSpc>
                <a:spcPts val="6385"/>
              </a:lnSpc>
            </a:pPr>
            <a:r>
              <a:rPr lang="en-US" sz="4627">
                <a:solidFill>
                  <a:srgbClr val="002060"/>
                </a:solidFill>
                <a:latin typeface="Arimo Bold"/>
                <a:ea typeface="Arimo Bold"/>
                <a:cs typeface="Arimo Bold"/>
                <a:sym typeface="Arimo Bold"/>
              </a:rPr>
              <a:t>Hạn chế, hướng phát triển</a:t>
            </a:r>
          </a:p>
        </p:txBody>
      </p:sp>
      <p:sp>
        <p:nvSpPr>
          <p:cNvPr name="Freeform 40" id="40"/>
          <p:cNvSpPr/>
          <p:nvPr/>
        </p:nvSpPr>
        <p:spPr>
          <a:xfrm flipH="false" flipV="false" rot="0">
            <a:off x="8773571" y="4506926"/>
            <a:ext cx="1394608" cy="1451568"/>
          </a:xfrm>
          <a:custGeom>
            <a:avLst/>
            <a:gdLst/>
            <a:ahLst/>
            <a:cxnLst/>
            <a:rect r="r" b="b" t="t" l="l"/>
            <a:pathLst>
              <a:path h="1451568" w="1394608">
                <a:moveTo>
                  <a:pt x="0" y="0"/>
                </a:moveTo>
                <a:lnTo>
                  <a:pt x="1394607" y="0"/>
                </a:lnTo>
                <a:lnTo>
                  <a:pt x="1394607" y="1451568"/>
                </a:lnTo>
                <a:lnTo>
                  <a:pt x="0" y="1451568"/>
                </a:lnTo>
                <a:lnTo>
                  <a:pt x="0" y="0"/>
                </a:lnTo>
                <a:close/>
              </a:path>
            </a:pathLst>
          </a:custGeom>
          <a:blipFill>
            <a:blip r:embed="rId8">
              <a:extLst>
                <a:ext uri="{96DAC541-7B7A-43D3-8B79-37D633B846F1}">
                  <asvg:svgBlip xmlns:asvg="http://schemas.microsoft.com/office/drawing/2016/SVG/main" r:embed="rId9"/>
                </a:ext>
              </a:extLst>
            </a:blip>
            <a:stretch>
              <a:fillRect l="0" t="-5100" r="0" b="-5100"/>
            </a:stretch>
          </a:blipFill>
        </p:spPr>
      </p:sp>
      <p:sp>
        <p:nvSpPr>
          <p:cNvPr name="TextBox 41" id="41"/>
          <p:cNvSpPr txBox="true"/>
          <p:nvPr/>
        </p:nvSpPr>
        <p:spPr>
          <a:xfrm rot="0">
            <a:off x="9060538" y="4919002"/>
            <a:ext cx="791332" cy="424752"/>
          </a:xfrm>
          <a:prstGeom prst="rect">
            <a:avLst/>
          </a:prstGeom>
        </p:spPr>
        <p:txBody>
          <a:bodyPr anchor="t" rtlCol="false" tIns="0" lIns="0" bIns="0" rIns="0">
            <a:spAutoFit/>
          </a:bodyPr>
          <a:lstStyle/>
          <a:p>
            <a:pPr algn="ctr">
              <a:lnSpc>
                <a:spcPts val="3228"/>
              </a:lnSpc>
            </a:pPr>
            <a:r>
              <a:rPr lang="en-US" sz="2690">
                <a:solidFill>
                  <a:srgbClr val="FFFFFF"/>
                </a:solidFill>
                <a:latin typeface="Arimo"/>
                <a:ea typeface="Arimo"/>
                <a:cs typeface="Arimo"/>
                <a:sym typeface="Arimo"/>
              </a:rPr>
              <a:t>05</a:t>
            </a:r>
          </a:p>
        </p:txBody>
      </p:sp>
      <p:sp>
        <p:nvSpPr>
          <p:cNvPr name="TextBox 42" id="42"/>
          <p:cNvSpPr txBox="true"/>
          <p:nvPr/>
        </p:nvSpPr>
        <p:spPr>
          <a:xfrm rot="0">
            <a:off x="1898725" y="3082766"/>
            <a:ext cx="5310543" cy="730507"/>
          </a:xfrm>
          <a:prstGeom prst="rect">
            <a:avLst/>
          </a:prstGeom>
        </p:spPr>
        <p:txBody>
          <a:bodyPr anchor="t" rtlCol="false" tIns="0" lIns="0" bIns="0" rIns="0">
            <a:spAutoFit/>
          </a:bodyPr>
          <a:lstStyle/>
          <a:p>
            <a:pPr algn="l">
              <a:lnSpc>
                <a:spcPts val="5807"/>
              </a:lnSpc>
            </a:pPr>
            <a:r>
              <a:rPr lang="en-US" sz="4208">
                <a:solidFill>
                  <a:srgbClr val="002060"/>
                </a:solidFill>
                <a:latin typeface="Arimo Bold"/>
                <a:ea typeface="Arimo Bold"/>
                <a:cs typeface="Arimo Bold"/>
                <a:sym typeface="Arimo Bold"/>
              </a:rPr>
              <a:t>Mở đầu</a:t>
            </a:r>
          </a:p>
        </p:txBody>
      </p:sp>
      <p:sp>
        <p:nvSpPr>
          <p:cNvPr name="Freeform 43" id="43"/>
          <p:cNvSpPr/>
          <p:nvPr/>
        </p:nvSpPr>
        <p:spPr>
          <a:xfrm flipH="false" flipV="false" rot="0">
            <a:off x="380441" y="2980569"/>
            <a:ext cx="1268369" cy="1320173"/>
          </a:xfrm>
          <a:custGeom>
            <a:avLst/>
            <a:gdLst/>
            <a:ahLst/>
            <a:cxnLst/>
            <a:rect r="r" b="b" t="t" l="l"/>
            <a:pathLst>
              <a:path h="1320173" w="1268369">
                <a:moveTo>
                  <a:pt x="0" y="0"/>
                </a:moveTo>
                <a:lnTo>
                  <a:pt x="1268369" y="0"/>
                </a:lnTo>
                <a:lnTo>
                  <a:pt x="1268369" y="1320174"/>
                </a:lnTo>
                <a:lnTo>
                  <a:pt x="0" y="1320174"/>
                </a:lnTo>
                <a:lnTo>
                  <a:pt x="0" y="0"/>
                </a:lnTo>
                <a:close/>
              </a:path>
            </a:pathLst>
          </a:custGeom>
          <a:blipFill>
            <a:blip r:embed="rId8">
              <a:extLst>
                <a:ext uri="{96DAC541-7B7A-43D3-8B79-37D633B846F1}">
                  <asvg:svgBlip xmlns:asvg="http://schemas.microsoft.com/office/drawing/2016/SVG/main" r:embed="rId9"/>
                </a:ext>
              </a:extLst>
            </a:blip>
            <a:stretch>
              <a:fillRect l="0" t="-5100" r="0" b="-5100"/>
            </a:stretch>
          </a:blipFill>
        </p:spPr>
      </p:sp>
      <p:sp>
        <p:nvSpPr>
          <p:cNvPr name="TextBox 44" id="44"/>
          <p:cNvSpPr txBox="true"/>
          <p:nvPr/>
        </p:nvSpPr>
        <p:spPr>
          <a:xfrm rot="0">
            <a:off x="641432" y="3363145"/>
            <a:ext cx="719701" cy="378503"/>
          </a:xfrm>
          <a:prstGeom prst="rect">
            <a:avLst/>
          </a:prstGeom>
        </p:spPr>
        <p:txBody>
          <a:bodyPr anchor="t" rtlCol="false" tIns="0" lIns="0" bIns="0" rIns="0">
            <a:spAutoFit/>
          </a:bodyPr>
          <a:lstStyle/>
          <a:p>
            <a:pPr algn="ctr">
              <a:lnSpc>
                <a:spcPts val="2935"/>
              </a:lnSpc>
            </a:pPr>
            <a:r>
              <a:rPr lang="en-US" sz="2446">
                <a:solidFill>
                  <a:srgbClr val="FFFFFF"/>
                </a:solidFill>
                <a:latin typeface="Arimo"/>
                <a:ea typeface="Arimo"/>
                <a:cs typeface="Arimo"/>
                <a:sym typeface="Arimo"/>
              </a:rPr>
              <a:t>01</a:t>
            </a:r>
          </a:p>
        </p:txBody>
      </p:sp>
      <p:sp>
        <p:nvSpPr>
          <p:cNvPr name="TextBox 45" id="45"/>
          <p:cNvSpPr txBox="true"/>
          <p:nvPr/>
        </p:nvSpPr>
        <p:spPr>
          <a:xfrm rot="0">
            <a:off x="10442968" y="6070818"/>
            <a:ext cx="7855137" cy="803259"/>
          </a:xfrm>
          <a:prstGeom prst="rect">
            <a:avLst/>
          </a:prstGeom>
        </p:spPr>
        <p:txBody>
          <a:bodyPr anchor="t" rtlCol="false" tIns="0" lIns="0" bIns="0" rIns="0">
            <a:spAutoFit/>
          </a:bodyPr>
          <a:lstStyle/>
          <a:p>
            <a:pPr algn="l">
              <a:lnSpc>
                <a:spcPts val="6385"/>
              </a:lnSpc>
            </a:pPr>
            <a:r>
              <a:rPr lang="en-US" sz="4627">
                <a:solidFill>
                  <a:srgbClr val="002060"/>
                </a:solidFill>
                <a:latin typeface="Arimo Bold"/>
                <a:ea typeface="Arimo Bold"/>
                <a:cs typeface="Arimo Bold"/>
                <a:sym typeface="Arimo Bold"/>
              </a:rPr>
              <a:t>Hỏi Đáp</a:t>
            </a:r>
          </a:p>
        </p:txBody>
      </p:sp>
      <p:sp>
        <p:nvSpPr>
          <p:cNvPr name="Freeform 46" id="46"/>
          <p:cNvSpPr/>
          <p:nvPr/>
        </p:nvSpPr>
        <p:spPr>
          <a:xfrm flipH="false" flipV="false" rot="0">
            <a:off x="8773571" y="5958494"/>
            <a:ext cx="1394608" cy="1451568"/>
          </a:xfrm>
          <a:custGeom>
            <a:avLst/>
            <a:gdLst/>
            <a:ahLst/>
            <a:cxnLst/>
            <a:rect r="r" b="b" t="t" l="l"/>
            <a:pathLst>
              <a:path h="1451568" w="1394608">
                <a:moveTo>
                  <a:pt x="0" y="0"/>
                </a:moveTo>
                <a:lnTo>
                  <a:pt x="1394607" y="0"/>
                </a:lnTo>
                <a:lnTo>
                  <a:pt x="1394607" y="1451569"/>
                </a:lnTo>
                <a:lnTo>
                  <a:pt x="0" y="1451569"/>
                </a:lnTo>
                <a:lnTo>
                  <a:pt x="0" y="0"/>
                </a:lnTo>
                <a:close/>
              </a:path>
            </a:pathLst>
          </a:custGeom>
          <a:blipFill>
            <a:blip r:embed="rId8">
              <a:extLst>
                <a:ext uri="{96DAC541-7B7A-43D3-8B79-37D633B846F1}">
                  <asvg:svgBlip xmlns:asvg="http://schemas.microsoft.com/office/drawing/2016/SVG/main" r:embed="rId9"/>
                </a:ext>
              </a:extLst>
            </a:blip>
            <a:stretch>
              <a:fillRect l="0" t="-5100" r="0" b="-5100"/>
            </a:stretch>
          </a:blipFill>
        </p:spPr>
      </p:sp>
      <p:sp>
        <p:nvSpPr>
          <p:cNvPr name="TextBox 47" id="47"/>
          <p:cNvSpPr txBox="true"/>
          <p:nvPr/>
        </p:nvSpPr>
        <p:spPr>
          <a:xfrm rot="0">
            <a:off x="9028368" y="6374853"/>
            <a:ext cx="791332" cy="424627"/>
          </a:xfrm>
          <a:prstGeom prst="rect">
            <a:avLst/>
          </a:prstGeom>
        </p:spPr>
        <p:txBody>
          <a:bodyPr anchor="t" rtlCol="false" tIns="0" lIns="0" bIns="0" rIns="0">
            <a:spAutoFit/>
          </a:bodyPr>
          <a:lstStyle/>
          <a:p>
            <a:pPr algn="ctr">
              <a:lnSpc>
                <a:spcPts val="3228"/>
              </a:lnSpc>
            </a:pPr>
            <a:r>
              <a:rPr lang="en-US" sz="2690">
                <a:solidFill>
                  <a:srgbClr val="FFFFFF"/>
                </a:solidFill>
                <a:latin typeface="Arimo"/>
                <a:ea typeface="Arimo"/>
                <a:cs typeface="Arimo"/>
                <a:sym typeface="Arimo"/>
              </a:rPr>
              <a:t>06</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1008065" y="1758495"/>
            <a:ext cx="4869079" cy="7022169"/>
          </a:xfrm>
          <a:custGeom>
            <a:avLst/>
            <a:gdLst/>
            <a:ahLst/>
            <a:cxnLst/>
            <a:rect r="r" b="b" t="t" l="l"/>
            <a:pathLst>
              <a:path h="7022169" w="4869079">
                <a:moveTo>
                  <a:pt x="0" y="0"/>
                </a:moveTo>
                <a:lnTo>
                  <a:pt x="4869079" y="0"/>
                </a:lnTo>
                <a:lnTo>
                  <a:pt x="4869079" y="7022170"/>
                </a:lnTo>
                <a:lnTo>
                  <a:pt x="0" y="7022170"/>
                </a:lnTo>
                <a:lnTo>
                  <a:pt x="0" y="0"/>
                </a:lnTo>
                <a:close/>
              </a:path>
            </a:pathLst>
          </a:custGeom>
          <a:blipFill>
            <a:blip r:embed="rId8"/>
            <a:stretch>
              <a:fillRect l="0" t="0" r="0" b="0"/>
            </a:stretch>
          </a:blipFill>
        </p:spPr>
      </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879974"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5" id="25"/>
          <p:cNvSpPr txBox="true"/>
          <p:nvPr/>
        </p:nvSpPr>
        <p:spPr>
          <a:xfrm rot="0">
            <a:off x="3391428" y="445168"/>
            <a:ext cx="11745505"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6" id="26"/>
          <p:cNvSpPr txBox="true"/>
          <p:nvPr/>
        </p:nvSpPr>
        <p:spPr>
          <a:xfrm rot="0">
            <a:off x="1230246" y="1732839"/>
            <a:ext cx="11913788"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Mô Hình Transformer</a:t>
            </a:r>
          </a:p>
        </p:txBody>
      </p:sp>
      <p:sp>
        <p:nvSpPr>
          <p:cNvPr name="TextBox 27" id="27"/>
          <p:cNvSpPr txBox="true"/>
          <p:nvPr/>
        </p:nvSpPr>
        <p:spPr>
          <a:xfrm rot="0">
            <a:off x="1195274" y="2345405"/>
            <a:ext cx="9291454" cy="10572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Một kiến trúc mạng nơ-ron được giới thiệu trong bài báo "Attention is All You Need" </a:t>
            </a:r>
          </a:p>
        </p:txBody>
      </p:sp>
      <p:sp>
        <p:nvSpPr>
          <p:cNvPr name="TextBox 28" id="28"/>
          <p:cNvSpPr txBox="true"/>
          <p:nvPr/>
        </p:nvSpPr>
        <p:spPr>
          <a:xfrm rot="0">
            <a:off x="1171816" y="3507455"/>
            <a:ext cx="9291454" cy="15906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Giải quyết các hạn chế của Bi-LSTM bằng cách sử dụng cơ chế attention, cho phép mô hình xử lý dữ liệu theo cách không tuần tự.</a:t>
            </a:r>
          </a:p>
        </p:txBody>
      </p:sp>
      <p:sp>
        <p:nvSpPr>
          <p:cNvPr name="TextBox 29" id="29"/>
          <p:cNvSpPr txBox="true"/>
          <p:nvPr/>
        </p:nvSpPr>
        <p:spPr>
          <a:xfrm rot="0">
            <a:off x="1171816" y="5202905"/>
            <a:ext cx="9291454" cy="10572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Bold"/>
                <a:ea typeface="Helvetica Now Display Bold"/>
                <a:cs typeface="Helvetica Now Display Bold"/>
                <a:sym typeface="Helvetica Now Display Bold"/>
              </a:rPr>
              <a:t>Cấu trúc:</a:t>
            </a:r>
            <a:r>
              <a:rPr lang="en-US" sz="3000">
                <a:solidFill>
                  <a:srgbClr val="002060"/>
                </a:solidFill>
                <a:latin typeface="Helvetica Now Display"/>
                <a:ea typeface="Helvetica Now Display"/>
                <a:cs typeface="Helvetica Now Display"/>
                <a:sym typeface="Helvetica Now Display"/>
              </a:rPr>
              <a:t> Bao gồm Encoder và Decoder.</a:t>
            </a:r>
          </a:p>
          <a:p>
            <a:pPr algn="l">
              <a:lnSpc>
                <a:spcPts val="4200"/>
              </a:lnSpc>
            </a:pPr>
          </a:p>
        </p:txBody>
      </p:sp>
      <p:sp>
        <p:nvSpPr>
          <p:cNvPr name="TextBox 30" id="30"/>
          <p:cNvSpPr txBox="true"/>
          <p:nvPr/>
        </p:nvSpPr>
        <p:spPr>
          <a:xfrm rot="0">
            <a:off x="1171816" y="5821199"/>
            <a:ext cx="9291454" cy="15906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Bold"/>
                <a:ea typeface="Helvetica Now Display Bold"/>
                <a:cs typeface="Helvetica Now Display Bold"/>
                <a:sym typeface="Helvetica Now Display Bold"/>
              </a:rPr>
              <a:t>Self-Attention và Multi-head Attention: </a:t>
            </a:r>
            <a:r>
              <a:rPr lang="en-US" sz="3000">
                <a:solidFill>
                  <a:srgbClr val="002060"/>
                </a:solidFill>
                <a:latin typeface="Helvetica Now Display"/>
                <a:ea typeface="Helvetica Now Display"/>
                <a:cs typeface="Helvetica Now Display"/>
                <a:sym typeface="Helvetica Now Display"/>
              </a:rPr>
              <a:t>Nắm bắt mối liên hệ giữa các từ trong câu.</a:t>
            </a:r>
          </a:p>
          <a:p>
            <a:pPr algn="l">
              <a:lnSpc>
                <a:spcPts val="4200"/>
              </a:lnSpc>
            </a:pPr>
          </a:p>
        </p:txBody>
      </p:sp>
      <p:sp>
        <p:nvSpPr>
          <p:cNvPr name="TextBox 31" id="31"/>
          <p:cNvSpPr txBox="true"/>
          <p:nvPr/>
        </p:nvSpPr>
        <p:spPr>
          <a:xfrm rot="0">
            <a:off x="1171816" y="6983249"/>
            <a:ext cx="9291454" cy="15906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Bold"/>
                <a:ea typeface="Helvetica Now Display Bold"/>
                <a:cs typeface="Helvetica Now Display Bold"/>
                <a:sym typeface="Helvetica Now Display Bold"/>
              </a:rPr>
              <a:t>Positional Encoding: </a:t>
            </a:r>
            <a:r>
              <a:rPr lang="en-US" sz="3000">
                <a:solidFill>
                  <a:srgbClr val="002060"/>
                </a:solidFill>
                <a:latin typeface="Helvetica Now Display"/>
                <a:ea typeface="Helvetica Now Display"/>
                <a:cs typeface="Helvetica Now Display"/>
                <a:sym typeface="Helvetica Now Display"/>
              </a:rPr>
              <a:t>Đưa thông tin về vị trí của từ vào vector đầu vào.</a:t>
            </a:r>
          </a:p>
          <a:p>
            <a:pPr algn="l">
              <a:lnSpc>
                <a:spcPts val="420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644591" y="869030"/>
            <a:ext cx="885522" cy="3086100"/>
            <a:chOff x="0" y="0"/>
            <a:chExt cx="233224" cy="812800"/>
          </a:xfrm>
        </p:grpSpPr>
        <p:sp>
          <p:nvSpPr>
            <p:cNvPr name="Freeform 6" id="6"/>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7" id="7"/>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040391" y="582704"/>
            <a:ext cx="885522" cy="3086100"/>
            <a:chOff x="0" y="0"/>
            <a:chExt cx="233224" cy="812800"/>
          </a:xfrm>
        </p:grpSpPr>
        <p:sp>
          <p:nvSpPr>
            <p:cNvPr name="Freeform 9" id="9"/>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0" id="10"/>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4"/>
            <a:stretch>
              <a:fillRect l="0" t="0" r="0" b="0"/>
            </a:stretch>
          </a:blipFill>
        </p:spPr>
      </p:sp>
      <p:sp>
        <p:nvSpPr>
          <p:cNvPr name="Freeform 15" id="15"/>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5"/>
            <a:stretch>
              <a:fillRect l="-5207" t="0" r="0" b="0"/>
            </a:stretch>
          </a:blipFill>
        </p:spPr>
      </p:sp>
      <p:grpSp>
        <p:nvGrpSpPr>
          <p:cNvPr name="Group 16" id="16"/>
          <p:cNvGrpSpPr/>
          <p:nvPr/>
        </p:nvGrpSpPr>
        <p:grpSpPr>
          <a:xfrm rot="0">
            <a:off x="13899367" y="9163643"/>
            <a:ext cx="1815152" cy="741680"/>
            <a:chOff x="0" y="0"/>
            <a:chExt cx="478065" cy="195340"/>
          </a:xfrm>
        </p:grpSpPr>
        <p:sp>
          <p:nvSpPr>
            <p:cNvPr name="Freeform 17" id="17"/>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8" id="18"/>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4692851" y="3896191"/>
            <a:ext cx="8883248" cy="2521879"/>
          </a:xfrm>
          <a:custGeom>
            <a:avLst/>
            <a:gdLst/>
            <a:ahLst/>
            <a:cxnLst/>
            <a:rect r="r" b="b" t="t" l="l"/>
            <a:pathLst>
              <a:path h="2521879" w="8883248">
                <a:moveTo>
                  <a:pt x="0" y="0"/>
                </a:moveTo>
                <a:lnTo>
                  <a:pt x="8883248" y="0"/>
                </a:lnTo>
                <a:lnTo>
                  <a:pt x="8883248" y="2521879"/>
                </a:lnTo>
                <a:lnTo>
                  <a:pt x="0" y="2521879"/>
                </a:lnTo>
                <a:lnTo>
                  <a:pt x="0" y="0"/>
                </a:lnTo>
                <a:close/>
              </a:path>
            </a:pathLst>
          </a:custGeom>
          <a:blipFill>
            <a:blip r:embed="rId6"/>
            <a:stretch>
              <a:fillRect l="0" t="0" r="0" b="0"/>
            </a:stretch>
          </a:blipFill>
        </p:spPr>
      </p:sp>
      <p:sp>
        <p:nvSpPr>
          <p:cNvPr name="TextBox 20" id="20"/>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1" id="21"/>
          <p:cNvGrpSpPr/>
          <p:nvPr/>
        </p:nvGrpSpPr>
        <p:grpSpPr>
          <a:xfrm rot="0">
            <a:off x="12879974" y="9163643"/>
            <a:ext cx="4513918" cy="741680"/>
            <a:chOff x="0" y="0"/>
            <a:chExt cx="6018557" cy="988907"/>
          </a:xfrm>
        </p:grpSpPr>
        <p:sp>
          <p:nvSpPr>
            <p:cNvPr name="TextBox 22" id="22"/>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3" id="23"/>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4" id="24"/>
          <p:cNvSpPr txBox="true"/>
          <p:nvPr/>
        </p:nvSpPr>
        <p:spPr>
          <a:xfrm rot="0">
            <a:off x="3391428" y="445168"/>
            <a:ext cx="11745505"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5" id="25"/>
          <p:cNvSpPr txBox="true"/>
          <p:nvPr/>
        </p:nvSpPr>
        <p:spPr>
          <a:xfrm rot="0">
            <a:off x="1230246" y="1732839"/>
            <a:ext cx="11913788"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Mô Hình Longformer</a:t>
            </a:r>
          </a:p>
        </p:txBody>
      </p:sp>
      <p:sp>
        <p:nvSpPr>
          <p:cNvPr name="TextBox 26" id="26"/>
          <p:cNvSpPr txBox="true"/>
          <p:nvPr/>
        </p:nvSpPr>
        <p:spPr>
          <a:xfrm rot="0">
            <a:off x="1195274" y="2345405"/>
            <a:ext cx="9291454" cy="5238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Một mô hình tiến bộ được thiết kế để xử lý văn bản dài</a:t>
            </a:r>
          </a:p>
        </p:txBody>
      </p:sp>
      <p:sp>
        <p:nvSpPr>
          <p:cNvPr name="TextBox 27" id="27"/>
          <p:cNvSpPr txBox="true"/>
          <p:nvPr/>
        </p:nvSpPr>
        <p:spPr>
          <a:xfrm rot="0">
            <a:off x="1195274" y="3106829"/>
            <a:ext cx="9291454" cy="10572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Cơ chế Attention: Sử dụng sự kết hợp của attention cận cảnh và tổng thể.</a:t>
            </a:r>
          </a:p>
        </p:txBody>
      </p:sp>
      <p:sp>
        <p:nvSpPr>
          <p:cNvPr name="Freeform 28" id="28"/>
          <p:cNvSpPr/>
          <p:nvPr/>
        </p:nvSpPr>
        <p:spPr>
          <a:xfrm flipH="false" flipV="false" rot="0">
            <a:off x="198332" y="8422475"/>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9" id="29"/>
          <p:cNvSpPr txBox="true"/>
          <p:nvPr/>
        </p:nvSpPr>
        <p:spPr>
          <a:xfrm rot="0">
            <a:off x="1370148" y="7418195"/>
            <a:ext cx="12753196" cy="10572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Bold"/>
                <a:ea typeface="Helvetica Now Display Bold"/>
                <a:cs typeface="Helvetica Now Display Bold"/>
                <a:sym typeface="Helvetica Now Display Bold"/>
              </a:rPr>
              <a:t>Global Sliding Window Attention:</a:t>
            </a:r>
            <a:r>
              <a:rPr lang="en-US" sz="3000">
                <a:solidFill>
                  <a:srgbClr val="002060"/>
                </a:solidFill>
                <a:latin typeface="Helvetica Now Display"/>
                <a:ea typeface="Helvetica Now Display"/>
                <a:cs typeface="Helvetica Now Display"/>
                <a:sym typeface="Helvetica Now Display"/>
              </a:rPr>
              <a:t> Kết hợp attention cục bộ và toàn cầu.</a:t>
            </a:r>
          </a:p>
          <a:p>
            <a:pPr algn="l">
              <a:lnSpc>
                <a:spcPts val="4200"/>
              </a:lnSpc>
            </a:pPr>
          </a:p>
        </p:txBody>
      </p:sp>
      <p:sp>
        <p:nvSpPr>
          <p:cNvPr name="TextBox 30" id="30"/>
          <p:cNvSpPr txBox="true"/>
          <p:nvPr/>
        </p:nvSpPr>
        <p:spPr>
          <a:xfrm rot="0">
            <a:off x="1370148" y="6656195"/>
            <a:ext cx="12900504" cy="5238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Bold"/>
                <a:ea typeface="Helvetica Now Display Bold"/>
                <a:cs typeface="Helvetica Now Display Bold"/>
                <a:sym typeface="Helvetica Now Display Bold"/>
              </a:rPr>
              <a:t>Sliding Window Attention: </a:t>
            </a:r>
            <a:r>
              <a:rPr lang="en-US" sz="3000">
                <a:solidFill>
                  <a:srgbClr val="002060"/>
                </a:solidFill>
                <a:latin typeface="Helvetica Now Display"/>
                <a:ea typeface="Helvetica Now Display"/>
                <a:cs typeface="Helvetica Now Display"/>
                <a:sym typeface="Helvetica Now Display"/>
              </a:rPr>
              <a:t>Tính toán attention trong phạm vi cửa sổ trượt.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644591" y="869030"/>
            <a:ext cx="885522" cy="3086100"/>
            <a:chOff x="0" y="0"/>
            <a:chExt cx="233224" cy="812800"/>
          </a:xfrm>
        </p:grpSpPr>
        <p:sp>
          <p:nvSpPr>
            <p:cNvPr name="Freeform 6" id="6"/>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7" id="7"/>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040391" y="582704"/>
            <a:ext cx="885522" cy="3086100"/>
            <a:chOff x="0" y="0"/>
            <a:chExt cx="233224" cy="812800"/>
          </a:xfrm>
        </p:grpSpPr>
        <p:sp>
          <p:nvSpPr>
            <p:cNvPr name="Freeform 9" id="9"/>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0" id="10"/>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4"/>
            <a:stretch>
              <a:fillRect l="0" t="0" r="0" b="0"/>
            </a:stretch>
          </a:blipFill>
        </p:spPr>
      </p:sp>
      <p:sp>
        <p:nvSpPr>
          <p:cNvPr name="Freeform 15" id="15"/>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5"/>
            <a:stretch>
              <a:fillRect l="-5207" t="0" r="0" b="0"/>
            </a:stretch>
          </a:blipFill>
        </p:spPr>
      </p:sp>
      <p:grpSp>
        <p:nvGrpSpPr>
          <p:cNvPr name="Group 16" id="16"/>
          <p:cNvGrpSpPr/>
          <p:nvPr/>
        </p:nvGrpSpPr>
        <p:grpSpPr>
          <a:xfrm rot="0">
            <a:off x="13899367" y="9163643"/>
            <a:ext cx="1815152" cy="741680"/>
            <a:chOff x="0" y="0"/>
            <a:chExt cx="478065" cy="195340"/>
          </a:xfrm>
        </p:grpSpPr>
        <p:sp>
          <p:nvSpPr>
            <p:cNvPr name="Freeform 17" id="17"/>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8" id="18"/>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0" id="20"/>
          <p:cNvGrpSpPr/>
          <p:nvPr/>
        </p:nvGrpSpPr>
        <p:grpSpPr>
          <a:xfrm rot="0">
            <a:off x="12879974" y="9163643"/>
            <a:ext cx="4513918" cy="741680"/>
            <a:chOff x="0" y="0"/>
            <a:chExt cx="6018557" cy="988907"/>
          </a:xfrm>
        </p:grpSpPr>
        <p:sp>
          <p:nvSpPr>
            <p:cNvPr name="TextBox 21" id="21"/>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2" id="22"/>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Freeform 23" id="23"/>
          <p:cNvSpPr/>
          <p:nvPr/>
        </p:nvSpPr>
        <p:spPr>
          <a:xfrm flipH="false" flipV="false" rot="0">
            <a:off x="198332" y="8422475"/>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1186177" y="2664384"/>
            <a:ext cx="6854214" cy="3791800"/>
          </a:xfrm>
          <a:custGeom>
            <a:avLst/>
            <a:gdLst/>
            <a:ahLst/>
            <a:cxnLst/>
            <a:rect r="r" b="b" t="t" l="l"/>
            <a:pathLst>
              <a:path h="3791800" w="6854214">
                <a:moveTo>
                  <a:pt x="0" y="0"/>
                </a:moveTo>
                <a:lnTo>
                  <a:pt x="6854214" y="0"/>
                </a:lnTo>
                <a:lnTo>
                  <a:pt x="6854214" y="3791800"/>
                </a:lnTo>
                <a:lnTo>
                  <a:pt x="0" y="3791800"/>
                </a:lnTo>
                <a:lnTo>
                  <a:pt x="0" y="0"/>
                </a:lnTo>
                <a:close/>
              </a:path>
            </a:pathLst>
          </a:custGeom>
          <a:blipFill>
            <a:blip r:embed="rId8"/>
            <a:stretch>
              <a:fillRect l="0" t="-5795" r="0" b="-5795"/>
            </a:stretch>
          </a:blipFill>
        </p:spPr>
      </p:sp>
      <p:sp>
        <p:nvSpPr>
          <p:cNvPr name="TextBox 25" id="25"/>
          <p:cNvSpPr txBox="true"/>
          <p:nvPr/>
        </p:nvSpPr>
        <p:spPr>
          <a:xfrm rot="0">
            <a:off x="3391428" y="445168"/>
            <a:ext cx="11745505"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6" id="26"/>
          <p:cNvSpPr txBox="true"/>
          <p:nvPr/>
        </p:nvSpPr>
        <p:spPr>
          <a:xfrm rot="0">
            <a:off x="1230246" y="1732839"/>
            <a:ext cx="11913788"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BERT (Bidirectional Encoder Representations from Transformers)</a:t>
            </a:r>
          </a:p>
        </p:txBody>
      </p:sp>
      <p:sp>
        <p:nvSpPr>
          <p:cNvPr name="TextBox 27" id="27"/>
          <p:cNvSpPr txBox="true"/>
          <p:nvPr/>
        </p:nvSpPr>
        <p:spPr>
          <a:xfrm rot="0">
            <a:off x="1195274" y="2254809"/>
            <a:ext cx="11108255" cy="5238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Một mô hình ngôn ngữ được giới thiệu bởi Google AI vào năm 2018</a:t>
            </a:r>
          </a:p>
        </p:txBody>
      </p:sp>
      <p:sp>
        <p:nvSpPr>
          <p:cNvPr name="TextBox 28" id="28"/>
          <p:cNvSpPr txBox="true"/>
          <p:nvPr/>
        </p:nvSpPr>
        <p:spPr>
          <a:xfrm rot="0">
            <a:off x="1195274" y="2774340"/>
            <a:ext cx="9291454" cy="10572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Sử dụng kiến trúc Transformer, nhưng với một số cải tiến để nắm bắt ngữ cảnh hai chiều hiệu quả hơn</a:t>
            </a:r>
          </a:p>
        </p:txBody>
      </p:sp>
      <p:sp>
        <p:nvSpPr>
          <p:cNvPr name="TextBox 29" id="29"/>
          <p:cNvSpPr txBox="true"/>
          <p:nvPr/>
        </p:nvSpPr>
        <p:spPr>
          <a:xfrm rot="0">
            <a:off x="1230246" y="5675120"/>
            <a:ext cx="12753196" cy="5238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Được huấn luyện với hai nhiệm vụ chính</a:t>
            </a:r>
          </a:p>
        </p:txBody>
      </p:sp>
      <p:sp>
        <p:nvSpPr>
          <p:cNvPr name="TextBox 30" id="30"/>
          <p:cNvSpPr txBox="true"/>
          <p:nvPr/>
        </p:nvSpPr>
        <p:spPr>
          <a:xfrm rot="0">
            <a:off x="1195274" y="4469480"/>
            <a:ext cx="9291454" cy="10572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a:ea typeface="Helvetica Now Display"/>
                <a:cs typeface="Helvetica Now Display"/>
                <a:sym typeface="Helvetica Now Display"/>
              </a:rPr>
              <a:t>Sử dụng phần encoder của Transformer để tạo ra các biểu diễn ngữ cảnh hai chiều cho từ ngữ trong câu</a:t>
            </a:r>
          </a:p>
        </p:txBody>
      </p:sp>
      <p:sp>
        <p:nvSpPr>
          <p:cNvPr name="TextBox 31" id="31"/>
          <p:cNvSpPr txBox="true"/>
          <p:nvPr/>
        </p:nvSpPr>
        <p:spPr>
          <a:xfrm rot="0">
            <a:off x="1230246" y="3888455"/>
            <a:ext cx="12900504" cy="5238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Bold"/>
                <a:ea typeface="Helvetica Now Display Bold"/>
                <a:cs typeface="Helvetica Now Display Bold"/>
                <a:sym typeface="Helvetica Now Display Bold"/>
              </a:rPr>
              <a:t>Các BERT hoạt động</a:t>
            </a:r>
          </a:p>
        </p:txBody>
      </p:sp>
      <p:sp>
        <p:nvSpPr>
          <p:cNvPr name="TextBox 32" id="32"/>
          <p:cNvSpPr txBox="true"/>
          <p:nvPr/>
        </p:nvSpPr>
        <p:spPr>
          <a:xfrm rot="0">
            <a:off x="1838325" y="6256145"/>
            <a:ext cx="12753196" cy="10572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Bold Italics"/>
                <a:ea typeface="Helvetica Now Display Bold Italics"/>
                <a:cs typeface="Helvetica Now Display Bold Italics"/>
                <a:sym typeface="Helvetica Now Display Bold Italics"/>
              </a:rPr>
              <a:t>Masked Language Model (MLM):</a:t>
            </a:r>
            <a:r>
              <a:rPr lang="en-US" sz="3000">
                <a:solidFill>
                  <a:srgbClr val="002060"/>
                </a:solidFill>
                <a:latin typeface="Helvetica Now Display"/>
                <a:ea typeface="Helvetica Now Display"/>
                <a:cs typeface="Helvetica Now Display"/>
                <a:sym typeface="Helvetica Now Display"/>
              </a:rPr>
              <a:t> Một phần của đầu vào được che khuất (masked) và mô hình phải dự đoán từ bị che khuất đó.</a:t>
            </a:r>
          </a:p>
        </p:txBody>
      </p:sp>
      <p:sp>
        <p:nvSpPr>
          <p:cNvPr name="TextBox 33" id="33"/>
          <p:cNvSpPr txBox="true"/>
          <p:nvPr/>
        </p:nvSpPr>
        <p:spPr>
          <a:xfrm rot="0">
            <a:off x="1838325" y="7465820"/>
            <a:ext cx="12753196" cy="1057275"/>
          </a:xfrm>
          <a:prstGeom prst="rect">
            <a:avLst/>
          </a:prstGeom>
        </p:spPr>
        <p:txBody>
          <a:bodyPr anchor="t" rtlCol="false" tIns="0" lIns="0" bIns="0" rIns="0">
            <a:spAutoFit/>
          </a:bodyPr>
          <a:lstStyle/>
          <a:p>
            <a:pPr algn="l">
              <a:lnSpc>
                <a:spcPts val="4200"/>
              </a:lnSpc>
            </a:pPr>
            <a:r>
              <a:rPr lang="en-US" sz="3000">
                <a:solidFill>
                  <a:srgbClr val="002060"/>
                </a:solidFill>
                <a:latin typeface="Helvetica Now Display Bold Italics"/>
                <a:ea typeface="Helvetica Now Display Bold Italics"/>
                <a:cs typeface="Helvetica Now Display Bold Italics"/>
                <a:sym typeface="Helvetica Now Display Bold Italics"/>
              </a:rPr>
              <a:t>Next Sentence Prediction (NSP):</a:t>
            </a:r>
            <a:r>
              <a:rPr lang="en-US" sz="3000">
                <a:solidFill>
                  <a:srgbClr val="002060"/>
                </a:solidFill>
                <a:latin typeface="Helvetica Now Display"/>
                <a:ea typeface="Helvetica Now Display"/>
                <a:cs typeface="Helvetica Now Display"/>
                <a:sym typeface="Helvetica Now Display"/>
              </a:rPr>
              <a:t> BERT được huấn luyện để dự đoán xem một câu có phải là tiếp theo của một câu khác hay không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1" id="21"/>
          <p:cNvGrpSpPr/>
          <p:nvPr/>
        </p:nvGrpSpPr>
        <p:grpSpPr>
          <a:xfrm rot="0">
            <a:off x="12879974" y="9163643"/>
            <a:ext cx="4513918" cy="741680"/>
            <a:chOff x="0" y="0"/>
            <a:chExt cx="6018557" cy="988907"/>
          </a:xfrm>
        </p:grpSpPr>
        <p:sp>
          <p:nvSpPr>
            <p:cNvPr name="TextBox 22" id="22"/>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3" id="23"/>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4" id="24"/>
          <p:cNvSpPr txBox="true"/>
          <p:nvPr/>
        </p:nvSpPr>
        <p:spPr>
          <a:xfrm rot="0">
            <a:off x="3391428" y="445168"/>
            <a:ext cx="11745505"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5" id="25"/>
          <p:cNvSpPr txBox="true"/>
          <p:nvPr/>
        </p:nvSpPr>
        <p:spPr>
          <a:xfrm rot="0">
            <a:off x="1230246" y="2653924"/>
            <a:ext cx="3381104" cy="5238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Bold"/>
                <a:ea typeface="Helvetica Now Display Bold"/>
                <a:cs typeface="Helvetica Now Display Bold"/>
                <a:sym typeface="Helvetica Now Display Bold"/>
              </a:rPr>
              <a:t>Tính năng nổi bật</a:t>
            </a:r>
          </a:p>
        </p:txBody>
      </p:sp>
      <p:sp>
        <p:nvSpPr>
          <p:cNvPr name="TextBox 26" id="26"/>
          <p:cNvSpPr txBox="true"/>
          <p:nvPr/>
        </p:nvSpPr>
        <p:spPr>
          <a:xfrm rot="0">
            <a:off x="1263731" y="3393155"/>
            <a:ext cx="15741488" cy="1057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Hiểu sâu ngữ cảnh: Nhờ vào huấn luyện hai chiều, BERT có khả năng hiểu sâu hơn về ngữ cảnh và ý nghĩa của từ trong câu.</a:t>
            </a:r>
          </a:p>
        </p:txBody>
      </p:sp>
      <p:sp>
        <p:nvSpPr>
          <p:cNvPr name="TextBox 27" id="27"/>
          <p:cNvSpPr txBox="true"/>
          <p:nvPr/>
        </p:nvSpPr>
        <p:spPr>
          <a:xfrm rot="0">
            <a:off x="1230246" y="4879055"/>
            <a:ext cx="15741488" cy="1057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Transfer Learning: BERT có thể được tiền huấn luyện trên một tập dữ liệu lớn và sau đó tinh chỉnh cho các bài toán cụ thể.</a:t>
            </a:r>
          </a:p>
        </p:txBody>
      </p:sp>
      <p:sp>
        <p:nvSpPr>
          <p:cNvPr name="TextBox 28" id="28"/>
          <p:cNvSpPr txBox="true"/>
          <p:nvPr/>
        </p:nvSpPr>
        <p:spPr>
          <a:xfrm rot="0">
            <a:off x="1230246" y="1732839"/>
            <a:ext cx="11913788"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BERT (Bidirectional Encoder Representations from Transformers)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4357825" y="3973604"/>
            <a:ext cx="7359436" cy="2173784"/>
          </a:xfrm>
          <a:custGeom>
            <a:avLst/>
            <a:gdLst/>
            <a:ahLst/>
            <a:cxnLst/>
            <a:rect r="r" b="b" t="t" l="l"/>
            <a:pathLst>
              <a:path h="2173784" w="7359436">
                <a:moveTo>
                  <a:pt x="0" y="0"/>
                </a:moveTo>
                <a:lnTo>
                  <a:pt x="7359437" y="0"/>
                </a:lnTo>
                <a:lnTo>
                  <a:pt x="7359437" y="2173784"/>
                </a:lnTo>
                <a:lnTo>
                  <a:pt x="0" y="2173784"/>
                </a:lnTo>
                <a:lnTo>
                  <a:pt x="0" y="0"/>
                </a:lnTo>
                <a:close/>
              </a:path>
            </a:pathLst>
          </a:custGeom>
          <a:blipFill>
            <a:blip r:embed="rId8"/>
            <a:stretch>
              <a:fillRect l="0" t="0" r="0" b="0"/>
            </a:stretch>
          </a:blipFill>
        </p:spPr>
      </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879974"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5" id="25"/>
          <p:cNvSpPr txBox="true"/>
          <p:nvPr/>
        </p:nvSpPr>
        <p:spPr>
          <a:xfrm rot="0">
            <a:off x="3391428" y="445168"/>
            <a:ext cx="11745505"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CÁC MÔ HÌNH SỬ DỤNG</a:t>
            </a:r>
          </a:p>
        </p:txBody>
      </p:sp>
      <p:sp>
        <p:nvSpPr>
          <p:cNvPr name="TextBox 26" id="26"/>
          <p:cNvSpPr txBox="true"/>
          <p:nvPr/>
        </p:nvSpPr>
        <p:spPr>
          <a:xfrm rot="0">
            <a:off x="1230246" y="2178609"/>
            <a:ext cx="12489657" cy="10572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Một biến thể huấn luyện trước dành riêng cho Tiếng Việt, đạt kết quả ấn tượng trong nhiều bài toán xử lý ngôn ngữ.</a:t>
            </a:r>
          </a:p>
        </p:txBody>
      </p:sp>
      <p:sp>
        <p:nvSpPr>
          <p:cNvPr name="TextBox 27" id="27"/>
          <p:cNvSpPr txBox="true"/>
          <p:nvPr/>
        </p:nvSpPr>
        <p:spPr>
          <a:xfrm rot="0">
            <a:off x="1171816" y="3278279"/>
            <a:ext cx="15741488" cy="5238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Xây dựng trên nền tảng BERT, có hai phiên bản chính là PhoBERTbase và PhoBERTlarge.</a:t>
            </a:r>
          </a:p>
        </p:txBody>
      </p:sp>
      <p:sp>
        <p:nvSpPr>
          <p:cNvPr name="TextBox 28" id="28"/>
          <p:cNvSpPr txBox="true"/>
          <p:nvPr/>
        </p:nvSpPr>
        <p:spPr>
          <a:xfrm rot="0">
            <a:off x="1171816" y="6280738"/>
            <a:ext cx="15741488" cy="5238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Được huấn luyện trên 20GB dữ liệu, bao gồm Wikipedia tiếng Việt và tin tức tiếng Việt.</a:t>
            </a:r>
          </a:p>
        </p:txBody>
      </p:sp>
      <p:sp>
        <p:nvSpPr>
          <p:cNvPr name="TextBox 29" id="29"/>
          <p:cNvSpPr txBox="true"/>
          <p:nvPr/>
        </p:nvSpPr>
        <p:spPr>
          <a:xfrm rot="0">
            <a:off x="1230246" y="1732839"/>
            <a:ext cx="11913788"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PhoBERT</a:t>
            </a:r>
          </a:p>
        </p:txBody>
      </p:sp>
      <p:sp>
        <p:nvSpPr>
          <p:cNvPr name="TextBox 30" id="30"/>
          <p:cNvSpPr txBox="true"/>
          <p:nvPr/>
        </p:nvSpPr>
        <p:spPr>
          <a:xfrm rot="0">
            <a:off x="1171816" y="6918913"/>
            <a:ext cx="11913788"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Longformer PhoBERT</a:t>
            </a:r>
          </a:p>
        </p:txBody>
      </p:sp>
      <p:sp>
        <p:nvSpPr>
          <p:cNvPr name="TextBox 31" id="31"/>
          <p:cNvSpPr txBox="true"/>
          <p:nvPr/>
        </p:nvSpPr>
        <p:spPr>
          <a:xfrm rot="0">
            <a:off x="1171816" y="7536133"/>
            <a:ext cx="15741488" cy="5238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Mô hình Longformer PhoBERT-base với độ dài đầu vào tối đa là 4096 token.</a:t>
            </a:r>
          </a:p>
        </p:txBody>
      </p:sp>
      <p:sp>
        <p:nvSpPr>
          <p:cNvPr name="TextBox 32" id="32"/>
          <p:cNvSpPr txBox="true"/>
          <p:nvPr/>
        </p:nvSpPr>
        <p:spPr>
          <a:xfrm rot="0">
            <a:off x="1171816" y="8186139"/>
            <a:ext cx="16163646" cy="523875"/>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Được điều chỉnh từ phiên bản gốc vinai/phobert-base để tích hợp các tính năng của Longformer.</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96349"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801600"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991607" y="9058094"/>
            <a:ext cx="1839616" cy="847648"/>
            <a:chOff x="0" y="0"/>
            <a:chExt cx="484508" cy="223249"/>
          </a:xfrm>
        </p:grpSpPr>
        <p:sp>
          <p:nvSpPr>
            <p:cNvPr name="Freeform 18" id="18"/>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19" id="19"/>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4132216" y="385648"/>
            <a:ext cx="10214029" cy="1838325"/>
          </a:xfrm>
          <a:prstGeom prst="rect">
            <a:avLst/>
          </a:prstGeom>
        </p:spPr>
        <p:txBody>
          <a:bodyPr anchor="t" rtlCol="false" tIns="0" lIns="0" bIns="0" rIns="0">
            <a:spAutoFit/>
          </a:bodyPr>
          <a:lstStyle/>
          <a:p>
            <a:pPr algn="ctr">
              <a:lnSpc>
                <a:spcPts val="3600"/>
              </a:lnSpc>
            </a:pPr>
            <a:r>
              <a:rPr lang="en-US" sz="3000">
                <a:solidFill>
                  <a:srgbClr val="002060"/>
                </a:solidFill>
                <a:latin typeface="Helvetica Now Display"/>
                <a:ea typeface="Helvetica Now Display"/>
                <a:cs typeface="Helvetica Now Display"/>
                <a:sym typeface="Helvetica Now Display"/>
              </a:rPr>
              <a:t>TRƯỜNG ĐẠI HỌC SƯ PHẠM KỸ THUẬT TPHCM</a:t>
            </a:r>
          </a:p>
          <a:p>
            <a:pPr algn="ctr">
              <a:lnSpc>
                <a:spcPts val="3600"/>
              </a:lnSpc>
            </a:pPr>
            <a:r>
              <a:rPr lang="en-US" sz="3000">
                <a:solidFill>
                  <a:srgbClr val="002060"/>
                </a:solidFill>
                <a:latin typeface="Helvetica Now Display"/>
                <a:ea typeface="Helvetica Now Display"/>
                <a:cs typeface="Helvetica Now Display"/>
                <a:sym typeface="Helvetica Now Display"/>
              </a:rPr>
              <a:t>KHOA CÔNG NGHỆ THÔNG TIN</a:t>
            </a:r>
          </a:p>
          <a:p>
            <a:pPr algn="r">
              <a:lnSpc>
                <a:spcPts val="3600"/>
              </a:lnSpc>
            </a:pPr>
          </a:p>
          <a:p>
            <a:pPr algn="r">
              <a:lnSpc>
                <a:spcPts val="3600"/>
              </a:lnSpc>
            </a:pPr>
          </a:p>
        </p:txBody>
      </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991598"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5" id="25"/>
          <p:cNvSpPr txBox="true"/>
          <p:nvPr/>
        </p:nvSpPr>
        <p:spPr>
          <a:xfrm rot="0">
            <a:off x="3253642" y="4354370"/>
            <a:ext cx="11971177" cy="3679603"/>
          </a:xfrm>
          <a:prstGeom prst="rect">
            <a:avLst/>
          </a:prstGeom>
        </p:spPr>
        <p:txBody>
          <a:bodyPr anchor="t" rtlCol="false" tIns="0" lIns="0" bIns="0" rIns="0">
            <a:spAutoFit/>
          </a:bodyPr>
          <a:lstStyle/>
          <a:p>
            <a:pPr algn="ctr">
              <a:lnSpc>
                <a:spcPts val="14899"/>
              </a:lnSpc>
            </a:pPr>
            <a:r>
              <a:rPr lang="en-US" sz="9999">
                <a:solidFill>
                  <a:srgbClr val="002060"/>
                </a:solidFill>
                <a:latin typeface="Helvetica Now Display Bold"/>
                <a:ea typeface="Helvetica Now Display Bold"/>
                <a:cs typeface="Helvetica Now Display Bold"/>
                <a:sym typeface="Helvetica Now Display Bold"/>
              </a:rPr>
              <a:t>THỰC NGHIỆM VÀ  KẾT QUẢ</a:t>
            </a:r>
          </a:p>
        </p:txBody>
      </p:sp>
      <p:sp>
        <p:nvSpPr>
          <p:cNvPr name="TextBox 26" id="26"/>
          <p:cNvSpPr txBox="true"/>
          <p:nvPr/>
        </p:nvSpPr>
        <p:spPr>
          <a:xfrm rot="0">
            <a:off x="7503623" y="2125754"/>
            <a:ext cx="3102654" cy="2286000"/>
          </a:xfrm>
          <a:prstGeom prst="rect">
            <a:avLst/>
          </a:prstGeom>
        </p:spPr>
        <p:txBody>
          <a:bodyPr anchor="t" rtlCol="false" tIns="0" lIns="0" bIns="0" rIns="0">
            <a:spAutoFit/>
          </a:bodyPr>
          <a:lstStyle/>
          <a:p>
            <a:pPr algn="ctr">
              <a:lnSpc>
                <a:spcPts val="18000"/>
              </a:lnSpc>
            </a:pPr>
            <a:r>
              <a:rPr lang="en-US" sz="15000">
                <a:solidFill>
                  <a:srgbClr val="002060"/>
                </a:solidFill>
                <a:latin typeface="Helvetica Now Display Bold"/>
                <a:ea typeface="Helvetica Now Display Bold"/>
                <a:cs typeface="Helvetica Now Display Bold"/>
                <a:sym typeface="Helvetica Now Display Bold"/>
              </a:rPr>
              <a:t>04</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19275" y="582704"/>
            <a:ext cx="21926550" cy="3372426"/>
            <a:chOff x="0" y="0"/>
            <a:chExt cx="29235400" cy="4496568"/>
          </a:xfrm>
        </p:grpSpPr>
        <p:sp>
          <p:nvSpPr>
            <p:cNvPr name="Freeform 3" id="3"/>
            <p:cNvSpPr/>
            <p:nvPr/>
          </p:nvSpPr>
          <p:spPr>
            <a:xfrm flipH="false" flipV="false" rot="0">
              <a:off x="974090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48180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66246" y="381768"/>
              <a:ext cx="1180696" cy="41148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6479555" y="0"/>
              <a:ext cx="1180696" cy="41148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12" id="12"/>
          <p:cNvSpPr/>
          <p:nvPr/>
        </p:nvSpPr>
        <p:spPr>
          <a:xfrm flipH="false" flipV="false" rot="0">
            <a:off x="272302" y="216237"/>
            <a:ext cx="1344079" cy="1722662"/>
          </a:xfrm>
          <a:custGeom>
            <a:avLst/>
            <a:gdLst/>
            <a:ahLst/>
            <a:cxnLst/>
            <a:rect r="r" b="b" t="t" l="l"/>
            <a:pathLst>
              <a:path h="1722662" w="1344079">
                <a:moveTo>
                  <a:pt x="0" y="0"/>
                </a:moveTo>
                <a:lnTo>
                  <a:pt x="1344080" y="0"/>
                </a:lnTo>
                <a:lnTo>
                  <a:pt x="1344080" y="1722662"/>
                </a:lnTo>
                <a:lnTo>
                  <a:pt x="0" y="1722662"/>
                </a:lnTo>
                <a:lnTo>
                  <a:pt x="0" y="0"/>
                </a:lnTo>
                <a:close/>
              </a:path>
            </a:pathLst>
          </a:custGeom>
          <a:blipFill>
            <a:blip r:embed="rId4"/>
            <a:stretch>
              <a:fillRect l="0" t="0" r="0" b="0"/>
            </a:stretch>
          </a:blipFill>
        </p:spPr>
      </p:sp>
      <p:sp>
        <p:nvSpPr>
          <p:cNvPr name="Freeform 13" id="13"/>
          <p:cNvSpPr/>
          <p:nvPr/>
        </p:nvSpPr>
        <p:spPr>
          <a:xfrm flipH="false" flipV="false" rot="0">
            <a:off x="16223073" y="216237"/>
            <a:ext cx="1754774" cy="1732187"/>
          </a:xfrm>
          <a:custGeom>
            <a:avLst/>
            <a:gdLst/>
            <a:ahLst/>
            <a:cxnLst/>
            <a:rect r="r" b="b" t="t" l="l"/>
            <a:pathLst>
              <a:path h="1732187" w="1754774">
                <a:moveTo>
                  <a:pt x="0" y="0"/>
                </a:moveTo>
                <a:lnTo>
                  <a:pt x="1754774" y="0"/>
                </a:lnTo>
                <a:lnTo>
                  <a:pt x="1754774" y="1732187"/>
                </a:lnTo>
                <a:lnTo>
                  <a:pt x="0" y="1732187"/>
                </a:lnTo>
                <a:lnTo>
                  <a:pt x="0" y="0"/>
                </a:lnTo>
                <a:close/>
              </a:path>
            </a:pathLst>
          </a:custGeom>
          <a:blipFill>
            <a:blip r:embed="rId5"/>
            <a:stretch>
              <a:fillRect l="-5207" t="0" r="0" b="0"/>
            </a:stretch>
          </a:blipFill>
        </p:spPr>
      </p:sp>
      <p:sp>
        <p:nvSpPr>
          <p:cNvPr name="Freeform 14" id="14"/>
          <p:cNvSpPr/>
          <p:nvPr/>
        </p:nvSpPr>
        <p:spPr>
          <a:xfrm flipH="false" flipV="false" rot="0">
            <a:off x="13191676" y="4250405"/>
            <a:ext cx="3908784" cy="3742660"/>
          </a:xfrm>
          <a:custGeom>
            <a:avLst/>
            <a:gdLst/>
            <a:ahLst/>
            <a:cxnLst/>
            <a:rect r="r" b="b" t="t" l="l"/>
            <a:pathLst>
              <a:path h="3742660" w="3908784">
                <a:moveTo>
                  <a:pt x="0" y="0"/>
                </a:moveTo>
                <a:lnTo>
                  <a:pt x="3908784" y="0"/>
                </a:lnTo>
                <a:lnTo>
                  <a:pt x="3908784" y="3742660"/>
                </a:lnTo>
                <a:lnTo>
                  <a:pt x="0" y="37426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0" y="4193255"/>
            <a:ext cx="12537692" cy="4797586"/>
          </a:xfrm>
          <a:custGeom>
            <a:avLst/>
            <a:gdLst/>
            <a:ahLst/>
            <a:cxnLst/>
            <a:rect r="r" b="b" t="t" l="l"/>
            <a:pathLst>
              <a:path h="4797586" w="12537692">
                <a:moveTo>
                  <a:pt x="0" y="0"/>
                </a:moveTo>
                <a:lnTo>
                  <a:pt x="12537692" y="0"/>
                </a:lnTo>
                <a:lnTo>
                  <a:pt x="12537692" y="4797586"/>
                </a:lnTo>
                <a:lnTo>
                  <a:pt x="0" y="4797586"/>
                </a:lnTo>
                <a:lnTo>
                  <a:pt x="0" y="0"/>
                </a:lnTo>
                <a:close/>
              </a:path>
            </a:pathLst>
          </a:custGeom>
          <a:blipFill>
            <a:blip r:embed="rId8"/>
            <a:stretch>
              <a:fillRect l="0" t="0" r="0" b="0"/>
            </a:stretch>
          </a:blipFill>
        </p:spPr>
      </p:sp>
      <p:sp>
        <p:nvSpPr>
          <p:cNvPr name="TextBox 16" id="16"/>
          <p:cNvSpPr txBox="true"/>
          <p:nvPr/>
        </p:nvSpPr>
        <p:spPr>
          <a:xfrm rot="0">
            <a:off x="3661624" y="764116"/>
            <a:ext cx="11736466"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Thực nghiệm và Đánh giá kết quả</a:t>
            </a:r>
          </a:p>
        </p:txBody>
      </p:sp>
      <p:sp>
        <p:nvSpPr>
          <p:cNvPr name="TextBox 17" id="17"/>
          <p:cNvSpPr txBox="true"/>
          <p:nvPr/>
        </p:nvSpPr>
        <p:spPr>
          <a:xfrm rot="0">
            <a:off x="680579" y="2193500"/>
            <a:ext cx="12772337" cy="419100"/>
          </a:xfrm>
          <a:prstGeom prst="rect">
            <a:avLst/>
          </a:prstGeom>
        </p:spPr>
        <p:txBody>
          <a:bodyPr anchor="t" rtlCol="false" tIns="0" lIns="0" bIns="0" rIns="0">
            <a:spAutoFit/>
          </a:bodyPr>
          <a:lstStyle/>
          <a:p>
            <a:pPr algn="l">
              <a:lnSpc>
                <a:spcPts val="3449"/>
              </a:lnSpc>
            </a:pPr>
            <a:r>
              <a:rPr lang="en-US" sz="2499">
                <a:solidFill>
                  <a:srgbClr val="002060"/>
                </a:solidFill>
                <a:latin typeface="Helvetica Now Display Bold"/>
                <a:ea typeface="Helvetica Now Display Bold"/>
                <a:cs typeface="Helvetica Now Display Bold"/>
                <a:sym typeface="Helvetica Now Display Bold"/>
              </a:rPr>
              <a:t>Demo hệ thống để trực quan quá trình thực nghiệm và đạt được kết quả</a:t>
            </a:r>
          </a:p>
        </p:txBody>
      </p:sp>
      <p:sp>
        <p:nvSpPr>
          <p:cNvPr name="TextBox 18" id="18"/>
          <p:cNvSpPr txBox="true"/>
          <p:nvPr/>
        </p:nvSpPr>
        <p:spPr>
          <a:xfrm rot="0">
            <a:off x="680579" y="2783629"/>
            <a:ext cx="15741488" cy="1057201"/>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Giao diện được xây dựng bằng hệ thống Streamlit, mang lại trải nghiệm tương tác trực quan và dễ hiểu cho từng giai đoạn</a:t>
            </a:r>
          </a:p>
        </p:txBody>
      </p:sp>
      <p:sp>
        <p:nvSpPr>
          <p:cNvPr name="Freeform 19" id="19"/>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13991607" y="9058094"/>
            <a:ext cx="1839616" cy="847648"/>
            <a:chOff x="0" y="0"/>
            <a:chExt cx="484508" cy="223249"/>
          </a:xfrm>
        </p:grpSpPr>
        <p:sp>
          <p:nvSpPr>
            <p:cNvPr name="Freeform 24" id="24"/>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25" id="25"/>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7" id="27"/>
          <p:cNvGrpSpPr/>
          <p:nvPr/>
        </p:nvGrpSpPr>
        <p:grpSpPr>
          <a:xfrm rot="0">
            <a:off x="12991598" y="9163643"/>
            <a:ext cx="4513918" cy="741680"/>
            <a:chOff x="0" y="0"/>
            <a:chExt cx="6018557" cy="988907"/>
          </a:xfrm>
        </p:grpSpPr>
        <p:sp>
          <p:nvSpPr>
            <p:cNvPr name="TextBox 28" id="28"/>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9" id="29"/>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19275" y="582704"/>
            <a:ext cx="21926550" cy="3372426"/>
            <a:chOff x="0" y="0"/>
            <a:chExt cx="29235400" cy="4496568"/>
          </a:xfrm>
        </p:grpSpPr>
        <p:sp>
          <p:nvSpPr>
            <p:cNvPr name="Freeform 3" id="3"/>
            <p:cNvSpPr/>
            <p:nvPr/>
          </p:nvSpPr>
          <p:spPr>
            <a:xfrm flipH="false" flipV="false" rot="0">
              <a:off x="974090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48180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66246" y="381768"/>
              <a:ext cx="1180696" cy="41148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6479555" y="0"/>
              <a:ext cx="1180696" cy="41148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12" id="12"/>
          <p:cNvSpPr/>
          <p:nvPr/>
        </p:nvSpPr>
        <p:spPr>
          <a:xfrm flipH="false" flipV="false" rot="0">
            <a:off x="272302" y="216237"/>
            <a:ext cx="1344079" cy="1722662"/>
          </a:xfrm>
          <a:custGeom>
            <a:avLst/>
            <a:gdLst/>
            <a:ahLst/>
            <a:cxnLst/>
            <a:rect r="r" b="b" t="t" l="l"/>
            <a:pathLst>
              <a:path h="1722662" w="1344079">
                <a:moveTo>
                  <a:pt x="0" y="0"/>
                </a:moveTo>
                <a:lnTo>
                  <a:pt x="1344080" y="0"/>
                </a:lnTo>
                <a:lnTo>
                  <a:pt x="1344080" y="1722662"/>
                </a:lnTo>
                <a:lnTo>
                  <a:pt x="0" y="1722662"/>
                </a:lnTo>
                <a:lnTo>
                  <a:pt x="0" y="0"/>
                </a:lnTo>
                <a:close/>
              </a:path>
            </a:pathLst>
          </a:custGeom>
          <a:blipFill>
            <a:blip r:embed="rId4"/>
            <a:stretch>
              <a:fillRect l="0" t="0" r="0" b="0"/>
            </a:stretch>
          </a:blipFill>
        </p:spPr>
      </p:sp>
      <p:sp>
        <p:nvSpPr>
          <p:cNvPr name="Freeform 13" id="13"/>
          <p:cNvSpPr/>
          <p:nvPr/>
        </p:nvSpPr>
        <p:spPr>
          <a:xfrm flipH="false" flipV="false" rot="0">
            <a:off x="16223073" y="216237"/>
            <a:ext cx="1754774" cy="1732187"/>
          </a:xfrm>
          <a:custGeom>
            <a:avLst/>
            <a:gdLst/>
            <a:ahLst/>
            <a:cxnLst/>
            <a:rect r="r" b="b" t="t" l="l"/>
            <a:pathLst>
              <a:path h="1732187" w="1754774">
                <a:moveTo>
                  <a:pt x="0" y="0"/>
                </a:moveTo>
                <a:lnTo>
                  <a:pt x="1754774" y="0"/>
                </a:lnTo>
                <a:lnTo>
                  <a:pt x="1754774" y="1732187"/>
                </a:lnTo>
                <a:lnTo>
                  <a:pt x="0" y="1732187"/>
                </a:lnTo>
                <a:lnTo>
                  <a:pt x="0" y="0"/>
                </a:lnTo>
                <a:close/>
              </a:path>
            </a:pathLst>
          </a:custGeom>
          <a:blipFill>
            <a:blip r:embed="rId5"/>
            <a:stretch>
              <a:fillRect l="-5207" t="0" r="0" b="0"/>
            </a:stretch>
          </a:blipFill>
        </p:spPr>
      </p:sp>
      <p:sp>
        <p:nvSpPr>
          <p:cNvPr name="TextBox 14" id="14"/>
          <p:cNvSpPr txBox="true"/>
          <p:nvPr/>
        </p:nvSpPr>
        <p:spPr>
          <a:xfrm rot="0">
            <a:off x="3174948" y="776348"/>
            <a:ext cx="11736466"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Thực nghiệm và kết quả</a:t>
            </a:r>
          </a:p>
        </p:txBody>
      </p:sp>
      <p:sp>
        <p:nvSpPr>
          <p:cNvPr name="Freeform 15" id="15"/>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13991607" y="9058094"/>
            <a:ext cx="1839616" cy="847648"/>
            <a:chOff x="0" y="0"/>
            <a:chExt cx="484508" cy="223249"/>
          </a:xfrm>
        </p:grpSpPr>
        <p:sp>
          <p:nvSpPr>
            <p:cNvPr name="Freeform 20" id="20"/>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21" id="21"/>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3" id="23"/>
          <p:cNvGrpSpPr/>
          <p:nvPr/>
        </p:nvGrpSpPr>
        <p:grpSpPr>
          <a:xfrm rot="0">
            <a:off x="12991598" y="9163643"/>
            <a:ext cx="4513918" cy="741680"/>
            <a:chOff x="0" y="0"/>
            <a:chExt cx="6018557" cy="988907"/>
          </a:xfrm>
        </p:grpSpPr>
        <p:sp>
          <p:nvSpPr>
            <p:cNvPr name="TextBox 24" id="24"/>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5" id="25"/>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6" id="26"/>
          <p:cNvSpPr txBox="true"/>
          <p:nvPr/>
        </p:nvSpPr>
        <p:spPr>
          <a:xfrm rot="0">
            <a:off x="708187" y="3290624"/>
            <a:ext cx="16115563" cy="5915025"/>
          </a:xfrm>
          <a:prstGeom prst="rect">
            <a:avLst/>
          </a:prstGeom>
        </p:spPr>
        <p:txBody>
          <a:bodyPr anchor="t" rtlCol="false" tIns="0" lIns="0" bIns="0" rIns="0">
            <a:spAutoFit/>
          </a:bodyPr>
          <a:lstStyle/>
          <a:p>
            <a:pPr algn="just">
              <a:lnSpc>
                <a:spcPts val="6000"/>
              </a:lnSpc>
            </a:pPr>
            <a:r>
              <a:rPr lang="en-US" sz="3000">
                <a:solidFill>
                  <a:srgbClr val="002060"/>
                </a:solidFill>
                <a:latin typeface="Helvetica Now Display"/>
                <a:ea typeface="Helvetica Now Display"/>
                <a:cs typeface="Helvetica Now Display"/>
                <a:sym typeface="Helvetica Now Display"/>
              </a:rPr>
              <a:t>Dựa trên các kết quả của quá trình thực nghiệm, đã so sánh được sự ưu vượt trội của mỗi mô hình.</a:t>
            </a:r>
          </a:p>
          <a:p>
            <a:pPr algn="just">
              <a:lnSpc>
                <a:spcPts val="6000"/>
              </a:lnSpc>
            </a:pPr>
            <a:r>
              <a:rPr lang="en-US" sz="3000">
                <a:solidFill>
                  <a:srgbClr val="002060"/>
                </a:solidFill>
                <a:latin typeface="Helvetica Now Display"/>
                <a:ea typeface="Helvetica Now Display"/>
                <a:cs typeface="Helvetica Now Display"/>
                <a:sym typeface="Helvetica Now Display"/>
              </a:rPr>
              <a:t>Nghiên cứu và áp dụng thành công các mô hình tiên tiến như PhoBERT và Longformer PhoBERT để phân loại và xử lý văn bản tiếng Việt</a:t>
            </a:r>
          </a:p>
          <a:p>
            <a:pPr algn="just">
              <a:lnSpc>
                <a:spcPts val="6000"/>
              </a:lnSpc>
            </a:pPr>
            <a:r>
              <a:rPr lang="en-US" sz="3000">
                <a:solidFill>
                  <a:srgbClr val="002060"/>
                </a:solidFill>
                <a:latin typeface="Helvetica Now Display"/>
                <a:ea typeface="Helvetica Now Display"/>
                <a:cs typeface="Helvetica Now Display"/>
                <a:sym typeface="Helvetica Now Display"/>
              </a:rPr>
              <a:t>Mô hình Longformer PhoBERT đạt được hiệu suất cao nhất với Precision, Recall, và F1-score cao trên từng mỗi nhãn</a:t>
            </a:r>
          </a:p>
          <a:p>
            <a:pPr algn="just">
              <a:lnSpc>
                <a:spcPts val="6000"/>
              </a:lnSpc>
            </a:pPr>
            <a:r>
              <a:rPr lang="en-US" sz="3000">
                <a:solidFill>
                  <a:srgbClr val="002060"/>
                </a:solidFill>
                <a:latin typeface="Helvetica Now Display"/>
                <a:ea typeface="Helvetica Now Display"/>
                <a:cs typeface="Helvetica Now Display"/>
                <a:sym typeface="Helvetica Now Display"/>
              </a:rPr>
              <a:t> Hiểu được cách thức thực hiện bài toán phân loại văn bản, bao gồm các bước như thế nào</a:t>
            </a:r>
          </a:p>
          <a:p>
            <a:pPr algn="just">
              <a:lnSpc>
                <a:spcPts val="6000"/>
              </a:lnSpc>
            </a:pPr>
            <a:r>
              <a:rPr lang="en-US" sz="3000">
                <a:solidFill>
                  <a:srgbClr val="002060"/>
                </a:solidFill>
                <a:latin typeface="Helvetica Now Display"/>
                <a:ea typeface="Helvetica Now Display"/>
                <a:cs typeface="Helvetica Now Display"/>
                <a:sym typeface="Helvetica Now Display"/>
              </a:rPr>
              <a:t>Thiết kế giao diện bằng Streamlit rõ ràng, dễ hiểu, trực quan hóa các bước làm.</a:t>
            </a:r>
          </a:p>
          <a:p>
            <a:pPr algn="just">
              <a:lnSpc>
                <a:spcPts val="4200"/>
              </a:lnSpc>
            </a:pPr>
          </a:p>
        </p:txBody>
      </p:sp>
      <p:sp>
        <p:nvSpPr>
          <p:cNvPr name="TextBox 27" id="27"/>
          <p:cNvSpPr txBox="true"/>
          <p:nvPr/>
        </p:nvSpPr>
        <p:spPr>
          <a:xfrm rot="0">
            <a:off x="708187" y="2711504"/>
            <a:ext cx="11913788"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Kết quả đã đạt được</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96349"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801600"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644591" y="869030"/>
            <a:ext cx="885522" cy="3086100"/>
            <a:chOff x="0" y="0"/>
            <a:chExt cx="233224" cy="812800"/>
          </a:xfrm>
        </p:grpSpPr>
        <p:sp>
          <p:nvSpPr>
            <p:cNvPr name="Freeform 6" id="6"/>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7" id="7"/>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040391" y="582704"/>
            <a:ext cx="885522" cy="3086100"/>
            <a:chOff x="0" y="0"/>
            <a:chExt cx="233224" cy="812800"/>
          </a:xfrm>
        </p:grpSpPr>
        <p:sp>
          <p:nvSpPr>
            <p:cNvPr name="Freeform 9" id="9"/>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0" id="10"/>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4"/>
            <a:stretch>
              <a:fillRect l="0" t="0" r="0" b="0"/>
            </a:stretch>
          </a:blipFill>
        </p:spPr>
      </p:sp>
      <p:sp>
        <p:nvSpPr>
          <p:cNvPr name="Freeform 12" id="12"/>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5"/>
            <a:stretch>
              <a:fillRect l="-5207" t="0" r="0" b="0"/>
            </a:stretch>
          </a:blipFill>
        </p:spPr>
      </p:sp>
      <p:sp>
        <p:nvSpPr>
          <p:cNvPr name="TextBox 13" id="13"/>
          <p:cNvSpPr txBox="true"/>
          <p:nvPr/>
        </p:nvSpPr>
        <p:spPr>
          <a:xfrm rot="0">
            <a:off x="4132216" y="385648"/>
            <a:ext cx="10214029" cy="1838325"/>
          </a:xfrm>
          <a:prstGeom prst="rect">
            <a:avLst/>
          </a:prstGeom>
        </p:spPr>
        <p:txBody>
          <a:bodyPr anchor="t" rtlCol="false" tIns="0" lIns="0" bIns="0" rIns="0">
            <a:spAutoFit/>
          </a:bodyPr>
          <a:lstStyle/>
          <a:p>
            <a:pPr algn="ctr">
              <a:lnSpc>
                <a:spcPts val="3600"/>
              </a:lnSpc>
            </a:pPr>
            <a:r>
              <a:rPr lang="en-US" sz="3000">
                <a:solidFill>
                  <a:srgbClr val="002060"/>
                </a:solidFill>
                <a:latin typeface="Helvetica Now Display"/>
                <a:ea typeface="Helvetica Now Display"/>
                <a:cs typeface="Helvetica Now Display"/>
                <a:sym typeface="Helvetica Now Display"/>
              </a:rPr>
              <a:t>TRƯỜNG ĐẠI HỌC SƯ PHẠM KỸ THUẬT TPHCM</a:t>
            </a:r>
          </a:p>
          <a:p>
            <a:pPr algn="ctr">
              <a:lnSpc>
                <a:spcPts val="3600"/>
              </a:lnSpc>
            </a:pPr>
            <a:r>
              <a:rPr lang="en-US" sz="3000">
                <a:solidFill>
                  <a:srgbClr val="002060"/>
                </a:solidFill>
                <a:latin typeface="Helvetica Now Display"/>
                <a:ea typeface="Helvetica Now Display"/>
                <a:cs typeface="Helvetica Now Display"/>
                <a:sym typeface="Helvetica Now Display"/>
              </a:rPr>
              <a:t>KHOA CÔNG NGHỆ THÔNG TIN</a:t>
            </a:r>
          </a:p>
          <a:p>
            <a:pPr algn="r">
              <a:lnSpc>
                <a:spcPts val="3600"/>
              </a:lnSpc>
            </a:pPr>
          </a:p>
          <a:p>
            <a:pPr algn="r">
              <a:lnSpc>
                <a:spcPts val="3600"/>
              </a:lnSpc>
            </a:pPr>
          </a:p>
        </p:txBody>
      </p:sp>
      <p:sp>
        <p:nvSpPr>
          <p:cNvPr name="TextBox 14" id="14"/>
          <p:cNvSpPr txBox="true"/>
          <p:nvPr/>
        </p:nvSpPr>
        <p:spPr>
          <a:xfrm rot="0">
            <a:off x="327686" y="4411754"/>
            <a:ext cx="17454528" cy="3028652"/>
          </a:xfrm>
          <a:prstGeom prst="rect">
            <a:avLst/>
          </a:prstGeom>
        </p:spPr>
        <p:txBody>
          <a:bodyPr anchor="t" rtlCol="false" tIns="0" lIns="0" bIns="0" rIns="0">
            <a:spAutoFit/>
          </a:bodyPr>
          <a:lstStyle/>
          <a:p>
            <a:pPr algn="ctr">
              <a:lnSpc>
                <a:spcPts val="11999"/>
              </a:lnSpc>
            </a:pPr>
            <a:r>
              <a:rPr lang="en-US" sz="9999">
                <a:solidFill>
                  <a:srgbClr val="002060"/>
                </a:solidFill>
                <a:latin typeface="Helvetica Now Display Bold"/>
                <a:ea typeface="Helvetica Now Display Bold"/>
                <a:cs typeface="Helvetica Now Display Bold"/>
                <a:sym typeface="Helvetica Now Display Bold"/>
              </a:rPr>
              <a:t>HẠN CHẾ, PHƯƠNG HƯỚNG PHÁT TRIỂN</a:t>
            </a:r>
          </a:p>
        </p:txBody>
      </p:sp>
      <p:sp>
        <p:nvSpPr>
          <p:cNvPr name="TextBox 15" id="15"/>
          <p:cNvSpPr txBox="true"/>
          <p:nvPr/>
        </p:nvSpPr>
        <p:spPr>
          <a:xfrm rot="0">
            <a:off x="7503623" y="2125754"/>
            <a:ext cx="3102654" cy="2286000"/>
          </a:xfrm>
          <a:prstGeom prst="rect">
            <a:avLst/>
          </a:prstGeom>
        </p:spPr>
        <p:txBody>
          <a:bodyPr anchor="t" rtlCol="false" tIns="0" lIns="0" bIns="0" rIns="0">
            <a:spAutoFit/>
          </a:bodyPr>
          <a:lstStyle/>
          <a:p>
            <a:pPr algn="ctr">
              <a:lnSpc>
                <a:spcPts val="18000"/>
              </a:lnSpc>
            </a:pPr>
            <a:r>
              <a:rPr lang="en-US" sz="15000">
                <a:solidFill>
                  <a:srgbClr val="002060"/>
                </a:solidFill>
                <a:latin typeface="Helvetica Now Display Bold"/>
                <a:ea typeface="Helvetica Now Display Bold"/>
                <a:cs typeface="Helvetica Now Display Bold"/>
                <a:sym typeface="Helvetica Now Display Bold"/>
              </a:rPr>
              <a:t>05</a:t>
            </a:r>
          </a:p>
        </p:txBody>
      </p:sp>
      <p:sp>
        <p:nvSpPr>
          <p:cNvPr name="Freeform 16" id="16"/>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991607" y="9058094"/>
            <a:ext cx="1839616" cy="847648"/>
            <a:chOff x="0" y="0"/>
            <a:chExt cx="484508" cy="223249"/>
          </a:xfrm>
        </p:grpSpPr>
        <p:sp>
          <p:nvSpPr>
            <p:cNvPr name="Freeform 21" id="21"/>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22" id="22"/>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4" id="24"/>
          <p:cNvGrpSpPr/>
          <p:nvPr/>
        </p:nvGrpSpPr>
        <p:grpSpPr>
          <a:xfrm rot="0">
            <a:off x="12991598" y="9163643"/>
            <a:ext cx="4513918" cy="741680"/>
            <a:chOff x="0" y="0"/>
            <a:chExt cx="6018557" cy="988907"/>
          </a:xfrm>
        </p:grpSpPr>
        <p:sp>
          <p:nvSpPr>
            <p:cNvPr name="TextBox 25" id="25"/>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6" id="26"/>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19275" y="582704"/>
            <a:ext cx="21926550" cy="3372426"/>
            <a:chOff x="0" y="0"/>
            <a:chExt cx="29235400" cy="4496568"/>
          </a:xfrm>
        </p:grpSpPr>
        <p:sp>
          <p:nvSpPr>
            <p:cNvPr name="Freeform 3" id="3"/>
            <p:cNvSpPr/>
            <p:nvPr/>
          </p:nvSpPr>
          <p:spPr>
            <a:xfrm flipH="false" flipV="false" rot="0">
              <a:off x="974090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48180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66246" y="381768"/>
              <a:ext cx="1180696" cy="41148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6479555" y="0"/>
              <a:ext cx="1180696" cy="41148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0">
            <a:off x="-1819275" y="7581612"/>
            <a:ext cx="21926550" cy="3372426"/>
            <a:chOff x="0" y="0"/>
            <a:chExt cx="29235400" cy="4496568"/>
          </a:xfrm>
        </p:grpSpPr>
        <p:sp>
          <p:nvSpPr>
            <p:cNvPr name="Freeform 13" id="13"/>
            <p:cNvSpPr/>
            <p:nvPr/>
          </p:nvSpPr>
          <p:spPr>
            <a:xfrm flipH="false" flipV="false" rot="0">
              <a:off x="974090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48180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0" y="1919875"/>
              <a:ext cx="9753600" cy="48768"/>
            </a:xfrm>
            <a:custGeom>
              <a:avLst/>
              <a:gdLst/>
              <a:ahLst/>
              <a:cxnLst/>
              <a:rect r="r" b="b" t="t" l="l"/>
              <a:pathLst>
                <a:path h="48768" w="9753600">
                  <a:moveTo>
                    <a:pt x="0" y="0"/>
                  </a:moveTo>
                  <a:lnTo>
                    <a:pt x="9753600" y="0"/>
                  </a:lnTo>
                  <a:lnTo>
                    <a:pt x="9753600" y="48768"/>
                  </a:lnTo>
                  <a:lnTo>
                    <a:pt x="0" y="4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566246" y="381768"/>
              <a:ext cx="1180696" cy="4114800"/>
              <a:chOff x="0" y="0"/>
              <a:chExt cx="233224" cy="812800"/>
            </a:xfrm>
          </p:grpSpPr>
          <p:sp>
            <p:nvSpPr>
              <p:cNvPr name="Freeform 17" id="1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8" id="1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26479555" y="0"/>
              <a:ext cx="1180696" cy="4114800"/>
              <a:chOff x="0" y="0"/>
              <a:chExt cx="233224" cy="812800"/>
            </a:xfrm>
          </p:grpSpPr>
          <p:sp>
            <p:nvSpPr>
              <p:cNvPr name="Freeform 20" id="2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21" id="2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sp>
        <p:nvSpPr>
          <p:cNvPr name="Freeform 22" id="22"/>
          <p:cNvSpPr/>
          <p:nvPr/>
        </p:nvSpPr>
        <p:spPr>
          <a:xfrm flipH="false" flipV="false" rot="0">
            <a:off x="272302" y="216237"/>
            <a:ext cx="1344079" cy="1722662"/>
          </a:xfrm>
          <a:custGeom>
            <a:avLst/>
            <a:gdLst/>
            <a:ahLst/>
            <a:cxnLst/>
            <a:rect r="r" b="b" t="t" l="l"/>
            <a:pathLst>
              <a:path h="1722662" w="1344079">
                <a:moveTo>
                  <a:pt x="0" y="0"/>
                </a:moveTo>
                <a:lnTo>
                  <a:pt x="1344080" y="0"/>
                </a:lnTo>
                <a:lnTo>
                  <a:pt x="1344080" y="1722662"/>
                </a:lnTo>
                <a:lnTo>
                  <a:pt x="0" y="1722662"/>
                </a:lnTo>
                <a:lnTo>
                  <a:pt x="0" y="0"/>
                </a:lnTo>
                <a:close/>
              </a:path>
            </a:pathLst>
          </a:custGeom>
          <a:blipFill>
            <a:blip r:embed="rId4"/>
            <a:stretch>
              <a:fillRect l="0" t="0" r="0" b="0"/>
            </a:stretch>
          </a:blipFill>
        </p:spPr>
      </p:sp>
      <p:sp>
        <p:nvSpPr>
          <p:cNvPr name="Freeform 23" id="23"/>
          <p:cNvSpPr/>
          <p:nvPr/>
        </p:nvSpPr>
        <p:spPr>
          <a:xfrm flipH="false" flipV="false" rot="0">
            <a:off x="16223073" y="216237"/>
            <a:ext cx="1754774" cy="1732187"/>
          </a:xfrm>
          <a:custGeom>
            <a:avLst/>
            <a:gdLst/>
            <a:ahLst/>
            <a:cxnLst/>
            <a:rect r="r" b="b" t="t" l="l"/>
            <a:pathLst>
              <a:path h="1732187" w="1754774">
                <a:moveTo>
                  <a:pt x="0" y="0"/>
                </a:moveTo>
                <a:lnTo>
                  <a:pt x="1754774" y="0"/>
                </a:lnTo>
                <a:lnTo>
                  <a:pt x="1754774" y="1732187"/>
                </a:lnTo>
                <a:lnTo>
                  <a:pt x="0" y="1732187"/>
                </a:lnTo>
                <a:lnTo>
                  <a:pt x="0" y="0"/>
                </a:lnTo>
                <a:close/>
              </a:path>
            </a:pathLst>
          </a:custGeom>
          <a:blipFill>
            <a:blip r:embed="rId5"/>
            <a:stretch>
              <a:fillRect l="-5207" t="0" r="0" b="0"/>
            </a:stretch>
          </a:blipFill>
        </p:spPr>
      </p:sp>
      <p:sp>
        <p:nvSpPr>
          <p:cNvPr name="TextBox 24" id="24"/>
          <p:cNvSpPr txBox="true"/>
          <p:nvPr/>
        </p:nvSpPr>
        <p:spPr>
          <a:xfrm rot="0">
            <a:off x="4162585" y="181124"/>
            <a:ext cx="9962830" cy="1695152"/>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Hạn chế và phương hướng phát triển</a:t>
            </a:r>
          </a:p>
        </p:txBody>
      </p:sp>
      <p:sp>
        <p:nvSpPr>
          <p:cNvPr name="Freeform 25" id="25"/>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9" id="29"/>
          <p:cNvGrpSpPr/>
          <p:nvPr/>
        </p:nvGrpSpPr>
        <p:grpSpPr>
          <a:xfrm rot="0">
            <a:off x="13991607" y="9058094"/>
            <a:ext cx="1839616" cy="847648"/>
            <a:chOff x="0" y="0"/>
            <a:chExt cx="484508" cy="223249"/>
          </a:xfrm>
        </p:grpSpPr>
        <p:sp>
          <p:nvSpPr>
            <p:cNvPr name="Freeform 30" id="30"/>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31" id="31"/>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TextBox 32" id="32"/>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33" id="33"/>
          <p:cNvGrpSpPr/>
          <p:nvPr/>
        </p:nvGrpSpPr>
        <p:grpSpPr>
          <a:xfrm rot="0">
            <a:off x="12991598" y="9163643"/>
            <a:ext cx="4513918" cy="741680"/>
            <a:chOff x="0" y="0"/>
            <a:chExt cx="6018557" cy="988907"/>
          </a:xfrm>
        </p:grpSpPr>
        <p:sp>
          <p:nvSpPr>
            <p:cNvPr name="TextBox 34" id="34"/>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35" id="35"/>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36" id="36"/>
          <p:cNvSpPr txBox="true"/>
          <p:nvPr/>
        </p:nvSpPr>
        <p:spPr>
          <a:xfrm rot="0">
            <a:off x="272302" y="3210299"/>
            <a:ext cx="7056784" cy="4790740"/>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Thời gian huấn luyện dài</a:t>
            </a:r>
            <a:r>
              <a:rPr lang="en-US" sz="3000">
                <a:solidFill>
                  <a:srgbClr val="002060"/>
                </a:solidFill>
                <a:latin typeface="Helvetica Now Display"/>
                <a:ea typeface="Helvetica Now Display"/>
                <a:cs typeface="Helvetica Now Display"/>
                <a:sym typeface="Helvetica Now Display"/>
              </a:rPr>
              <a:t> </a:t>
            </a:r>
          </a:p>
          <a:p>
            <a:pPr algn="just">
              <a:lnSpc>
                <a:spcPts val="4200"/>
              </a:lnSpc>
            </a:pPr>
            <a:r>
              <a:rPr lang="en-US" sz="3000">
                <a:solidFill>
                  <a:srgbClr val="002060"/>
                </a:solidFill>
                <a:latin typeface="Helvetica Now Display"/>
                <a:ea typeface="Helvetica Now Display"/>
                <a:cs typeface="Helvetica Now Display"/>
                <a:sym typeface="Helvetica Now Display"/>
              </a:rPr>
              <a:t>Yêu cầu xử lý dữ liệu lớn và phức tạp, tiêu tốn nhiều tài nguyên tính toán và có thể gây chi phí cao.</a:t>
            </a:r>
          </a:p>
          <a:p>
            <a:pPr algn="just">
              <a:lnSpc>
                <a:spcPts val="4200"/>
              </a:lnSpc>
            </a:pPr>
            <a:r>
              <a:rPr lang="en-US" sz="3000">
                <a:solidFill>
                  <a:srgbClr val="002060"/>
                </a:solidFill>
                <a:latin typeface="Helvetica Now Display"/>
                <a:ea typeface="Helvetica Now Display"/>
                <a:cs typeface="Helvetica Now Display"/>
                <a:sym typeface="Helvetica Now Display"/>
              </a:rPr>
              <a:t>C</a:t>
            </a:r>
            <a:r>
              <a:rPr lang="en-US" sz="3000">
                <a:solidFill>
                  <a:srgbClr val="002060"/>
                </a:solidFill>
                <a:latin typeface="Helvetica Now Display"/>
                <a:ea typeface="Helvetica Now Display"/>
                <a:cs typeface="Helvetica Now Display"/>
                <a:sym typeface="Helvetica Now Display"/>
              </a:rPr>
              <a:t>hỉ tập trung vào phân loại với 13 nhãn khác nhau</a:t>
            </a:r>
          </a:p>
          <a:p>
            <a:pPr algn="just">
              <a:lnSpc>
                <a:spcPts val="4200"/>
              </a:lnSpc>
            </a:pPr>
            <a:r>
              <a:rPr lang="en-US" sz="3000">
                <a:solidFill>
                  <a:srgbClr val="002060"/>
                </a:solidFill>
                <a:latin typeface="Helvetica Now Display"/>
                <a:ea typeface="Helvetica Now Display"/>
                <a:cs typeface="Helvetica Now Display"/>
                <a:sym typeface="Helvetica Now Display"/>
              </a:rPr>
              <a:t>Dữ liệu không đủ đa dạng và lượng lớn làm giảm khả năng tổng quát hóa của mô hình</a:t>
            </a:r>
          </a:p>
          <a:p>
            <a:pPr algn="just">
              <a:lnSpc>
                <a:spcPts val="4200"/>
              </a:lnSpc>
            </a:pPr>
          </a:p>
        </p:txBody>
      </p:sp>
      <p:sp>
        <p:nvSpPr>
          <p:cNvPr name="TextBox 37" id="37"/>
          <p:cNvSpPr txBox="true"/>
          <p:nvPr/>
        </p:nvSpPr>
        <p:spPr>
          <a:xfrm rot="0">
            <a:off x="272302" y="2512754"/>
            <a:ext cx="11913788"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Hạn chế của đề tài</a:t>
            </a:r>
            <a:r>
              <a:rPr lang="en-US" sz="3000">
                <a:solidFill>
                  <a:srgbClr val="002060"/>
                </a:solidFill>
                <a:latin typeface="Helvetica Now Display Bold"/>
                <a:ea typeface="Helvetica Now Display Bold"/>
                <a:cs typeface="Helvetica Now Display Bold"/>
                <a:sym typeface="Helvetica Now Display Bold"/>
              </a:rPr>
              <a:t> </a:t>
            </a:r>
          </a:p>
        </p:txBody>
      </p:sp>
      <p:sp>
        <p:nvSpPr>
          <p:cNvPr name="TextBox 38" id="38"/>
          <p:cNvSpPr txBox="true"/>
          <p:nvPr/>
        </p:nvSpPr>
        <p:spPr>
          <a:xfrm rot="0">
            <a:off x="9041260" y="2540545"/>
            <a:ext cx="11913788"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Hướng phát triển</a:t>
            </a:r>
          </a:p>
        </p:txBody>
      </p:sp>
      <p:sp>
        <p:nvSpPr>
          <p:cNvPr name="TextBox 39" id="39"/>
          <p:cNvSpPr txBox="true"/>
          <p:nvPr/>
        </p:nvSpPr>
        <p:spPr>
          <a:xfrm rot="0">
            <a:off x="9041260" y="3091090"/>
            <a:ext cx="8936587" cy="5324103"/>
          </a:xfrm>
          <a:prstGeom prst="rect">
            <a:avLst/>
          </a:prstGeom>
        </p:spPr>
        <p:txBody>
          <a:bodyPr anchor="t" rtlCol="false" tIns="0" lIns="0" bIns="0" rIns="0">
            <a:spAutoFit/>
          </a:bodyPr>
          <a:lstStyle/>
          <a:p>
            <a:pPr algn="just">
              <a:lnSpc>
                <a:spcPts val="4200"/>
              </a:lnSpc>
            </a:pPr>
            <a:r>
              <a:rPr lang="en-US" sz="3000">
                <a:solidFill>
                  <a:srgbClr val="002060"/>
                </a:solidFill>
                <a:latin typeface="Helvetica Now Display"/>
                <a:ea typeface="Helvetica Now Display"/>
                <a:cs typeface="Helvetica Now Display"/>
                <a:sym typeface="Helvetica Now Display"/>
              </a:rPr>
              <a:t>Nghiên cứu và thu thập thêm dữ liệu phong phú hơn từ nhiều nguồn khác nhau, bao gồm cả các nhãn phân loại mới.</a:t>
            </a:r>
          </a:p>
          <a:p>
            <a:pPr algn="just">
              <a:lnSpc>
                <a:spcPts val="4200"/>
              </a:lnSpc>
            </a:pPr>
            <a:r>
              <a:rPr lang="en-US" sz="3000">
                <a:solidFill>
                  <a:srgbClr val="002060"/>
                </a:solidFill>
                <a:latin typeface="Helvetica Now Display"/>
                <a:ea typeface="Helvetica Now Display"/>
                <a:cs typeface="Helvetica Now Display"/>
                <a:sym typeface="Helvetica Now Display"/>
              </a:rPr>
              <a:t>Áp dụng các biến thể mới nhất của BERT và transformer-based models để cải thiện hiệu suất và tính ứng dụng của hệ thống phân loại.</a:t>
            </a:r>
          </a:p>
          <a:p>
            <a:pPr algn="just">
              <a:lnSpc>
                <a:spcPts val="4200"/>
              </a:lnSpc>
            </a:pPr>
            <a:r>
              <a:rPr lang="en-US" sz="3000">
                <a:solidFill>
                  <a:srgbClr val="002060"/>
                </a:solidFill>
                <a:latin typeface="Helvetica Now Display"/>
                <a:ea typeface="Helvetica Now Display"/>
                <a:cs typeface="Helvetica Now Display"/>
                <a:sym typeface="Helvetica Now Display"/>
              </a:rPr>
              <a:t>Đề xuất m</a:t>
            </a:r>
            <a:r>
              <a:rPr lang="en-US" sz="3000">
                <a:solidFill>
                  <a:srgbClr val="002060"/>
                </a:solidFill>
                <a:latin typeface="Helvetica Now Display"/>
                <a:ea typeface="Helvetica Now Display"/>
                <a:cs typeface="Helvetica Now Display"/>
                <a:sym typeface="Helvetica Now Display"/>
              </a:rPr>
              <a:t>ở rộng áp dụng của các mô hình này vào các lĩnh vực khác như phân loại văn bản pháp luật, tóm tắt và tổng hợp nội dung, phân loại sản phẩm và dịch vụ, …</a:t>
            </a:r>
          </a:p>
          <a:p>
            <a:pPr algn="just">
              <a:lnSpc>
                <a:spcPts val="42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44007" y="9210494"/>
            <a:ext cx="1839616" cy="847648"/>
            <a:chOff x="0" y="0"/>
            <a:chExt cx="484508" cy="223249"/>
          </a:xfrm>
        </p:grpSpPr>
        <p:sp>
          <p:nvSpPr>
            <p:cNvPr name="Freeform 3" id="3"/>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4" id="4"/>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496349"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801600"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644591" y="869030"/>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991607" y="9058094"/>
            <a:ext cx="1839616" cy="847648"/>
            <a:chOff x="0" y="0"/>
            <a:chExt cx="484508" cy="223249"/>
          </a:xfrm>
        </p:grpSpPr>
        <p:sp>
          <p:nvSpPr>
            <p:cNvPr name="Freeform 13" id="13"/>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14" id="14"/>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9" id="19"/>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sp>
        <p:nvSpPr>
          <p:cNvPr name="TextBox 20" id="20"/>
          <p:cNvSpPr txBox="true"/>
          <p:nvPr/>
        </p:nvSpPr>
        <p:spPr>
          <a:xfrm rot="0">
            <a:off x="4132216" y="385648"/>
            <a:ext cx="10214029" cy="1838325"/>
          </a:xfrm>
          <a:prstGeom prst="rect">
            <a:avLst/>
          </a:prstGeom>
        </p:spPr>
        <p:txBody>
          <a:bodyPr anchor="t" rtlCol="false" tIns="0" lIns="0" bIns="0" rIns="0">
            <a:spAutoFit/>
          </a:bodyPr>
          <a:lstStyle/>
          <a:p>
            <a:pPr algn="ctr">
              <a:lnSpc>
                <a:spcPts val="3600"/>
              </a:lnSpc>
            </a:pPr>
            <a:r>
              <a:rPr lang="en-US" sz="3000">
                <a:solidFill>
                  <a:srgbClr val="002060"/>
                </a:solidFill>
                <a:latin typeface="Helvetica Now Display"/>
                <a:ea typeface="Helvetica Now Display"/>
                <a:cs typeface="Helvetica Now Display"/>
                <a:sym typeface="Helvetica Now Display"/>
              </a:rPr>
              <a:t>TRƯỜNG ĐẠI HỌC SƯ PHẠM KỸ THUẬT TPHCM</a:t>
            </a:r>
          </a:p>
          <a:p>
            <a:pPr algn="ctr">
              <a:lnSpc>
                <a:spcPts val="3600"/>
              </a:lnSpc>
            </a:pPr>
            <a:r>
              <a:rPr lang="en-US" sz="3000">
                <a:solidFill>
                  <a:srgbClr val="002060"/>
                </a:solidFill>
                <a:latin typeface="Helvetica Now Display"/>
                <a:ea typeface="Helvetica Now Display"/>
                <a:cs typeface="Helvetica Now Display"/>
                <a:sym typeface="Helvetica Now Display"/>
              </a:rPr>
              <a:t>KHOA CÔNG NGHỆ THÔNG TIN</a:t>
            </a:r>
          </a:p>
          <a:p>
            <a:pPr algn="r">
              <a:lnSpc>
                <a:spcPts val="3600"/>
              </a:lnSpc>
            </a:pPr>
          </a:p>
          <a:p>
            <a:pPr algn="r">
              <a:lnSpc>
                <a:spcPts val="3600"/>
              </a:lnSpc>
            </a:pPr>
          </a:p>
        </p:txBody>
      </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296019"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grpSp>
        <p:nvGrpSpPr>
          <p:cNvPr name="Group 25" id="25"/>
          <p:cNvGrpSpPr/>
          <p:nvPr/>
        </p:nvGrpSpPr>
        <p:grpSpPr>
          <a:xfrm rot="0">
            <a:off x="18192791" y="735104"/>
            <a:ext cx="885522" cy="3086100"/>
            <a:chOff x="0" y="0"/>
            <a:chExt cx="233224" cy="812800"/>
          </a:xfrm>
        </p:grpSpPr>
        <p:sp>
          <p:nvSpPr>
            <p:cNvPr name="Freeform 26" id="26"/>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27" id="27"/>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5226312" y="2675821"/>
            <a:ext cx="8557987" cy="4614968"/>
            <a:chOff x="0" y="0"/>
            <a:chExt cx="11410649" cy="6153290"/>
          </a:xfrm>
        </p:grpSpPr>
        <p:sp>
          <p:nvSpPr>
            <p:cNvPr name="TextBox 29" id="29"/>
            <p:cNvSpPr txBox="true"/>
            <p:nvPr/>
          </p:nvSpPr>
          <p:spPr>
            <a:xfrm rot="0">
              <a:off x="0" y="3219590"/>
              <a:ext cx="11410649" cy="2933700"/>
            </a:xfrm>
            <a:prstGeom prst="rect">
              <a:avLst/>
            </a:prstGeom>
          </p:spPr>
          <p:txBody>
            <a:bodyPr anchor="t" rtlCol="false" tIns="0" lIns="0" bIns="0" rIns="0">
              <a:spAutoFit/>
            </a:bodyPr>
            <a:lstStyle/>
            <a:p>
              <a:pPr algn="ctr">
                <a:lnSpc>
                  <a:spcPts val="17327"/>
                </a:lnSpc>
              </a:pPr>
              <a:r>
                <a:rPr lang="en-US" sz="14439">
                  <a:solidFill>
                    <a:srgbClr val="002060"/>
                  </a:solidFill>
                  <a:latin typeface="Helvetica Now Display Bold"/>
                  <a:ea typeface="Helvetica Now Display Bold"/>
                  <a:cs typeface="Helvetica Now Display Bold"/>
                  <a:sym typeface="Helvetica Now Display Bold"/>
                </a:rPr>
                <a:t>MỞ ĐẦU</a:t>
              </a:r>
            </a:p>
          </p:txBody>
        </p:sp>
        <p:sp>
          <p:nvSpPr>
            <p:cNvPr name="TextBox 30" id="30"/>
            <p:cNvSpPr txBox="true"/>
            <p:nvPr/>
          </p:nvSpPr>
          <p:spPr>
            <a:xfrm rot="0">
              <a:off x="3117961" y="0"/>
              <a:ext cx="4136872" cy="3048000"/>
            </a:xfrm>
            <a:prstGeom prst="rect">
              <a:avLst/>
            </a:prstGeom>
          </p:spPr>
          <p:txBody>
            <a:bodyPr anchor="t" rtlCol="false" tIns="0" lIns="0" bIns="0" rIns="0">
              <a:spAutoFit/>
            </a:bodyPr>
            <a:lstStyle/>
            <a:p>
              <a:pPr algn="ctr">
                <a:lnSpc>
                  <a:spcPts val="18000"/>
                </a:lnSpc>
              </a:pPr>
              <a:r>
                <a:rPr lang="en-US" sz="15000">
                  <a:solidFill>
                    <a:srgbClr val="002060"/>
                  </a:solidFill>
                  <a:latin typeface="Helvetica Now Display Bold"/>
                  <a:ea typeface="Helvetica Now Display Bold"/>
                  <a:cs typeface="Helvetica Now Display Bold"/>
                  <a:sym typeface="Helvetica Now Display Bold"/>
                </a:rPr>
                <a:t>01</a:t>
              </a: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0" y="2022610"/>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92075" y="2022610"/>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19275" y="2022610"/>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644591" y="869030"/>
            <a:ext cx="885522" cy="3086100"/>
            <a:chOff x="0" y="0"/>
            <a:chExt cx="233224" cy="812800"/>
          </a:xfrm>
        </p:grpSpPr>
        <p:sp>
          <p:nvSpPr>
            <p:cNvPr name="Freeform 6" id="6"/>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7" id="7"/>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040391" y="582704"/>
            <a:ext cx="885522" cy="3086100"/>
            <a:chOff x="0" y="0"/>
            <a:chExt cx="233224" cy="812800"/>
          </a:xfrm>
        </p:grpSpPr>
        <p:sp>
          <p:nvSpPr>
            <p:cNvPr name="Freeform 9" id="9"/>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0" id="10"/>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72302" y="216237"/>
            <a:ext cx="1344079" cy="1722662"/>
          </a:xfrm>
          <a:custGeom>
            <a:avLst/>
            <a:gdLst/>
            <a:ahLst/>
            <a:cxnLst/>
            <a:rect r="r" b="b" t="t" l="l"/>
            <a:pathLst>
              <a:path h="1722662" w="1344079">
                <a:moveTo>
                  <a:pt x="0" y="0"/>
                </a:moveTo>
                <a:lnTo>
                  <a:pt x="1344080" y="0"/>
                </a:lnTo>
                <a:lnTo>
                  <a:pt x="1344080" y="1722662"/>
                </a:lnTo>
                <a:lnTo>
                  <a:pt x="0" y="1722662"/>
                </a:lnTo>
                <a:lnTo>
                  <a:pt x="0" y="0"/>
                </a:lnTo>
                <a:close/>
              </a:path>
            </a:pathLst>
          </a:custGeom>
          <a:blipFill>
            <a:blip r:embed="rId4"/>
            <a:stretch>
              <a:fillRect l="0" t="0" r="0" b="0"/>
            </a:stretch>
          </a:blipFill>
        </p:spPr>
      </p:sp>
      <p:sp>
        <p:nvSpPr>
          <p:cNvPr name="Freeform 12" id="12"/>
          <p:cNvSpPr/>
          <p:nvPr/>
        </p:nvSpPr>
        <p:spPr>
          <a:xfrm flipH="false" flipV="false" rot="0">
            <a:off x="16223073" y="216237"/>
            <a:ext cx="1754774" cy="1732187"/>
          </a:xfrm>
          <a:custGeom>
            <a:avLst/>
            <a:gdLst/>
            <a:ahLst/>
            <a:cxnLst/>
            <a:rect r="r" b="b" t="t" l="l"/>
            <a:pathLst>
              <a:path h="1732187" w="1754774">
                <a:moveTo>
                  <a:pt x="0" y="0"/>
                </a:moveTo>
                <a:lnTo>
                  <a:pt x="1754774" y="0"/>
                </a:lnTo>
                <a:lnTo>
                  <a:pt x="1754774" y="1732187"/>
                </a:lnTo>
                <a:lnTo>
                  <a:pt x="0" y="1732187"/>
                </a:lnTo>
                <a:lnTo>
                  <a:pt x="0" y="0"/>
                </a:lnTo>
                <a:close/>
              </a:path>
            </a:pathLst>
          </a:custGeom>
          <a:blipFill>
            <a:blip r:embed="rId5"/>
            <a:stretch>
              <a:fillRect l="-5207" t="0" r="0" b="0"/>
            </a:stretch>
          </a:blipFill>
        </p:spPr>
      </p:sp>
      <p:sp>
        <p:nvSpPr>
          <p:cNvPr name="Freeform 13" id="13"/>
          <p:cNvSpPr/>
          <p:nvPr/>
        </p:nvSpPr>
        <p:spPr>
          <a:xfrm flipH="false" flipV="false" rot="0">
            <a:off x="6654018" y="4516380"/>
            <a:ext cx="4979963" cy="4114800"/>
          </a:xfrm>
          <a:custGeom>
            <a:avLst/>
            <a:gdLst/>
            <a:ahLst/>
            <a:cxnLst/>
            <a:rect r="r" b="b" t="t" l="l"/>
            <a:pathLst>
              <a:path h="4114800" w="4979963">
                <a:moveTo>
                  <a:pt x="0" y="0"/>
                </a:moveTo>
                <a:lnTo>
                  <a:pt x="4979964" y="0"/>
                </a:lnTo>
                <a:lnTo>
                  <a:pt x="497996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3663601" y="573179"/>
            <a:ext cx="10444788" cy="1952476"/>
          </a:xfrm>
          <a:prstGeom prst="rect">
            <a:avLst/>
          </a:prstGeom>
        </p:spPr>
        <p:txBody>
          <a:bodyPr anchor="t" rtlCol="false" tIns="0" lIns="0" bIns="0" rIns="0">
            <a:spAutoFit/>
          </a:bodyPr>
          <a:lstStyle/>
          <a:p>
            <a:pPr algn="ctr">
              <a:lnSpc>
                <a:spcPts val="3840"/>
              </a:lnSpc>
            </a:pPr>
            <a:r>
              <a:rPr lang="en-US" sz="3200">
                <a:solidFill>
                  <a:srgbClr val="002060"/>
                </a:solidFill>
                <a:latin typeface="HK Sentiments"/>
                <a:ea typeface="HK Sentiments"/>
                <a:cs typeface="HK Sentiments"/>
                <a:sym typeface="HK Sentiments"/>
              </a:rPr>
              <a:t>TRƯỜNG ĐẠI HỌC SƯ PHẠM KỸ THUẬT TPHCM</a:t>
            </a:r>
          </a:p>
          <a:p>
            <a:pPr algn="ctr">
              <a:lnSpc>
                <a:spcPts val="3840"/>
              </a:lnSpc>
            </a:pPr>
            <a:r>
              <a:rPr lang="en-US" sz="3200">
                <a:solidFill>
                  <a:srgbClr val="002060"/>
                </a:solidFill>
                <a:latin typeface="HK Sentiments"/>
                <a:ea typeface="HK Sentiments"/>
                <a:cs typeface="HK Sentiments"/>
                <a:sym typeface="HK Sentiments"/>
              </a:rPr>
              <a:t>KHOA CÔNG NGHỆ THÔNG TIN</a:t>
            </a:r>
          </a:p>
          <a:p>
            <a:pPr algn="r">
              <a:lnSpc>
                <a:spcPts val="3840"/>
              </a:lnSpc>
            </a:pPr>
          </a:p>
          <a:p>
            <a:pPr algn="r">
              <a:lnSpc>
                <a:spcPts val="3840"/>
              </a:lnSpc>
            </a:pPr>
          </a:p>
        </p:txBody>
      </p:sp>
      <p:sp>
        <p:nvSpPr>
          <p:cNvPr name="TextBox 15" id="15"/>
          <p:cNvSpPr txBox="true"/>
          <p:nvPr/>
        </p:nvSpPr>
        <p:spPr>
          <a:xfrm rot="0">
            <a:off x="1616382" y="2516130"/>
            <a:ext cx="16060776" cy="1533525"/>
          </a:xfrm>
          <a:prstGeom prst="rect">
            <a:avLst/>
          </a:prstGeom>
        </p:spPr>
        <p:txBody>
          <a:bodyPr anchor="t" rtlCol="false" tIns="0" lIns="0" bIns="0" rIns="0">
            <a:spAutoFit/>
          </a:bodyPr>
          <a:lstStyle/>
          <a:p>
            <a:pPr algn="ctr">
              <a:lnSpc>
                <a:spcPts val="6000"/>
              </a:lnSpc>
            </a:pPr>
            <a:r>
              <a:rPr lang="en-US" sz="5000">
                <a:solidFill>
                  <a:srgbClr val="002060"/>
                </a:solidFill>
                <a:latin typeface="Helvetica Now Display"/>
                <a:ea typeface="Helvetica Now Display"/>
                <a:cs typeface="Helvetica Now Display"/>
                <a:sym typeface="Helvetica Now Display"/>
              </a:rPr>
              <a:t>NHÓM EM XIN CHÂN THÀNH CẢM ƠN QUÝ THẦY CÔ ĐÃ THEO DÕI VÀ LẮNG NGHE</a:t>
            </a:r>
          </a:p>
        </p:txBody>
      </p:sp>
      <p:sp>
        <p:nvSpPr>
          <p:cNvPr name="Freeform 16" id="16"/>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991607" y="9058094"/>
            <a:ext cx="1839616" cy="847648"/>
            <a:chOff x="0" y="0"/>
            <a:chExt cx="484508" cy="223249"/>
          </a:xfrm>
        </p:grpSpPr>
        <p:sp>
          <p:nvSpPr>
            <p:cNvPr name="Freeform 21" id="21"/>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22" id="22"/>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4" id="24"/>
          <p:cNvGrpSpPr/>
          <p:nvPr/>
        </p:nvGrpSpPr>
        <p:grpSpPr>
          <a:xfrm rot="0">
            <a:off x="12991598" y="9163643"/>
            <a:ext cx="4513918" cy="741680"/>
            <a:chOff x="0" y="0"/>
            <a:chExt cx="6018557" cy="988907"/>
          </a:xfrm>
        </p:grpSpPr>
        <p:sp>
          <p:nvSpPr>
            <p:cNvPr name="TextBox 25" id="25"/>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6" id="26"/>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0" y="2022610"/>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92075" y="2022610"/>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19275" y="2022610"/>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644591" y="869030"/>
            <a:ext cx="885522" cy="3086100"/>
            <a:chOff x="0" y="0"/>
            <a:chExt cx="233224" cy="812800"/>
          </a:xfrm>
        </p:grpSpPr>
        <p:sp>
          <p:nvSpPr>
            <p:cNvPr name="Freeform 6" id="6"/>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7" id="7"/>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040391" y="582704"/>
            <a:ext cx="885522" cy="3086100"/>
            <a:chOff x="0" y="0"/>
            <a:chExt cx="233224" cy="812800"/>
          </a:xfrm>
        </p:grpSpPr>
        <p:sp>
          <p:nvSpPr>
            <p:cNvPr name="Freeform 9" id="9"/>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0" id="10"/>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72302" y="216237"/>
            <a:ext cx="1344079" cy="1722662"/>
          </a:xfrm>
          <a:custGeom>
            <a:avLst/>
            <a:gdLst/>
            <a:ahLst/>
            <a:cxnLst/>
            <a:rect r="r" b="b" t="t" l="l"/>
            <a:pathLst>
              <a:path h="1722662" w="1344079">
                <a:moveTo>
                  <a:pt x="0" y="0"/>
                </a:moveTo>
                <a:lnTo>
                  <a:pt x="1344080" y="0"/>
                </a:lnTo>
                <a:lnTo>
                  <a:pt x="1344080" y="1722662"/>
                </a:lnTo>
                <a:lnTo>
                  <a:pt x="0" y="1722662"/>
                </a:lnTo>
                <a:lnTo>
                  <a:pt x="0" y="0"/>
                </a:lnTo>
                <a:close/>
              </a:path>
            </a:pathLst>
          </a:custGeom>
          <a:blipFill>
            <a:blip r:embed="rId4"/>
            <a:stretch>
              <a:fillRect l="0" t="0" r="0" b="0"/>
            </a:stretch>
          </a:blipFill>
        </p:spPr>
      </p:sp>
      <p:sp>
        <p:nvSpPr>
          <p:cNvPr name="Freeform 12" id="12"/>
          <p:cNvSpPr/>
          <p:nvPr/>
        </p:nvSpPr>
        <p:spPr>
          <a:xfrm flipH="false" flipV="false" rot="0">
            <a:off x="16223073" y="216237"/>
            <a:ext cx="1754774" cy="1732187"/>
          </a:xfrm>
          <a:custGeom>
            <a:avLst/>
            <a:gdLst/>
            <a:ahLst/>
            <a:cxnLst/>
            <a:rect r="r" b="b" t="t" l="l"/>
            <a:pathLst>
              <a:path h="1732187" w="1754774">
                <a:moveTo>
                  <a:pt x="0" y="0"/>
                </a:moveTo>
                <a:lnTo>
                  <a:pt x="1754774" y="0"/>
                </a:lnTo>
                <a:lnTo>
                  <a:pt x="1754774" y="1732187"/>
                </a:lnTo>
                <a:lnTo>
                  <a:pt x="0" y="1732187"/>
                </a:lnTo>
                <a:lnTo>
                  <a:pt x="0" y="0"/>
                </a:lnTo>
                <a:close/>
              </a:path>
            </a:pathLst>
          </a:custGeom>
          <a:blipFill>
            <a:blip r:embed="rId5"/>
            <a:stretch>
              <a:fillRect l="-5207" t="0" r="0" b="0"/>
            </a:stretch>
          </a:blipFill>
        </p:spPr>
      </p:sp>
      <p:sp>
        <p:nvSpPr>
          <p:cNvPr name="Freeform 13" id="13"/>
          <p:cNvSpPr/>
          <p:nvPr/>
        </p:nvSpPr>
        <p:spPr>
          <a:xfrm flipH="false" flipV="false" rot="0">
            <a:off x="7022024" y="3201947"/>
            <a:ext cx="4694415" cy="4676811"/>
          </a:xfrm>
          <a:custGeom>
            <a:avLst/>
            <a:gdLst/>
            <a:ahLst/>
            <a:cxnLst/>
            <a:rect r="r" b="b" t="t" l="l"/>
            <a:pathLst>
              <a:path h="4676811" w="4694415">
                <a:moveTo>
                  <a:pt x="0" y="0"/>
                </a:moveTo>
                <a:lnTo>
                  <a:pt x="4694415" y="0"/>
                </a:lnTo>
                <a:lnTo>
                  <a:pt x="4694415" y="4676811"/>
                </a:lnTo>
                <a:lnTo>
                  <a:pt x="0" y="4676811"/>
                </a:lnTo>
                <a:lnTo>
                  <a:pt x="0" y="0"/>
                </a:lnTo>
                <a:close/>
              </a:path>
            </a:pathLst>
          </a:custGeom>
          <a:blipFill>
            <a:blip r:embed="rId6"/>
            <a:stretch>
              <a:fillRect l="0" t="0" r="0" b="0"/>
            </a:stretch>
          </a:blipFill>
        </p:spPr>
      </p:sp>
      <p:sp>
        <p:nvSpPr>
          <p:cNvPr name="TextBox 14" id="14"/>
          <p:cNvSpPr txBox="true"/>
          <p:nvPr/>
        </p:nvSpPr>
        <p:spPr>
          <a:xfrm rot="0">
            <a:off x="3663601" y="573179"/>
            <a:ext cx="10444788" cy="1952476"/>
          </a:xfrm>
          <a:prstGeom prst="rect">
            <a:avLst/>
          </a:prstGeom>
        </p:spPr>
        <p:txBody>
          <a:bodyPr anchor="t" rtlCol="false" tIns="0" lIns="0" bIns="0" rIns="0">
            <a:spAutoFit/>
          </a:bodyPr>
          <a:lstStyle/>
          <a:p>
            <a:pPr algn="ctr">
              <a:lnSpc>
                <a:spcPts val="3840"/>
              </a:lnSpc>
            </a:pPr>
            <a:r>
              <a:rPr lang="en-US" sz="3200">
                <a:solidFill>
                  <a:srgbClr val="002060"/>
                </a:solidFill>
                <a:latin typeface="HK Sentiments"/>
                <a:ea typeface="HK Sentiments"/>
                <a:cs typeface="HK Sentiments"/>
                <a:sym typeface="HK Sentiments"/>
              </a:rPr>
              <a:t>TRƯỜNG ĐẠI HỌC SƯ PHẠM KỸ THUẬT TPHCM</a:t>
            </a:r>
          </a:p>
          <a:p>
            <a:pPr algn="ctr">
              <a:lnSpc>
                <a:spcPts val="3840"/>
              </a:lnSpc>
            </a:pPr>
            <a:r>
              <a:rPr lang="en-US" sz="3200">
                <a:solidFill>
                  <a:srgbClr val="002060"/>
                </a:solidFill>
                <a:latin typeface="HK Sentiments"/>
                <a:ea typeface="HK Sentiments"/>
                <a:cs typeface="HK Sentiments"/>
                <a:sym typeface="HK Sentiments"/>
              </a:rPr>
              <a:t>KHOA CÔNG NGHỆ THÔNG TIN</a:t>
            </a:r>
          </a:p>
          <a:p>
            <a:pPr algn="r">
              <a:lnSpc>
                <a:spcPts val="3840"/>
              </a:lnSpc>
            </a:pPr>
          </a:p>
          <a:p>
            <a:pPr algn="r">
              <a:lnSpc>
                <a:spcPts val="3840"/>
              </a:lnSpc>
            </a:pPr>
          </a:p>
        </p:txBody>
      </p:sp>
      <p:sp>
        <p:nvSpPr>
          <p:cNvPr name="Freeform 15" id="15"/>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13991607" y="9058094"/>
            <a:ext cx="1839616" cy="847648"/>
            <a:chOff x="0" y="0"/>
            <a:chExt cx="484508" cy="223249"/>
          </a:xfrm>
        </p:grpSpPr>
        <p:sp>
          <p:nvSpPr>
            <p:cNvPr name="Freeform 20" id="20"/>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21" id="21"/>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3" id="23"/>
          <p:cNvGrpSpPr/>
          <p:nvPr/>
        </p:nvGrpSpPr>
        <p:grpSpPr>
          <a:xfrm rot="0">
            <a:off x="12991598" y="9163643"/>
            <a:ext cx="4513918" cy="741680"/>
            <a:chOff x="0" y="0"/>
            <a:chExt cx="6018557" cy="988907"/>
          </a:xfrm>
        </p:grpSpPr>
        <p:sp>
          <p:nvSpPr>
            <p:cNvPr name="TextBox 24" id="24"/>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5" id="25"/>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1" id="21"/>
          <p:cNvGrpSpPr/>
          <p:nvPr/>
        </p:nvGrpSpPr>
        <p:grpSpPr>
          <a:xfrm rot="0">
            <a:off x="12879974" y="9163643"/>
            <a:ext cx="4513918" cy="741680"/>
            <a:chOff x="0" y="0"/>
            <a:chExt cx="6018557" cy="988907"/>
          </a:xfrm>
        </p:grpSpPr>
        <p:sp>
          <p:nvSpPr>
            <p:cNvPr name="TextBox 22" id="22"/>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3" id="23"/>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4" id="24"/>
          <p:cNvSpPr txBox="true"/>
          <p:nvPr/>
        </p:nvSpPr>
        <p:spPr>
          <a:xfrm rot="0">
            <a:off x="7042537" y="658543"/>
            <a:ext cx="4393387" cy="847725"/>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MỞ ĐẦU</a:t>
            </a:r>
          </a:p>
        </p:txBody>
      </p:sp>
      <p:sp>
        <p:nvSpPr>
          <p:cNvPr name="TextBox 25" id="25"/>
          <p:cNvSpPr txBox="true"/>
          <p:nvPr/>
        </p:nvSpPr>
        <p:spPr>
          <a:xfrm rot="0">
            <a:off x="1948309" y="1868187"/>
            <a:ext cx="4984831"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Lý do chọn đề tài</a:t>
            </a:r>
          </a:p>
        </p:txBody>
      </p:sp>
      <p:sp>
        <p:nvSpPr>
          <p:cNvPr name="TextBox 26" id="26"/>
          <p:cNvSpPr txBox="true"/>
          <p:nvPr/>
        </p:nvSpPr>
        <p:spPr>
          <a:xfrm rot="0">
            <a:off x="1948309" y="2766709"/>
            <a:ext cx="12991598" cy="6139181"/>
          </a:xfrm>
          <a:prstGeom prst="rect">
            <a:avLst/>
          </a:prstGeom>
        </p:spPr>
        <p:txBody>
          <a:bodyPr anchor="t" rtlCol="false" tIns="0" lIns="0" bIns="0" rIns="0">
            <a:spAutoFit/>
          </a:bodyPr>
          <a:lstStyle/>
          <a:p>
            <a:pPr algn="l">
              <a:lnSpc>
                <a:spcPts val="4199"/>
              </a:lnSpc>
            </a:pPr>
            <a:r>
              <a:rPr lang="en-US" sz="2999">
                <a:solidFill>
                  <a:srgbClr val="002060"/>
                </a:solidFill>
                <a:latin typeface="Helvetica Now Display"/>
                <a:ea typeface="Helvetica Now Display"/>
                <a:cs typeface="Helvetica Now Display"/>
                <a:sym typeface="Helvetica Now Display"/>
              </a:rPr>
              <a:t>Tác động của công nghệ thông tin ảnh hưởng vượt trội. Dữ liệu là "bộ não" của mỗi doanh nghiệp</a:t>
            </a:r>
          </a:p>
          <a:p>
            <a:pPr algn="l">
              <a:lnSpc>
                <a:spcPts val="4199"/>
              </a:lnSpc>
            </a:pPr>
          </a:p>
          <a:p>
            <a:pPr algn="l">
              <a:lnSpc>
                <a:spcPts val="4199"/>
              </a:lnSpc>
            </a:pPr>
            <a:r>
              <a:rPr lang="en-US" sz="2999">
                <a:solidFill>
                  <a:srgbClr val="002060"/>
                </a:solidFill>
                <a:latin typeface="Helvetica Now Display"/>
                <a:ea typeface="Helvetica Now Display"/>
                <a:cs typeface="Helvetica Now Display"/>
                <a:sym typeface="Helvetica Now Display"/>
              </a:rPr>
              <a:t>Sự bùng nổ của dữ liệu văn bản từ Internet và mạng xã hội</a:t>
            </a:r>
          </a:p>
          <a:p>
            <a:pPr algn="l">
              <a:lnSpc>
                <a:spcPts val="4199"/>
              </a:lnSpc>
            </a:pPr>
          </a:p>
          <a:p>
            <a:pPr algn="l">
              <a:lnSpc>
                <a:spcPts val="4199"/>
              </a:lnSpc>
            </a:pPr>
            <a:r>
              <a:rPr lang="en-US" sz="2999">
                <a:solidFill>
                  <a:srgbClr val="002060"/>
                </a:solidFill>
                <a:latin typeface="Helvetica Now Display"/>
                <a:ea typeface="Helvetica Now Display"/>
                <a:cs typeface="Helvetica Now Display"/>
                <a:sym typeface="Helvetica Now Display"/>
              </a:rPr>
              <a:t>NLP  (Natural Language Processing ) trở thành một lĩnh vực quan trọng trong tương tác giữa máy tính và ngôn ngữ con người</a:t>
            </a:r>
          </a:p>
          <a:p>
            <a:pPr algn="l">
              <a:lnSpc>
                <a:spcPts val="4199"/>
              </a:lnSpc>
            </a:pPr>
          </a:p>
          <a:p>
            <a:pPr algn="l">
              <a:lnSpc>
                <a:spcPts val="4199"/>
              </a:lnSpc>
            </a:pPr>
            <a:r>
              <a:rPr lang="en-US" sz="2999">
                <a:solidFill>
                  <a:srgbClr val="002060"/>
                </a:solidFill>
                <a:latin typeface="Helvetica Now Display"/>
                <a:ea typeface="Helvetica Now Display"/>
                <a:cs typeface="Helvetica Now Display"/>
                <a:sym typeface="Helvetica Now Display"/>
              </a:rPr>
              <a:t>BERT (Bidirectional Encoder Representations from Transformers) bước đột phá trong NLP do Google AI phát triển vào năm 2018</a:t>
            </a:r>
          </a:p>
          <a:p>
            <a:pPr algn="l">
              <a:lnSpc>
                <a:spcPts val="3639"/>
              </a:lnSpc>
            </a:pPr>
          </a:p>
          <a:p>
            <a:pPr algn="l">
              <a:lnSpc>
                <a:spcPts val="363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1" id="21"/>
          <p:cNvGrpSpPr/>
          <p:nvPr/>
        </p:nvGrpSpPr>
        <p:grpSpPr>
          <a:xfrm rot="0">
            <a:off x="12879974" y="9163643"/>
            <a:ext cx="4513918" cy="741680"/>
            <a:chOff x="0" y="0"/>
            <a:chExt cx="6018557" cy="988907"/>
          </a:xfrm>
        </p:grpSpPr>
        <p:sp>
          <p:nvSpPr>
            <p:cNvPr name="TextBox 22" id="22"/>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3" id="23"/>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4" id="24"/>
          <p:cNvSpPr txBox="true"/>
          <p:nvPr/>
        </p:nvSpPr>
        <p:spPr>
          <a:xfrm rot="0">
            <a:off x="7042537" y="658543"/>
            <a:ext cx="4393387" cy="847725"/>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MỞ ĐẦU</a:t>
            </a:r>
          </a:p>
        </p:txBody>
      </p:sp>
      <p:sp>
        <p:nvSpPr>
          <p:cNvPr name="TextBox 25" id="25"/>
          <p:cNvSpPr txBox="true"/>
          <p:nvPr/>
        </p:nvSpPr>
        <p:spPr>
          <a:xfrm rot="0">
            <a:off x="2192949" y="2068604"/>
            <a:ext cx="4984831"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Mục tiêu nghiên cứu</a:t>
            </a:r>
          </a:p>
        </p:txBody>
      </p:sp>
      <p:sp>
        <p:nvSpPr>
          <p:cNvPr name="TextBox 26" id="26"/>
          <p:cNvSpPr txBox="true"/>
          <p:nvPr/>
        </p:nvSpPr>
        <p:spPr>
          <a:xfrm rot="0">
            <a:off x="2491254" y="2542949"/>
            <a:ext cx="13621056" cy="2672080"/>
          </a:xfrm>
          <a:prstGeom prst="rect">
            <a:avLst/>
          </a:prstGeom>
        </p:spPr>
        <p:txBody>
          <a:bodyPr anchor="t" rtlCol="false" tIns="0" lIns="0" bIns="0" rIns="0">
            <a:spAutoFit/>
          </a:bodyPr>
          <a:lstStyle/>
          <a:p>
            <a:pPr algn="l">
              <a:lnSpc>
                <a:spcPts val="5700"/>
              </a:lnSpc>
            </a:pPr>
            <a:r>
              <a:rPr lang="en-US" sz="3000">
                <a:solidFill>
                  <a:srgbClr val="002060"/>
                </a:solidFill>
                <a:latin typeface="Helvetica Now Display"/>
                <a:ea typeface="Helvetica Now Display"/>
                <a:cs typeface="Helvetica Now Display"/>
                <a:sym typeface="Helvetica Now Display"/>
              </a:rPr>
              <a:t>Phát triển hệ thống phân loại văn bản tin tức tiếng Việt theo chủ đề.</a:t>
            </a:r>
          </a:p>
          <a:p>
            <a:pPr algn="l">
              <a:lnSpc>
                <a:spcPts val="5700"/>
              </a:lnSpc>
            </a:pPr>
            <a:r>
              <a:rPr lang="en-US" sz="3000">
                <a:solidFill>
                  <a:srgbClr val="002060"/>
                </a:solidFill>
                <a:latin typeface="Helvetica Now Display"/>
                <a:ea typeface="Helvetica Now Display"/>
                <a:cs typeface="Helvetica Now Display"/>
                <a:sym typeface="Helvetica Now Display"/>
              </a:rPr>
              <a:t>Nghiên cứu và áp dụng mô hình BERT và biến thể PhoBERT. So sánh được kết quả giữa mô hình BiLSTM, Longformer-PhoBert và PhoBert_base</a:t>
            </a:r>
          </a:p>
          <a:p>
            <a:pPr algn="l">
              <a:lnSpc>
                <a:spcPts val="3639"/>
              </a:lnSpc>
            </a:pPr>
          </a:p>
        </p:txBody>
      </p:sp>
      <p:sp>
        <p:nvSpPr>
          <p:cNvPr name="TextBox 27" id="27"/>
          <p:cNvSpPr txBox="true"/>
          <p:nvPr/>
        </p:nvSpPr>
        <p:spPr>
          <a:xfrm rot="0">
            <a:off x="2192949" y="5136636"/>
            <a:ext cx="4984831"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Nhiệm vụ  thực hiện </a:t>
            </a:r>
          </a:p>
        </p:txBody>
      </p:sp>
      <p:sp>
        <p:nvSpPr>
          <p:cNvPr name="TextBox 28" id="28"/>
          <p:cNvSpPr txBox="true"/>
          <p:nvPr/>
        </p:nvSpPr>
        <p:spPr>
          <a:xfrm rot="0">
            <a:off x="2499922" y="5635746"/>
            <a:ext cx="15784898" cy="3598382"/>
          </a:xfrm>
          <a:prstGeom prst="rect">
            <a:avLst/>
          </a:prstGeom>
        </p:spPr>
        <p:txBody>
          <a:bodyPr anchor="t" rtlCol="false" tIns="0" lIns="0" bIns="0" rIns="0">
            <a:spAutoFit/>
          </a:bodyPr>
          <a:lstStyle/>
          <a:p>
            <a:pPr algn="l">
              <a:lnSpc>
                <a:spcPts val="5070"/>
              </a:lnSpc>
            </a:pPr>
            <a:r>
              <a:rPr lang="en-US" sz="3000">
                <a:solidFill>
                  <a:srgbClr val="002060"/>
                </a:solidFill>
                <a:latin typeface="Helvetica Now Display"/>
                <a:ea typeface="Helvetica Now Display"/>
                <a:cs typeface="Helvetica Now Display"/>
                <a:sym typeface="Helvetica Now Display"/>
              </a:rPr>
              <a:t>Tìm hiểu về bài toán phân loại văn bản và các đặc thù của ngôn ngữ tiếng Việt.</a:t>
            </a:r>
          </a:p>
          <a:p>
            <a:pPr algn="l">
              <a:lnSpc>
                <a:spcPts val="5070"/>
              </a:lnSpc>
            </a:pPr>
            <a:r>
              <a:rPr lang="en-US" sz="3000">
                <a:solidFill>
                  <a:srgbClr val="002060"/>
                </a:solidFill>
                <a:latin typeface="Helvetica Now Display"/>
                <a:ea typeface="Helvetica Now Display"/>
                <a:cs typeface="Helvetica Now Display"/>
                <a:sym typeface="Helvetica Now Display"/>
              </a:rPr>
              <a:t>Nghiên cứu lý thuyết và cách triển khai các mô hình quan trọng như BERT và PhoBERT.</a:t>
            </a:r>
          </a:p>
          <a:p>
            <a:pPr algn="l">
              <a:lnSpc>
                <a:spcPts val="5070"/>
              </a:lnSpc>
            </a:pPr>
            <a:r>
              <a:rPr lang="en-US" sz="3000">
                <a:solidFill>
                  <a:srgbClr val="002060"/>
                </a:solidFill>
                <a:latin typeface="Helvetica Now Display"/>
                <a:ea typeface="Helvetica Now Display"/>
                <a:cs typeface="Helvetica Now Display"/>
                <a:sym typeface="Helvetica Now Display"/>
              </a:rPr>
              <a:t>Thu thập và xử lý dữ liệu từ các nguồn tin tức tiếng Việt.</a:t>
            </a:r>
          </a:p>
          <a:p>
            <a:pPr algn="l">
              <a:lnSpc>
                <a:spcPts val="5070"/>
              </a:lnSpc>
            </a:pPr>
            <a:r>
              <a:rPr lang="en-US" sz="3000">
                <a:solidFill>
                  <a:srgbClr val="002060"/>
                </a:solidFill>
                <a:latin typeface="Helvetica Now Display"/>
                <a:ea typeface="Helvetica Now Display"/>
                <a:cs typeface="Helvetica Now Display"/>
                <a:sym typeface="Helvetica Now Display"/>
              </a:rPr>
              <a:t>Huấn luyện và đánh giá hiệu suất các mô hình.</a:t>
            </a:r>
          </a:p>
          <a:p>
            <a:pPr algn="l">
              <a:lnSpc>
                <a:spcPts val="5070"/>
              </a:lnSpc>
            </a:pPr>
            <a:r>
              <a:rPr lang="en-US" sz="3000">
                <a:solidFill>
                  <a:srgbClr val="002060"/>
                </a:solidFill>
                <a:latin typeface="Helvetica Now Display"/>
                <a:ea typeface="Helvetica Now Display"/>
                <a:cs typeface="Helvetica Now Display"/>
                <a:sym typeface="Helvetica Now Display"/>
              </a:rPr>
              <a:t>Thiết kế và phát triển hệ thống phân loại bài báo tiếng Việt với giao diện trực quan, dễ sử dụng.</a:t>
            </a:r>
          </a:p>
          <a:p>
            <a:pPr algn="l">
              <a:lnSpc>
                <a:spcPts val="33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1" id="21"/>
          <p:cNvGrpSpPr/>
          <p:nvPr/>
        </p:nvGrpSpPr>
        <p:grpSpPr>
          <a:xfrm rot="0">
            <a:off x="12879974" y="9163643"/>
            <a:ext cx="4513918" cy="741680"/>
            <a:chOff x="0" y="0"/>
            <a:chExt cx="6018557" cy="988907"/>
          </a:xfrm>
        </p:grpSpPr>
        <p:sp>
          <p:nvSpPr>
            <p:cNvPr name="TextBox 22" id="22"/>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3" id="23"/>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4" id="24"/>
          <p:cNvSpPr txBox="true"/>
          <p:nvPr/>
        </p:nvSpPr>
        <p:spPr>
          <a:xfrm rot="0">
            <a:off x="7042537" y="658543"/>
            <a:ext cx="4393387" cy="847725"/>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MỞ ĐẦU</a:t>
            </a:r>
          </a:p>
        </p:txBody>
      </p:sp>
      <p:sp>
        <p:nvSpPr>
          <p:cNvPr name="TextBox 25" id="25"/>
          <p:cNvSpPr txBox="true"/>
          <p:nvPr/>
        </p:nvSpPr>
        <p:spPr>
          <a:xfrm rot="0">
            <a:off x="2115182" y="2211827"/>
            <a:ext cx="4978215" cy="511841"/>
          </a:xfrm>
          <a:prstGeom prst="rect">
            <a:avLst/>
          </a:prstGeom>
        </p:spPr>
        <p:txBody>
          <a:bodyPr anchor="t" rtlCol="false" tIns="0" lIns="0" bIns="0" rIns="0">
            <a:spAutoFit/>
          </a:bodyPr>
          <a:lstStyle/>
          <a:p>
            <a:pPr algn="l">
              <a:lnSpc>
                <a:spcPts val="4134"/>
              </a:lnSpc>
            </a:pPr>
            <a:r>
              <a:rPr lang="en-US" sz="2996">
                <a:solidFill>
                  <a:srgbClr val="002060"/>
                </a:solidFill>
                <a:latin typeface="Helvetica Now Display Bold"/>
                <a:ea typeface="Helvetica Now Display Bold"/>
                <a:cs typeface="Helvetica Now Display Bold"/>
                <a:sym typeface="Helvetica Now Display Bold"/>
              </a:rPr>
              <a:t>Đối tượng nghiên cứu</a:t>
            </a:r>
          </a:p>
        </p:txBody>
      </p:sp>
      <p:sp>
        <p:nvSpPr>
          <p:cNvPr name="TextBox 26" id="26"/>
          <p:cNvSpPr txBox="true"/>
          <p:nvPr/>
        </p:nvSpPr>
        <p:spPr>
          <a:xfrm rot="0">
            <a:off x="2115182" y="2837968"/>
            <a:ext cx="14334493" cy="1213409"/>
          </a:xfrm>
          <a:prstGeom prst="rect">
            <a:avLst/>
          </a:prstGeom>
        </p:spPr>
        <p:txBody>
          <a:bodyPr anchor="t" rtlCol="false" tIns="0" lIns="0" bIns="0" rIns="0">
            <a:spAutoFit/>
          </a:bodyPr>
          <a:lstStyle/>
          <a:p>
            <a:pPr algn="l">
              <a:lnSpc>
                <a:spcPts val="5692"/>
              </a:lnSpc>
            </a:pPr>
            <a:r>
              <a:rPr lang="en-US" sz="2996">
                <a:solidFill>
                  <a:srgbClr val="002060"/>
                </a:solidFill>
                <a:latin typeface="Helvetica Now Display"/>
                <a:ea typeface="Helvetica Now Display"/>
                <a:cs typeface="Helvetica Now Display"/>
                <a:sym typeface="Helvetica Now Display"/>
              </a:rPr>
              <a:t>Các bài báo, tin tức tiếng Việt từ các nguồn trực tuyến như báo điện tử, trang tin tức. </a:t>
            </a:r>
          </a:p>
          <a:p>
            <a:pPr algn="l">
              <a:lnSpc>
                <a:spcPts val="3635"/>
              </a:lnSpc>
            </a:pPr>
          </a:p>
        </p:txBody>
      </p:sp>
      <p:sp>
        <p:nvSpPr>
          <p:cNvPr name="TextBox 27" id="27"/>
          <p:cNvSpPr txBox="true"/>
          <p:nvPr/>
        </p:nvSpPr>
        <p:spPr>
          <a:xfrm rot="0">
            <a:off x="2115182" y="3766881"/>
            <a:ext cx="4978215" cy="511841"/>
          </a:xfrm>
          <a:prstGeom prst="rect">
            <a:avLst/>
          </a:prstGeom>
        </p:spPr>
        <p:txBody>
          <a:bodyPr anchor="t" rtlCol="false" tIns="0" lIns="0" bIns="0" rIns="0">
            <a:spAutoFit/>
          </a:bodyPr>
          <a:lstStyle/>
          <a:p>
            <a:pPr algn="l">
              <a:lnSpc>
                <a:spcPts val="4134"/>
              </a:lnSpc>
            </a:pPr>
            <a:r>
              <a:rPr lang="en-US" sz="2996">
                <a:solidFill>
                  <a:srgbClr val="002060"/>
                </a:solidFill>
                <a:latin typeface="Helvetica Now Display Bold"/>
                <a:ea typeface="Helvetica Now Display Bold"/>
                <a:cs typeface="Helvetica Now Display Bold"/>
                <a:sym typeface="Helvetica Now Display Bold"/>
              </a:rPr>
              <a:t>Giới hạn phạm vi nghiên cứu</a:t>
            </a:r>
          </a:p>
        </p:txBody>
      </p:sp>
      <p:sp>
        <p:nvSpPr>
          <p:cNvPr name="TextBox 28" id="28"/>
          <p:cNvSpPr txBox="true"/>
          <p:nvPr/>
        </p:nvSpPr>
        <p:spPr>
          <a:xfrm rot="0">
            <a:off x="2115182" y="4490072"/>
            <a:ext cx="14032195" cy="4231124"/>
          </a:xfrm>
          <a:prstGeom prst="rect">
            <a:avLst/>
          </a:prstGeom>
        </p:spPr>
        <p:txBody>
          <a:bodyPr anchor="t" rtlCol="false" tIns="0" lIns="0" bIns="0" rIns="0">
            <a:spAutoFit/>
          </a:bodyPr>
          <a:lstStyle/>
          <a:p>
            <a:pPr algn="l">
              <a:lnSpc>
                <a:spcPts val="5063"/>
              </a:lnSpc>
            </a:pPr>
            <a:r>
              <a:rPr lang="en-US" sz="2996">
                <a:solidFill>
                  <a:srgbClr val="002060"/>
                </a:solidFill>
                <a:latin typeface="Helvetica Now Display"/>
                <a:ea typeface="Helvetica Now Display"/>
                <a:cs typeface="Helvetica Now Display"/>
                <a:sym typeface="Helvetica Now Display"/>
              </a:rPr>
              <a:t>Phân loại các bài báo và tin tức tiếng Việt theo 13 chủ đề chính được đưa ra ( chính trị, kinh tế, xã hội, thể thao, giải trí, v.v.)</a:t>
            </a:r>
          </a:p>
          <a:p>
            <a:pPr algn="l">
              <a:lnSpc>
                <a:spcPts val="5063"/>
              </a:lnSpc>
            </a:pPr>
            <a:r>
              <a:rPr lang="en-US" sz="2996">
                <a:solidFill>
                  <a:srgbClr val="002060"/>
                </a:solidFill>
                <a:latin typeface="Helvetica Now Display"/>
                <a:ea typeface="Helvetica Now Display"/>
                <a:cs typeface="Helvetica Now Display"/>
                <a:sym typeface="Helvetica Now Display"/>
              </a:rPr>
              <a:t>Chỉ tập trung vào các bài báo tiếng Việt, không mở rộng sang các ngôn ngữ khác.</a:t>
            </a:r>
          </a:p>
          <a:p>
            <a:pPr algn="l">
              <a:lnSpc>
                <a:spcPts val="5063"/>
              </a:lnSpc>
            </a:pPr>
            <a:r>
              <a:rPr lang="en-US" sz="2996">
                <a:solidFill>
                  <a:srgbClr val="002060"/>
                </a:solidFill>
                <a:latin typeface="Helvetica Now Display"/>
                <a:ea typeface="Helvetica Now Display"/>
                <a:cs typeface="Helvetica Now Display"/>
                <a:sym typeface="Helvetica Now Display"/>
              </a:rPr>
              <a:t>Áp dụng mô hình BERT và các biến thể của nó để phân loại bài báo.</a:t>
            </a:r>
          </a:p>
          <a:p>
            <a:pPr algn="l">
              <a:lnSpc>
                <a:spcPts val="5063"/>
              </a:lnSpc>
            </a:pPr>
            <a:r>
              <a:rPr lang="en-US" sz="2996">
                <a:solidFill>
                  <a:srgbClr val="002060"/>
                </a:solidFill>
                <a:latin typeface="Helvetica Now Display"/>
                <a:ea typeface="Helvetica Now Display"/>
                <a:cs typeface="Helvetica Now Display"/>
                <a:sym typeface="Helvetica Now Display"/>
              </a:rPr>
              <a:t>Đánh giá mô hình phân loại trên các tập dữ liệu có quy mô và tính chất đa dạng để đảm bảo tính tổng quát và hiệu quả của mô hình.</a:t>
            </a:r>
          </a:p>
          <a:p>
            <a:pPr algn="l">
              <a:lnSpc>
                <a:spcPts val="331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96349"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801600"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sp>
        <p:nvSpPr>
          <p:cNvPr name="TextBox 17" id="17"/>
          <p:cNvSpPr txBox="true"/>
          <p:nvPr/>
        </p:nvSpPr>
        <p:spPr>
          <a:xfrm rot="0">
            <a:off x="4132216" y="385648"/>
            <a:ext cx="10214029" cy="1838325"/>
          </a:xfrm>
          <a:prstGeom prst="rect">
            <a:avLst/>
          </a:prstGeom>
        </p:spPr>
        <p:txBody>
          <a:bodyPr anchor="t" rtlCol="false" tIns="0" lIns="0" bIns="0" rIns="0">
            <a:spAutoFit/>
          </a:bodyPr>
          <a:lstStyle/>
          <a:p>
            <a:pPr algn="ctr">
              <a:lnSpc>
                <a:spcPts val="3600"/>
              </a:lnSpc>
            </a:pPr>
            <a:r>
              <a:rPr lang="en-US" sz="3000">
                <a:solidFill>
                  <a:srgbClr val="002060"/>
                </a:solidFill>
                <a:latin typeface="Helvetica Now Display"/>
                <a:ea typeface="Helvetica Now Display"/>
                <a:cs typeface="Helvetica Now Display"/>
                <a:sym typeface="Helvetica Now Display"/>
              </a:rPr>
              <a:t>TRƯỜNG ĐẠI HỌC SƯ PHẠM KỸ THUẬT TPHCM</a:t>
            </a:r>
          </a:p>
          <a:p>
            <a:pPr algn="ctr">
              <a:lnSpc>
                <a:spcPts val="3600"/>
              </a:lnSpc>
            </a:pPr>
            <a:r>
              <a:rPr lang="en-US" sz="3000">
                <a:solidFill>
                  <a:srgbClr val="002060"/>
                </a:solidFill>
                <a:latin typeface="Helvetica Now Display"/>
                <a:ea typeface="Helvetica Now Display"/>
                <a:cs typeface="Helvetica Now Display"/>
                <a:sym typeface="Helvetica Now Display"/>
              </a:rPr>
              <a:t>KHOA CÔNG NGHỆ THÔNG TIN</a:t>
            </a:r>
          </a:p>
          <a:p>
            <a:pPr algn="r">
              <a:lnSpc>
                <a:spcPts val="3600"/>
              </a:lnSpc>
            </a:pPr>
          </a:p>
          <a:p>
            <a:pPr algn="r">
              <a:lnSpc>
                <a:spcPts val="3600"/>
              </a:lnSpc>
            </a:pPr>
          </a:p>
        </p:txBody>
      </p:sp>
      <p:grpSp>
        <p:nvGrpSpPr>
          <p:cNvPr name="Group 18" id="18"/>
          <p:cNvGrpSpPr/>
          <p:nvPr/>
        </p:nvGrpSpPr>
        <p:grpSpPr>
          <a:xfrm rot="0">
            <a:off x="13991607" y="9058094"/>
            <a:ext cx="1839616" cy="847648"/>
            <a:chOff x="0" y="0"/>
            <a:chExt cx="484508" cy="223249"/>
          </a:xfrm>
        </p:grpSpPr>
        <p:sp>
          <p:nvSpPr>
            <p:cNvPr name="Freeform 19" id="19"/>
            <p:cNvSpPr/>
            <p:nvPr/>
          </p:nvSpPr>
          <p:spPr>
            <a:xfrm flipH="false" flipV="false" rot="0">
              <a:off x="0" y="0"/>
              <a:ext cx="484508" cy="223249"/>
            </a:xfrm>
            <a:custGeom>
              <a:avLst/>
              <a:gdLst/>
              <a:ahLst/>
              <a:cxnLst/>
              <a:rect r="r" b="b" t="t" l="l"/>
              <a:pathLst>
                <a:path h="223249" w="484508">
                  <a:moveTo>
                    <a:pt x="242254" y="0"/>
                  </a:moveTo>
                  <a:cubicBezTo>
                    <a:pt x="108461" y="0"/>
                    <a:pt x="0" y="49976"/>
                    <a:pt x="0" y="111624"/>
                  </a:cubicBezTo>
                  <a:cubicBezTo>
                    <a:pt x="0" y="173273"/>
                    <a:pt x="108461" y="223249"/>
                    <a:pt x="242254" y="223249"/>
                  </a:cubicBezTo>
                  <a:cubicBezTo>
                    <a:pt x="376047" y="223249"/>
                    <a:pt x="484508" y="173273"/>
                    <a:pt x="484508" y="111624"/>
                  </a:cubicBezTo>
                  <a:cubicBezTo>
                    <a:pt x="484508" y="49976"/>
                    <a:pt x="376047" y="0"/>
                    <a:pt x="242254" y="0"/>
                  </a:cubicBezTo>
                  <a:close/>
                </a:path>
              </a:pathLst>
            </a:custGeom>
            <a:solidFill>
              <a:srgbClr val="FFFFFF"/>
            </a:solidFill>
          </p:spPr>
        </p:sp>
        <p:sp>
          <p:nvSpPr>
            <p:cNvPr name="TextBox 20" id="20"/>
            <p:cNvSpPr txBox="true"/>
            <p:nvPr/>
          </p:nvSpPr>
          <p:spPr>
            <a:xfrm>
              <a:off x="45423" y="-17170"/>
              <a:ext cx="393663" cy="21949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991598"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5" id="25"/>
          <p:cNvSpPr txBox="true"/>
          <p:nvPr/>
        </p:nvSpPr>
        <p:spPr>
          <a:xfrm rot="0">
            <a:off x="2500809" y="4821329"/>
            <a:ext cx="13108282" cy="3028652"/>
          </a:xfrm>
          <a:prstGeom prst="rect">
            <a:avLst/>
          </a:prstGeom>
        </p:spPr>
        <p:txBody>
          <a:bodyPr anchor="t" rtlCol="false" tIns="0" lIns="0" bIns="0" rIns="0">
            <a:spAutoFit/>
          </a:bodyPr>
          <a:lstStyle/>
          <a:p>
            <a:pPr algn="ctr">
              <a:lnSpc>
                <a:spcPts val="11999"/>
              </a:lnSpc>
            </a:pPr>
            <a:r>
              <a:rPr lang="en-US" sz="9999">
                <a:solidFill>
                  <a:srgbClr val="002060"/>
                </a:solidFill>
                <a:latin typeface="Helvetica Now Display Bold"/>
                <a:ea typeface="Helvetica Now Display Bold"/>
                <a:cs typeface="Helvetica Now Display Bold"/>
                <a:sym typeface="Helvetica Now Display Bold"/>
              </a:rPr>
              <a:t>BÀI TOÁN PHÂN LOẠI VĂN BẢN</a:t>
            </a:r>
          </a:p>
        </p:txBody>
      </p:sp>
      <p:sp>
        <p:nvSpPr>
          <p:cNvPr name="TextBox 26" id="26"/>
          <p:cNvSpPr txBox="true"/>
          <p:nvPr/>
        </p:nvSpPr>
        <p:spPr>
          <a:xfrm rot="0">
            <a:off x="7503623" y="2125754"/>
            <a:ext cx="3102654" cy="2286000"/>
          </a:xfrm>
          <a:prstGeom prst="rect">
            <a:avLst/>
          </a:prstGeom>
        </p:spPr>
        <p:txBody>
          <a:bodyPr anchor="t" rtlCol="false" tIns="0" lIns="0" bIns="0" rIns="0">
            <a:spAutoFit/>
          </a:bodyPr>
          <a:lstStyle/>
          <a:p>
            <a:pPr algn="ctr">
              <a:lnSpc>
                <a:spcPts val="18000"/>
              </a:lnSpc>
            </a:pPr>
            <a:r>
              <a:rPr lang="en-US" sz="15000">
                <a:solidFill>
                  <a:srgbClr val="002060"/>
                </a:solidFill>
                <a:latin typeface="Helvetica Now Display Bold"/>
                <a:ea typeface="Helvetica Now Display Bold"/>
                <a:cs typeface="Helvetica Now Display Bold"/>
                <a:sym typeface="Helvetica Now Display Bold"/>
              </a:rPr>
              <a:t>02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0141044" y="3093643"/>
            <a:ext cx="7118256" cy="3434643"/>
          </a:xfrm>
          <a:custGeom>
            <a:avLst/>
            <a:gdLst/>
            <a:ahLst/>
            <a:cxnLst/>
            <a:rect r="r" b="b" t="t" l="l"/>
            <a:pathLst>
              <a:path h="3434643" w="7118256">
                <a:moveTo>
                  <a:pt x="0" y="0"/>
                </a:moveTo>
                <a:lnTo>
                  <a:pt x="7118256" y="0"/>
                </a:lnTo>
                <a:lnTo>
                  <a:pt x="7118256" y="3434642"/>
                </a:lnTo>
                <a:lnTo>
                  <a:pt x="0" y="3434642"/>
                </a:lnTo>
                <a:lnTo>
                  <a:pt x="0" y="0"/>
                </a:lnTo>
                <a:close/>
              </a:path>
            </a:pathLst>
          </a:custGeom>
          <a:blipFill>
            <a:blip r:embed="rId8"/>
            <a:stretch>
              <a:fillRect l="0" t="-616" r="0" b="-616"/>
            </a:stretch>
          </a:blipFill>
        </p:spPr>
      </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879974"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5" id="25"/>
          <p:cNvSpPr txBox="true"/>
          <p:nvPr/>
        </p:nvSpPr>
        <p:spPr>
          <a:xfrm rot="0">
            <a:off x="3676345" y="445242"/>
            <a:ext cx="10935310"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BÀI TOÁN PHÂN LOẠI VĂN BẢN</a:t>
            </a:r>
          </a:p>
        </p:txBody>
      </p:sp>
      <p:sp>
        <p:nvSpPr>
          <p:cNvPr name="TextBox 26" id="26"/>
          <p:cNvSpPr txBox="true"/>
          <p:nvPr/>
        </p:nvSpPr>
        <p:spPr>
          <a:xfrm rot="0">
            <a:off x="1028700" y="2205358"/>
            <a:ext cx="4984831"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Định nghĩa bài toán</a:t>
            </a:r>
          </a:p>
        </p:txBody>
      </p:sp>
      <p:sp>
        <p:nvSpPr>
          <p:cNvPr name="TextBox 27" id="27"/>
          <p:cNvSpPr txBox="true"/>
          <p:nvPr/>
        </p:nvSpPr>
        <p:spPr>
          <a:xfrm rot="0">
            <a:off x="1028700" y="3209011"/>
            <a:ext cx="8086576" cy="4110356"/>
          </a:xfrm>
          <a:prstGeom prst="rect">
            <a:avLst/>
          </a:prstGeom>
        </p:spPr>
        <p:txBody>
          <a:bodyPr anchor="t" rtlCol="false" tIns="0" lIns="0" bIns="0" rIns="0">
            <a:spAutoFit/>
          </a:bodyPr>
          <a:lstStyle/>
          <a:p>
            <a:pPr algn="l">
              <a:lnSpc>
                <a:spcPts val="4199"/>
              </a:lnSpc>
            </a:pPr>
            <a:r>
              <a:rPr lang="en-US" sz="2999">
                <a:solidFill>
                  <a:srgbClr val="002060"/>
                </a:solidFill>
                <a:latin typeface="Helvetica Now Display"/>
                <a:ea typeface="Helvetica Now Display"/>
                <a:cs typeface="Helvetica Now Display"/>
                <a:sym typeface="Helvetica Now Display"/>
              </a:rPr>
              <a:t>Phân loại văn bản là quá trình gán nhãn cho các đoạn văn bản vào một hoặc nhiều nhóm phân loại đã định trước.</a:t>
            </a:r>
          </a:p>
          <a:p>
            <a:pPr algn="l">
              <a:lnSpc>
                <a:spcPts val="4199"/>
              </a:lnSpc>
            </a:pPr>
          </a:p>
          <a:p>
            <a:pPr algn="l">
              <a:lnSpc>
                <a:spcPts val="4199"/>
              </a:lnSpc>
            </a:pPr>
            <a:r>
              <a:rPr lang="en-US" sz="2999">
                <a:solidFill>
                  <a:srgbClr val="002060"/>
                </a:solidFill>
                <a:latin typeface="Helvetica Now Display"/>
                <a:ea typeface="Helvetica Now Display"/>
                <a:cs typeface="Helvetica Now Display"/>
                <a:sym typeface="Helvetica Now Display"/>
              </a:rPr>
              <a:t>Mục tiêu chính là tự động xác định chủ đề, cảm xúc, hoặc ý định từ nội dung văn bản.</a:t>
            </a:r>
          </a:p>
          <a:p>
            <a:pPr algn="l">
              <a:lnSpc>
                <a:spcPts val="4199"/>
              </a:lnSpc>
            </a:pPr>
          </a:p>
          <a:p>
            <a:pPr algn="l">
              <a:lnSpc>
                <a:spcPts val="363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52814"/>
            <a:ext cx="18284820" cy="2034186"/>
          </a:xfrm>
          <a:custGeom>
            <a:avLst/>
            <a:gdLst/>
            <a:ahLst/>
            <a:cxnLst/>
            <a:rect r="r" b="b" t="t" l="l"/>
            <a:pathLst>
              <a:path h="2034186" w="18284820">
                <a:moveTo>
                  <a:pt x="0" y="0"/>
                </a:moveTo>
                <a:lnTo>
                  <a:pt x="18284820" y="0"/>
                </a:lnTo>
                <a:lnTo>
                  <a:pt x="18284820" y="2034186"/>
                </a:lnTo>
                <a:lnTo>
                  <a:pt x="0" y="2034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68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302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19275" y="1677574"/>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4591" y="869030"/>
            <a:ext cx="885522" cy="3086100"/>
            <a:chOff x="0" y="0"/>
            <a:chExt cx="233224" cy="812800"/>
          </a:xfrm>
        </p:grpSpPr>
        <p:sp>
          <p:nvSpPr>
            <p:cNvPr name="Freeform 7" id="7"/>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8" id="8"/>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040391" y="582704"/>
            <a:ext cx="885522" cy="3086100"/>
            <a:chOff x="0" y="0"/>
            <a:chExt cx="233224" cy="812800"/>
          </a:xfrm>
        </p:grpSpPr>
        <p:sp>
          <p:nvSpPr>
            <p:cNvPr name="Freeform 10" id="10"/>
            <p:cNvSpPr/>
            <p:nvPr/>
          </p:nvSpPr>
          <p:spPr>
            <a:xfrm flipH="false" flipV="false" rot="0">
              <a:off x="0" y="0"/>
              <a:ext cx="233224" cy="812800"/>
            </a:xfrm>
            <a:custGeom>
              <a:avLst/>
              <a:gdLst/>
              <a:ahLst/>
              <a:cxnLst/>
              <a:rect r="r" b="b" t="t" l="l"/>
              <a:pathLst>
                <a:path h="812800" w="233224">
                  <a:moveTo>
                    <a:pt x="116612" y="0"/>
                  </a:moveTo>
                  <a:cubicBezTo>
                    <a:pt x="52209" y="0"/>
                    <a:pt x="0" y="181951"/>
                    <a:pt x="0" y="406400"/>
                  </a:cubicBezTo>
                  <a:cubicBezTo>
                    <a:pt x="0" y="630849"/>
                    <a:pt x="52209" y="812800"/>
                    <a:pt x="116612" y="812800"/>
                  </a:cubicBezTo>
                  <a:cubicBezTo>
                    <a:pt x="181015" y="812800"/>
                    <a:pt x="233224" y="630849"/>
                    <a:pt x="233224" y="406400"/>
                  </a:cubicBezTo>
                  <a:cubicBezTo>
                    <a:pt x="233224" y="181951"/>
                    <a:pt x="181015" y="0"/>
                    <a:pt x="116612" y="0"/>
                  </a:cubicBezTo>
                  <a:close/>
                </a:path>
              </a:pathLst>
            </a:custGeom>
            <a:solidFill>
              <a:srgbClr val="FFFFFF"/>
            </a:solidFill>
          </p:spPr>
        </p:sp>
        <p:sp>
          <p:nvSpPr>
            <p:cNvPr name="TextBox 11" id="11"/>
            <p:cNvSpPr txBox="true"/>
            <p:nvPr/>
          </p:nvSpPr>
          <p:spPr>
            <a:xfrm>
              <a:off x="21865" y="38100"/>
              <a:ext cx="189494"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486400"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7920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819275" y="9021518"/>
            <a:ext cx="7315200" cy="36576"/>
          </a:xfrm>
          <a:custGeom>
            <a:avLst/>
            <a:gdLst/>
            <a:ahLst/>
            <a:cxnLst/>
            <a:rect r="r" b="b" t="t" l="l"/>
            <a:pathLst>
              <a:path h="36576" w="7315200">
                <a:moveTo>
                  <a:pt x="0" y="0"/>
                </a:moveTo>
                <a:lnTo>
                  <a:pt x="7315200" y="0"/>
                </a:lnTo>
                <a:lnTo>
                  <a:pt x="7315200" y="36576"/>
                </a:lnTo>
                <a:lnTo>
                  <a:pt x="0" y="36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72302" y="216237"/>
            <a:ext cx="899514" cy="1152876"/>
          </a:xfrm>
          <a:custGeom>
            <a:avLst/>
            <a:gdLst/>
            <a:ahLst/>
            <a:cxnLst/>
            <a:rect r="r" b="b" t="t" l="l"/>
            <a:pathLst>
              <a:path h="1152876" w="899514">
                <a:moveTo>
                  <a:pt x="0" y="0"/>
                </a:moveTo>
                <a:lnTo>
                  <a:pt x="899514" y="0"/>
                </a:lnTo>
                <a:lnTo>
                  <a:pt x="899514" y="1152877"/>
                </a:lnTo>
                <a:lnTo>
                  <a:pt x="0" y="1152877"/>
                </a:lnTo>
                <a:lnTo>
                  <a:pt x="0" y="0"/>
                </a:lnTo>
                <a:close/>
              </a:path>
            </a:pathLst>
          </a:custGeom>
          <a:blipFill>
            <a:blip r:embed="rId6"/>
            <a:stretch>
              <a:fillRect l="0" t="0" r="0" b="0"/>
            </a:stretch>
          </a:blipFill>
        </p:spPr>
      </p:sp>
      <p:sp>
        <p:nvSpPr>
          <p:cNvPr name="Freeform 16" id="16"/>
          <p:cNvSpPr/>
          <p:nvPr/>
        </p:nvSpPr>
        <p:spPr>
          <a:xfrm flipH="false" flipV="false" rot="0">
            <a:off x="16809937" y="216237"/>
            <a:ext cx="1167910" cy="1152876"/>
          </a:xfrm>
          <a:custGeom>
            <a:avLst/>
            <a:gdLst/>
            <a:ahLst/>
            <a:cxnLst/>
            <a:rect r="r" b="b" t="t" l="l"/>
            <a:pathLst>
              <a:path h="1152876" w="1167910">
                <a:moveTo>
                  <a:pt x="0" y="0"/>
                </a:moveTo>
                <a:lnTo>
                  <a:pt x="1167910" y="0"/>
                </a:lnTo>
                <a:lnTo>
                  <a:pt x="1167910" y="1152877"/>
                </a:lnTo>
                <a:lnTo>
                  <a:pt x="0" y="1152877"/>
                </a:lnTo>
                <a:lnTo>
                  <a:pt x="0" y="0"/>
                </a:lnTo>
                <a:close/>
              </a:path>
            </a:pathLst>
          </a:custGeom>
          <a:blipFill>
            <a:blip r:embed="rId7"/>
            <a:stretch>
              <a:fillRect l="-5207" t="0" r="0" b="0"/>
            </a:stretch>
          </a:blipFill>
        </p:spPr>
      </p:sp>
      <p:grpSp>
        <p:nvGrpSpPr>
          <p:cNvPr name="Group 17" id="17"/>
          <p:cNvGrpSpPr/>
          <p:nvPr/>
        </p:nvGrpSpPr>
        <p:grpSpPr>
          <a:xfrm rot="0">
            <a:off x="13899367" y="9163643"/>
            <a:ext cx="1815152" cy="741680"/>
            <a:chOff x="0" y="0"/>
            <a:chExt cx="478065" cy="195340"/>
          </a:xfrm>
        </p:grpSpPr>
        <p:sp>
          <p:nvSpPr>
            <p:cNvPr name="Freeform 18" id="18"/>
            <p:cNvSpPr/>
            <p:nvPr/>
          </p:nvSpPr>
          <p:spPr>
            <a:xfrm flipH="false" flipV="false" rot="0">
              <a:off x="0" y="0"/>
              <a:ext cx="478065" cy="195340"/>
            </a:xfrm>
            <a:custGeom>
              <a:avLst/>
              <a:gdLst/>
              <a:ahLst/>
              <a:cxnLst/>
              <a:rect r="r" b="b" t="t" l="l"/>
              <a:pathLst>
                <a:path h="195340" w="478065">
                  <a:moveTo>
                    <a:pt x="239032" y="0"/>
                  </a:moveTo>
                  <a:cubicBezTo>
                    <a:pt x="107018" y="0"/>
                    <a:pt x="0" y="43728"/>
                    <a:pt x="0" y="97670"/>
                  </a:cubicBezTo>
                  <a:cubicBezTo>
                    <a:pt x="0" y="151611"/>
                    <a:pt x="107018" y="195340"/>
                    <a:pt x="239032" y="195340"/>
                  </a:cubicBezTo>
                  <a:cubicBezTo>
                    <a:pt x="371046" y="195340"/>
                    <a:pt x="478065" y="151611"/>
                    <a:pt x="478065" y="97670"/>
                  </a:cubicBezTo>
                  <a:cubicBezTo>
                    <a:pt x="478065" y="43728"/>
                    <a:pt x="371046" y="0"/>
                    <a:pt x="239032" y="0"/>
                  </a:cubicBezTo>
                  <a:close/>
                </a:path>
              </a:pathLst>
            </a:custGeom>
            <a:solidFill>
              <a:srgbClr val="FFFFFF"/>
            </a:solidFill>
          </p:spPr>
        </p:sp>
        <p:sp>
          <p:nvSpPr>
            <p:cNvPr name="TextBox 19" id="19"/>
            <p:cNvSpPr txBox="true"/>
            <p:nvPr/>
          </p:nvSpPr>
          <p:spPr>
            <a:xfrm>
              <a:off x="44819" y="-19787"/>
              <a:ext cx="388428" cy="196813"/>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2160331" y="3514618"/>
            <a:ext cx="5880060" cy="2937728"/>
          </a:xfrm>
          <a:custGeom>
            <a:avLst/>
            <a:gdLst/>
            <a:ahLst/>
            <a:cxnLst/>
            <a:rect r="r" b="b" t="t" l="l"/>
            <a:pathLst>
              <a:path h="2937728" w="5880060">
                <a:moveTo>
                  <a:pt x="0" y="0"/>
                </a:moveTo>
                <a:lnTo>
                  <a:pt x="5880060" y="0"/>
                </a:lnTo>
                <a:lnTo>
                  <a:pt x="5880060" y="2937728"/>
                </a:lnTo>
                <a:lnTo>
                  <a:pt x="0" y="2937728"/>
                </a:lnTo>
                <a:lnTo>
                  <a:pt x="0" y="0"/>
                </a:lnTo>
                <a:close/>
              </a:path>
            </a:pathLst>
          </a:custGeom>
          <a:blipFill>
            <a:blip r:embed="rId8"/>
            <a:stretch>
              <a:fillRect l="0" t="0" r="0" b="0"/>
            </a:stretch>
          </a:blipFill>
        </p:spPr>
      </p:sp>
      <p:sp>
        <p:nvSpPr>
          <p:cNvPr name="TextBox 21" id="21"/>
          <p:cNvSpPr txBox="true"/>
          <p:nvPr/>
        </p:nvSpPr>
        <p:spPr>
          <a:xfrm rot="0">
            <a:off x="1393811" y="9316043"/>
            <a:ext cx="5158383" cy="389255"/>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GVHD: TS. Nguyễn Thành Sơn </a:t>
            </a:r>
          </a:p>
        </p:txBody>
      </p:sp>
      <p:grpSp>
        <p:nvGrpSpPr>
          <p:cNvPr name="Group 22" id="22"/>
          <p:cNvGrpSpPr/>
          <p:nvPr/>
        </p:nvGrpSpPr>
        <p:grpSpPr>
          <a:xfrm rot="0">
            <a:off x="12879974" y="9163643"/>
            <a:ext cx="4513918" cy="741680"/>
            <a:chOff x="0" y="0"/>
            <a:chExt cx="6018557" cy="988907"/>
          </a:xfrm>
        </p:grpSpPr>
        <p:sp>
          <p:nvSpPr>
            <p:cNvPr name="TextBox 23" id="23"/>
            <p:cNvSpPr txBox="true"/>
            <p:nvPr/>
          </p:nvSpPr>
          <p:spPr>
            <a:xfrm rot="0">
              <a:off x="1196027" y="-47625"/>
              <a:ext cx="4822530" cy="1036532"/>
            </a:xfrm>
            <a:prstGeom prst="rect">
              <a:avLst/>
            </a:prstGeom>
          </p:spPr>
          <p:txBody>
            <a:bodyPr anchor="t" rtlCol="false" tIns="0" lIns="0" bIns="0" rIns="0">
              <a:spAutoFit/>
            </a:bodyPr>
            <a:lstStyle/>
            <a:p>
              <a:pPr algn="just">
                <a:lnSpc>
                  <a:spcPts val="3220"/>
                </a:lnSpc>
              </a:pPr>
              <a:r>
                <a:rPr lang="en-US" sz="2300">
                  <a:solidFill>
                    <a:srgbClr val="002060"/>
                  </a:solidFill>
                  <a:latin typeface="Helvetica Now Display"/>
                  <a:ea typeface="Helvetica Now Display"/>
                  <a:cs typeface="Helvetica Now Display"/>
                  <a:sym typeface="Helvetica Now Display"/>
                </a:rPr>
                <a:t> Nguyễn Thị Diệu Hiền</a:t>
              </a:r>
            </a:p>
            <a:p>
              <a:pPr algn="just">
                <a:lnSpc>
                  <a:spcPts val="3220"/>
                </a:lnSpc>
              </a:pPr>
              <a:r>
                <a:rPr lang="en-US" sz="2300">
                  <a:solidFill>
                    <a:srgbClr val="002060"/>
                  </a:solidFill>
                  <a:latin typeface="Helvetica Now Display"/>
                  <a:ea typeface="Helvetica Now Display"/>
                  <a:cs typeface="Helvetica Now Display"/>
                  <a:sym typeface="Helvetica Now Display"/>
                </a:rPr>
                <a:t> Bùi Tấn Đạt </a:t>
              </a:r>
            </a:p>
          </p:txBody>
        </p:sp>
        <p:sp>
          <p:nvSpPr>
            <p:cNvPr name="TextBox 24" id="24"/>
            <p:cNvSpPr txBox="true"/>
            <p:nvPr/>
          </p:nvSpPr>
          <p:spPr>
            <a:xfrm rot="0">
              <a:off x="0" y="-6779"/>
              <a:ext cx="1196027" cy="503132"/>
            </a:xfrm>
            <a:prstGeom prst="rect">
              <a:avLst/>
            </a:prstGeom>
          </p:spPr>
          <p:txBody>
            <a:bodyPr anchor="t" rtlCol="false" tIns="0" lIns="0" bIns="0" rIns="0">
              <a:spAutoFit/>
            </a:bodyPr>
            <a:lstStyle/>
            <a:p>
              <a:pPr algn="ctr">
                <a:lnSpc>
                  <a:spcPts val="3220"/>
                </a:lnSpc>
              </a:pPr>
              <a:r>
                <a:rPr lang="en-US" sz="2300">
                  <a:solidFill>
                    <a:srgbClr val="002060"/>
                  </a:solidFill>
                  <a:latin typeface="Helvetica Now Display"/>
                  <a:ea typeface="Helvetica Now Display"/>
                  <a:cs typeface="Helvetica Now Display"/>
                  <a:sym typeface="Helvetica Now Display"/>
                </a:rPr>
                <a:t>SVTH:</a:t>
              </a:r>
            </a:p>
          </p:txBody>
        </p:sp>
      </p:grpSp>
      <p:sp>
        <p:nvSpPr>
          <p:cNvPr name="TextBox 25" id="25"/>
          <p:cNvSpPr txBox="true"/>
          <p:nvPr/>
        </p:nvSpPr>
        <p:spPr>
          <a:xfrm rot="0">
            <a:off x="3676345" y="445242"/>
            <a:ext cx="10935310" cy="847576"/>
          </a:xfrm>
          <a:prstGeom prst="rect">
            <a:avLst/>
          </a:prstGeom>
        </p:spPr>
        <p:txBody>
          <a:bodyPr anchor="t" rtlCol="false" tIns="0" lIns="0" bIns="0" rIns="0">
            <a:spAutoFit/>
          </a:bodyPr>
          <a:lstStyle/>
          <a:p>
            <a:pPr algn="ctr">
              <a:lnSpc>
                <a:spcPts val="6719"/>
              </a:lnSpc>
            </a:pPr>
            <a:r>
              <a:rPr lang="en-US" sz="5599">
                <a:solidFill>
                  <a:srgbClr val="002060"/>
                </a:solidFill>
                <a:latin typeface="Helvetica Now Display Bold"/>
                <a:ea typeface="Helvetica Now Display Bold"/>
                <a:cs typeface="Helvetica Now Display Bold"/>
                <a:sym typeface="Helvetica Now Display Bold"/>
              </a:rPr>
              <a:t>BÀI TOÁN PHÂN LOẠI VĂN BẢN</a:t>
            </a:r>
          </a:p>
        </p:txBody>
      </p:sp>
      <p:sp>
        <p:nvSpPr>
          <p:cNvPr name="TextBox 26" id="26"/>
          <p:cNvSpPr txBox="true"/>
          <p:nvPr/>
        </p:nvSpPr>
        <p:spPr>
          <a:xfrm rot="0">
            <a:off x="879101" y="2694294"/>
            <a:ext cx="10643059" cy="3586481"/>
          </a:xfrm>
          <a:prstGeom prst="rect">
            <a:avLst/>
          </a:prstGeom>
        </p:spPr>
        <p:txBody>
          <a:bodyPr anchor="t" rtlCol="false" tIns="0" lIns="0" bIns="0" rIns="0">
            <a:spAutoFit/>
          </a:bodyPr>
          <a:lstStyle/>
          <a:p>
            <a:pPr algn="l">
              <a:lnSpc>
                <a:spcPts val="4199"/>
              </a:lnSpc>
            </a:pPr>
            <a:r>
              <a:rPr lang="en-US" sz="2999">
                <a:solidFill>
                  <a:srgbClr val="002060"/>
                </a:solidFill>
                <a:latin typeface="Helvetica Now Display"/>
                <a:ea typeface="Helvetica Now Display"/>
                <a:cs typeface="Helvetica Now Display"/>
                <a:sym typeface="Helvetica Now Display"/>
              </a:rPr>
              <a:t>Phân tích cảm xúc: Xác định cảm xúc tích cực, tiêu cực hoặc trung lập trong đánh giá.</a:t>
            </a:r>
          </a:p>
          <a:p>
            <a:pPr algn="l">
              <a:lnSpc>
                <a:spcPts val="4199"/>
              </a:lnSpc>
            </a:pPr>
            <a:r>
              <a:rPr lang="en-US" sz="2999">
                <a:solidFill>
                  <a:srgbClr val="002060"/>
                </a:solidFill>
                <a:latin typeface="Helvetica Now Display"/>
                <a:ea typeface="Helvetica Now Display"/>
                <a:cs typeface="Helvetica Now Display"/>
                <a:sym typeface="Helvetica Now Display"/>
              </a:rPr>
              <a:t>Phát hiện spam: Nhận diện email spam hoặc nội dung không mong muốn.</a:t>
            </a:r>
          </a:p>
          <a:p>
            <a:pPr algn="l">
              <a:lnSpc>
                <a:spcPts val="4199"/>
              </a:lnSpc>
            </a:pPr>
            <a:r>
              <a:rPr lang="en-US" sz="2999">
                <a:solidFill>
                  <a:srgbClr val="002060"/>
                </a:solidFill>
                <a:latin typeface="Helvetica Now Display"/>
                <a:ea typeface="Helvetica Now Display"/>
                <a:cs typeface="Helvetica Now Display"/>
                <a:sym typeface="Helvetica Now Display"/>
              </a:rPr>
              <a:t>Phân loại chủ đề: Gán nhãn bài báo vào các chủ đề như chính trị, kinh tế, thể thao.</a:t>
            </a:r>
          </a:p>
          <a:p>
            <a:pPr algn="l">
              <a:lnSpc>
                <a:spcPts val="3639"/>
              </a:lnSpc>
            </a:pPr>
          </a:p>
        </p:txBody>
      </p:sp>
      <p:sp>
        <p:nvSpPr>
          <p:cNvPr name="TextBox 27" id="27"/>
          <p:cNvSpPr txBox="true"/>
          <p:nvPr/>
        </p:nvSpPr>
        <p:spPr>
          <a:xfrm rot="0">
            <a:off x="857452" y="2038000"/>
            <a:ext cx="4984831"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Ứng dụng thực tiễn</a:t>
            </a:r>
          </a:p>
        </p:txBody>
      </p:sp>
      <p:sp>
        <p:nvSpPr>
          <p:cNvPr name="TextBox 28" id="28"/>
          <p:cNvSpPr txBox="true"/>
          <p:nvPr/>
        </p:nvSpPr>
        <p:spPr>
          <a:xfrm rot="0">
            <a:off x="857452" y="6955033"/>
            <a:ext cx="11302878" cy="1095376"/>
          </a:xfrm>
          <a:prstGeom prst="rect">
            <a:avLst/>
          </a:prstGeom>
        </p:spPr>
        <p:txBody>
          <a:bodyPr anchor="t" rtlCol="false" tIns="0" lIns="0" bIns="0" rIns="0">
            <a:spAutoFit/>
          </a:bodyPr>
          <a:lstStyle/>
          <a:p>
            <a:pPr algn="l">
              <a:lnSpc>
                <a:spcPts val="4499"/>
              </a:lnSpc>
            </a:pPr>
            <a:r>
              <a:rPr lang="en-US" sz="2999">
                <a:solidFill>
                  <a:srgbClr val="002060"/>
                </a:solidFill>
                <a:latin typeface="Helvetica Now Display"/>
                <a:ea typeface="Helvetica Now Display"/>
                <a:cs typeface="Helvetica Now Display"/>
                <a:sym typeface="Helvetica Now Display"/>
              </a:rPr>
              <a:t>Giúp tìm kiếm chính xác và nhanh chóng thông tin sau khi phân loại</a:t>
            </a:r>
          </a:p>
          <a:p>
            <a:pPr algn="l">
              <a:lnSpc>
                <a:spcPts val="4499"/>
              </a:lnSpc>
            </a:pPr>
            <a:r>
              <a:rPr lang="en-US" sz="2999">
                <a:solidFill>
                  <a:srgbClr val="002060"/>
                </a:solidFill>
                <a:latin typeface="Helvetica Now Display"/>
                <a:ea typeface="Helvetica Now Display"/>
                <a:cs typeface="Helvetica Now Display"/>
                <a:sym typeface="Helvetica Now Display"/>
              </a:rPr>
              <a:t>Giảm tải tác vụ thủ công, tiết kiệm thời gian</a:t>
            </a:r>
          </a:p>
        </p:txBody>
      </p:sp>
      <p:sp>
        <p:nvSpPr>
          <p:cNvPr name="TextBox 29" id="29"/>
          <p:cNvSpPr txBox="true"/>
          <p:nvPr/>
        </p:nvSpPr>
        <p:spPr>
          <a:xfrm rot="0">
            <a:off x="879101" y="6223513"/>
            <a:ext cx="4984831" cy="512445"/>
          </a:xfrm>
          <a:prstGeom prst="rect">
            <a:avLst/>
          </a:prstGeom>
        </p:spPr>
        <p:txBody>
          <a:bodyPr anchor="t" rtlCol="false" tIns="0" lIns="0" bIns="0" rIns="0">
            <a:spAutoFit/>
          </a:bodyPr>
          <a:lstStyle/>
          <a:p>
            <a:pPr algn="l">
              <a:lnSpc>
                <a:spcPts val="4140"/>
              </a:lnSpc>
            </a:pPr>
            <a:r>
              <a:rPr lang="en-US" sz="3000">
                <a:solidFill>
                  <a:srgbClr val="002060"/>
                </a:solidFill>
                <a:latin typeface="Helvetica Now Display Bold"/>
                <a:ea typeface="Helvetica Now Display Bold"/>
                <a:cs typeface="Helvetica Now Display Bold"/>
                <a:sym typeface="Helvetica Now Display Bold"/>
              </a:rPr>
              <a:t>Lợi ích của bài toán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DAGJWNHxnvk</dc:identifier>
  <dcterms:modified xsi:type="dcterms:W3CDTF">2011-08-01T06:04:30Z</dcterms:modified>
  <cp:revision>1</cp:revision>
  <dc:title>PhoBERT</dc:title>
</cp:coreProperties>
</file>