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2" r:id="rId6"/>
    <p:sldId id="263" r:id="rId7"/>
    <p:sldId id="264" r:id="rId8"/>
    <p:sldId id="265" r:id="rId9"/>
    <p:sldId id="266" r:id="rId10"/>
    <p:sldId id="267" r:id="rId11"/>
    <p:sldId id="261" r:id="rId12"/>
    <p:sldId id="260" r:id="rId13"/>
    <p:sldId id="268" r:id="rId14"/>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12/14/2023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‹Nº›</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66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12/14/2023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‹Nº›</a:t>
            </a:fld>
            <a:endParaRPr lang="en-US"/>
          </a:p>
        </p:txBody>
      </p:sp>
    </p:spTree>
    <p:extLst>
      <p:ext uri="{BB962C8B-B14F-4D97-AF65-F5344CB8AC3E}">
        <p14:creationId xmlns:p14="http://schemas.microsoft.com/office/powerpoint/2010/main" val="412993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12/14/2023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‹Nº›</a:t>
            </a:fld>
            <a:endParaRPr lang="en-US"/>
          </a:p>
        </p:txBody>
      </p:sp>
    </p:spTree>
    <p:extLst>
      <p:ext uri="{BB962C8B-B14F-4D97-AF65-F5344CB8AC3E}">
        <p14:creationId xmlns:p14="http://schemas.microsoft.com/office/powerpoint/2010/main" val="173790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12/14/2023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‹Nº›</a:t>
            </a:fld>
            <a:endParaRPr lang="en-US"/>
          </a:p>
        </p:txBody>
      </p:sp>
    </p:spTree>
    <p:extLst>
      <p:ext uri="{BB962C8B-B14F-4D97-AF65-F5344CB8AC3E}">
        <p14:creationId xmlns:p14="http://schemas.microsoft.com/office/powerpoint/2010/main" val="438616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12/14/2023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‹Nº›</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93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12/14/2023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‹Nº›</a:t>
            </a:fld>
            <a:endParaRPr lang="en-US"/>
          </a:p>
        </p:txBody>
      </p:sp>
    </p:spTree>
    <p:extLst>
      <p:ext uri="{BB962C8B-B14F-4D97-AF65-F5344CB8AC3E}">
        <p14:creationId xmlns:p14="http://schemas.microsoft.com/office/powerpoint/2010/main" val="298580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12/14/2023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‹Nº›</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88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12/14/2023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‹Nº›</a:t>
            </a:fld>
            <a:endParaRPr lang="en-US"/>
          </a:p>
        </p:txBody>
      </p:sp>
    </p:spTree>
    <p:extLst>
      <p:ext uri="{BB962C8B-B14F-4D97-AF65-F5344CB8AC3E}">
        <p14:creationId xmlns:p14="http://schemas.microsoft.com/office/powerpoint/2010/main" val="203560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12/14/2023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‹Nº›</a:t>
            </a:fld>
            <a:endParaRPr lang="en-US"/>
          </a:p>
        </p:txBody>
      </p:sp>
    </p:spTree>
    <p:extLst>
      <p:ext uri="{BB962C8B-B14F-4D97-AF65-F5344CB8AC3E}">
        <p14:creationId xmlns:p14="http://schemas.microsoft.com/office/powerpoint/2010/main" val="132795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12/14/2023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‹Nº›</a:t>
            </a:fld>
            <a:endParaRPr lang="en-US"/>
          </a:p>
        </p:txBody>
      </p:sp>
    </p:spTree>
    <p:extLst>
      <p:ext uri="{BB962C8B-B14F-4D97-AF65-F5344CB8AC3E}">
        <p14:creationId xmlns:p14="http://schemas.microsoft.com/office/powerpoint/2010/main" val="1651315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12/14/2023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‹Nº›</a:t>
            </a:fld>
            <a:endParaRPr lang="en-US"/>
          </a:p>
        </p:txBody>
      </p:sp>
    </p:spTree>
    <p:extLst>
      <p:ext uri="{BB962C8B-B14F-4D97-AF65-F5344CB8AC3E}">
        <p14:creationId xmlns:p14="http://schemas.microsoft.com/office/powerpoint/2010/main" val="131205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12/14/2023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20818184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Tinta y acuarela líquida">
            <a:extLst>
              <a:ext uri="{FF2B5EF4-FFF2-40B4-BE49-F238E27FC236}">
                <a16:creationId xmlns:a16="http://schemas.microsoft.com/office/drawing/2014/main" id="{456642E9-373C-AF40-A4AB-DF753B2D0A1B}"/>
              </a:ext>
            </a:extLst>
          </p:cNvPr>
          <p:cNvPicPr>
            <a:picLocks noChangeAspect="1"/>
          </p:cNvPicPr>
          <p:nvPr/>
        </p:nvPicPr>
        <p:blipFill rotWithShape="1">
          <a:blip r:embed="rId2">
            <a:alphaModFix/>
          </a:blip>
          <a:srcRect t="1867" b="6670"/>
          <a:stretch/>
        </p:blipFill>
        <p:spPr>
          <a:xfrm>
            <a:off x="0" y="-39114"/>
            <a:ext cx="12192001" cy="6857990"/>
          </a:xfrm>
          <a:prstGeom prst="rect">
            <a:avLst/>
          </a:prstGeom>
        </p:spPr>
      </p:pic>
      <p:sp>
        <p:nvSpPr>
          <p:cNvPr id="21" name="Rectangle 10">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906214"/>
            <a:ext cx="12192000" cy="4957314"/>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23FFEA-A7CA-4382-75FE-C0246FDDCDFF}"/>
              </a:ext>
            </a:extLst>
          </p:cNvPr>
          <p:cNvSpPr>
            <a:spLocks noGrp="1"/>
          </p:cNvSpPr>
          <p:nvPr>
            <p:ph type="ctrTitle"/>
          </p:nvPr>
        </p:nvSpPr>
        <p:spPr>
          <a:xfrm>
            <a:off x="964163" y="1120593"/>
            <a:ext cx="10263673" cy="2336749"/>
          </a:xfrm>
        </p:spPr>
        <p:txBody>
          <a:bodyPr>
            <a:normAutofit fontScale="90000"/>
          </a:bodyPr>
          <a:lstStyle/>
          <a:p>
            <a:pPr algn="ctr"/>
            <a:r>
              <a:rPr lang="es-ES" sz="5400" dirty="0"/>
              <a:t>el análisis y la complejidad de un algoritmo</a:t>
            </a:r>
            <a:endParaRPr lang="es-EC" sz="5400" dirty="0"/>
          </a:p>
        </p:txBody>
      </p:sp>
      <p:sp>
        <p:nvSpPr>
          <p:cNvPr id="3" name="Subtítulo 2">
            <a:extLst>
              <a:ext uri="{FF2B5EF4-FFF2-40B4-BE49-F238E27FC236}">
                <a16:creationId xmlns:a16="http://schemas.microsoft.com/office/drawing/2014/main" id="{92A83F67-7583-1385-05A4-D99D6B174B24}"/>
              </a:ext>
            </a:extLst>
          </p:cNvPr>
          <p:cNvSpPr>
            <a:spLocks noGrp="1"/>
          </p:cNvSpPr>
          <p:nvPr>
            <p:ph type="subTitle" idx="1"/>
          </p:nvPr>
        </p:nvSpPr>
        <p:spPr>
          <a:xfrm>
            <a:off x="628261" y="5214546"/>
            <a:ext cx="7965233" cy="1122363"/>
          </a:xfrm>
        </p:spPr>
        <p:txBody>
          <a:bodyPr>
            <a:normAutofit/>
          </a:bodyPr>
          <a:lstStyle/>
          <a:p>
            <a:r>
              <a:rPr lang="es-ES" sz="2400" dirty="0"/>
              <a:t>Integrantes: Adrián Cadena, Santiago Cumbal, Elkin Días </a:t>
            </a:r>
            <a:endParaRPr lang="es-EC" sz="2400" dirty="0"/>
          </a:p>
        </p:txBody>
      </p:sp>
      <p:cxnSp>
        <p:nvCxnSpPr>
          <p:cNvPr id="22" name="Straight Connector 12">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12574" y="460241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2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3B5F5B7-380D-22C9-F223-EC2608E1933A}"/>
              </a:ext>
            </a:extLst>
          </p:cNvPr>
          <p:cNvSpPr>
            <a:spLocks noGrp="1"/>
          </p:cNvSpPr>
          <p:nvPr>
            <p:ph idx="1"/>
          </p:nvPr>
        </p:nvSpPr>
        <p:spPr/>
        <p:txBody>
          <a:bodyPr>
            <a:normAutofit/>
          </a:bodyPr>
          <a:lstStyle/>
          <a:p>
            <a:r>
              <a:rPr lang="es-ES" sz="2400" dirty="0"/>
              <a:t>En este ejemplo, la función </a:t>
            </a:r>
            <a:r>
              <a:rPr lang="es-ES" sz="2400" dirty="0" err="1"/>
              <a:t>ordenamiento_burbuja</a:t>
            </a:r>
            <a:r>
              <a:rPr lang="es-ES" sz="2400" dirty="0"/>
              <a:t> implementa el algoritmo de burbuja para ordenar una lista. La complejidad espacial de este algoritmo es O(1), ya que utiliza una cantidad constante de memoria adicional, independientemente del tamaño de la lista.</a:t>
            </a:r>
            <a:endParaRPr lang="es-EC" sz="2400" dirty="0"/>
          </a:p>
        </p:txBody>
      </p:sp>
    </p:spTree>
    <p:extLst>
      <p:ext uri="{BB962C8B-B14F-4D97-AF65-F5344CB8AC3E}">
        <p14:creationId xmlns:p14="http://schemas.microsoft.com/office/powerpoint/2010/main" val="219566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A160A-14C4-11C7-BAFF-5A2314C98A2F}"/>
              </a:ext>
            </a:extLst>
          </p:cNvPr>
          <p:cNvSpPr>
            <a:spLocks noGrp="1"/>
          </p:cNvSpPr>
          <p:nvPr>
            <p:ph type="title"/>
          </p:nvPr>
        </p:nvSpPr>
        <p:spPr/>
        <p:txBody>
          <a:bodyPr>
            <a:normAutofit/>
          </a:bodyPr>
          <a:lstStyle/>
          <a:p>
            <a:pPr algn="ctr"/>
            <a:r>
              <a:rPr lang="es-ES" sz="4000" dirty="0"/>
              <a:t>LA complejidad de un algoritmo</a:t>
            </a:r>
            <a:endParaRPr lang="es-EC" sz="4000" dirty="0"/>
          </a:p>
        </p:txBody>
      </p:sp>
      <p:sp>
        <p:nvSpPr>
          <p:cNvPr id="3" name="Marcador de contenido 2">
            <a:extLst>
              <a:ext uri="{FF2B5EF4-FFF2-40B4-BE49-F238E27FC236}">
                <a16:creationId xmlns:a16="http://schemas.microsoft.com/office/drawing/2014/main" id="{B12D3DA2-9520-8558-71F1-9314D9F68BDC}"/>
              </a:ext>
            </a:extLst>
          </p:cNvPr>
          <p:cNvSpPr>
            <a:spLocks noGrp="1"/>
          </p:cNvSpPr>
          <p:nvPr>
            <p:ph idx="1"/>
          </p:nvPr>
        </p:nvSpPr>
        <p:spPr>
          <a:xfrm>
            <a:off x="952500" y="2659221"/>
            <a:ext cx="10287000" cy="3890965"/>
          </a:xfrm>
        </p:spPr>
        <p:txBody>
          <a:bodyPr>
            <a:normAutofit/>
          </a:bodyPr>
          <a:lstStyle/>
          <a:p>
            <a:r>
              <a:rPr lang="es-ES" sz="2800" dirty="0"/>
              <a:t>Se refiere a la medida del rendimiento de un algoritmo en términos de recursos computacionales que utiliza. Los dos tipos principales de complejidad son la complejidad temporal y la complejidad espacial.</a:t>
            </a:r>
            <a:endParaRPr lang="es-EC" sz="2800" dirty="0"/>
          </a:p>
        </p:txBody>
      </p:sp>
    </p:spTree>
    <p:extLst>
      <p:ext uri="{BB962C8B-B14F-4D97-AF65-F5344CB8AC3E}">
        <p14:creationId xmlns:p14="http://schemas.microsoft.com/office/powerpoint/2010/main" val="274365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9E4D7-E66C-76F3-53CF-D8F199CD6B51}"/>
              </a:ext>
            </a:extLst>
          </p:cNvPr>
          <p:cNvSpPr>
            <a:spLocks noGrp="1"/>
          </p:cNvSpPr>
          <p:nvPr>
            <p:ph type="title"/>
          </p:nvPr>
        </p:nvSpPr>
        <p:spPr/>
        <p:txBody>
          <a:bodyPr>
            <a:normAutofit/>
          </a:bodyPr>
          <a:lstStyle/>
          <a:p>
            <a:pPr algn="ctr"/>
            <a:r>
              <a:rPr lang="es-ES" sz="3600" dirty="0"/>
              <a:t>Complejidad Temporal (Tiempo)</a:t>
            </a:r>
            <a:endParaRPr lang="es-EC" sz="3600" dirty="0"/>
          </a:p>
        </p:txBody>
      </p:sp>
      <p:sp>
        <p:nvSpPr>
          <p:cNvPr id="3" name="Marcador de contenido 2">
            <a:extLst>
              <a:ext uri="{FF2B5EF4-FFF2-40B4-BE49-F238E27FC236}">
                <a16:creationId xmlns:a16="http://schemas.microsoft.com/office/drawing/2014/main" id="{7DD14451-85A0-70BB-FE1C-734171E2F16B}"/>
              </a:ext>
            </a:extLst>
          </p:cNvPr>
          <p:cNvSpPr>
            <a:spLocks noGrp="1"/>
          </p:cNvSpPr>
          <p:nvPr>
            <p:ph idx="1"/>
          </p:nvPr>
        </p:nvSpPr>
        <p:spPr/>
        <p:txBody>
          <a:bodyPr/>
          <a:lstStyle/>
          <a:p>
            <a:r>
              <a:rPr lang="es-ES" sz="2400" dirty="0"/>
              <a:t>La complejidad temporal de un algoritmo se refiere a la cantidad de tiempo que tarda en ejecutarse en función del tamaño de la entrada. Se expresa comúnmente en notación </a:t>
            </a:r>
            <a:r>
              <a:rPr lang="es-ES" sz="2400" dirty="0" err="1"/>
              <a:t>big</a:t>
            </a:r>
            <a:r>
              <a:rPr lang="es-ES" sz="2400" dirty="0"/>
              <a:t>-O, que describe el comportamiento asintótico del algoritmo en el peor de los casos.</a:t>
            </a:r>
          </a:p>
          <a:p>
            <a:endParaRPr lang="es-ES" sz="2400" dirty="0"/>
          </a:p>
          <a:p>
            <a:r>
              <a:rPr lang="es-ES" sz="2400" dirty="0"/>
              <a:t>Ejemplo: Un algoritmo de búsqueda lineal tiene una complejidad temporal de O(n), indicando que el tiempo de ejecución crece linealmente con el tamaño de la entrada.</a:t>
            </a:r>
          </a:p>
          <a:p>
            <a:endParaRPr lang="es-EC" dirty="0"/>
          </a:p>
        </p:txBody>
      </p:sp>
    </p:spTree>
    <p:extLst>
      <p:ext uri="{BB962C8B-B14F-4D97-AF65-F5344CB8AC3E}">
        <p14:creationId xmlns:p14="http://schemas.microsoft.com/office/powerpoint/2010/main" val="327615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9C3A03-AED7-F807-D085-99B29138D8F4}"/>
              </a:ext>
            </a:extLst>
          </p:cNvPr>
          <p:cNvSpPr>
            <a:spLocks noGrp="1"/>
          </p:cNvSpPr>
          <p:nvPr>
            <p:ph type="title"/>
          </p:nvPr>
        </p:nvSpPr>
        <p:spPr/>
        <p:txBody>
          <a:bodyPr>
            <a:normAutofit/>
          </a:bodyPr>
          <a:lstStyle/>
          <a:p>
            <a:pPr algn="ctr"/>
            <a:r>
              <a:rPr lang="es-ES" sz="3600" dirty="0"/>
              <a:t>Complejidad Espacial (Espacio)</a:t>
            </a:r>
            <a:endParaRPr lang="es-EC" sz="3600" dirty="0"/>
          </a:p>
        </p:txBody>
      </p:sp>
      <p:sp>
        <p:nvSpPr>
          <p:cNvPr id="3" name="Marcador de contenido 2">
            <a:extLst>
              <a:ext uri="{FF2B5EF4-FFF2-40B4-BE49-F238E27FC236}">
                <a16:creationId xmlns:a16="http://schemas.microsoft.com/office/drawing/2014/main" id="{BC63394C-D856-878B-BE48-095CDA3C0088}"/>
              </a:ext>
            </a:extLst>
          </p:cNvPr>
          <p:cNvSpPr>
            <a:spLocks noGrp="1"/>
          </p:cNvSpPr>
          <p:nvPr>
            <p:ph idx="1"/>
          </p:nvPr>
        </p:nvSpPr>
        <p:spPr/>
        <p:txBody>
          <a:bodyPr/>
          <a:lstStyle/>
          <a:p>
            <a:r>
              <a:rPr lang="es-ES" sz="2400" dirty="0"/>
              <a:t>La complejidad espacial de un algoritmo se refiere a la cantidad de memoria adicional que utiliza en función del tamaño de la entrada. Al igual que la complejidad temporal, se expresa en notación </a:t>
            </a:r>
            <a:r>
              <a:rPr lang="es-ES" sz="2400" dirty="0" err="1"/>
              <a:t>big</a:t>
            </a:r>
            <a:r>
              <a:rPr lang="es-ES" sz="2400" dirty="0"/>
              <a:t>-O.</a:t>
            </a:r>
          </a:p>
          <a:p>
            <a:endParaRPr lang="es-ES" sz="2400" dirty="0"/>
          </a:p>
          <a:p>
            <a:r>
              <a:rPr lang="es-ES" sz="2400" dirty="0"/>
              <a:t>Ejemplo: Un algoritmo de ordenación por mezcla (</a:t>
            </a:r>
            <a:r>
              <a:rPr lang="es-ES" sz="2400" dirty="0" err="1"/>
              <a:t>merge</a:t>
            </a:r>
            <a:r>
              <a:rPr lang="es-ES" sz="2400" dirty="0"/>
              <a:t> </a:t>
            </a:r>
            <a:r>
              <a:rPr lang="es-ES" sz="2400" dirty="0" err="1"/>
              <a:t>sort</a:t>
            </a:r>
            <a:r>
              <a:rPr lang="es-ES" sz="2400" dirty="0"/>
              <a:t>) tiene una complejidad espacial de O(n) porque requiere espacio adicional proporcional al tamaño de la entrada para almacenar temporales.</a:t>
            </a:r>
          </a:p>
          <a:p>
            <a:endParaRPr lang="es-EC" dirty="0"/>
          </a:p>
        </p:txBody>
      </p:sp>
    </p:spTree>
    <p:extLst>
      <p:ext uri="{BB962C8B-B14F-4D97-AF65-F5344CB8AC3E}">
        <p14:creationId xmlns:p14="http://schemas.microsoft.com/office/powerpoint/2010/main" val="3597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64B3F0-8CCF-DEF6-7FAF-025078ED3FDD}"/>
              </a:ext>
            </a:extLst>
          </p:cNvPr>
          <p:cNvSpPr>
            <a:spLocks noGrp="1"/>
          </p:cNvSpPr>
          <p:nvPr>
            <p:ph type="title"/>
          </p:nvPr>
        </p:nvSpPr>
        <p:spPr>
          <a:xfrm>
            <a:off x="952500" y="365352"/>
            <a:ext cx="10287000" cy="1147762"/>
          </a:xfrm>
        </p:spPr>
        <p:txBody>
          <a:bodyPr>
            <a:normAutofit/>
          </a:bodyPr>
          <a:lstStyle/>
          <a:p>
            <a:pPr algn="ctr"/>
            <a:r>
              <a:rPr lang="es-ES" sz="4400" dirty="0"/>
              <a:t>Recursividad</a:t>
            </a:r>
            <a:endParaRPr lang="es-EC" sz="4400" dirty="0"/>
          </a:p>
        </p:txBody>
      </p:sp>
      <p:sp>
        <p:nvSpPr>
          <p:cNvPr id="3" name="Marcador de contenido 2">
            <a:extLst>
              <a:ext uri="{FF2B5EF4-FFF2-40B4-BE49-F238E27FC236}">
                <a16:creationId xmlns:a16="http://schemas.microsoft.com/office/drawing/2014/main" id="{91B3D2CE-03D7-E7D5-CAE2-488693378B39}"/>
              </a:ext>
            </a:extLst>
          </p:cNvPr>
          <p:cNvSpPr>
            <a:spLocks noGrp="1"/>
          </p:cNvSpPr>
          <p:nvPr>
            <p:ph idx="1"/>
          </p:nvPr>
        </p:nvSpPr>
        <p:spPr>
          <a:xfrm>
            <a:off x="952500" y="1968756"/>
            <a:ext cx="10287000" cy="3890965"/>
          </a:xfrm>
        </p:spPr>
        <p:txBody>
          <a:bodyPr>
            <a:normAutofit/>
          </a:bodyPr>
          <a:lstStyle/>
          <a:p>
            <a:r>
              <a:rPr lang="es-ES" sz="2800" dirty="0"/>
              <a:t>Se refiere al proceso en el cual un método o función se invoca a sí mismo. Este enfoque se emplea en algoritmos de búsqueda, ordenación y puede reemplazar la necesidad de bucles. Es esencial considerar que, al aplicar esta técnica, es crucial garantizar la existencia de un punto final o caso base para evitar ejecuciones infinitas.</a:t>
            </a:r>
            <a:endParaRPr lang="es-EC" sz="2800" dirty="0"/>
          </a:p>
        </p:txBody>
      </p:sp>
    </p:spTree>
    <p:extLst>
      <p:ext uri="{BB962C8B-B14F-4D97-AF65-F5344CB8AC3E}">
        <p14:creationId xmlns:p14="http://schemas.microsoft.com/office/powerpoint/2010/main" val="258960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AF78B-699B-4AED-B891-40F9BB95ABD8}"/>
              </a:ext>
            </a:extLst>
          </p:cNvPr>
          <p:cNvSpPr>
            <a:spLocks noGrp="1"/>
          </p:cNvSpPr>
          <p:nvPr>
            <p:ph type="title"/>
          </p:nvPr>
        </p:nvSpPr>
        <p:spPr>
          <a:xfrm>
            <a:off x="838589" y="382556"/>
            <a:ext cx="10514822" cy="1530216"/>
          </a:xfrm>
        </p:spPr>
        <p:txBody>
          <a:bodyPr>
            <a:normAutofit/>
          </a:bodyPr>
          <a:lstStyle/>
          <a:p>
            <a:pPr algn="ctr"/>
            <a:r>
              <a:rPr lang="es-ES" sz="3200" dirty="0"/>
              <a:t>las reglas básicas para trabajar con recursividad</a:t>
            </a:r>
            <a:endParaRPr lang="es-EC" sz="3200" dirty="0"/>
          </a:p>
        </p:txBody>
      </p:sp>
      <p:sp>
        <p:nvSpPr>
          <p:cNvPr id="3" name="Marcador de contenido 2">
            <a:extLst>
              <a:ext uri="{FF2B5EF4-FFF2-40B4-BE49-F238E27FC236}">
                <a16:creationId xmlns:a16="http://schemas.microsoft.com/office/drawing/2014/main" id="{4A9978F1-B4E0-2F53-A917-618838F00406}"/>
              </a:ext>
            </a:extLst>
          </p:cNvPr>
          <p:cNvSpPr>
            <a:spLocks noGrp="1"/>
          </p:cNvSpPr>
          <p:nvPr>
            <p:ph idx="1"/>
          </p:nvPr>
        </p:nvSpPr>
        <p:spPr>
          <a:xfrm>
            <a:off x="952500" y="2295328"/>
            <a:ext cx="10287000" cy="3890965"/>
          </a:xfrm>
        </p:spPr>
        <p:txBody>
          <a:bodyPr/>
          <a:lstStyle/>
          <a:p>
            <a:r>
              <a:rPr lang="es-ES" dirty="0"/>
              <a:t>1.-Establecer un caso base de manera clara.</a:t>
            </a:r>
          </a:p>
          <a:p>
            <a:r>
              <a:rPr lang="es-ES" dirty="0"/>
              <a:t>2.-Reducir el problema a instancias más pequeñas.</a:t>
            </a:r>
          </a:p>
          <a:p>
            <a:r>
              <a:rPr lang="es-ES" dirty="0"/>
              <a:t>3.-Garantizar la producción de resultados en cada instancia.</a:t>
            </a:r>
          </a:p>
          <a:p>
            <a:r>
              <a:rPr lang="es-ES" dirty="0"/>
              <a:t>4.-Elaborar un plan detallado.</a:t>
            </a:r>
          </a:p>
          <a:p>
            <a:r>
              <a:rPr lang="es-ES" dirty="0"/>
              <a:t>5.-Gestionar adecuadamente las entradas válidas.</a:t>
            </a:r>
            <a:endParaRPr lang="es-EC" dirty="0"/>
          </a:p>
        </p:txBody>
      </p:sp>
    </p:spTree>
    <p:extLst>
      <p:ext uri="{BB962C8B-B14F-4D97-AF65-F5344CB8AC3E}">
        <p14:creationId xmlns:p14="http://schemas.microsoft.com/office/powerpoint/2010/main" val="209807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6FDBD-0032-2B17-6B77-5FFD203B85A6}"/>
              </a:ext>
            </a:extLst>
          </p:cNvPr>
          <p:cNvSpPr>
            <a:spLocks noGrp="1"/>
          </p:cNvSpPr>
          <p:nvPr>
            <p:ph type="title"/>
          </p:nvPr>
        </p:nvSpPr>
        <p:spPr>
          <a:xfrm>
            <a:off x="952500" y="495981"/>
            <a:ext cx="10287000" cy="1147762"/>
          </a:xfrm>
        </p:spPr>
        <p:txBody>
          <a:bodyPr>
            <a:normAutofit/>
          </a:bodyPr>
          <a:lstStyle/>
          <a:p>
            <a:pPr algn="ctr"/>
            <a:r>
              <a:rPr lang="es-ES" sz="4000" dirty="0"/>
              <a:t>el análisis de un algoritmo</a:t>
            </a:r>
            <a:endParaRPr lang="es-EC" sz="4000" dirty="0"/>
          </a:p>
        </p:txBody>
      </p:sp>
      <p:sp>
        <p:nvSpPr>
          <p:cNvPr id="3" name="Marcador de contenido 2">
            <a:extLst>
              <a:ext uri="{FF2B5EF4-FFF2-40B4-BE49-F238E27FC236}">
                <a16:creationId xmlns:a16="http://schemas.microsoft.com/office/drawing/2014/main" id="{A9D7898E-E7E9-141E-6466-84DD86C394E3}"/>
              </a:ext>
            </a:extLst>
          </p:cNvPr>
          <p:cNvSpPr>
            <a:spLocks noGrp="1"/>
          </p:cNvSpPr>
          <p:nvPr>
            <p:ph idx="1"/>
          </p:nvPr>
        </p:nvSpPr>
        <p:spPr>
          <a:xfrm>
            <a:off x="952500" y="2127377"/>
            <a:ext cx="10287000" cy="3890965"/>
          </a:xfrm>
        </p:spPr>
        <p:txBody>
          <a:bodyPr>
            <a:normAutofit/>
          </a:bodyPr>
          <a:lstStyle/>
          <a:p>
            <a:r>
              <a:rPr lang="es-EC" sz="2800" kern="100" dirty="0">
                <a:effectLst/>
                <a:latin typeface="Calibri" panose="020F0502020204030204" pitchFamily="34" charset="0"/>
                <a:ea typeface="Calibri" panose="020F0502020204030204" pitchFamily="34" charset="0"/>
                <a:cs typeface="Times New Roman" panose="02020603050405020304" pitchFamily="18" charset="0"/>
              </a:rPr>
              <a:t>es una parte fundamental de la ciencia de la computación que se ocupa de evaluar el rendimiento y la eficiencia de los algoritmos. Se centra en entender cómo se comporta un algoritmo en términos de tiempo y espacio a medida que el tamaño de la entrada aumenta.</a:t>
            </a:r>
          </a:p>
        </p:txBody>
      </p:sp>
    </p:spTree>
    <p:extLst>
      <p:ext uri="{BB962C8B-B14F-4D97-AF65-F5344CB8AC3E}">
        <p14:creationId xmlns:p14="http://schemas.microsoft.com/office/powerpoint/2010/main" val="59439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E41ED-5189-5C09-E90E-AB1A1E34888F}"/>
              </a:ext>
            </a:extLst>
          </p:cNvPr>
          <p:cNvSpPr>
            <a:spLocks noGrp="1"/>
          </p:cNvSpPr>
          <p:nvPr>
            <p:ph type="title"/>
          </p:nvPr>
        </p:nvSpPr>
        <p:spPr>
          <a:xfrm>
            <a:off x="1566376" y="559837"/>
            <a:ext cx="9059247" cy="1494453"/>
          </a:xfrm>
        </p:spPr>
        <p:txBody>
          <a:bodyPr>
            <a:normAutofit/>
          </a:bodyPr>
          <a:lstStyle/>
          <a:p>
            <a:pPr algn="ctr"/>
            <a:r>
              <a:rPr lang="es-ES" sz="3600" dirty="0"/>
              <a:t>Análisis de tiempo (complejidad temporal) </a:t>
            </a:r>
            <a:endParaRPr lang="es-EC" sz="3600" dirty="0"/>
          </a:p>
        </p:txBody>
      </p:sp>
      <p:sp>
        <p:nvSpPr>
          <p:cNvPr id="3" name="Marcador de contenido 2">
            <a:extLst>
              <a:ext uri="{FF2B5EF4-FFF2-40B4-BE49-F238E27FC236}">
                <a16:creationId xmlns:a16="http://schemas.microsoft.com/office/drawing/2014/main" id="{702DC693-B97D-E269-77DB-79FB7D33E215}"/>
              </a:ext>
            </a:extLst>
          </p:cNvPr>
          <p:cNvSpPr>
            <a:spLocks noGrp="1"/>
          </p:cNvSpPr>
          <p:nvPr>
            <p:ph idx="1"/>
          </p:nvPr>
        </p:nvSpPr>
        <p:spPr>
          <a:xfrm>
            <a:off x="952499" y="2858228"/>
            <a:ext cx="10287000" cy="3890965"/>
          </a:xfrm>
        </p:spPr>
        <p:txBody>
          <a:bodyPr/>
          <a:lstStyle/>
          <a:p>
            <a:r>
              <a:rPr lang="es-EC" sz="2400" kern="100" dirty="0">
                <a:effectLst/>
                <a:latin typeface="Calibri" panose="020F0502020204030204" pitchFamily="34" charset="0"/>
                <a:ea typeface="Calibri" panose="020F0502020204030204" pitchFamily="34" charset="0"/>
                <a:cs typeface="Times New Roman" panose="02020603050405020304" pitchFamily="18" charset="0"/>
              </a:rPr>
              <a:t>Este tipo de análisis se enfoca en determinar cuánto tiempo toma un algoritmo para completar su ejecución en función del tamaño de la entrada. La complejidad temporal se expresa comúnmente en notación </a:t>
            </a:r>
            <a:r>
              <a:rPr lang="es-EC" sz="2400" kern="100" dirty="0" err="1">
                <a:effectLst/>
                <a:latin typeface="Calibri" panose="020F0502020204030204" pitchFamily="34" charset="0"/>
                <a:ea typeface="Calibri" panose="020F0502020204030204" pitchFamily="34" charset="0"/>
                <a:cs typeface="Times New Roman" panose="02020603050405020304" pitchFamily="18" charset="0"/>
              </a:rPr>
              <a:t>big</a:t>
            </a:r>
            <a:r>
              <a:rPr lang="es-EC" sz="2400" kern="100" dirty="0">
                <a:effectLst/>
                <a:latin typeface="Calibri" panose="020F0502020204030204" pitchFamily="34" charset="0"/>
                <a:ea typeface="Calibri" panose="020F0502020204030204" pitchFamily="34" charset="0"/>
                <a:cs typeface="Times New Roman" panose="02020603050405020304" pitchFamily="18" charset="0"/>
              </a:rPr>
              <a:t>-O, que describe la tasa de crecimiento del tiempo de ejecución en el peor de los casos.</a:t>
            </a:r>
          </a:p>
          <a:p>
            <a:endParaRPr lang="es-EC" dirty="0"/>
          </a:p>
        </p:txBody>
      </p:sp>
    </p:spTree>
    <p:extLst>
      <p:ext uri="{BB962C8B-B14F-4D97-AF65-F5344CB8AC3E}">
        <p14:creationId xmlns:p14="http://schemas.microsoft.com/office/powerpoint/2010/main" val="264258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73D37EB-6A25-D625-BA3C-7DA61C7D7E5C}"/>
              </a:ext>
            </a:extLst>
          </p:cNvPr>
          <p:cNvPicPr>
            <a:picLocks noChangeAspect="1"/>
          </p:cNvPicPr>
          <p:nvPr/>
        </p:nvPicPr>
        <p:blipFill>
          <a:blip r:embed="rId2"/>
          <a:stretch>
            <a:fillRect/>
          </a:stretch>
        </p:blipFill>
        <p:spPr>
          <a:xfrm>
            <a:off x="425343" y="596606"/>
            <a:ext cx="11341314" cy="5888267"/>
          </a:xfrm>
          <a:prstGeom prst="rect">
            <a:avLst/>
          </a:prstGeom>
        </p:spPr>
      </p:pic>
    </p:spTree>
    <p:extLst>
      <p:ext uri="{BB962C8B-B14F-4D97-AF65-F5344CB8AC3E}">
        <p14:creationId xmlns:p14="http://schemas.microsoft.com/office/powerpoint/2010/main" val="229729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9B43EC9-F94C-B934-FD6D-C0A206F791FC}"/>
              </a:ext>
            </a:extLst>
          </p:cNvPr>
          <p:cNvSpPr>
            <a:spLocks noGrp="1"/>
          </p:cNvSpPr>
          <p:nvPr>
            <p:ph idx="1"/>
          </p:nvPr>
        </p:nvSpPr>
        <p:spPr>
          <a:xfrm>
            <a:off x="1167104" y="2248674"/>
            <a:ext cx="10287000" cy="3890965"/>
          </a:xfrm>
        </p:spPr>
        <p:txBody>
          <a:bodyPr>
            <a:normAutofit/>
          </a:bodyPr>
          <a:lstStyle/>
          <a:p>
            <a:r>
              <a:rPr lang="es-ES" sz="2800" dirty="0"/>
              <a:t>En este ejemplo, la función </a:t>
            </a:r>
            <a:r>
              <a:rPr lang="es-ES" sz="2800" dirty="0" err="1"/>
              <a:t>busqueda_lineal</a:t>
            </a:r>
            <a:r>
              <a:rPr lang="es-ES" sz="2800" dirty="0"/>
              <a:t> realiza una búsqueda lineal en la lista. La complejidad temporal de este algoritmo es O(n), ya que el tiempo de ejecución crece linealmente con el tamaño de la lista.</a:t>
            </a:r>
            <a:endParaRPr lang="es-EC" sz="2800" dirty="0"/>
          </a:p>
        </p:txBody>
      </p:sp>
    </p:spTree>
    <p:extLst>
      <p:ext uri="{BB962C8B-B14F-4D97-AF65-F5344CB8AC3E}">
        <p14:creationId xmlns:p14="http://schemas.microsoft.com/office/powerpoint/2010/main" val="405579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E15753-29B0-24C8-A7FE-404E6371ACED}"/>
              </a:ext>
            </a:extLst>
          </p:cNvPr>
          <p:cNvSpPr>
            <a:spLocks noGrp="1"/>
          </p:cNvSpPr>
          <p:nvPr>
            <p:ph type="title"/>
          </p:nvPr>
        </p:nvSpPr>
        <p:spPr>
          <a:xfrm>
            <a:off x="952500" y="746449"/>
            <a:ext cx="10287000" cy="1569098"/>
          </a:xfrm>
        </p:spPr>
        <p:txBody>
          <a:bodyPr>
            <a:normAutofit/>
          </a:bodyPr>
          <a:lstStyle/>
          <a:p>
            <a:pPr algn="ctr"/>
            <a:r>
              <a:rPr lang="es-ES" sz="3200" dirty="0"/>
              <a:t>Análisis de espacio (complejidad espacial)</a:t>
            </a:r>
            <a:endParaRPr lang="es-EC" sz="3200" dirty="0"/>
          </a:p>
        </p:txBody>
      </p:sp>
      <p:sp>
        <p:nvSpPr>
          <p:cNvPr id="3" name="Marcador de contenido 2">
            <a:extLst>
              <a:ext uri="{FF2B5EF4-FFF2-40B4-BE49-F238E27FC236}">
                <a16:creationId xmlns:a16="http://schemas.microsoft.com/office/drawing/2014/main" id="{57AA67AB-0F6A-4D42-A7C6-3518B69AF1DB}"/>
              </a:ext>
            </a:extLst>
          </p:cNvPr>
          <p:cNvSpPr>
            <a:spLocks noGrp="1"/>
          </p:cNvSpPr>
          <p:nvPr>
            <p:ph idx="1"/>
          </p:nvPr>
        </p:nvSpPr>
        <p:spPr>
          <a:xfrm>
            <a:off x="952500" y="3162978"/>
            <a:ext cx="10287000" cy="3890965"/>
          </a:xfrm>
        </p:spPr>
        <p:txBody>
          <a:bodyPr>
            <a:normAutofit/>
          </a:bodyPr>
          <a:lstStyle/>
          <a:p>
            <a:r>
              <a:rPr lang="es-ES" sz="2400" dirty="0"/>
              <a:t>Este tipo de análisis se centra en cuánta memoria (espacio) utiliza un algoritmo en función del tamaño de la entrada. Al igual que la complejidad temporal, la complejidad espacial también se expresa en notación </a:t>
            </a:r>
            <a:r>
              <a:rPr lang="es-ES" sz="2400" dirty="0" err="1"/>
              <a:t>big</a:t>
            </a:r>
            <a:r>
              <a:rPr lang="es-ES" sz="2400" dirty="0"/>
              <a:t>-O.</a:t>
            </a:r>
            <a:endParaRPr lang="es-EC" sz="2400" dirty="0"/>
          </a:p>
        </p:txBody>
      </p:sp>
    </p:spTree>
    <p:extLst>
      <p:ext uri="{BB962C8B-B14F-4D97-AF65-F5344CB8AC3E}">
        <p14:creationId xmlns:p14="http://schemas.microsoft.com/office/powerpoint/2010/main" val="393336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E4791537-946B-C595-45E4-812A6B1F9985}"/>
              </a:ext>
            </a:extLst>
          </p:cNvPr>
          <p:cNvPicPr>
            <a:picLocks noGrp="1" noChangeAspect="1"/>
          </p:cNvPicPr>
          <p:nvPr>
            <p:ph idx="1"/>
          </p:nvPr>
        </p:nvPicPr>
        <p:blipFill>
          <a:blip r:embed="rId2"/>
          <a:stretch>
            <a:fillRect/>
          </a:stretch>
        </p:blipFill>
        <p:spPr>
          <a:xfrm>
            <a:off x="418675" y="609955"/>
            <a:ext cx="11354650" cy="5895190"/>
          </a:xfrm>
          <a:prstGeom prst="rect">
            <a:avLst/>
          </a:prstGeom>
        </p:spPr>
      </p:pic>
    </p:spTree>
    <p:extLst>
      <p:ext uri="{BB962C8B-B14F-4D97-AF65-F5344CB8AC3E}">
        <p14:creationId xmlns:p14="http://schemas.microsoft.com/office/powerpoint/2010/main" val="899292096"/>
      </p:ext>
    </p:extLst>
  </p:cSld>
  <p:clrMapOvr>
    <a:masterClrMapping/>
  </p:clrMapOvr>
</p:sld>
</file>

<file path=ppt/theme/theme1.xml><?xml version="1.0" encoding="utf-8"?>
<a:theme xmlns:a="http://schemas.openxmlformats.org/drawingml/2006/main" name="Afterglow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33</TotalTime>
  <Words>581</Words>
  <Application>Microsoft Office PowerPoint</Application>
  <PresentationFormat>Panorámica</PresentationFormat>
  <Paragraphs>28</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Trade Gothic Next Cond</vt:lpstr>
      <vt:lpstr>Trade Gothic Next Light</vt:lpstr>
      <vt:lpstr>AfterglowVTI</vt:lpstr>
      <vt:lpstr>el análisis y la complejidad de un algoritmo</vt:lpstr>
      <vt:lpstr>Recursividad</vt:lpstr>
      <vt:lpstr>las reglas básicas para trabajar con recursividad</vt:lpstr>
      <vt:lpstr>el análisis de un algoritmo</vt:lpstr>
      <vt:lpstr>Análisis de tiempo (complejidad temporal) </vt:lpstr>
      <vt:lpstr>Presentación de PowerPoint</vt:lpstr>
      <vt:lpstr>Presentación de PowerPoint</vt:lpstr>
      <vt:lpstr>Análisis de espacio (complejidad espacial)</vt:lpstr>
      <vt:lpstr>Presentación de PowerPoint</vt:lpstr>
      <vt:lpstr>Presentación de PowerPoint</vt:lpstr>
      <vt:lpstr>LA complejidad de un algoritmo</vt:lpstr>
      <vt:lpstr>Complejidad Temporal (Tiempo)</vt:lpstr>
      <vt:lpstr>Complejidad Espacial (Espacio)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análisis y la complejidad de un algoritmo</dc:title>
  <dc:creator>Santiago Cumbal</dc:creator>
  <cp:lastModifiedBy>Santiago Cumbal</cp:lastModifiedBy>
  <cp:revision>1</cp:revision>
  <dcterms:created xsi:type="dcterms:W3CDTF">2023-12-15T03:05:38Z</dcterms:created>
  <dcterms:modified xsi:type="dcterms:W3CDTF">2023-12-15T03:38:49Z</dcterms:modified>
</cp:coreProperties>
</file>