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1078" r:id="rId5"/>
    <p:sldId id="1122" r:id="rId6"/>
    <p:sldId id="1123" r:id="rId7"/>
    <p:sldId id="1124" r:id="rId8"/>
    <p:sldId id="1134" r:id="rId9"/>
    <p:sldId id="1128" r:id="rId10"/>
    <p:sldId id="1125" r:id="rId11"/>
    <p:sldId id="1129" r:id="rId12"/>
    <p:sldId id="1126" r:id="rId13"/>
    <p:sldId id="1131" r:id="rId14"/>
    <p:sldId id="1133" r:id="rId15"/>
    <p:sldId id="113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D96EF-7E5B-7131-8CCA-CCA90CA810A6}" v="2" dt="2024-10-28T17:20:36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36DD-5B81-4241-88C3-48BAB37549EF}" type="datetimeFigureOut">
              <a:rPr lang="pt-PT" smtClean="0"/>
              <a:t>26/11/2024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51B35-57DC-44A9-A8DB-63EFF5B5DA4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53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51B35-57DC-44A9-A8DB-63EFF5B5DA4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08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Snapshot of the sprint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51B35-57DC-44A9-A8DB-63EFF5B5DA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33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1403-8109-E4EA-5C38-B90E8E3F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89D3F3-32D2-CA37-2AC5-E99AB4E1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70CD81-C63F-9C8E-30A1-CF066CC2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B674-EFD5-446C-A75D-D352138AD98E}" type="datetime1">
              <a:rPr lang="pt-PT" smtClean="0"/>
              <a:t>26/11/2024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91DC48-7A6B-2B2D-E17D-6C926368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2C2933-1261-4882-B4FE-7B6926FA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25630-0839-D9C1-D55D-BDD0D0D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DECDD9-C711-CB9E-554F-7A1EB2E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42B459-3329-5E22-61A5-B04E54F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EF5B-7622-4CD9-9683-81119F3E189A}" type="datetime1">
              <a:rPr lang="pt-PT" smtClean="0"/>
              <a:t>26/11/2024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5BCD42-ED9A-23CB-88F8-DD5CD171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941966-AB71-836B-93AB-99F03D8C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6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E90BF-A272-EA99-ACE7-FCC912F0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45D40D-641E-08EB-F258-3F252CAB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A920FE-5AC0-1BFD-8E66-EFA55E8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65B-1FBA-4AE9-8693-5AF53BB8B234}" type="datetime1">
              <a:rPr lang="pt-PT" smtClean="0"/>
              <a:t>26/11/2024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F1E648-2FD7-BCFE-0B39-602FAFE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9EA68C-E572-E9F6-3D84-FD4C915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3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9305-0B12-9BC2-92D0-894A97E0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0E05E1-3F80-EA31-8B99-AB2DB183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2830A1-BC2F-990B-6D23-754E1BC3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E2FC-F2E8-4A47-BF60-09BD794778CF}" type="datetime1">
              <a:rPr lang="pt-PT" smtClean="0"/>
              <a:t>26/11/2024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86A1FB-4CD2-F3FD-5B08-66F9C902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921047-E745-2BCA-036F-7DD8AA06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73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5BE1-AB82-B9F8-94DF-4A2A70DA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F25439-52B1-C290-5378-70348400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32F3A6-ADFC-B16E-BCAC-2E0B5EDA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2DBD-4962-4564-98DA-433A2BE565EF}" type="datetime1">
              <a:rPr lang="pt-PT" smtClean="0"/>
              <a:t>26/11/2024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8C9BF7-8678-6102-CE43-B557353A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FC6844-6F8F-3325-AF7F-62D3A3FC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49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B57C3-A0A0-5A4D-4216-66E76765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57619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6A9EC2-891D-F2E6-9B66-A68BF050C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3531"/>
            <a:ext cx="5181600" cy="50034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9897D2-62AA-028E-D2F2-FE8892C4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73531"/>
            <a:ext cx="5181600" cy="50034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205329-F11F-95F0-8ECF-AC26BAB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627C-4299-4F48-ABA5-E13130B2A786}" type="datetime1">
              <a:rPr lang="pt-PT" smtClean="0"/>
              <a:t>26/11/2024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E679F1-D13D-34C9-0CD0-F6883862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220D63-9AA3-E75C-2B28-0DA5108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03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09239-8025-E9B2-4986-EC3EA8B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708763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12A805-F802-16C3-77EE-6CC444FA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7085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B36C24-C23D-8D1F-42A2-3FB990B1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47024"/>
            <a:ext cx="5157787" cy="41426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09D2EA-FA38-2B89-5482-889A6F4F4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764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5C8B42-DCEA-19C2-2C35-B7E46BD4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47024"/>
            <a:ext cx="5183188" cy="41426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16C1270-C729-8093-BDEB-D2F4DE6C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6738-B130-4175-B4C5-44C108FF4EC5}" type="datetime1">
              <a:rPr lang="pt-PT" smtClean="0"/>
              <a:t>26/11/2024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3E64DB9-1F63-1081-4028-DB479C3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D4235C3-4D14-4703-B0D4-37FC3904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5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DF151-58D1-FBED-901B-E01C8D7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9C5EBC6-2A27-9995-C310-90FF9B56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FB3D-4889-4449-A9BF-D4C4E600D57B}" type="datetime1">
              <a:rPr lang="pt-PT" smtClean="0"/>
              <a:t>26/11/2024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85E734F-E1DB-86D2-96A7-4DF80F9D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F7C87B-CB12-CD52-2951-687E3011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16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7BBC14-5838-2A1F-2DA1-2760E32C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462E-CB58-43E6-93CA-EAF743BCAB9D}" type="datetime1">
              <a:rPr lang="pt-PT" smtClean="0"/>
              <a:t>26/11/2024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115F4C3-D335-F329-DABE-348B41D6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445453-AA7B-D2A1-E39E-CE95DCE5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4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B5E5E-5E0A-5325-AE0A-71DF5598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C440F9-33B9-7EC7-42B6-7D8A5AB0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20CF88-A93A-228E-EB76-0DEB36243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F923CF-D816-4B93-F4AE-725C1D64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B2BC-0CC7-49B5-BE46-82CB43B532BA}" type="datetime1">
              <a:rPr lang="pt-PT" smtClean="0"/>
              <a:t>26/11/2024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0AB00C-CCAB-8533-8160-B870429E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18F4AB-311D-A934-B9BE-FE321FEA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5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AFB0-1403-CA51-7A8C-07948270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11A0D52-FA62-F376-4E69-C70CB07FF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2E1891-8523-F3BA-11A1-F832DF43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51FF8E-38EA-1A25-F0F8-BB994F33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BA4E-D09A-445E-9687-1069F2BDD652}" type="datetime1">
              <a:rPr lang="pt-PT" smtClean="0"/>
              <a:t>26/11/2024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CE82A9-CBF7-5F5A-52C3-ABEAA1BC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D6ED96-3AD4-AA21-B956-A767CEE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78FB7F-AC32-D225-1628-9FD796D0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CD3151-5B89-5930-14A5-DD6EC536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5615A2-D08B-0832-531C-57750132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0861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021B0-DCB6-4121-82E9-F5819B3A6987}" type="datetime1">
              <a:rPr lang="pt-PT" smtClean="0"/>
              <a:t>26/11/2024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87E20-7B8A-CE8F-8490-ADC44EC1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461A8B-ABD3-27B6-2C8E-1ABB30909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0634" y="64873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307FD-F0A4-4BAA-9F79-3BCD740FF44E}" type="slidenum">
              <a:rPr lang="pt-PT" smtClean="0"/>
              <a:t>‹#›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C0C35A-CA73-AD24-C276-6D9C1DCE8BF8}"/>
              </a:ext>
            </a:extLst>
          </p:cNvPr>
          <p:cNvSpPr txBox="1"/>
          <p:nvPr userDrawn="1"/>
        </p:nvSpPr>
        <p:spPr>
          <a:xfrm>
            <a:off x="10047890" y="168166"/>
            <a:ext cx="1975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000" u="sng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0DF9AD-BFD2-1029-3A1B-AE5FAAF0E37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47890" y="109944"/>
            <a:ext cx="2048434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Demo_Sprint3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30778-video-icon-transpar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/>
              <a:t>Sprint </a:t>
            </a:r>
            <a:r>
              <a:rPr lang="pt-PT" sz="5400" err="1"/>
              <a:t>ceremonies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5897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#4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10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3058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PLANNED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9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40h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2h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CC32-6CDE-4820-6E85-7F197E3122BA}"/>
              </a:ext>
            </a:extLst>
          </p:cNvPr>
          <p:cNvSpPr txBox="1">
            <a:spLocks/>
          </p:cNvSpPr>
          <p:nvPr/>
        </p:nvSpPr>
        <p:spPr>
          <a:xfrm>
            <a:off x="588264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SPRINT GOAL</a:t>
            </a:r>
          </a:p>
          <a:p>
            <a:r>
              <a:rPr lang="en-US" sz="2000" dirty="0"/>
              <a:t>Make Tasks reoccurring.</a:t>
            </a:r>
          </a:p>
          <a:p>
            <a:r>
              <a:rPr lang="en-US" sz="2000" dirty="0"/>
              <a:t>Integrate feeds with articles.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461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#4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11</a:t>
            </a:fld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DDFB19-ED46-051B-140F-4C9BBC59D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48" y="1105786"/>
            <a:ext cx="9733781" cy="549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1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uestions &amp; Answers Free Stock Photo - Public Domain Pictures">
            <a:extLst>
              <a:ext uri="{FF2B5EF4-FFF2-40B4-BE49-F238E27FC236}">
                <a16:creationId xmlns:a16="http://schemas.microsoft.com/office/drawing/2014/main" id="{2A5E109A-FB72-1551-4204-FCC2AE195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538" y="2012075"/>
            <a:ext cx="4549832" cy="34739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365A6-5593-BD83-885D-59ABC303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41E-AA25-D505-2B47-B747833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roles and </a:t>
            </a:r>
            <a:r>
              <a:rPr lang="en-US">
                <a:ea typeface="+mj-lt"/>
                <a:cs typeface="+mj-lt"/>
              </a:rPr>
              <a:t>responsibilities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F7D1-FEB1-925C-8D8B-682A34F6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2</a:t>
            </a:fld>
            <a:endParaRPr lang="pt-PT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E9165-F317-A149-7E9A-DB7A5D5D111B}"/>
              </a:ext>
            </a:extLst>
          </p:cNvPr>
          <p:cNvSpPr/>
          <p:nvPr/>
        </p:nvSpPr>
        <p:spPr>
          <a:xfrm>
            <a:off x="6032339" y="3293358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dev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0C17C-C325-F1EA-3C45-521BD0BD2AC7}"/>
              </a:ext>
            </a:extLst>
          </p:cNvPr>
          <p:cNvSpPr/>
          <p:nvPr/>
        </p:nvSpPr>
        <p:spPr>
          <a:xfrm>
            <a:off x="8187674" y="3278742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F62DC7-9705-A9A3-09CB-2BE1FC74D897}"/>
              </a:ext>
            </a:extLst>
          </p:cNvPr>
          <p:cNvSpPr/>
          <p:nvPr/>
        </p:nvSpPr>
        <p:spPr>
          <a:xfrm>
            <a:off x="10381358" y="3277368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Main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485C5-2762-5DBC-B174-C84803DAF6E2}"/>
              </a:ext>
            </a:extLst>
          </p:cNvPr>
          <p:cNvGrpSpPr/>
          <p:nvPr/>
        </p:nvGrpSpPr>
        <p:grpSpPr>
          <a:xfrm>
            <a:off x="277686" y="1405787"/>
            <a:ext cx="1809069" cy="765884"/>
            <a:chOff x="835285" y="1715957"/>
            <a:chExt cx="2474635" cy="1058889"/>
          </a:xfrm>
        </p:grpSpPr>
        <p:pic>
          <p:nvPicPr>
            <p:cNvPr id="11" name="Picture 10" descr="User Vector Art, Icons, and Graphics for Free Download">
              <a:extLst>
                <a:ext uri="{FF2B5EF4-FFF2-40B4-BE49-F238E27FC236}">
                  <a16:creationId xmlns:a16="http://schemas.microsoft.com/office/drawing/2014/main" id="{47E4922B-18C2-2AB9-3E97-C241BFB9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285" y="1715957"/>
              <a:ext cx="1052643" cy="1058889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A758CB-5750-1DC0-83C0-297A40DD39F5}"/>
                </a:ext>
              </a:extLst>
            </p:cNvPr>
            <p:cNvSpPr txBox="1"/>
            <p:nvPr/>
          </p:nvSpPr>
          <p:spPr>
            <a:xfrm>
              <a:off x="1846880" y="1865531"/>
              <a:ext cx="1463040" cy="8935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Product Owner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ACE7AA-4477-ED28-427A-ED8C211701F2}"/>
              </a:ext>
            </a:extLst>
          </p:cNvPr>
          <p:cNvSpPr/>
          <p:nvPr/>
        </p:nvSpPr>
        <p:spPr>
          <a:xfrm>
            <a:off x="1358906" y="3245264"/>
            <a:ext cx="1465854" cy="22135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 dirty="0"/>
              <a:t>Product Backlog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5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6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7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D86457-6538-8758-9441-83ACC5DF8288}"/>
              </a:ext>
            </a:extLst>
          </p:cNvPr>
          <p:cNvSpPr/>
          <p:nvPr/>
        </p:nvSpPr>
        <p:spPr>
          <a:xfrm>
            <a:off x="3606056" y="3275744"/>
            <a:ext cx="1465854" cy="22135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/>
              <a:t>Sprint </a:t>
            </a:r>
            <a:endParaRPr lang="en-US"/>
          </a:p>
          <a:p>
            <a:pPr algn="ctr"/>
            <a:r>
              <a:rPr lang="en-US" b="1"/>
              <a:t>Backlog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US 1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 2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 3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...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BA3BA0-1E24-7C1A-B8E3-34D68079691D}"/>
              </a:ext>
            </a:extLst>
          </p:cNvPr>
          <p:cNvSpPr/>
          <p:nvPr/>
        </p:nvSpPr>
        <p:spPr>
          <a:xfrm>
            <a:off x="3048000" y="3758533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CF27020-00FC-B1D5-978A-716769DB36B2}"/>
              </a:ext>
            </a:extLst>
          </p:cNvPr>
          <p:cNvSpPr/>
          <p:nvPr/>
        </p:nvSpPr>
        <p:spPr>
          <a:xfrm>
            <a:off x="5364480" y="3756409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7D2D94-E95F-D101-1C94-D20AEEFACE21}"/>
              </a:ext>
            </a:extLst>
          </p:cNvPr>
          <p:cNvSpPr/>
          <p:nvPr/>
        </p:nvSpPr>
        <p:spPr>
          <a:xfrm>
            <a:off x="9651667" y="3759657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B80F410-3C8C-BC48-49B8-892BBEE3915C}"/>
              </a:ext>
            </a:extLst>
          </p:cNvPr>
          <p:cNvSpPr/>
          <p:nvPr/>
        </p:nvSpPr>
        <p:spPr>
          <a:xfrm>
            <a:off x="7451486" y="3737547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A1169512-C557-793E-7F80-9FB0164322D4}"/>
              </a:ext>
            </a:extLst>
          </p:cNvPr>
          <p:cNvSpPr/>
          <p:nvPr/>
        </p:nvSpPr>
        <p:spPr>
          <a:xfrm rot="10800000" flipH="1">
            <a:off x="597839" y="295150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0CC1A4-CB31-1C02-B917-47B6F60642FA}"/>
              </a:ext>
            </a:extLst>
          </p:cNvPr>
          <p:cNvSpPr txBox="1"/>
          <p:nvPr/>
        </p:nvSpPr>
        <p:spPr>
          <a:xfrm>
            <a:off x="17395" y="225359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 algn="l">
              <a:buFont typeface="Arial"/>
              <a:buChar char="•"/>
            </a:pPr>
            <a:r>
              <a:rPr lang="en-US" dirty="0"/>
              <a:t>Prepare</a:t>
            </a:r>
          </a:p>
          <a:p>
            <a:pPr marL="285750" indent="-171450">
              <a:buFont typeface="Arial"/>
              <a:buChar char="•"/>
            </a:pPr>
            <a:r>
              <a:rPr lang="en-US" dirty="0"/>
              <a:t>Prioritize</a:t>
            </a: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4C491C21-2FAC-5D3F-1555-036551AD623C}"/>
              </a:ext>
            </a:extLst>
          </p:cNvPr>
          <p:cNvSpPr/>
          <p:nvPr/>
        </p:nvSpPr>
        <p:spPr>
          <a:xfrm rot="10800000" flipH="1">
            <a:off x="3005758" y="295150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82C621-4A05-7DF8-46FE-138F251FF863}"/>
              </a:ext>
            </a:extLst>
          </p:cNvPr>
          <p:cNvSpPr txBox="1"/>
          <p:nvPr/>
        </p:nvSpPr>
        <p:spPr>
          <a:xfrm>
            <a:off x="2631055" y="230693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 algn="l">
              <a:buFont typeface="Arial"/>
              <a:buChar char="•"/>
            </a:pPr>
            <a:r>
              <a:rPr lang="en-US" dirty="0"/>
              <a:t>Select</a:t>
            </a:r>
          </a:p>
          <a:p>
            <a:pPr marL="285750" indent="-171450">
              <a:buFont typeface="Arial"/>
              <a:buChar char="•"/>
            </a:pPr>
            <a:r>
              <a:rPr lang="en-US" dirty="0"/>
              <a:t>Develop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C0A400-FFC2-BDC8-9DD8-44CC7C6CE444}"/>
              </a:ext>
            </a:extLst>
          </p:cNvPr>
          <p:cNvGrpSpPr/>
          <p:nvPr/>
        </p:nvGrpSpPr>
        <p:grpSpPr>
          <a:xfrm>
            <a:off x="2977662" y="1428644"/>
            <a:ext cx="2159588" cy="765883"/>
            <a:chOff x="2700845" y="1459124"/>
            <a:chExt cx="2954113" cy="1058889"/>
          </a:xfrm>
        </p:grpSpPr>
        <p:pic>
          <p:nvPicPr>
            <p:cNvPr id="45" name="Picture 44" descr="User Vector Art, Icons, and Graphics for Free Download">
              <a:extLst>
                <a:ext uri="{FF2B5EF4-FFF2-40B4-BE49-F238E27FC236}">
                  <a16:creationId xmlns:a16="http://schemas.microsoft.com/office/drawing/2014/main" id="{C6C38E74-975E-2B33-38B5-FF65BE29D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845" y="1459124"/>
              <a:ext cx="1052643" cy="1058889"/>
            </a:xfrm>
            <a:prstGeom prst="ellipse">
              <a:avLst/>
            </a:prstGeom>
          </p:spPr>
        </p:pic>
        <p:sp>
          <p:nvSpPr>
            <p:cNvPr id="46" name="TextBox 41">
              <a:extLst>
                <a:ext uri="{FF2B5EF4-FFF2-40B4-BE49-F238E27FC236}">
                  <a16:creationId xmlns:a16="http://schemas.microsoft.com/office/drawing/2014/main" id="{2DB0723F-3723-CBE0-60E8-D90CE1DAB199}"/>
                </a:ext>
              </a:extLst>
            </p:cNvPr>
            <p:cNvSpPr txBox="1"/>
            <p:nvPr/>
          </p:nvSpPr>
          <p:spPr>
            <a:xfrm>
              <a:off x="3702016" y="1598162"/>
              <a:ext cx="1952942" cy="8935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+mn-lt"/>
                  <a:cs typeface="+mn-lt"/>
                </a:rPr>
                <a:t>Software developer </a:t>
              </a:r>
              <a:endParaRPr lang="en-US" b="1" dirty="0"/>
            </a:p>
          </p:txBody>
        </p:sp>
      </p:grpSp>
      <p:sp>
        <p:nvSpPr>
          <p:cNvPr id="47" name="Arrow: Bent 46">
            <a:extLst>
              <a:ext uri="{FF2B5EF4-FFF2-40B4-BE49-F238E27FC236}">
                <a16:creationId xmlns:a16="http://schemas.microsoft.com/office/drawing/2014/main" id="{05D333B8-486B-82A6-D53E-1F4C9420B331}"/>
              </a:ext>
            </a:extLst>
          </p:cNvPr>
          <p:cNvSpPr/>
          <p:nvPr/>
        </p:nvSpPr>
        <p:spPr>
          <a:xfrm rot="10800000" flipH="1">
            <a:off x="5238417" y="295912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16A9C-FF17-7C97-4B37-A7272D0CD790}"/>
              </a:ext>
            </a:extLst>
          </p:cNvPr>
          <p:cNvSpPr txBox="1"/>
          <p:nvPr/>
        </p:nvSpPr>
        <p:spPr>
          <a:xfrm>
            <a:off x="4391275" y="234503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once ready to test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FFC7C-CF18-E7A0-3AA1-392DBE0DE51F}"/>
              </a:ext>
            </a:extLst>
          </p:cNvPr>
          <p:cNvGrpSpPr/>
          <p:nvPr/>
        </p:nvGrpSpPr>
        <p:grpSpPr>
          <a:xfrm>
            <a:off x="6945184" y="1405784"/>
            <a:ext cx="2159588" cy="765883"/>
            <a:chOff x="8133904" y="1573424"/>
            <a:chExt cx="2954113" cy="1058889"/>
          </a:xfrm>
        </p:grpSpPr>
        <p:pic>
          <p:nvPicPr>
            <p:cNvPr id="53" name="Picture 52" descr="User Vector Art, Icons, and Graphics for Free Download">
              <a:extLst>
                <a:ext uri="{FF2B5EF4-FFF2-40B4-BE49-F238E27FC236}">
                  <a16:creationId xmlns:a16="http://schemas.microsoft.com/office/drawing/2014/main" id="{EAD2AC3F-D11C-36E0-B767-CA094B438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3904" y="1573424"/>
              <a:ext cx="1052643" cy="1058889"/>
            </a:xfrm>
            <a:prstGeom prst="ellipse">
              <a:avLst/>
            </a:prstGeom>
          </p:spPr>
        </p:pic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67FA0F6E-3B9E-C054-DA65-214B07B507D5}"/>
                </a:ext>
              </a:extLst>
            </p:cNvPr>
            <p:cNvSpPr txBox="1"/>
            <p:nvPr/>
          </p:nvSpPr>
          <p:spPr>
            <a:xfrm>
              <a:off x="9135076" y="1712462"/>
              <a:ext cx="1952941" cy="8936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+mn-lt"/>
                  <a:cs typeface="+mn-lt"/>
                </a:rPr>
                <a:t>QA Engineer</a:t>
              </a:r>
              <a:endParaRPr lang="en-US" dirty="0"/>
            </a:p>
          </p:txBody>
        </p:sp>
      </p:grpSp>
      <p:sp>
        <p:nvSpPr>
          <p:cNvPr id="55" name="Arrow: Bent 54">
            <a:extLst>
              <a:ext uri="{FF2B5EF4-FFF2-40B4-BE49-F238E27FC236}">
                <a16:creationId xmlns:a16="http://schemas.microsoft.com/office/drawing/2014/main" id="{2D2C170F-8A1F-A413-517A-1240CB35F38E}"/>
              </a:ext>
            </a:extLst>
          </p:cNvPr>
          <p:cNvSpPr/>
          <p:nvPr/>
        </p:nvSpPr>
        <p:spPr>
          <a:xfrm rot="10800000" flipH="1">
            <a:off x="7295817" y="295912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515E82-056C-FBB3-2D50-52288445AB7D}"/>
              </a:ext>
            </a:extLst>
          </p:cNvPr>
          <p:cNvSpPr txBox="1"/>
          <p:nvPr/>
        </p:nvSpPr>
        <p:spPr>
          <a:xfrm>
            <a:off x="6107455" y="2374828"/>
            <a:ext cx="270464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to validate AC </a:t>
            </a:r>
            <a:r>
              <a:rPr lang="en-US" sz="1200"/>
              <a:t>(After 2 approves from the team)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5FB90CCD-BD7E-7572-5291-D0BD7F516A54}"/>
              </a:ext>
            </a:extLst>
          </p:cNvPr>
          <p:cNvSpPr/>
          <p:nvPr/>
        </p:nvSpPr>
        <p:spPr>
          <a:xfrm rot="10800000" flipH="1">
            <a:off x="9528477" y="296674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CDA50D-2664-640E-B889-73873A0497CF}"/>
              </a:ext>
            </a:extLst>
          </p:cNvPr>
          <p:cNvSpPr txBox="1"/>
          <p:nvPr/>
        </p:nvSpPr>
        <p:spPr>
          <a:xfrm>
            <a:off x="8724386" y="235265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once validated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17F6F-CD56-99C9-6E41-F566F6F07AA7}"/>
              </a:ext>
            </a:extLst>
          </p:cNvPr>
          <p:cNvSpPr txBox="1"/>
          <p:nvPr/>
        </p:nvSpPr>
        <p:spPr>
          <a:xfrm>
            <a:off x="2498" y="999"/>
            <a:ext cx="2360201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TEMPLATE!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1ED22D21-B1A4-7373-FAC4-1D344C862B27}"/>
              </a:ext>
            </a:extLst>
          </p:cNvPr>
          <p:cNvSpPr/>
          <p:nvPr/>
        </p:nvSpPr>
        <p:spPr>
          <a:xfrm rot="-5400000">
            <a:off x="4263726" y="1425941"/>
            <a:ext cx="85645" cy="1770089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DF2225D1-B99F-8838-32AB-52765E3FA3F8}"/>
              </a:ext>
            </a:extLst>
          </p:cNvPr>
          <p:cNvSpPr/>
          <p:nvPr/>
        </p:nvSpPr>
        <p:spPr>
          <a:xfrm rot="-5400000">
            <a:off x="8467217" y="1413448"/>
            <a:ext cx="85645" cy="1770089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236ABC-4FE8-D7C7-DA72-0FBF88CE599E}"/>
              </a:ext>
            </a:extLst>
          </p:cNvPr>
          <p:cNvGrpSpPr/>
          <p:nvPr/>
        </p:nvGrpSpPr>
        <p:grpSpPr>
          <a:xfrm>
            <a:off x="5307383" y="5807021"/>
            <a:ext cx="2159588" cy="765883"/>
            <a:chOff x="2700845" y="1459124"/>
            <a:chExt cx="2954113" cy="1058889"/>
          </a:xfrm>
        </p:grpSpPr>
        <p:pic>
          <p:nvPicPr>
            <p:cNvPr id="15" name="Picture 14" descr="User Vector Art, Icons, and Graphics for Free Download">
              <a:extLst>
                <a:ext uri="{FF2B5EF4-FFF2-40B4-BE49-F238E27FC236}">
                  <a16:creationId xmlns:a16="http://schemas.microsoft.com/office/drawing/2014/main" id="{D56303A5-E645-8429-5C11-68940570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845" y="1459124"/>
              <a:ext cx="1052643" cy="1058889"/>
            </a:xfrm>
            <a:prstGeom prst="ellipse">
              <a:avLst/>
            </a:prstGeom>
          </p:spPr>
        </p:pic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5B68AC9D-63A1-0A95-D910-AFF1434051C8}"/>
                </a:ext>
              </a:extLst>
            </p:cNvPr>
            <p:cNvSpPr txBox="1"/>
            <p:nvPr/>
          </p:nvSpPr>
          <p:spPr>
            <a:xfrm>
              <a:off x="3702017" y="1598162"/>
              <a:ext cx="1952941" cy="8936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ea typeface="+mn-lt"/>
                  <a:cs typeface="+mn-lt"/>
                </a:rPr>
                <a:t>Scrum Master</a:t>
              </a:r>
              <a:endParaRPr lang="en-US"/>
            </a:p>
          </p:txBody>
        </p:sp>
      </p:grp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8CFE5C8E-06E7-1949-873C-A855D708AF62}"/>
              </a:ext>
            </a:extLst>
          </p:cNvPr>
          <p:cNvSpPr/>
          <p:nvPr/>
        </p:nvSpPr>
        <p:spPr>
          <a:xfrm rot="-5400000" flipH="1">
            <a:off x="6635370" y="1044941"/>
            <a:ext cx="120468" cy="9233941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#3</a:t>
            </a:r>
            <a:endParaRPr lang="en-US" dirty="0"/>
          </a:p>
          <a:p>
            <a:pPr algn="ctr"/>
            <a:r>
              <a:rPr lang="pt-PT" sz="5400" dirty="0" err="1"/>
              <a:t>Review</a:t>
            </a:r>
            <a:endParaRPr lang="pt-PT" sz="5400" dirty="0"/>
          </a:p>
        </p:txBody>
      </p:sp>
    </p:spTree>
    <p:extLst>
      <p:ext uri="{BB962C8B-B14F-4D97-AF65-F5344CB8AC3E}">
        <p14:creationId xmlns:p14="http://schemas.microsoft.com/office/powerpoint/2010/main" val="38133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#3 Review</a:t>
            </a:r>
            <a:endParaRPr lang="en-US" b="0" dirty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4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DB5230-B109-A6C1-B0FC-5B239853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43" y="984932"/>
            <a:ext cx="11073114" cy="550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6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ACDD-4A8F-E76C-8573-541F2AE9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31AC-1C84-850F-832A-99E6B5B0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5</a:t>
            </a:fld>
            <a:endParaRPr lang="pt-PT"/>
          </a:p>
        </p:txBody>
      </p:sp>
      <p:pic>
        <p:nvPicPr>
          <p:cNvPr id="6" name="Picture 5" descr="A black and grey play button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62C3384E-758A-F247-C3B4-F8A86DD5A5F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81803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#3 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6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3058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PLANNED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40h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2h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019EEC-F2CC-8A34-4221-D48205B8F745}"/>
              </a:ext>
            </a:extLst>
          </p:cNvPr>
          <p:cNvSpPr txBox="1">
            <a:spLocks/>
          </p:cNvSpPr>
          <p:nvPr/>
        </p:nvSpPr>
        <p:spPr>
          <a:xfrm>
            <a:off x="6050279" y="143557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DONE</a:t>
            </a:r>
            <a:endParaRPr lang="en-US" sz="24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9 🟢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Sprint capacity: 40h </a:t>
            </a:r>
            <a:r>
              <a:rPr lang="en-US" sz="2000" dirty="0"/>
              <a:t>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 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 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2h 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 🟢</a:t>
            </a:r>
          </a:p>
          <a:p>
            <a:pPr marL="457200" lvl="1" indent="0">
              <a:buNone/>
            </a:pP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29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#3</a:t>
            </a:r>
            <a:endParaRPr lang="en-US" dirty="0"/>
          </a:p>
          <a:p>
            <a:pPr algn="ctr"/>
            <a:r>
              <a:rPr lang="pt-PT" sz="5400" dirty="0" err="1"/>
              <a:t>Retrospective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#3 Retrospective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8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16589" y="1108912"/>
            <a:ext cx="5368977" cy="5092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KEEP DOING 👍</a:t>
            </a:r>
            <a:endParaRPr lang="en-US"/>
          </a:p>
          <a:p>
            <a:pPr marL="0" indent="0">
              <a:buNone/>
            </a:pPr>
            <a:endParaRPr lang="en-US" sz="2000" b="1"/>
          </a:p>
          <a:p>
            <a:pPr lvl="1">
              <a:buFont typeface="Courier New" panose="020B0604020202020204" pitchFamily="34" charset="0"/>
              <a:buChar char="o"/>
            </a:pPr>
            <a:endParaRPr 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019EEC-F2CC-8A34-4221-D48205B8F745}"/>
              </a:ext>
            </a:extLst>
          </p:cNvPr>
          <p:cNvSpPr txBox="1">
            <a:spLocks/>
          </p:cNvSpPr>
          <p:nvPr/>
        </p:nvSpPr>
        <p:spPr>
          <a:xfrm>
            <a:off x="800099" y="3813064"/>
            <a:ext cx="9235189" cy="584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TO IMPROVE 📈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BCF8CD-59F4-F913-B16D-75120AB3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51567"/>
              </p:ext>
            </p:extLst>
          </p:nvPr>
        </p:nvGraphicFramePr>
        <p:xfrm>
          <a:off x="800100" y="1594054"/>
          <a:ext cx="10668111" cy="1752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73879">
                  <a:extLst>
                    <a:ext uri="{9D8B030D-6E8A-4147-A177-3AD203B41FA5}">
                      <a16:colId xmlns:a16="http://schemas.microsoft.com/office/drawing/2014/main" val="2355372953"/>
                    </a:ext>
                  </a:extLst>
                </a:gridCol>
                <a:gridCol w="4145279">
                  <a:extLst>
                    <a:ext uri="{9D8B030D-6E8A-4147-A177-3AD203B41FA5}">
                      <a16:colId xmlns:a16="http://schemas.microsoft.com/office/drawing/2014/main" val="2968968535"/>
                    </a:ext>
                  </a:extLst>
                </a:gridCol>
                <a:gridCol w="2148953">
                  <a:extLst>
                    <a:ext uri="{9D8B030D-6E8A-4147-A177-3AD203B41FA5}">
                      <a16:colId xmlns:a16="http://schemas.microsoft.com/office/drawing/2014/main" val="38506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Two team meetings a week helped keeping everyone up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8807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B30657-7055-4D60-B686-784326A9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48425"/>
              </p:ext>
            </p:extLst>
          </p:nvPr>
        </p:nvGraphicFramePr>
        <p:xfrm>
          <a:off x="800100" y="4387646"/>
          <a:ext cx="10713724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0080">
                  <a:extLst>
                    <a:ext uri="{9D8B030D-6E8A-4147-A177-3AD203B41FA5}">
                      <a16:colId xmlns:a16="http://schemas.microsoft.com/office/drawing/2014/main" val="2355372953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850659327"/>
                    </a:ext>
                  </a:extLst>
                </a:gridCol>
                <a:gridCol w="2133604">
                  <a:extLst>
                    <a:ext uri="{9D8B030D-6E8A-4147-A177-3AD203B41FA5}">
                      <a16:colId xmlns:a16="http://schemas.microsoft.com/office/drawing/2014/main" val="429289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Action owner 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Package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 to separate the project classes in different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8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 dirty="0"/>
              <a:t>Sprint </a:t>
            </a:r>
            <a:r>
              <a:rPr lang="pt-PT" sz="5400" dirty="0">
                <a:ea typeface="+mj-lt"/>
                <a:cs typeface="+mj-lt"/>
              </a:rPr>
              <a:t>#4 </a:t>
            </a:r>
            <a:r>
              <a:rPr lang="pt-PT" sz="5400" dirty="0" err="1">
                <a:ea typeface="+mj-lt"/>
                <a:cs typeface="+mj-lt"/>
              </a:rPr>
              <a:t>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7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AF9C95C338A64FA076924B66FA5238" ma:contentTypeVersion="4" ma:contentTypeDescription="Create a new document." ma:contentTypeScope="" ma:versionID="9f153cbfa9b855307cc968dedd752083">
  <xsd:schema xmlns:xsd="http://www.w3.org/2001/XMLSchema" xmlns:xs="http://www.w3.org/2001/XMLSchema" xmlns:p="http://schemas.microsoft.com/office/2006/metadata/properties" xmlns:ns2="c83a670e-0c4d-47cf-8732-2346f520b984" targetNamespace="http://schemas.microsoft.com/office/2006/metadata/properties" ma:root="true" ma:fieldsID="f351f739c5c6f28b1adc2e8ea59f4392" ns2:_="">
    <xsd:import namespace="c83a670e-0c4d-47cf-8732-2346f520b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a670e-0c4d-47cf-8732-2346f520b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A808D1-733F-49FA-90A8-65AA39AB4B7D}">
  <ds:schemaRefs>
    <ds:schemaRef ds:uri="c83a670e-0c4d-47cf-8732-2346f520b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C4C1BB-2EB5-49E5-B051-CDE41D0B1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0782FD-CF73-41C8-91B9-45386557C4C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296</Words>
  <Application>Microsoft Office PowerPoint</Application>
  <PresentationFormat>Widescreen</PresentationFormat>
  <Paragraphs>107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Courier New,monospace</vt:lpstr>
      <vt:lpstr>Wingdings</vt:lpstr>
      <vt:lpstr>Tema do Office</vt:lpstr>
      <vt:lpstr>Gestão de Projecto de Software</vt:lpstr>
      <vt:lpstr>Team roles and responsibilities</vt:lpstr>
      <vt:lpstr>Gestão de Projecto de Software</vt:lpstr>
      <vt:lpstr>Sprint #3 Review</vt:lpstr>
      <vt:lpstr>DEMO</vt:lpstr>
      <vt:lpstr>Sprint #3 Review</vt:lpstr>
      <vt:lpstr>Gestão de Projecto de Software</vt:lpstr>
      <vt:lpstr>Sprint #3 Retrospective </vt:lpstr>
      <vt:lpstr>Gestão de Projecto de Software</vt:lpstr>
      <vt:lpstr>Sprint #4 Planning</vt:lpstr>
      <vt:lpstr>Sprint #4 Planning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Projecto de Software</dc:title>
  <dc:creator>António Carvalho Santos</dc:creator>
  <cp:lastModifiedBy>Tomás Alexandre Dias Laranjeira</cp:lastModifiedBy>
  <cp:revision>16</cp:revision>
  <cp:lastPrinted>2024-09-04T14:17:15Z</cp:lastPrinted>
  <dcterms:created xsi:type="dcterms:W3CDTF">2024-06-11T10:37:57Z</dcterms:created>
  <dcterms:modified xsi:type="dcterms:W3CDTF">2024-11-26T10:50:42Z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0x010100D9AF9C95C338A64FA076924B66FA5238</vt:lpwstr>
  </property>
</Properties>
</file>