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1078" r:id="rId5"/>
    <p:sldId id="1122" r:id="rId6"/>
    <p:sldId id="1123" r:id="rId7"/>
    <p:sldId id="1124" r:id="rId8"/>
    <p:sldId id="1134" r:id="rId9"/>
    <p:sldId id="1128" r:id="rId10"/>
    <p:sldId id="1125" r:id="rId11"/>
    <p:sldId id="1129" r:id="rId12"/>
    <p:sldId id="1126" r:id="rId13"/>
    <p:sldId id="1131" r:id="rId14"/>
    <p:sldId id="1133" r:id="rId15"/>
    <p:sldId id="1135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8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D96EF-7E5B-7131-8CCA-CCA90CA810A6}" v="2" dt="2024-10-28T17:20:36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B36DD-5B81-4241-88C3-48BAB37549EF}" type="datetimeFigureOut">
              <a:rPr lang="pt-PT" smtClean="0"/>
              <a:t>10/12/2024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51B35-57DC-44A9-A8DB-63EFF5B5DA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653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51B35-57DC-44A9-A8DB-63EFF5B5DA4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308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Snapshot of the sprint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51B35-57DC-44A9-A8DB-63EFF5B5DA4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33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E1403-8109-E4EA-5C38-B90E8E3F1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4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89D3F3-32D2-CA37-2AC5-E99AB4E13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A70CD81-C63F-9C8E-30A1-CF066CC2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B674-EFD5-446C-A75D-D352138AD98E}" type="datetime1">
              <a:rPr lang="pt-PT" smtClean="0"/>
              <a:t>10/12/2024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91DC48-7A6B-2B2D-E17D-6C926368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2C2933-1261-4882-B4FE-7B6926FA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43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25630-0839-D9C1-D55D-BDD0D0D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CDECDD9-C711-CB9E-554F-7A1EB2E8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42B459-3329-5E22-61A5-B04E54FC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EF5B-7622-4CD9-9683-81119F3E189A}" type="datetime1">
              <a:rPr lang="pt-PT" smtClean="0"/>
              <a:t>10/12/2024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85BCD42-ED9A-23CB-88F8-DD5CD171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941966-AB71-836B-93AB-99F03D8C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666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BE90BF-A272-EA99-ACE7-FCC912F09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45D40D-641E-08EB-F258-3F252CAB9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A920FE-5AC0-1BFD-8E66-EFA55E80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A65B-1FBA-4AE9-8693-5AF53BB8B234}" type="datetime1">
              <a:rPr lang="pt-PT" smtClean="0"/>
              <a:t>10/12/2024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F1E648-2FD7-BCFE-0B39-602FAFE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9EA68C-E572-E9F6-3D84-FD4C915E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838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89305-0B12-9BC2-92D0-894A97E0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661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0E05E1-3F80-EA31-8B99-AB2DB183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33"/>
            <a:ext cx="10515600" cy="479473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2830A1-BC2F-990B-6D23-754E1BC3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E2FC-F2E8-4A47-BF60-09BD794778CF}" type="datetime1">
              <a:rPr lang="pt-PT" smtClean="0"/>
              <a:t>10/12/2024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86A1FB-4CD2-F3FD-5B08-66F9C902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921047-E745-2BCA-036F-7DD8AA06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473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15BE1-AB82-B9F8-94DF-4A2A70DA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F25439-52B1-C290-5378-70348400E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32F3A6-ADFC-B16E-BCAC-2E0B5EDA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2DBD-4962-4564-98DA-433A2BE565EF}" type="datetime1">
              <a:rPr lang="pt-PT" smtClean="0"/>
              <a:t>10/12/2024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8C9BF7-8678-6102-CE43-B557353A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FC6844-6F8F-3325-AF7F-62D3A3FC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49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B57C3-A0A0-5A4D-4216-66E76765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57619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6A9EC2-891D-F2E6-9B66-A68BF050C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73531"/>
            <a:ext cx="5181600" cy="50034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99897D2-62AA-028E-D2F2-FE8892C4D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73531"/>
            <a:ext cx="5181600" cy="50034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8205329-F11F-95F0-8ECF-AC26BAB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627C-4299-4F48-ABA5-E13130B2A786}" type="datetime1">
              <a:rPr lang="pt-PT" smtClean="0"/>
              <a:t>10/12/2024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E679F1-D13D-34C9-0CD0-F6883862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3220D63-9AA3-E75C-2B28-0DA5108B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403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09239-8025-E9B2-4986-EC3EA8B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75"/>
            <a:ext cx="10515600" cy="708763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12A805-F802-16C3-77EE-6CC444FA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7085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BB36C24-C23D-8D1F-42A2-3FB990B1D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47024"/>
            <a:ext cx="5157787" cy="41426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809D2EA-FA38-2B89-5482-889A6F4F4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5764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65C8B42-DCEA-19C2-2C35-B7E46BD4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47024"/>
            <a:ext cx="5183188" cy="41426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16C1270-C729-8093-BDEB-D2F4DE6C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6738-B130-4175-B4C5-44C108FF4EC5}" type="datetime1">
              <a:rPr lang="pt-PT" smtClean="0"/>
              <a:t>10/12/2024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3E64DB9-1F63-1081-4028-DB479C3D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D4235C3-4D14-4703-B0D4-37FC3904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59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DF151-58D1-FBED-901B-E01C8D7D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661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9C5EBC6-2A27-9995-C310-90FF9B56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FB3D-4889-4449-A9BF-D4C4E600D57B}" type="datetime1">
              <a:rPr lang="pt-PT" smtClean="0"/>
              <a:t>10/12/2024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85E734F-E1DB-86D2-96A7-4DF80F9D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FF7C87B-CB12-CD52-2951-687E3011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116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27BBC14-5838-2A1F-2DA1-2760E32C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462E-CB58-43E6-93CA-EAF743BCAB9D}" type="datetime1">
              <a:rPr lang="pt-PT" smtClean="0"/>
              <a:t>10/12/2024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115F4C3-D335-F329-DABE-348B41D6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445453-AA7B-D2A1-E39E-CE95DCE5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845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B5E5E-5E0A-5325-AE0A-71DF5598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C440F9-33B9-7EC7-42B6-7D8A5AB0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620CF88-A93A-228E-EB76-0DEB36243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F923CF-D816-4B93-F4AE-725C1D64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B2BC-0CC7-49B5-BE46-82CB43B532BA}" type="datetime1">
              <a:rPr lang="pt-PT" smtClean="0"/>
              <a:t>10/12/2024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0AB00C-CCAB-8533-8160-B870429E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18F4AB-311D-A934-B9BE-FE321FEA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55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AFB0-1403-CA51-7A8C-07948270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11A0D52-FA62-F376-4E69-C70CB07FF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A2E1891-8523-F3BA-11A1-F832DF439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F51FF8E-38EA-1A25-F0F8-BB994F33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BA4E-D09A-445E-9687-1069F2BDD652}" type="datetime1">
              <a:rPr lang="pt-PT" smtClean="0"/>
              <a:t>10/12/2024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0CE82A9-CBF7-5F5A-52C3-ABEAA1BC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BD6ED96-3AD4-AA21-B956-A767CEE6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245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578FB7F-AC32-D225-1628-9FD796D0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BCD3151-5B89-5930-14A5-DD6EC536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5615A2-D08B-0832-531C-577501326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0861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021B0-DCB6-4121-82E9-F5819B3A6987}" type="datetime1">
              <a:rPr lang="pt-PT" smtClean="0"/>
              <a:t>10/12/2024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F87E20-7B8A-CE8F-8490-ADC44EC1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461A8B-ABD3-27B6-2C8E-1ABB30909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0634" y="64873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C0C35A-CA73-AD24-C276-6D9C1DCE8BF8}"/>
              </a:ext>
            </a:extLst>
          </p:cNvPr>
          <p:cNvSpPr txBox="1"/>
          <p:nvPr userDrawn="1"/>
        </p:nvSpPr>
        <p:spPr>
          <a:xfrm>
            <a:off x="10047890" y="168166"/>
            <a:ext cx="1975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000" u="sng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0DF9AD-BFD2-1029-3A1B-AE5FAAF0E37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047890" y="109944"/>
            <a:ext cx="2048434" cy="6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1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Demo_Sprint4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30778-video-icon-transparen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87169E-2A0C-4EEA-BF70-71E2BC40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29686" cy="3469184"/>
          </a:xfrm>
          <a:custGeom>
            <a:avLst/>
            <a:gdLst>
              <a:gd name="connsiteX0" fmla="*/ 0 w 4229686"/>
              <a:gd name="connsiteY0" fmla="*/ 0 h 3469184"/>
              <a:gd name="connsiteX1" fmla="*/ 3937282 w 4229686"/>
              <a:gd name="connsiteY1" fmla="*/ 0 h 3469184"/>
              <a:gd name="connsiteX2" fmla="*/ 3947509 w 4229686"/>
              <a:gd name="connsiteY2" fmla="*/ 16834 h 3469184"/>
              <a:gd name="connsiteX3" fmla="*/ 4229686 w 4229686"/>
              <a:gd name="connsiteY3" fmla="*/ 1131238 h 3469184"/>
              <a:gd name="connsiteX4" fmla="*/ 1891740 w 4229686"/>
              <a:gd name="connsiteY4" fmla="*/ 3469184 h 3469184"/>
              <a:gd name="connsiteX5" fmla="*/ 87667 w 4229686"/>
              <a:gd name="connsiteY5" fmla="*/ 2618389 h 3469184"/>
              <a:gd name="connsiteX6" fmla="*/ 0 w 4229686"/>
              <a:gd name="connsiteY6" fmla="*/ 2501153 h 34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9686" h="3469184">
                <a:moveTo>
                  <a:pt x="0" y="0"/>
                </a:moveTo>
                <a:lnTo>
                  <a:pt x="3937282" y="0"/>
                </a:lnTo>
                <a:lnTo>
                  <a:pt x="3947509" y="16834"/>
                </a:lnTo>
                <a:cubicBezTo>
                  <a:pt x="4127466" y="348105"/>
                  <a:pt x="4229686" y="727734"/>
                  <a:pt x="4229686" y="1131238"/>
                </a:cubicBezTo>
                <a:cubicBezTo>
                  <a:pt x="4229686" y="2422450"/>
                  <a:pt x="3182952" y="3469184"/>
                  <a:pt x="1891740" y="3469184"/>
                </a:cubicBezTo>
                <a:cubicBezTo>
                  <a:pt x="1165433" y="3469184"/>
                  <a:pt x="516481" y="3137991"/>
                  <a:pt x="87667" y="2618389"/>
                </a:cubicBezTo>
                <a:lnTo>
                  <a:pt x="0" y="2501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1645" y="3853046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EB9B19-D8F1-4EB1-AA3B-A92D9BCE2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4561" y="2928977"/>
            <a:ext cx="5010226" cy="3929025"/>
          </a:xfrm>
          <a:custGeom>
            <a:avLst/>
            <a:gdLst>
              <a:gd name="connsiteX0" fmla="*/ 2505113 w 5010226"/>
              <a:gd name="connsiteY0" fmla="*/ 0 h 3929025"/>
              <a:gd name="connsiteX1" fmla="*/ 5010226 w 5010226"/>
              <a:gd name="connsiteY1" fmla="*/ 2505113 h 3929025"/>
              <a:gd name="connsiteX2" fmla="*/ 4582392 w 5010226"/>
              <a:gd name="connsiteY2" fmla="*/ 3905746 h 3929025"/>
              <a:gd name="connsiteX3" fmla="*/ 4564985 w 5010226"/>
              <a:gd name="connsiteY3" fmla="*/ 3929025 h 3929025"/>
              <a:gd name="connsiteX4" fmla="*/ 445242 w 5010226"/>
              <a:gd name="connsiteY4" fmla="*/ 3929025 h 3929025"/>
              <a:gd name="connsiteX5" fmla="*/ 427834 w 5010226"/>
              <a:gd name="connsiteY5" fmla="*/ 3905746 h 3929025"/>
              <a:gd name="connsiteX6" fmla="*/ 0 w 5010226"/>
              <a:gd name="connsiteY6" fmla="*/ 2505113 h 3929025"/>
              <a:gd name="connsiteX7" fmla="*/ 2505113 w 5010226"/>
              <a:gd name="connsiteY7" fmla="*/ 0 h 39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0226" h="3929025">
                <a:moveTo>
                  <a:pt x="2505113" y="0"/>
                </a:moveTo>
                <a:cubicBezTo>
                  <a:pt x="3888649" y="0"/>
                  <a:pt x="5010226" y="1121577"/>
                  <a:pt x="5010226" y="2505113"/>
                </a:cubicBezTo>
                <a:cubicBezTo>
                  <a:pt x="5010226" y="3023939"/>
                  <a:pt x="4852505" y="3505927"/>
                  <a:pt x="4582392" y="3905746"/>
                </a:cubicBezTo>
                <a:lnTo>
                  <a:pt x="4564985" y="3929025"/>
                </a:lnTo>
                <a:lnTo>
                  <a:pt x="445242" y="3929025"/>
                </a:lnTo>
                <a:lnTo>
                  <a:pt x="427834" y="3905746"/>
                </a:lnTo>
                <a:cubicBezTo>
                  <a:pt x="157722" y="3505927"/>
                  <a:pt x="0" y="3023939"/>
                  <a:pt x="0" y="2505113"/>
                </a:cubicBezTo>
                <a:cubicBezTo>
                  <a:pt x="0" y="1121577"/>
                  <a:pt x="1121577" y="0"/>
                  <a:pt x="250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915428">
            <a:off x="8549639" y="1895148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38B54E-B5B6-74FF-A809-7B01DE39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339" y="867008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5400"/>
              <a:t>Gestão de Projecto de Software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D355725-A349-8170-9869-674F146D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4787" y="3254610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Licenciatura em Engenharia Informática</a:t>
            </a:r>
          </a:p>
          <a:p>
            <a:pPr algn="ctr"/>
            <a:r>
              <a:rPr lang="pt-PT" sz="2000">
                <a:solidFill>
                  <a:schemeClr val="tx1"/>
                </a:solidFill>
              </a:rPr>
              <a:t>2024/2025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0" name="Graphic 9" descr="Marca de Verificação">
            <a:extLst>
              <a:ext uri="{FF2B5EF4-FFF2-40B4-BE49-F238E27FC236}">
                <a16:creationId xmlns:a16="http://schemas.microsoft.com/office/drawing/2014/main" id="{452180E1-2548-5E70-DB40-440376FEC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575" y="274785"/>
            <a:ext cx="2492498" cy="249249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8E406B-5D70-C0EF-7F1E-BBA6FC38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0748" y="6356350"/>
            <a:ext cx="10630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307FD-F0A4-4BAA-9F79-3BCD740FF44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73571E95-9AC6-320A-750E-2D7C7461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2274" y="6490236"/>
            <a:ext cx="4114800" cy="365125"/>
          </a:xfrm>
        </p:spPr>
        <p:txBody>
          <a:bodyPr/>
          <a:lstStyle/>
          <a:p>
            <a:r>
              <a:rPr lang="pt-PT"/>
              <a:t>A1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BC5696-2455-14D0-ED9B-5B90B92D41A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6723" y="118359"/>
            <a:ext cx="2048434" cy="682811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C4DD2C6F-313D-166C-A189-3250C9AA5D64}"/>
              </a:ext>
            </a:extLst>
          </p:cNvPr>
          <p:cNvSpPr txBox="1">
            <a:spLocks/>
          </p:cNvSpPr>
          <p:nvPr/>
        </p:nvSpPr>
        <p:spPr>
          <a:xfrm>
            <a:off x="2519396" y="3853046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/>
              <a:t>Sprint </a:t>
            </a:r>
            <a:r>
              <a:rPr lang="pt-PT" sz="5400" err="1"/>
              <a:t>ceremonies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45897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Sprint #5 Planning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10</a:t>
            </a:fld>
            <a:endParaRPr lang="pt-PT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B6F791-7B41-5D71-8184-1BAAE9A5D3EE}"/>
              </a:ext>
            </a:extLst>
          </p:cNvPr>
          <p:cNvSpPr txBox="1">
            <a:spLocks/>
          </p:cNvSpPr>
          <p:nvPr/>
        </p:nvSpPr>
        <p:spPr>
          <a:xfrm>
            <a:off x="830580" y="1443193"/>
            <a:ext cx="5669280" cy="4825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PLANNED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400" dirty="0"/>
              <a:t>N. User Stories: 9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Sprint capacity: 40h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Product Owner: 3h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Scrum Master: 1h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QA Engineer:  2h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Software Developers: 34h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2000" dirty="0"/>
          </a:p>
          <a:p>
            <a:pPr lvl="1">
              <a:buFont typeface="Courier New" panose="020B0604020202020204" pitchFamily="34" charset="0"/>
              <a:buChar char="o"/>
            </a:pP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CCC32-6CDE-4820-6E85-7F197E3122BA}"/>
              </a:ext>
            </a:extLst>
          </p:cNvPr>
          <p:cNvSpPr txBox="1">
            <a:spLocks/>
          </p:cNvSpPr>
          <p:nvPr/>
        </p:nvSpPr>
        <p:spPr>
          <a:xfrm>
            <a:off x="5882640" y="1443193"/>
            <a:ext cx="5669280" cy="4825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SPRINT GOAL</a:t>
            </a:r>
          </a:p>
          <a:p>
            <a:r>
              <a:rPr lang="en-US" sz="2000" dirty="0"/>
              <a:t>Display Notifications.</a:t>
            </a:r>
          </a:p>
          <a:p>
            <a:r>
              <a:rPr lang="en-US" sz="2000" dirty="0"/>
              <a:t>Generate Product Recommendations.</a:t>
            </a:r>
          </a:p>
          <a:p>
            <a:r>
              <a:rPr lang="en-US" sz="2000" dirty="0"/>
              <a:t>Improve GUI usability.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461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Sprint #5 Planning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11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330FA5-A8F5-5228-ADB6-D8D9ECC58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71" y="1105786"/>
            <a:ext cx="11289257" cy="505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1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Questions &amp; Answers Free Stock Photo - Public Domain Pictures">
            <a:extLst>
              <a:ext uri="{FF2B5EF4-FFF2-40B4-BE49-F238E27FC236}">
                <a16:creationId xmlns:a16="http://schemas.microsoft.com/office/drawing/2014/main" id="{2A5E109A-FB72-1551-4204-FCC2AE195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538" y="2012075"/>
            <a:ext cx="4549832" cy="34739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365A6-5593-BD83-885D-59ABC303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960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341E-AA25-D505-2B47-B7478330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roles and </a:t>
            </a:r>
            <a:r>
              <a:rPr lang="en-US">
                <a:ea typeface="+mj-lt"/>
                <a:cs typeface="+mj-lt"/>
              </a:rPr>
              <a:t>responsibilities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AF7D1-FEB1-925C-8D8B-682A34F6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2</a:t>
            </a:fld>
            <a:endParaRPr lang="pt-PT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E9165-F317-A149-7E9A-DB7A5D5D111B}"/>
              </a:ext>
            </a:extLst>
          </p:cNvPr>
          <p:cNvSpPr/>
          <p:nvPr/>
        </p:nvSpPr>
        <p:spPr>
          <a:xfrm>
            <a:off x="6032339" y="3293358"/>
            <a:ext cx="1086729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dev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A0C17C-C325-F1EA-3C45-521BD0BD2AC7}"/>
              </a:ext>
            </a:extLst>
          </p:cNvPr>
          <p:cNvSpPr/>
          <p:nvPr/>
        </p:nvSpPr>
        <p:spPr>
          <a:xfrm>
            <a:off x="8187674" y="3278742"/>
            <a:ext cx="1086729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F62DC7-9705-A9A3-09CB-2BE1FC74D897}"/>
              </a:ext>
            </a:extLst>
          </p:cNvPr>
          <p:cNvSpPr/>
          <p:nvPr/>
        </p:nvSpPr>
        <p:spPr>
          <a:xfrm>
            <a:off x="10381358" y="3277368"/>
            <a:ext cx="1086729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Main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7485C5-2762-5DBC-B174-C84803DAF6E2}"/>
              </a:ext>
            </a:extLst>
          </p:cNvPr>
          <p:cNvGrpSpPr/>
          <p:nvPr/>
        </p:nvGrpSpPr>
        <p:grpSpPr>
          <a:xfrm>
            <a:off x="277686" y="1405787"/>
            <a:ext cx="1809069" cy="765884"/>
            <a:chOff x="835285" y="1715957"/>
            <a:chExt cx="2474635" cy="1058889"/>
          </a:xfrm>
        </p:grpSpPr>
        <p:pic>
          <p:nvPicPr>
            <p:cNvPr id="11" name="Picture 10" descr="User Vector Art, Icons, and Graphics for Free Download">
              <a:extLst>
                <a:ext uri="{FF2B5EF4-FFF2-40B4-BE49-F238E27FC236}">
                  <a16:creationId xmlns:a16="http://schemas.microsoft.com/office/drawing/2014/main" id="{47E4922B-18C2-2AB9-3E97-C241BFB99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285" y="1715957"/>
              <a:ext cx="1052643" cy="1058889"/>
            </a:xfrm>
            <a:prstGeom prst="ellipse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A758CB-5750-1DC0-83C0-297A40DD39F5}"/>
                </a:ext>
              </a:extLst>
            </p:cNvPr>
            <p:cNvSpPr txBox="1"/>
            <p:nvPr/>
          </p:nvSpPr>
          <p:spPr>
            <a:xfrm>
              <a:off x="1846880" y="1865531"/>
              <a:ext cx="1463040" cy="8935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/>
                <a:t>Product Owner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ACE7AA-4477-ED28-427A-ED8C211701F2}"/>
              </a:ext>
            </a:extLst>
          </p:cNvPr>
          <p:cNvSpPr/>
          <p:nvPr/>
        </p:nvSpPr>
        <p:spPr>
          <a:xfrm>
            <a:off x="1358906" y="3245264"/>
            <a:ext cx="1465854" cy="22135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b="1" dirty="0"/>
              <a:t>Product Backlog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US 5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US 6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US 7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...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D86457-6538-8758-9441-83ACC5DF8288}"/>
              </a:ext>
            </a:extLst>
          </p:cNvPr>
          <p:cNvSpPr/>
          <p:nvPr/>
        </p:nvSpPr>
        <p:spPr>
          <a:xfrm>
            <a:off x="3606056" y="3275744"/>
            <a:ext cx="1465854" cy="22135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b="1"/>
              <a:t>Sprint </a:t>
            </a:r>
            <a:endParaRPr lang="en-US"/>
          </a:p>
          <a:p>
            <a:pPr algn="ctr"/>
            <a:r>
              <a:rPr lang="en-US" b="1"/>
              <a:t>Backlog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/>
              <a:t>US 1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US 2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US 3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...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ABA3BA0-1E24-7C1A-B8E3-34D68079691D}"/>
              </a:ext>
            </a:extLst>
          </p:cNvPr>
          <p:cNvSpPr/>
          <p:nvPr/>
        </p:nvSpPr>
        <p:spPr>
          <a:xfrm>
            <a:off x="3048000" y="3758533"/>
            <a:ext cx="350520" cy="289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CF27020-00FC-B1D5-978A-716769DB36B2}"/>
              </a:ext>
            </a:extLst>
          </p:cNvPr>
          <p:cNvSpPr/>
          <p:nvPr/>
        </p:nvSpPr>
        <p:spPr>
          <a:xfrm>
            <a:off x="5364480" y="3756409"/>
            <a:ext cx="350520" cy="289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07D2D94-E95F-D101-1C94-D20AEEFACE21}"/>
              </a:ext>
            </a:extLst>
          </p:cNvPr>
          <p:cNvSpPr/>
          <p:nvPr/>
        </p:nvSpPr>
        <p:spPr>
          <a:xfrm>
            <a:off x="9651667" y="3759657"/>
            <a:ext cx="350520" cy="289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B80F410-3C8C-BC48-49B8-892BBEE3915C}"/>
              </a:ext>
            </a:extLst>
          </p:cNvPr>
          <p:cNvSpPr/>
          <p:nvPr/>
        </p:nvSpPr>
        <p:spPr>
          <a:xfrm>
            <a:off x="7451486" y="3737547"/>
            <a:ext cx="350520" cy="289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A1169512-C557-793E-7F80-9FB0164322D4}"/>
              </a:ext>
            </a:extLst>
          </p:cNvPr>
          <p:cNvSpPr/>
          <p:nvPr/>
        </p:nvSpPr>
        <p:spPr>
          <a:xfrm rot="10800000" flipH="1">
            <a:off x="597839" y="295150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0CC1A4-CB31-1C02-B917-47B6F60642FA}"/>
              </a:ext>
            </a:extLst>
          </p:cNvPr>
          <p:cNvSpPr txBox="1"/>
          <p:nvPr/>
        </p:nvSpPr>
        <p:spPr>
          <a:xfrm>
            <a:off x="17395" y="2253596"/>
            <a:ext cx="1761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 algn="l">
              <a:buFont typeface="Arial"/>
              <a:buChar char="•"/>
            </a:pPr>
            <a:r>
              <a:rPr lang="en-US" dirty="0"/>
              <a:t>Prepare</a:t>
            </a:r>
          </a:p>
          <a:p>
            <a:pPr marL="285750" indent="-171450">
              <a:buFont typeface="Arial"/>
              <a:buChar char="•"/>
            </a:pPr>
            <a:r>
              <a:rPr lang="en-US" dirty="0"/>
              <a:t>Prioritize</a:t>
            </a:r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4C491C21-2FAC-5D3F-1555-036551AD623C}"/>
              </a:ext>
            </a:extLst>
          </p:cNvPr>
          <p:cNvSpPr/>
          <p:nvPr/>
        </p:nvSpPr>
        <p:spPr>
          <a:xfrm rot="10800000" flipH="1">
            <a:off x="3005758" y="295150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82C621-4A05-7DF8-46FE-138F251FF863}"/>
              </a:ext>
            </a:extLst>
          </p:cNvPr>
          <p:cNvSpPr txBox="1"/>
          <p:nvPr/>
        </p:nvSpPr>
        <p:spPr>
          <a:xfrm>
            <a:off x="2631055" y="2306936"/>
            <a:ext cx="1761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 algn="l">
              <a:buFont typeface="Arial"/>
              <a:buChar char="•"/>
            </a:pPr>
            <a:r>
              <a:rPr lang="en-US" dirty="0"/>
              <a:t>Select</a:t>
            </a:r>
          </a:p>
          <a:p>
            <a:pPr marL="285750" indent="-171450">
              <a:buFont typeface="Arial"/>
              <a:buChar char="•"/>
            </a:pPr>
            <a:r>
              <a:rPr lang="en-US" dirty="0"/>
              <a:t>Develop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C0A400-FFC2-BDC8-9DD8-44CC7C6CE444}"/>
              </a:ext>
            </a:extLst>
          </p:cNvPr>
          <p:cNvGrpSpPr/>
          <p:nvPr/>
        </p:nvGrpSpPr>
        <p:grpSpPr>
          <a:xfrm>
            <a:off x="2977662" y="1428644"/>
            <a:ext cx="2159588" cy="765883"/>
            <a:chOff x="2700845" y="1459124"/>
            <a:chExt cx="2954113" cy="1058889"/>
          </a:xfrm>
        </p:grpSpPr>
        <p:pic>
          <p:nvPicPr>
            <p:cNvPr id="45" name="Picture 44" descr="User Vector Art, Icons, and Graphics for Free Download">
              <a:extLst>
                <a:ext uri="{FF2B5EF4-FFF2-40B4-BE49-F238E27FC236}">
                  <a16:creationId xmlns:a16="http://schemas.microsoft.com/office/drawing/2014/main" id="{C6C38E74-975E-2B33-38B5-FF65BE29D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0845" y="1459124"/>
              <a:ext cx="1052643" cy="1058889"/>
            </a:xfrm>
            <a:prstGeom prst="ellipse">
              <a:avLst/>
            </a:prstGeom>
          </p:spPr>
        </p:pic>
        <p:sp>
          <p:nvSpPr>
            <p:cNvPr id="46" name="TextBox 41">
              <a:extLst>
                <a:ext uri="{FF2B5EF4-FFF2-40B4-BE49-F238E27FC236}">
                  <a16:creationId xmlns:a16="http://schemas.microsoft.com/office/drawing/2014/main" id="{2DB0723F-3723-CBE0-60E8-D90CE1DAB199}"/>
                </a:ext>
              </a:extLst>
            </p:cNvPr>
            <p:cNvSpPr txBox="1"/>
            <p:nvPr/>
          </p:nvSpPr>
          <p:spPr>
            <a:xfrm>
              <a:off x="3702016" y="1598162"/>
              <a:ext cx="1952942" cy="8935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a typeface="+mn-lt"/>
                  <a:cs typeface="+mn-lt"/>
                </a:rPr>
                <a:t>Software developer </a:t>
              </a:r>
              <a:endParaRPr lang="en-US" b="1" dirty="0"/>
            </a:p>
          </p:txBody>
        </p:sp>
      </p:grpSp>
      <p:sp>
        <p:nvSpPr>
          <p:cNvPr id="47" name="Arrow: Bent 46">
            <a:extLst>
              <a:ext uri="{FF2B5EF4-FFF2-40B4-BE49-F238E27FC236}">
                <a16:creationId xmlns:a16="http://schemas.microsoft.com/office/drawing/2014/main" id="{05D333B8-486B-82A6-D53E-1F4C9420B331}"/>
              </a:ext>
            </a:extLst>
          </p:cNvPr>
          <p:cNvSpPr/>
          <p:nvPr/>
        </p:nvSpPr>
        <p:spPr>
          <a:xfrm rot="10800000" flipH="1">
            <a:off x="5238417" y="295912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816A9C-FF17-7C97-4B37-A7272D0CD790}"/>
              </a:ext>
            </a:extLst>
          </p:cNvPr>
          <p:cNvSpPr txBox="1"/>
          <p:nvPr/>
        </p:nvSpPr>
        <p:spPr>
          <a:xfrm>
            <a:off x="4391275" y="2345036"/>
            <a:ext cx="1761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>
              <a:buFont typeface="Arial"/>
              <a:buChar char="•"/>
            </a:pPr>
            <a:r>
              <a:rPr lang="en-US"/>
              <a:t>Push once ready to test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2FFC7C-CF18-E7A0-3AA1-392DBE0DE51F}"/>
              </a:ext>
            </a:extLst>
          </p:cNvPr>
          <p:cNvGrpSpPr/>
          <p:nvPr/>
        </p:nvGrpSpPr>
        <p:grpSpPr>
          <a:xfrm>
            <a:off x="6945184" y="1405784"/>
            <a:ext cx="2159588" cy="765883"/>
            <a:chOff x="8133904" y="1573424"/>
            <a:chExt cx="2954113" cy="1058889"/>
          </a:xfrm>
        </p:grpSpPr>
        <p:pic>
          <p:nvPicPr>
            <p:cNvPr id="53" name="Picture 52" descr="User Vector Art, Icons, and Graphics for Free Download">
              <a:extLst>
                <a:ext uri="{FF2B5EF4-FFF2-40B4-BE49-F238E27FC236}">
                  <a16:creationId xmlns:a16="http://schemas.microsoft.com/office/drawing/2014/main" id="{EAD2AC3F-D11C-36E0-B767-CA094B438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3904" y="1573424"/>
              <a:ext cx="1052643" cy="1058889"/>
            </a:xfrm>
            <a:prstGeom prst="ellipse">
              <a:avLst/>
            </a:prstGeom>
          </p:spPr>
        </p:pic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67FA0F6E-3B9E-C054-DA65-214B07B507D5}"/>
                </a:ext>
              </a:extLst>
            </p:cNvPr>
            <p:cNvSpPr txBox="1"/>
            <p:nvPr/>
          </p:nvSpPr>
          <p:spPr>
            <a:xfrm>
              <a:off x="9135076" y="1712462"/>
              <a:ext cx="1952941" cy="89360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a typeface="+mn-lt"/>
                  <a:cs typeface="+mn-lt"/>
                </a:rPr>
                <a:t>QA Engineer</a:t>
              </a:r>
              <a:endParaRPr lang="en-US" dirty="0"/>
            </a:p>
          </p:txBody>
        </p:sp>
      </p:grpSp>
      <p:sp>
        <p:nvSpPr>
          <p:cNvPr id="55" name="Arrow: Bent 54">
            <a:extLst>
              <a:ext uri="{FF2B5EF4-FFF2-40B4-BE49-F238E27FC236}">
                <a16:creationId xmlns:a16="http://schemas.microsoft.com/office/drawing/2014/main" id="{2D2C170F-8A1F-A413-517A-1240CB35F38E}"/>
              </a:ext>
            </a:extLst>
          </p:cNvPr>
          <p:cNvSpPr/>
          <p:nvPr/>
        </p:nvSpPr>
        <p:spPr>
          <a:xfrm rot="10800000" flipH="1">
            <a:off x="7295817" y="295912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515E82-056C-FBB3-2D50-52288445AB7D}"/>
              </a:ext>
            </a:extLst>
          </p:cNvPr>
          <p:cNvSpPr txBox="1"/>
          <p:nvPr/>
        </p:nvSpPr>
        <p:spPr>
          <a:xfrm>
            <a:off x="6107455" y="2374828"/>
            <a:ext cx="270464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>
              <a:buFont typeface="Arial"/>
              <a:buChar char="•"/>
            </a:pPr>
            <a:r>
              <a:rPr lang="en-US"/>
              <a:t>Push to validate AC </a:t>
            </a:r>
            <a:r>
              <a:rPr lang="en-US" sz="1200"/>
              <a:t>(After 2 approves from the team)</a:t>
            </a: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5FB90CCD-BD7E-7572-5291-D0BD7F516A54}"/>
              </a:ext>
            </a:extLst>
          </p:cNvPr>
          <p:cNvSpPr/>
          <p:nvPr/>
        </p:nvSpPr>
        <p:spPr>
          <a:xfrm rot="10800000" flipH="1">
            <a:off x="9528477" y="296674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CDA50D-2664-640E-B889-73873A0497CF}"/>
              </a:ext>
            </a:extLst>
          </p:cNvPr>
          <p:cNvSpPr txBox="1"/>
          <p:nvPr/>
        </p:nvSpPr>
        <p:spPr>
          <a:xfrm>
            <a:off x="8724386" y="2352656"/>
            <a:ext cx="1761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>
              <a:buFont typeface="Arial"/>
              <a:buChar char="•"/>
            </a:pPr>
            <a:r>
              <a:rPr lang="en-US"/>
              <a:t>Push once validated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17F6F-CD56-99C9-6E41-F566F6F07AA7}"/>
              </a:ext>
            </a:extLst>
          </p:cNvPr>
          <p:cNvSpPr txBox="1"/>
          <p:nvPr/>
        </p:nvSpPr>
        <p:spPr>
          <a:xfrm>
            <a:off x="2498" y="999"/>
            <a:ext cx="2360201" cy="369332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TEMPLATE!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1ED22D21-B1A4-7373-FAC4-1D344C862B27}"/>
              </a:ext>
            </a:extLst>
          </p:cNvPr>
          <p:cNvSpPr/>
          <p:nvPr/>
        </p:nvSpPr>
        <p:spPr>
          <a:xfrm rot="-5400000">
            <a:off x="4263726" y="1425941"/>
            <a:ext cx="85645" cy="1770089"/>
          </a:xfrm>
          <a:prstGeom prst="rightBracket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DF2225D1-B99F-8838-32AB-52765E3FA3F8}"/>
              </a:ext>
            </a:extLst>
          </p:cNvPr>
          <p:cNvSpPr/>
          <p:nvPr/>
        </p:nvSpPr>
        <p:spPr>
          <a:xfrm rot="-5400000">
            <a:off x="8467217" y="1413448"/>
            <a:ext cx="85645" cy="1770089"/>
          </a:xfrm>
          <a:prstGeom prst="rightBracket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236ABC-4FE8-D7C7-DA72-0FBF88CE599E}"/>
              </a:ext>
            </a:extLst>
          </p:cNvPr>
          <p:cNvGrpSpPr/>
          <p:nvPr/>
        </p:nvGrpSpPr>
        <p:grpSpPr>
          <a:xfrm>
            <a:off x="5307383" y="5807021"/>
            <a:ext cx="2159588" cy="765883"/>
            <a:chOff x="2700845" y="1459124"/>
            <a:chExt cx="2954113" cy="1058889"/>
          </a:xfrm>
        </p:grpSpPr>
        <p:pic>
          <p:nvPicPr>
            <p:cNvPr id="15" name="Picture 14" descr="User Vector Art, Icons, and Graphics for Free Download">
              <a:extLst>
                <a:ext uri="{FF2B5EF4-FFF2-40B4-BE49-F238E27FC236}">
                  <a16:creationId xmlns:a16="http://schemas.microsoft.com/office/drawing/2014/main" id="{D56303A5-E645-8429-5C11-689405703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0845" y="1459124"/>
              <a:ext cx="1052643" cy="1058889"/>
            </a:xfrm>
            <a:prstGeom prst="ellipse">
              <a:avLst/>
            </a:prstGeom>
          </p:spPr>
        </p:pic>
        <p:sp>
          <p:nvSpPr>
            <p:cNvPr id="17" name="TextBox 41">
              <a:extLst>
                <a:ext uri="{FF2B5EF4-FFF2-40B4-BE49-F238E27FC236}">
                  <a16:creationId xmlns:a16="http://schemas.microsoft.com/office/drawing/2014/main" id="{5B68AC9D-63A1-0A95-D910-AFF1434051C8}"/>
                </a:ext>
              </a:extLst>
            </p:cNvPr>
            <p:cNvSpPr txBox="1"/>
            <p:nvPr/>
          </p:nvSpPr>
          <p:spPr>
            <a:xfrm>
              <a:off x="3702017" y="1598162"/>
              <a:ext cx="1952941" cy="89360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ea typeface="+mn-lt"/>
                  <a:cs typeface="+mn-lt"/>
                </a:rPr>
                <a:t>Scrum Master</a:t>
              </a:r>
              <a:endParaRPr lang="en-US"/>
            </a:p>
          </p:txBody>
        </p:sp>
      </p:grp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8CFE5C8E-06E7-1949-873C-A855D708AF62}"/>
              </a:ext>
            </a:extLst>
          </p:cNvPr>
          <p:cNvSpPr/>
          <p:nvPr/>
        </p:nvSpPr>
        <p:spPr>
          <a:xfrm rot="-5400000" flipH="1">
            <a:off x="6635370" y="1044941"/>
            <a:ext cx="120468" cy="9233941"/>
          </a:xfrm>
          <a:prstGeom prst="rightBracket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87169E-2A0C-4EEA-BF70-71E2BC40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29686" cy="3469184"/>
          </a:xfrm>
          <a:custGeom>
            <a:avLst/>
            <a:gdLst>
              <a:gd name="connsiteX0" fmla="*/ 0 w 4229686"/>
              <a:gd name="connsiteY0" fmla="*/ 0 h 3469184"/>
              <a:gd name="connsiteX1" fmla="*/ 3937282 w 4229686"/>
              <a:gd name="connsiteY1" fmla="*/ 0 h 3469184"/>
              <a:gd name="connsiteX2" fmla="*/ 3947509 w 4229686"/>
              <a:gd name="connsiteY2" fmla="*/ 16834 h 3469184"/>
              <a:gd name="connsiteX3" fmla="*/ 4229686 w 4229686"/>
              <a:gd name="connsiteY3" fmla="*/ 1131238 h 3469184"/>
              <a:gd name="connsiteX4" fmla="*/ 1891740 w 4229686"/>
              <a:gd name="connsiteY4" fmla="*/ 3469184 h 3469184"/>
              <a:gd name="connsiteX5" fmla="*/ 87667 w 4229686"/>
              <a:gd name="connsiteY5" fmla="*/ 2618389 h 3469184"/>
              <a:gd name="connsiteX6" fmla="*/ 0 w 4229686"/>
              <a:gd name="connsiteY6" fmla="*/ 2501153 h 34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9686" h="3469184">
                <a:moveTo>
                  <a:pt x="0" y="0"/>
                </a:moveTo>
                <a:lnTo>
                  <a:pt x="3937282" y="0"/>
                </a:lnTo>
                <a:lnTo>
                  <a:pt x="3947509" y="16834"/>
                </a:lnTo>
                <a:cubicBezTo>
                  <a:pt x="4127466" y="348105"/>
                  <a:pt x="4229686" y="727734"/>
                  <a:pt x="4229686" y="1131238"/>
                </a:cubicBezTo>
                <a:cubicBezTo>
                  <a:pt x="4229686" y="2422450"/>
                  <a:pt x="3182952" y="3469184"/>
                  <a:pt x="1891740" y="3469184"/>
                </a:cubicBezTo>
                <a:cubicBezTo>
                  <a:pt x="1165433" y="3469184"/>
                  <a:pt x="516481" y="3137991"/>
                  <a:pt x="87667" y="2618389"/>
                </a:cubicBezTo>
                <a:lnTo>
                  <a:pt x="0" y="2501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1645" y="3853046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EB9B19-D8F1-4EB1-AA3B-A92D9BCE2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4561" y="2928977"/>
            <a:ext cx="5010226" cy="3929025"/>
          </a:xfrm>
          <a:custGeom>
            <a:avLst/>
            <a:gdLst>
              <a:gd name="connsiteX0" fmla="*/ 2505113 w 5010226"/>
              <a:gd name="connsiteY0" fmla="*/ 0 h 3929025"/>
              <a:gd name="connsiteX1" fmla="*/ 5010226 w 5010226"/>
              <a:gd name="connsiteY1" fmla="*/ 2505113 h 3929025"/>
              <a:gd name="connsiteX2" fmla="*/ 4582392 w 5010226"/>
              <a:gd name="connsiteY2" fmla="*/ 3905746 h 3929025"/>
              <a:gd name="connsiteX3" fmla="*/ 4564985 w 5010226"/>
              <a:gd name="connsiteY3" fmla="*/ 3929025 h 3929025"/>
              <a:gd name="connsiteX4" fmla="*/ 445242 w 5010226"/>
              <a:gd name="connsiteY4" fmla="*/ 3929025 h 3929025"/>
              <a:gd name="connsiteX5" fmla="*/ 427834 w 5010226"/>
              <a:gd name="connsiteY5" fmla="*/ 3905746 h 3929025"/>
              <a:gd name="connsiteX6" fmla="*/ 0 w 5010226"/>
              <a:gd name="connsiteY6" fmla="*/ 2505113 h 3929025"/>
              <a:gd name="connsiteX7" fmla="*/ 2505113 w 5010226"/>
              <a:gd name="connsiteY7" fmla="*/ 0 h 39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0226" h="3929025">
                <a:moveTo>
                  <a:pt x="2505113" y="0"/>
                </a:moveTo>
                <a:cubicBezTo>
                  <a:pt x="3888649" y="0"/>
                  <a:pt x="5010226" y="1121577"/>
                  <a:pt x="5010226" y="2505113"/>
                </a:cubicBezTo>
                <a:cubicBezTo>
                  <a:pt x="5010226" y="3023939"/>
                  <a:pt x="4852505" y="3505927"/>
                  <a:pt x="4582392" y="3905746"/>
                </a:cubicBezTo>
                <a:lnTo>
                  <a:pt x="4564985" y="3929025"/>
                </a:lnTo>
                <a:lnTo>
                  <a:pt x="445242" y="3929025"/>
                </a:lnTo>
                <a:lnTo>
                  <a:pt x="427834" y="3905746"/>
                </a:lnTo>
                <a:cubicBezTo>
                  <a:pt x="157722" y="3505927"/>
                  <a:pt x="0" y="3023939"/>
                  <a:pt x="0" y="2505113"/>
                </a:cubicBezTo>
                <a:cubicBezTo>
                  <a:pt x="0" y="1121577"/>
                  <a:pt x="1121577" y="0"/>
                  <a:pt x="250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915428">
            <a:off x="8549639" y="1895148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38B54E-B5B6-74FF-A809-7B01DE39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339" y="867008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5400"/>
              <a:t>Gestão de Projecto de Software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D355725-A349-8170-9869-674F146D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4787" y="3254610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Licenciatura em Engenharia Informática</a:t>
            </a:r>
          </a:p>
          <a:p>
            <a:pPr algn="ctr"/>
            <a:r>
              <a:rPr lang="pt-PT" sz="2000">
                <a:solidFill>
                  <a:schemeClr val="tx1"/>
                </a:solidFill>
              </a:rPr>
              <a:t>2024/2025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0" name="Graphic 9" descr="Marca de Verificação">
            <a:extLst>
              <a:ext uri="{FF2B5EF4-FFF2-40B4-BE49-F238E27FC236}">
                <a16:creationId xmlns:a16="http://schemas.microsoft.com/office/drawing/2014/main" id="{452180E1-2548-5E70-DB40-440376F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575" y="274785"/>
            <a:ext cx="2492498" cy="249249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8E406B-5D70-C0EF-7F1E-BBA6FC38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0748" y="6356350"/>
            <a:ext cx="10630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307FD-F0A4-4BAA-9F79-3BCD740FF44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73571E95-9AC6-320A-750E-2D7C7461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2274" y="6490236"/>
            <a:ext cx="4114800" cy="365125"/>
          </a:xfrm>
        </p:spPr>
        <p:txBody>
          <a:bodyPr/>
          <a:lstStyle/>
          <a:p>
            <a:r>
              <a:rPr lang="pt-PT"/>
              <a:t>A2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BC5696-2455-14D0-ED9B-5B90B92D41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6723" y="118359"/>
            <a:ext cx="2048434" cy="682811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C4DD2C6F-313D-166C-A189-3250C9AA5D64}"/>
              </a:ext>
            </a:extLst>
          </p:cNvPr>
          <p:cNvSpPr txBox="1">
            <a:spLocks/>
          </p:cNvSpPr>
          <p:nvPr/>
        </p:nvSpPr>
        <p:spPr>
          <a:xfrm>
            <a:off x="2519396" y="3853046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/>
              <a:t>Sprint #4</a:t>
            </a:r>
            <a:endParaRPr lang="en-US" dirty="0"/>
          </a:p>
          <a:p>
            <a:pPr algn="ctr"/>
            <a:r>
              <a:rPr lang="pt-PT" sz="5400" dirty="0" err="1"/>
              <a:t>Review</a:t>
            </a:r>
            <a:endParaRPr lang="pt-PT" sz="5400" dirty="0"/>
          </a:p>
        </p:txBody>
      </p:sp>
    </p:spTree>
    <p:extLst>
      <p:ext uri="{BB962C8B-B14F-4D97-AF65-F5344CB8AC3E}">
        <p14:creationId xmlns:p14="http://schemas.microsoft.com/office/powerpoint/2010/main" val="381335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Sprint #4 Review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4</a:t>
            </a:fld>
            <a:endParaRPr lang="pt-PT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D0CE4C-94C6-A28A-58B8-E52E2E850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81918"/>
            <a:ext cx="10717295" cy="56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6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ACDD-4A8F-E76C-8573-541F2AE9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731AC-1C84-850F-832A-99E6B5B0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5</a:t>
            </a:fld>
            <a:endParaRPr lang="pt-PT"/>
          </a:p>
        </p:txBody>
      </p:sp>
      <p:pic>
        <p:nvPicPr>
          <p:cNvPr id="6" name="Picture 5" descr="A black and grey play button&#10;&#10;Description automatically generated">
            <a:hlinkClick r:id="rId2" action="ppaction://hlinkfile"/>
            <a:extLst>
              <a:ext uri="{FF2B5EF4-FFF2-40B4-BE49-F238E27FC236}">
                <a16:creationId xmlns:a16="http://schemas.microsoft.com/office/drawing/2014/main" id="{62C3384E-758A-F247-C3B4-F8A86DD5A5F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81803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2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Sprint #4 Review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6</a:t>
            </a:fld>
            <a:endParaRPr lang="pt-PT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FC61EE1-615C-ADC7-209E-95FEFBFEE119}"/>
              </a:ext>
            </a:extLst>
          </p:cNvPr>
          <p:cNvSpPr txBox="1">
            <a:spLocks/>
          </p:cNvSpPr>
          <p:nvPr/>
        </p:nvSpPr>
        <p:spPr>
          <a:xfrm>
            <a:off x="830580" y="1443193"/>
            <a:ext cx="5669280" cy="4825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PLANNED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400" dirty="0"/>
              <a:t>N. User Stories: 9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Sprint capacity: 40h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Product Owner: 3h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Scrum Master: 1h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QA Engineer:  2h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Software Developers: 34h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4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61BAC47-228F-E6DD-1D0D-BA4155F68847}"/>
              </a:ext>
            </a:extLst>
          </p:cNvPr>
          <p:cNvSpPr txBox="1">
            <a:spLocks/>
          </p:cNvSpPr>
          <p:nvPr/>
        </p:nvSpPr>
        <p:spPr>
          <a:xfrm>
            <a:off x="6050279" y="1435573"/>
            <a:ext cx="5669280" cy="4825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DONE</a:t>
            </a:r>
            <a:endParaRPr lang="en-US" sz="2400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400" dirty="0"/>
              <a:t>N. User Stories: 9 🟢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400" dirty="0"/>
              <a:t>Sprint capacity: 44h </a:t>
            </a:r>
            <a:r>
              <a:rPr lang="en-US" sz="2000" dirty="0"/>
              <a:t>🟡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Product Owner: 3h 🟢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Scrum Master: 1h 🟢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QA Engineer: 5h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Software Developers: 35h 🟡</a:t>
            </a:r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Courier New" panose="020B0604020202020204" pitchFamily="34" charset="0"/>
              <a:buChar char="o"/>
            </a:pPr>
            <a:endParaRPr lang="en-US" sz="24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Modelo 3D 9" descr="Esfera Vermelha">
                <a:extLst>
                  <a:ext uri="{FF2B5EF4-FFF2-40B4-BE49-F238E27FC236}">
                    <a16:creationId xmlns:a16="http://schemas.microsoft.com/office/drawing/2014/main" id="{AB8A9C05-5175-8EFD-2CC4-DD4B2AAA75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6368000"/>
                  </p:ext>
                </p:extLst>
              </p:nvPr>
            </p:nvGraphicFramePr>
            <p:xfrm>
              <a:off x="9088265" y="4498848"/>
              <a:ext cx="384737" cy="38473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84737" cy="384738"/>
                    </a:xfrm>
                    <a:prstGeom prst="rect">
                      <a:avLst/>
                    </a:prstGeom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9174489" ay="-30285" az="-1078451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8087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Modelo 3D 9" descr="Esfera Vermelha">
                <a:extLst>
                  <a:ext uri="{FF2B5EF4-FFF2-40B4-BE49-F238E27FC236}">
                    <a16:creationId xmlns:a16="http://schemas.microsoft.com/office/drawing/2014/main" id="{AB8A9C05-5175-8EFD-2CC4-DD4B2AAA75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8265" y="4498848"/>
                <a:ext cx="384737" cy="3847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929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87169E-2A0C-4EEA-BF70-71E2BC40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29686" cy="3469184"/>
          </a:xfrm>
          <a:custGeom>
            <a:avLst/>
            <a:gdLst>
              <a:gd name="connsiteX0" fmla="*/ 0 w 4229686"/>
              <a:gd name="connsiteY0" fmla="*/ 0 h 3469184"/>
              <a:gd name="connsiteX1" fmla="*/ 3937282 w 4229686"/>
              <a:gd name="connsiteY1" fmla="*/ 0 h 3469184"/>
              <a:gd name="connsiteX2" fmla="*/ 3947509 w 4229686"/>
              <a:gd name="connsiteY2" fmla="*/ 16834 h 3469184"/>
              <a:gd name="connsiteX3" fmla="*/ 4229686 w 4229686"/>
              <a:gd name="connsiteY3" fmla="*/ 1131238 h 3469184"/>
              <a:gd name="connsiteX4" fmla="*/ 1891740 w 4229686"/>
              <a:gd name="connsiteY4" fmla="*/ 3469184 h 3469184"/>
              <a:gd name="connsiteX5" fmla="*/ 87667 w 4229686"/>
              <a:gd name="connsiteY5" fmla="*/ 2618389 h 3469184"/>
              <a:gd name="connsiteX6" fmla="*/ 0 w 4229686"/>
              <a:gd name="connsiteY6" fmla="*/ 2501153 h 34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9686" h="3469184">
                <a:moveTo>
                  <a:pt x="0" y="0"/>
                </a:moveTo>
                <a:lnTo>
                  <a:pt x="3937282" y="0"/>
                </a:lnTo>
                <a:lnTo>
                  <a:pt x="3947509" y="16834"/>
                </a:lnTo>
                <a:cubicBezTo>
                  <a:pt x="4127466" y="348105"/>
                  <a:pt x="4229686" y="727734"/>
                  <a:pt x="4229686" y="1131238"/>
                </a:cubicBezTo>
                <a:cubicBezTo>
                  <a:pt x="4229686" y="2422450"/>
                  <a:pt x="3182952" y="3469184"/>
                  <a:pt x="1891740" y="3469184"/>
                </a:cubicBezTo>
                <a:cubicBezTo>
                  <a:pt x="1165433" y="3469184"/>
                  <a:pt x="516481" y="3137991"/>
                  <a:pt x="87667" y="2618389"/>
                </a:cubicBezTo>
                <a:lnTo>
                  <a:pt x="0" y="2501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1645" y="3853046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EB9B19-D8F1-4EB1-AA3B-A92D9BCE2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4561" y="2928977"/>
            <a:ext cx="5010226" cy="3929025"/>
          </a:xfrm>
          <a:custGeom>
            <a:avLst/>
            <a:gdLst>
              <a:gd name="connsiteX0" fmla="*/ 2505113 w 5010226"/>
              <a:gd name="connsiteY0" fmla="*/ 0 h 3929025"/>
              <a:gd name="connsiteX1" fmla="*/ 5010226 w 5010226"/>
              <a:gd name="connsiteY1" fmla="*/ 2505113 h 3929025"/>
              <a:gd name="connsiteX2" fmla="*/ 4582392 w 5010226"/>
              <a:gd name="connsiteY2" fmla="*/ 3905746 h 3929025"/>
              <a:gd name="connsiteX3" fmla="*/ 4564985 w 5010226"/>
              <a:gd name="connsiteY3" fmla="*/ 3929025 h 3929025"/>
              <a:gd name="connsiteX4" fmla="*/ 445242 w 5010226"/>
              <a:gd name="connsiteY4" fmla="*/ 3929025 h 3929025"/>
              <a:gd name="connsiteX5" fmla="*/ 427834 w 5010226"/>
              <a:gd name="connsiteY5" fmla="*/ 3905746 h 3929025"/>
              <a:gd name="connsiteX6" fmla="*/ 0 w 5010226"/>
              <a:gd name="connsiteY6" fmla="*/ 2505113 h 3929025"/>
              <a:gd name="connsiteX7" fmla="*/ 2505113 w 5010226"/>
              <a:gd name="connsiteY7" fmla="*/ 0 h 39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0226" h="3929025">
                <a:moveTo>
                  <a:pt x="2505113" y="0"/>
                </a:moveTo>
                <a:cubicBezTo>
                  <a:pt x="3888649" y="0"/>
                  <a:pt x="5010226" y="1121577"/>
                  <a:pt x="5010226" y="2505113"/>
                </a:cubicBezTo>
                <a:cubicBezTo>
                  <a:pt x="5010226" y="3023939"/>
                  <a:pt x="4852505" y="3505927"/>
                  <a:pt x="4582392" y="3905746"/>
                </a:cubicBezTo>
                <a:lnTo>
                  <a:pt x="4564985" y="3929025"/>
                </a:lnTo>
                <a:lnTo>
                  <a:pt x="445242" y="3929025"/>
                </a:lnTo>
                <a:lnTo>
                  <a:pt x="427834" y="3905746"/>
                </a:lnTo>
                <a:cubicBezTo>
                  <a:pt x="157722" y="3505927"/>
                  <a:pt x="0" y="3023939"/>
                  <a:pt x="0" y="2505113"/>
                </a:cubicBezTo>
                <a:cubicBezTo>
                  <a:pt x="0" y="1121577"/>
                  <a:pt x="1121577" y="0"/>
                  <a:pt x="250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915428">
            <a:off x="8549639" y="1895148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38B54E-B5B6-74FF-A809-7B01DE39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339" y="867008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5400"/>
              <a:t>Gestão de Projecto de Software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D355725-A349-8170-9869-674F146D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4787" y="3254610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Licenciatura em Engenharia Informática</a:t>
            </a:r>
          </a:p>
          <a:p>
            <a:pPr algn="ctr"/>
            <a:r>
              <a:rPr lang="pt-PT" sz="2000">
                <a:solidFill>
                  <a:schemeClr val="tx1"/>
                </a:solidFill>
              </a:rPr>
              <a:t>2024/2025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0" name="Graphic 9" descr="Marca de Verificação">
            <a:extLst>
              <a:ext uri="{FF2B5EF4-FFF2-40B4-BE49-F238E27FC236}">
                <a16:creationId xmlns:a16="http://schemas.microsoft.com/office/drawing/2014/main" id="{452180E1-2548-5E70-DB40-440376F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575" y="274785"/>
            <a:ext cx="2492498" cy="249249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8E406B-5D70-C0EF-7F1E-BBA6FC38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0748" y="6356350"/>
            <a:ext cx="10630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307FD-F0A4-4BAA-9F79-3BCD740FF44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73571E95-9AC6-320A-750E-2D7C7461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2274" y="6490236"/>
            <a:ext cx="4114800" cy="365125"/>
          </a:xfrm>
        </p:spPr>
        <p:txBody>
          <a:bodyPr/>
          <a:lstStyle/>
          <a:p>
            <a:r>
              <a:rPr lang="pt-PT"/>
              <a:t>A2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BC5696-2455-14D0-ED9B-5B90B92D41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6723" y="118359"/>
            <a:ext cx="2048434" cy="682811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C4DD2C6F-313D-166C-A189-3250C9AA5D64}"/>
              </a:ext>
            </a:extLst>
          </p:cNvPr>
          <p:cNvSpPr txBox="1">
            <a:spLocks/>
          </p:cNvSpPr>
          <p:nvPr/>
        </p:nvSpPr>
        <p:spPr>
          <a:xfrm>
            <a:off x="2519396" y="3853046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/>
              <a:t>Sprint #4</a:t>
            </a:r>
            <a:endParaRPr lang="en-US" dirty="0"/>
          </a:p>
          <a:p>
            <a:pPr algn="ctr"/>
            <a:r>
              <a:rPr lang="pt-PT" sz="5400" dirty="0" err="1"/>
              <a:t>Retrospective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1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Sprint #4 Retrospective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8</a:t>
            </a:fld>
            <a:endParaRPr lang="pt-PT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B6F791-7B41-5D71-8184-1BAAE9A5D3EE}"/>
              </a:ext>
            </a:extLst>
          </p:cNvPr>
          <p:cNvSpPr txBox="1">
            <a:spLocks/>
          </p:cNvSpPr>
          <p:nvPr/>
        </p:nvSpPr>
        <p:spPr>
          <a:xfrm>
            <a:off x="816589" y="1108912"/>
            <a:ext cx="5368977" cy="5092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KEEP DOING 👍</a:t>
            </a:r>
            <a:endParaRPr lang="en-US"/>
          </a:p>
          <a:p>
            <a:pPr marL="0" indent="0">
              <a:buNone/>
            </a:pPr>
            <a:endParaRPr lang="en-US" sz="2000" b="1"/>
          </a:p>
          <a:p>
            <a:pPr lvl="1">
              <a:buFont typeface="Courier New" panose="020B0604020202020204" pitchFamily="34" charset="0"/>
              <a:buChar char="o"/>
            </a:pPr>
            <a:endParaRPr lang="en-US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019EEC-F2CC-8A34-4221-D48205B8F745}"/>
              </a:ext>
            </a:extLst>
          </p:cNvPr>
          <p:cNvSpPr txBox="1">
            <a:spLocks/>
          </p:cNvSpPr>
          <p:nvPr/>
        </p:nvSpPr>
        <p:spPr>
          <a:xfrm>
            <a:off x="800099" y="3813064"/>
            <a:ext cx="9235189" cy="584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TO IMPROVE 📈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BCF8CD-59F4-F913-B16D-75120AB32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804993"/>
              </p:ext>
            </p:extLst>
          </p:nvPr>
        </p:nvGraphicFramePr>
        <p:xfrm>
          <a:off x="800100" y="1594054"/>
          <a:ext cx="10668111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73879">
                  <a:extLst>
                    <a:ext uri="{9D8B030D-6E8A-4147-A177-3AD203B41FA5}">
                      <a16:colId xmlns:a16="http://schemas.microsoft.com/office/drawing/2014/main" val="2355372953"/>
                    </a:ext>
                  </a:extLst>
                </a:gridCol>
                <a:gridCol w="4145279">
                  <a:extLst>
                    <a:ext uri="{9D8B030D-6E8A-4147-A177-3AD203B41FA5}">
                      <a16:colId xmlns:a16="http://schemas.microsoft.com/office/drawing/2014/main" val="2968968535"/>
                    </a:ext>
                  </a:extLst>
                </a:gridCol>
                <a:gridCol w="2148953">
                  <a:extLst>
                    <a:ext uri="{9D8B030D-6E8A-4147-A177-3AD203B41FA5}">
                      <a16:colId xmlns:a16="http://schemas.microsoft.com/office/drawing/2014/main" val="385065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Aptos"/>
                        </a:rPr>
                        <a:t>Action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Action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Two team meetings a week helped keeping everyone up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66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Package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38807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B30657-7055-4D60-B686-784326A9D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480221"/>
              </p:ext>
            </p:extLst>
          </p:nvPr>
        </p:nvGraphicFramePr>
        <p:xfrm>
          <a:off x="800100" y="4387646"/>
          <a:ext cx="10713724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0080">
                  <a:extLst>
                    <a:ext uri="{9D8B030D-6E8A-4147-A177-3AD203B41FA5}">
                      <a16:colId xmlns:a16="http://schemas.microsoft.com/office/drawing/2014/main" val="2355372953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850659327"/>
                    </a:ext>
                  </a:extLst>
                </a:gridCol>
                <a:gridCol w="2133604">
                  <a:extLst>
                    <a:ext uri="{9D8B030D-6E8A-4147-A177-3AD203B41FA5}">
                      <a16:colId xmlns:a16="http://schemas.microsoft.com/office/drawing/2014/main" val="429289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Action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ptos"/>
                        </a:rPr>
                        <a:t>Action owner 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 err="1"/>
                        <a:t>Poor</a:t>
                      </a:r>
                      <a:r>
                        <a:rPr lang="pt-PT" dirty="0"/>
                        <a:t> time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 Unit Tests between all the Developers.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66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388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13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87169E-2A0C-4EEA-BF70-71E2BC40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29686" cy="3469184"/>
          </a:xfrm>
          <a:custGeom>
            <a:avLst/>
            <a:gdLst>
              <a:gd name="connsiteX0" fmla="*/ 0 w 4229686"/>
              <a:gd name="connsiteY0" fmla="*/ 0 h 3469184"/>
              <a:gd name="connsiteX1" fmla="*/ 3937282 w 4229686"/>
              <a:gd name="connsiteY1" fmla="*/ 0 h 3469184"/>
              <a:gd name="connsiteX2" fmla="*/ 3947509 w 4229686"/>
              <a:gd name="connsiteY2" fmla="*/ 16834 h 3469184"/>
              <a:gd name="connsiteX3" fmla="*/ 4229686 w 4229686"/>
              <a:gd name="connsiteY3" fmla="*/ 1131238 h 3469184"/>
              <a:gd name="connsiteX4" fmla="*/ 1891740 w 4229686"/>
              <a:gd name="connsiteY4" fmla="*/ 3469184 h 3469184"/>
              <a:gd name="connsiteX5" fmla="*/ 87667 w 4229686"/>
              <a:gd name="connsiteY5" fmla="*/ 2618389 h 3469184"/>
              <a:gd name="connsiteX6" fmla="*/ 0 w 4229686"/>
              <a:gd name="connsiteY6" fmla="*/ 2501153 h 34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9686" h="3469184">
                <a:moveTo>
                  <a:pt x="0" y="0"/>
                </a:moveTo>
                <a:lnTo>
                  <a:pt x="3937282" y="0"/>
                </a:lnTo>
                <a:lnTo>
                  <a:pt x="3947509" y="16834"/>
                </a:lnTo>
                <a:cubicBezTo>
                  <a:pt x="4127466" y="348105"/>
                  <a:pt x="4229686" y="727734"/>
                  <a:pt x="4229686" y="1131238"/>
                </a:cubicBezTo>
                <a:cubicBezTo>
                  <a:pt x="4229686" y="2422450"/>
                  <a:pt x="3182952" y="3469184"/>
                  <a:pt x="1891740" y="3469184"/>
                </a:cubicBezTo>
                <a:cubicBezTo>
                  <a:pt x="1165433" y="3469184"/>
                  <a:pt x="516481" y="3137991"/>
                  <a:pt x="87667" y="2618389"/>
                </a:cubicBezTo>
                <a:lnTo>
                  <a:pt x="0" y="2501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1645" y="3853046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EB9B19-D8F1-4EB1-AA3B-A92D9BCE2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4561" y="2928977"/>
            <a:ext cx="5010226" cy="3929025"/>
          </a:xfrm>
          <a:custGeom>
            <a:avLst/>
            <a:gdLst>
              <a:gd name="connsiteX0" fmla="*/ 2505113 w 5010226"/>
              <a:gd name="connsiteY0" fmla="*/ 0 h 3929025"/>
              <a:gd name="connsiteX1" fmla="*/ 5010226 w 5010226"/>
              <a:gd name="connsiteY1" fmla="*/ 2505113 h 3929025"/>
              <a:gd name="connsiteX2" fmla="*/ 4582392 w 5010226"/>
              <a:gd name="connsiteY2" fmla="*/ 3905746 h 3929025"/>
              <a:gd name="connsiteX3" fmla="*/ 4564985 w 5010226"/>
              <a:gd name="connsiteY3" fmla="*/ 3929025 h 3929025"/>
              <a:gd name="connsiteX4" fmla="*/ 445242 w 5010226"/>
              <a:gd name="connsiteY4" fmla="*/ 3929025 h 3929025"/>
              <a:gd name="connsiteX5" fmla="*/ 427834 w 5010226"/>
              <a:gd name="connsiteY5" fmla="*/ 3905746 h 3929025"/>
              <a:gd name="connsiteX6" fmla="*/ 0 w 5010226"/>
              <a:gd name="connsiteY6" fmla="*/ 2505113 h 3929025"/>
              <a:gd name="connsiteX7" fmla="*/ 2505113 w 5010226"/>
              <a:gd name="connsiteY7" fmla="*/ 0 h 39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0226" h="3929025">
                <a:moveTo>
                  <a:pt x="2505113" y="0"/>
                </a:moveTo>
                <a:cubicBezTo>
                  <a:pt x="3888649" y="0"/>
                  <a:pt x="5010226" y="1121577"/>
                  <a:pt x="5010226" y="2505113"/>
                </a:cubicBezTo>
                <a:cubicBezTo>
                  <a:pt x="5010226" y="3023939"/>
                  <a:pt x="4852505" y="3505927"/>
                  <a:pt x="4582392" y="3905746"/>
                </a:cubicBezTo>
                <a:lnTo>
                  <a:pt x="4564985" y="3929025"/>
                </a:lnTo>
                <a:lnTo>
                  <a:pt x="445242" y="3929025"/>
                </a:lnTo>
                <a:lnTo>
                  <a:pt x="427834" y="3905746"/>
                </a:lnTo>
                <a:cubicBezTo>
                  <a:pt x="157722" y="3505927"/>
                  <a:pt x="0" y="3023939"/>
                  <a:pt x="0" y="2505113"/>
                </a:cubicBezTo>
                <a:cubicBezTo>
                  <a:pt x="0" y="1121577"/>
                  <a:pt x="1121577" y="0"/>
                  <a:pt x="250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915428">
            <a:off x="8549639" y="1895148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38B54E-B5B6-74FF-A809-7B01DE39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339" y="867008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5400"/>
              <a:t>Gestão de Projecto de Software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D355725-A349-8170-9869-674F146D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4787" y="3254610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Licenciatura em Engenharia Informática</a:t>
            </a:r>
          </a:p>
          <a:p>
            <a:pPr algn="ctr"/>
            <a:r>
              <a:rPr lang="pt-PT" sz="2000">
                <a:solidFill>
                  <a:schemeClr val="tx1"/>
                </a:solidFill>
              </a:rPr>
              <a:t>2024/2025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0" name="Graphic 9" descr="Marca de Verificação">
            <a:extLst>
              <a:ext uri="{FF2B5EF4-FFF2-40B4-BE49-F238E27FC236}">
                <a16:creationId xmlns:a16="http://schemas.microsoft.com/office/drawing/2014/main" id="{452180E1-2548-5E70-DB40-440376F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575" y="274785"/>
            <a:ext cx="2492498" cy="249249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8E406B-5D70-C0EF-7F1E-BBA6FC38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0748" y="6356350"/>
            <a:ext cx="10630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307FD-F0A4-4BAA-9F79-3BCD740FF44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73571E95-9AC6-320A-750E-2D7C7461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2274" y="6490236"/>
            <a:ext cx="4114800" cy="365125"/>
          </a:xfrm>
        </p:spPr>
        <p:txBody>
          <a:bodyPr/>
          <a:lstStyle/>
          <a:p>
            <a:r>
              <a:rPr lang="pt-PT"/>
              <a:t>A2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BC5696-2455-14D0-ED9B-5B90B92D41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6723" y="118359"/>
            <a:ext cx="2048434" cy="682811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C4DD2C6F-313D-166C-A189-3250C9AA5D64}"/>
              </a:ext>
            </a:extLst>
          </p:cNvPr>
          <p:cNvSpPr txBox="1">
            <a:spLocks/>
          </p:cNvSpPr>
          <p:nvPr/>
        </p:nvSpPr>
        <p:spPr>
          <a:xfrm>
            <a:off x="2519396" y="3853046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/>
              <a:t>Sprint </a:t>
            </a:r>
            <a:r>
              <a:rPr lang="pt-PT" sz="5400" dirty="0">
                <a:ea typeface="+mj-lt"/>
                <a:cs typeface="+mj-lt"/>
              </a:rPr>
              <a:t>#5 </a:t>
            </a:r>
            <a:r>
              <a:rPr lang="pt-PT" sz="5400" dirty="0" err="1">
                <a:ea typeface="+mj-lt"/>
                <a:cs typeface="+mj-lt"/>
              </a:rPr>
              <a:t>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76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AF9C95C338A64FA076924B66FA5238" ma:contentTypeVersion="4" ma:contentTypeDescription="Create a new document." ma:contentTypeScope="" ma:versionID="9f153cbfa9b855307cc968dedd752083">
  <xsd:schema xmlns:xsd="http://www.w3.org/2001/XMLSchema" xmlns:xs="http://www.w3.org/2001/XMLSchema" xmlns:p="http://schemas.microsoft.com/office/2006/metadata/properties" xmlns:ns2="c83a670e-0c4d-47cf-8732-2346f520b984" targetNamespace="http://schemas.microsoft.com/office/2006/metadata/properties" ma:root="true" ma:fieldsID="f351f739c5c6f28b1adc2e8ea59f4392" ns2:_="">
    <xsd:import namespace="c83a670e-0c4d-47cf-8732-2346f520b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a670e-0c4d-47cf-8732-2346f520b9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0782FD-CF73-41C8-91B9-45386557C4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0A808D1-733F-49FA-90A8-65AA39AB4B7D}">
  <ds:schemaRefs>
    <ds:schemaRef ds:uri="c83a670e-0c4d-47cf-8732-2346f520b9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C4C1BB-2EB5-49E5-B051-CDE41D0B15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299</Words>
  <Application>Microsoft Office PowerPoint</Application>
  <PresentationFormat>Ecrã Panorâmico</PresentationFormat>
  <Paragraphs>110</Paragraphs>
  <Slides>12</Slides>
  <Notes>2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Courier New</vt:lpstr>
      <vt:lpstr>Courier New,monospace</vt:lpstr>
      <vt:lpstr>Wingdings</vt:lpstr>
      <vt:lpstr>Tema do Office</vt:lpstr>
      <vt:lpstr>Gestão de Projecto de Software</vt:lpstr>
      <vt:lpstr>Team roles and responsibilities</vt:lpstr>
      <vt:lpstr>Gestão de Projecto de Software</vt:lpstr>
      <vt:lpstr>Sprint #4 Review</vt:lpstr>
      <vt:lpstr>DEMO</vt:lpstr>
      <vt:lpstr>Sprint #4 Review</vt:lpstr>
      <vt:lpstr>Gestão de Projecto de Software</vt:lpstr>
      <vt:lpstr>Sprint #4 Retrospective </vt:lpstr>
      <vt:lpstr>Gestão de Projecto de Software</vt:lpstr>
      <vt:lpstr>Sprint #5 Planning</vt:lpstr>
      <vt:lpstr>Sprint #5 Planning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Projecto de Software</dc:title>
  <dc:creator>António Carvalho Santos</dc:creator>
  <cp:lastModifiedBy>Diogo Rafael Abrantes Oliveira</cp:lastModifiedBy>
  <cp:revision>18</cp:revision>
  <cp:lastPrinted>2024-09-04T14:17:15Z</cp:lastPrinted>
  <dcterms:created xsi:type="dcterms:W3CDTF">2024-06-11T10:37:57Z</dcterms:created>
  <dcterms:modified xsi:type="dcterms:W3CDTF">2024-12-10T11:06:23Z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0x010100D9AF9C95C338A64FA076924B66FA5238</vt:lpwstr>
  </property>
</Properties>
</file>