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558" r:id="rId2"/>
    <p:sldId id="257" r:id="rId3"/>
    <p:sldId id="1463" r:id="rId4"/>
    <p:sldId id="1429" r:id="rId5"/>
    <p:sldId id="1464" r:id="rId6"/>
    <p:sldId id="1352" r:id="rId7"/>
    <p:sldId id="1473" r:id="rId8"/>
    <p:sldId id="1551" r:id="rId9"/>
    <p:sldId id="1500" r:id="rId10"/>
    <p:sldId id="1507" r:id="rId11"/>
    <p:sldId id="1552" r:id="rId12"/>
    <p:sldId id="1557" r:id="rId13"/>
    <p:sldId id="1553" r:id="rId14"/>
    <p:sldId id="1554" r:id="rId15"/>
    <p:sldId id="1555" r:id="rId16"/>
    <p:sldId id="1559" r:id="rId17"/>
    <p:sldId id="1199" r:id="rId18"/>
    <p:sldId id="1427" r:id="rId19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현섭" initials="김" lastIdx="2" clrIdx="0">
    <p:extLst>
      <p:ext uri="{19B8F6BF-5375-455C-9EA6-DF929625EA0E}">
        <p15:presenceInfo xmlns:p15="http://schemas.microsoft.com/office/powerpoint/2012/main" userId="S::201402340@o.cnu.ac.kr::dac379c0-7562-45b9-8498-e346852193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FFE07D"/>
    <a:srgbClr val="FBE5D6"/>
    <a:srgbClr val="C0504D"/>
    <a:srgbClr val="EEEEEE"/>
    <a:srgbClr val="FFFFFF"/>
    <a:srgbClr val="D9D9D9"/>
    <a:srgbClr val="F2F2F2"/>
    <a:srgbClr val="DEEBF7"/>
    <a:srgbClr val="FE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0" autoAdjust="0"/>
    <p:restoredTop sz="90581" autoAdjust="0"/>
  </p:normalViewPr>
  <p:slideViewPr>
    <p:cSldViewPr>
      <p:cViewPr varScale="1">
        <p:scale>
          <a:sx n="99" d="100"/>
          <a:sy n="99" d="100"/>
        </p:scale>
        <p:origin x="112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57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-19324"/>
    </p:cViewPr>
  </p:sorterViewPr>
  <p:notesViewPr>
    <p:cSldViewPr>
      <p:cViewPr varScale="1">
        <p:scale>
          <a:sx n="115" d="100"/>
          <a:sy n="115" d="100"/>
        </p:scale>
        <p:origin x="2130" y="96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0" cy="339884"/>
          </a:xfrm>
          <a:prstGeom prst="rect">
            <a:avLst/>
          </a:prstGeom>
        </p:spPr>
        <p:txBody>
          <a:bodyPr vert="horz" lIns="94866" tIns="47433" rIns="94866" bIns="4743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0" cy="339884"/>
          </a:xfrm>
          <a:prstGeom prst="rect">
            <a:avLst/>
          </a:prstGeom>
        </p:spPr>
        <p:txBody>
          <a:bodyPr vert="horz" lIns="94866" tIns="47433" rIns="94866" bIns="47433" rtlCol="0"/>
          <a:lstStyle>
            <a:lvl1pPr algn="r">
              <a:defRPr sz="1200"/>
            </a:lvl1pPr>
          </a:lstStyle>
          <a:p>
            <a:fld id="{466F0644-6A69-40A8-BC47-8214A4F55989}" type="datetimeFigureOut">
              <a:rPr lang="en-SG" smtClean="0"/>
              <a:t>2/6/23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11175"/>
            <a:ext cx="45275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6" tIns="47433" rIns="94866" bIns="4743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4" y="3228896"/>
            <a:ext cx="7942580" cy="3058954"/>
          </a:xfrm>
          <a:prstGeom prst="rect">
            <a:avLst/>
          </a:prstGeom>
        </p:spPr>
        <p:txBody>
          <a:bodyPr vert="horz" lIns="94866" tIns="47433" rIns="94866" bIns="474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2230" cy="339884"/>
          </a:xfrm>
          <a:prstGeom prst="rect">
            <a:avLst/>
          </a:prstGeom>
        </p:spPr>
        <p:txBody>
          <a:bodyPr vert="horz" lIns="94866" tIns="47433" rIns="94866" bIns="4743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0" cy="339884"/>
          </a:xfrm>
          <a:prstGeom prst="rect">
            <a:avLst/>
          </a:prstGeom>
        </p:spPr>
        <p:txBody>
          <a:bodyPr vert="horz" lIns="94866" tIns="47433" rIns="94866" bIns="47433" rtlCol="0" anchor="b"/>
          <a:lstStyle>
            <a:lvl1pPr algn="r">
              <a:defRPr sz="1200"/>
            </a:lvl1pPr>
          </a:lstStyle>
          <a:p>
            <a:fld id="{AF340038-D6DF-41B3-A520-27C99775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09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40038-D6DF-41B3-A520-27C99775E60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407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459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59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78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74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610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31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907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984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47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A279B41-A7CF-4EC6-BC36-38DD6BDB0761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7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05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68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49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0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03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6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5c4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2695c4ce16_0_0:notes"/>
          <p:cNvSpPr txBox="1">
            <a:spLocks noGrp="1"/>
          </p:cNvSpPr>
          <p:nvPr>
            <p:ph type="body" idx="1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50" tIns="47425" rIns="94850" bIns="47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61C3E-36EE-49C5-918E-65A62371C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03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그림 6" descr="텍스트, 장면, 도박장, 방이(가) 표시된 사진&#10;&#10;자동 생성된 설명">
            <a:extLst>
              <a:ext uri="{FF2B5EF4-FFF2-40B4-BE49-F238E27FC236}">
                <a16:creationId xmlns:a16="http://schemas.microsoft.com/office/drawing/2014/main" id="{7110E9BF-A617-0EB8-1F0D-39D8F3F1D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58"/>
          <a:stretch/>
        </p:blipFill>
        <p:spPr>
          <a:xfrm>
            <a:off x="11683480" y="6356313"/>
            <a:ext cx="468141" cy="4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50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152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842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0" y="13560"/>
            <a:ext cx="11713301" cy="607128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0" y="692696"/>
            <a:ext cx="11713301" cy="5616624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11259968" y="10633"/>
            <a:ext cx="952361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2945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fld id="{407CA21D-4252-4252-98EA-AE35162510B2}" type="slidenum">
              <a:rPr lang="en-US" altLang="ko-KR" sz="1600" smtClean="0">
                <a:solidFill>
                  <a:srgbClr val="003366"/>
                </a:solidFill>
              </a:rPr>
              <a:pPr algn="ctr" eaLnBrk="1" hangingPunct="1">
                <a:spcBef>
                  <a:spcPct val="0"/>
                </a:spcBef>
              </a:pPr>
              <a:t>‹#›</a:t>
            </a:fld>
            <a:endParaRPr lang="en-US" altLang="ko-KR" sz="1600" dirty="0">
              <a:solidFill>
                <a:srgbClr val="003366"/>
              </a:solidFill>
            </a:endParaRPr>
          </a:p>
        </p:txBody>
      </p:sp>
      <p:pic>
        <p:nvPicPr>
          <p:cNvPr id="15" name="그림 14" descr="텍스트, 장면, 도박장, 방이(가) 표시된 사진&#10;&#10;자동 생성된 설명">
            <a:extLst>
              <a:ext uri="{FF2B5EF4-FFF2-40B4-BE49-F238E27FC236}">
                <a16:creationId xmlns:a16="http://schemas.microsoft.com/office/drawing/2014/main" id="{BB1F7B45-4211-15EA-8386-B662E97247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58"/>
          <a:stretch/>
        </p:blipFill>
        <p:spPr>
          <a:xfrm>
            <a:off x="11683480" y="6356313"/>
            <a:ext cx="468141" cy="4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3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1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23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98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69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0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18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803D-A5FE-4B77-B4CB-23514FFCCD2F}" type="datetimeFigureOut">
              <a:rPr lang="en-SG" smtClean="0"/>
              <a:t>2/6/23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F141-A3FA-45B1-8009-D7AD7552DE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9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cs-lcms.cnu.ac.kr/login?redirectUrl=https://dcs-lcms.cnu.ac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ven776484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665412" y="836712"/>
            <a:ext cx="8856984" cy="256316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3366"/>
                </a:solidFill>
              </a:rPr>
              <a:t>Image</a:t>
            </a:r>
            <a:r>
              <a:rPr lang="ko-KR" altLang="en-US" sz="4800" b="1" dirty="0">
                <a:solidFill>
                  <a:srgbClr val="003366"/>
                </a:solidFill>
              </a:rPr>
              <a:t> </a:t>
            </a:r>
            <a:r>
              <a:rPr lang="en-US" altLang="ko-KR" sz="4800" b="1" dirty="0">
                <a:solidFill>
                  <a:srgbClr val="003366"/>
                </a:solidFill>
              </a:rPr>
              <a:t>Processing</a:t>
            </a:r>
            <a:br>
              <a:rPr lang="en-US" altLang="ko-KR" sz="4800" b="1" dirty="0">
                <a:solidFill>
                  <a:srgbClr val="003366"/>
                </a:solidFill>
              </a:rPr>
            </a:br>
            <a:r>
              <a:rPr lang="ko-KR" altLang="en-US" sz="4800" b="1" dirty="0">
                <a:solidFill>
                  <a:srgbClr val="9AB5E4"/>
                </a:solidFill>
              </a:rPr>
              <a:t>실습</a:t>
            </a:r>
            <a:r>
              <a:rPr lang="en-US" altLang="ko-KR" sz="4800" b="1" dirty="0">
                <a:solidFill>
                  <a:srgbClr val="9AB5E4"/>
                </a:solidFill>
              </a:rPr>
              <a:t> 14</a:t>
            </a:r>
            <a:r>
              <a:rPr lang="ko-KR" altLang="en-US" sz="4800" b="1" dirty="0">
                <a:solidFill>
                  <a:srgbClr val="9AB5E4"/>
                </a:solidFill>
              </a:rPr>
              <a:t>주차</a:t>
            </a:r>
            <a:endParaRPr lang="en-SG" sz="4800" b="1" dirty="0">
              <a:solidFill>
                <a:srgbClr val="9AB5E4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A78CCAD-79EC-4B7B-A8BA-3C3FE1214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456" y="4005120"/>
            <a:ext cx="8064896" cy="175260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김 대 현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400" dirty="0"/>
              <a:t>Department of Computer Science and Engineering</a:t>
            </a:r>
          </a:p>
          <a:p>
            <a:r>
              <a:rPr lang="en-US" altLang="ko-KR" sz="2400" b="1" dirty="0" err="1"/>
              <a:t>Chungnam</a:t>
            </a:r>
            <a:r>
              <a:rPr lang="en-US" altLang="ko-KR" sz="2400" b="1" dirty="0"/>
              <a:t> National University, Korea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4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26"/>
    </mc:Choice>
    <mc:Fallback xmlns="">
      <p:transition spd="slow" advTm="345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0C56220-0C3D-D194-7D8A-5068CF8ED916}"/>
              </a:ext>
            </a:extLst>
          </p:cNvPr>
          <p:cNvSpPr txBox="1">
            <a:spLocks/>
          </p:cNvSpPr>
          <p:nvPr/>
        </p:nvSpPr>
        <p:spPr>
          <a:xfrm>
            <a:off x="239350" y="692696"/>
            <a:ext cx="11713301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/>
              <a:t>RGB to YIQ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RGB to YIQ</a:t>
            </a:r>
          </a:p>
          <a:p>
            <a:pPr lvl="2">
              <a:spcBef>
                <a:spcPts val="0"/>
              </a:spcBef>
            </a:pPr>
            <a:r>
              <a:rPr lang="en-US" altLang="ko-KR" dirty="0"/>
              <a:t>Y: </a:t>
            </a:r>
            <a:r>
              <a:rPr lang="en-US" altLang="ko-KR" dirty="0" err="1"/>
              <a:t>Luminace</a:t>
            </a:r>
            <a:r>
              <a:rPr lang="ko-KR" altLang="en-US" dirty="0"/>
              <a:t>을 표현 </a:t>
            </a:r>
            <a:r>
              <a:rPr lang="en-US" altLang="ko-KR" dirty="0"/>
              <a:t>-&gt;</a:t>
            </a:r>
            <a:r>
              <a:rPr lang="ko-KR" altLang="en-US" dirty="0"/>
              <a:t> 밝기 정보를 의미</a:t>
            </a:r>
            <a:endParaRPr lang="en-US" altLang="ko-KR" dirty="0"/>
          </a:p>
          <a:p>
            <a:pPr lvl="2">
              <a:spcBef>
                <a:spcPts val="0"/>
              </a:spcBef>
            </a:pP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Q:  Chrominance</a:t>
            </a:r>
            <a:r>
              <a:rPr lang="ko-KR" altLang="en-US" dirty="0"/>
              <a:t>을 표현 </a:t>
            </a:r>
            <a:r>
              <a:rPr lang="en-US" altLang="ko-KR" dirty="0"/>
              <a:t>-&gt;</a:t>
            </a:r>
            <a:r>
              <a:rPr lang="ko-KR" altLang="en-US" dirty="0"/>
              <a:t> 색 정보를 의미</a:t>
            </a:r>
            <a:endParaRPr lang="en-US" altLang="ko-KR" dirty="0"/>
          </a:p>
          <a:p>
            <a:pPr lvl="2">
              <a:spcBef>
                <a:spcPts val="0"/>
              </a:spcBef>
            </a:pPr>
            <a:endParaRPr lang="en-US" altLang="ko-KR" dirty="0"/>
          </a:p>
          <a:p>
            <a:pPr marL="1371600" lvl="3" indent="0"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57250" lvl="2" indent="0">
              <a:spcBef>
                <a:spcPts val="560"/>
              </a:spcBef>
              <a:buSzPts val="2800"/>
              <a:buNone/>
            </a:pPr>
            <a:endParaRPr lang="en-US" altLang="ko-KR" dirty="0"/>
          </a:p>
          <a:p>
            <a:pPr marL="1200150" lvl="2" indent="-342900">
              <a:spcBef>
                <a:spcPts val="560"/>
              </a:spcBef>
              <a:buSzPts val="2800"/>
            </a:pPr>
            <a:endParaRPr lang="en-US" altLang="ko-KR" dirty="0"/>
          </a:p>
          <a:p>
            <a:pPr marL="1200150" lvl="2" indent="-342900">
              <a:spcBef>
                <a:spcPts val="560"/>
              </a:spcBef>
              <a:buSzPts val="2800"/>
            </a:pP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ko-KR" altLang="en-US"/>
              <a:t>실습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6F0B6-01BB-18FD-3A1B-DE03678EF68C}"/>
                  </a:ext>
                </a:extLst>
              </p:cNvPr>
              <p:cNvSpPr txBox="1"/>
              <p:nvPr/>
            </p:nvSpPr>
            <p:spPr>
              <a:xfrm>
                <a:off x="1847528" y="2708920"/>
                <a:ext cx="4104456" cy="864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.299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0.587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0.114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0.596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−0.274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−0.322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0.211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−0.523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0.312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6F0B6-01BB-18FD-3A1B-DE03678EF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708920"/>
                <a:ext cx="4104456" cy="864276"/>
              </a:xfrm>
              <a:prstGeom prst="rect">
                <a:avLst/>
              </a:prstGeom>
              <a:blipFill>
                <a:blip r:embed="rId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129086C-7B91-12C9-C5E1-16A35BB38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2276872"/>
            <a:ext cx="5543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0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0C56220-0C3D-D194-7D8A-5068CF8ED916}"/>
              </a:ext>
            </a:extLst>
          </p:cNvPr>
          <p:cNvSpPr txBox="1">
            <a:spLocks/>
          </p:cNvSpPr>
          <p:nvPr/>
        </p:nvSpPr>
        <p:spPr>
          <a:xfrm>
            <a:off x="239350" y="692696"/>
            <a:ext cx="11713301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/>
              <a:t>YIQ to RGB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YIQ to RGB</a:t>
            </a:r>
          </a:p>
          <a:p>
            <a:pPr lvl="2">
              <a:spcBef>
                <a:spcPts val="0"/>
              </a:spcBef>
            </a:pPr>
            <a:r>
              <a:rPr lang="en-US" altLang="ko-KR" dirty="0"/>
              <a:t>Y: </a:t>
            </a:r>
            <a:r>
              <a:rPr lang="en-US" altLang="ko-KR" dirty="0" err="1"/>
              <a:t>Luminace</a:t>
            </a:r>
            <a:r>
              <a:rPr lang="ko-KR" altLang="en-US" dirty="0"/>
              <a:t>을 표현 </a:t>
            </a:r>
            <a:r>
              <a:rPr lang="en-US" altLang="ko-KR" dirty="0"/>
              <a:t>-&gt;</a:t>
            </a:r>
            <a:r>
              <a:rPr lang="ko-KR" altLang="en-US" dirty="0"/>
              <a:t> 밝기 정보를 의미</a:t>
            </a:r>
            <a:endParaRPr lang="en-US" altLang="ko-KR" dirty="0"/>
          </a:p>
          <a:p>
            <a:pPr lvl="2">
              <a:spcBef>
                <a:spcPts val="0"/>
              </a:spcBef>
            </a:pP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Q:  Chrominance</a:t>
            </a:r>
            <a:r>
              <a:rPr lang="ko-KR" altLang="en-US" dirty="0"/>
              <a:t>을 표현 </a:t>
            </a:r>
            <a:r>
              <a:rPr lang="en-US" altLang="ko-KR" dirty="0"/>
              <a:t>-&gt;</a:t>
            </a:r>
            <a:r>
              <a:rPr lang="ko-KR" altLang="en-US" dirty="0"/>
              <a:t> 색 정보를 의미</a:t>
            </a:r>
            <a:endParaRPr lang="en-US" altLang="ko-KR" dirty="0"/>
          </a:p>
          <a:p>
            <a:pPr lvl="2">
              <a:spcBef>
                <a:spcPts val="0"/>
              </a:spcBef>
            </a:pPr>
            <a:endParaRPr lang="en-US" altLang="ko-KR" dirty="0"/>
          </a:p>
          <a:p>
            <a:pPr marL="1371600" lvl="3" indent="0"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57250" lvl="2" indent="0">
              <a:spcBef>
                <a:spcPts val="560"/>
              </a:spcBef>
              <a:buSzPts val="2800"/>
              <a:buNone/>
            </a:pPr>
            <a:endParaRPr lang="en-US" altLang="ko-KR" dirty="0"/>
          </a:p>
          <a:p>
            <a:pPr marL="1200150" lvl="2" indent="-342900">
              <a:spcBef>
                <a:spcPts val="560"/>
              </a:spcBef>
              <a:buSzPts val="2800"/>
            </a:pPr>
            <a:endParaRPr lang="en-US" altLang="ko-KR" dirty="0"/>
          </a:p>
          <a:p>
            <a:pPr marL="1200150" lvl="2" indent="-342900">
              <a:spcBef>
                <a:spcPts val="560"/>
              </a:spcBef>
              <a:buSzPts val="2800"/>
            </a:pP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ko-KR" altLang="en-US"/>
              <a:t>실습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6F0B6-01BB-18FD-3A1B-DE03678EF68C}"/>
                  </a:ext>
                </a:extLst>
              </p:cNvPr>
              <p:cNvSpPr txBox="1"/>
              <p:nvPr/>
            </p:nvSpPr>
            <p:spPr>
              <a:xfrm>
                <a:off x="1847528" y="2708920"/>
                <a:ext cx="4104456" cy="864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.000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0.956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0.621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1.000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−0.272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−0.647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1.000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−1.106 </m:t>
                                </m:r>
                              </m:e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1.703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6F0B6-01BB-18FD-3A1B-DE03678EF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708920"/>
                <a:ext cx="4104456" cy="864276"/>
              </a:xfrm>
              <a:prstGeom prst="rect">
                <a:avLst/>
              </a:prstGeom>
              <a:blipFill>
                <a:blip r:embed="rId3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4BB3319-BAA6-3114-28A8-63D80D25E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2276872"/>
            <a:ext cx="5543565" cy="3816424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431D5D8-476B-E117-3887-FA187F09EF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276872"/>
            <a:ext cx="5543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0C56220-0C3D-D194-7D8A-5068CF8ED916}"/>
              </a:ext>
            </a:extLst>
          </p:cNvPr>
          <p:cNvSpPr txBox="1">
            <a:spLocks/>
          </p:cNvSpPr>
          <p:nvPr/>
        </p:nvSpPr>
        <p:spPr>
          <a:xfrm>
            <a:off x="239350" y="692696"/>
            <a:ext cx="11713301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dirty="0"/>
              <a:t>결과 이미지</a:t>
            </a:r>
            <a:endParaRPr lang="en-US" altLang="ko-KR" dirty="0"/>
          </a:p>
          <a:p>
            <a:pPr lvl="2">
              <a:spcBef>
                <a:spcPts val="0"/>
              </a:spcBef>
            </a:pPr>
            <a:endParaRPr lang="en-US" altLang="ko-KR" dirty="0"/>
          </a:p>
          <a:p>
            <a:pPr marL="1371600" lvl="3" indent="0"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57250" lvl="2" indent="0">
              <a:spcBef>
                <a:spcPts val="560"/>
              </a:spcBef>
              <a:buSzPts val="2800"/>
              <a:buNone/>
            </a:pPr>
            <a:endParaRPr lang="en-US" altLang="ko-KR" dirty="0"/>
          </a:p>
          <a:p>
            <a:pPr marL="1200150" lvl="2" indent="-342900">
              <a:spcBef>
                <a:spcPts val="560"/>
              </a:spcBef>
              <a:buSzPts val="2800"/>
            </a:pPr>
            <a:endParaRPr lang="en-US" altLang="ko-KR" dirty="0"/>
          </a:p>
          <a:p>
            <a:pPr marL="1200150" lvl="2" indent="-342900">
              <a:spcBef>
                <a:spcPts val="560"/>
              </a:spcBef>
              <a:buSzPts val="2800"/>
            </a:pP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ko-KR" altLang="en-US"/>
              <a:t>실습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EDEEFF-D8CB-3E04-CA8C-49BAC4362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686" y="2281720"/>
            <a:ext cx="2880000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F84F31-D999-6724-9EE0-2BC0850A8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281720"/>
            <a:ext cx="2880000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C652FF-7866-3BF4-FD5D-1DEDFB771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63" y="2281720"/>
            <a:ext cx="2880000" cy="28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1ABBD9-89D9-9385-8B2F-287AFE8C7529}"/>
              </a:ext>
            </a:extLst>
          </p:cNvPr>
          <p:cNvSpPr txBox="1"/>
          <p:nvPr/>
        </p:nvSpPr>
        <p:spPr>
          <a:xfrm>
            <a:off x="1399912" y="5320861"/>
            <a:ext cx="219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BGR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4F425-4520-1C3E-C5D3-DCCF29E52501}"/>
              </a:ext>
            </a:extLst>
          </p:cNvPr>
          <p:cNvSpPr txBox="1"/>
          <p:nvPr/>
        </p:nvSpPr>
        <p:spPr>
          <a:xfrm>
            <a:off x="4773535" y="5320861"/>
            <a:ext cx="219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BGR -&gt; YIQ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78E25-1968-965B-87BC-CB3B9F5D9584}"/>
              </a:ext>
            </a:extLst>
          </p:cNvPr>
          <p:cNvSpPr txBox="1"/>
          <p:nvPr/>
        </p:nvSpPr>
        <p:spPr>
          <a:xfrm>
            <a:off x="8147158" y="5320861"/>
            <a:ext cx="219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YIQ -&gt; BGR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88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과제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9B8920C-EA2B-CDD9-51C9-78EB94749E36}"/>
              </a:ext>
            </a:extLst>
          </p:cNvPr>
          <p:cNvSpPr txBox="1">
            <a:spLocks/>
          </p:cNvSpPr>
          <p:nvPr/>
        </p:nvSpPr>
        <p:spPr>
          <a:xfrm>
            <a:off x="391750" y="845096"/>
            <a:ext cx="11713301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Noise reduction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RGB, YUV </a:t>
            </a:r>
            <a:r>
              <a:rPr lang="ko-KR" altLang="en-US" dirty="0"/>
              <a:t>이미지에 대한 </a:t>
            </a:r>
            <a:r>
              <a:rPr lang="en-US" altLang="ko-KR" dirty="0"/>
              <a:t>noise reduction </a:t>
            </a:r>
            <a:r>
              <a:rPr lang="ko-KR" altLang="en-US" dirty="0"/>
              <a:t>결과 비교하기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Gaussian, median filtering</a:t>
            </a:r>
            <a:r>
              <a:rPr lang="ko-KR" altLang="en-US" dirty="0"/>
              <a:t>을 진행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보고서에 원본과 결과 사진 비교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621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과제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9B8920C-EA2B-CDD9-51C9-78EB94749E36}"/>
              </a:ext>
            </a:extLst>
          </p:cNvPr>
          <p:cNvSpPr txBox="1">
            <a:spLocks/>
          </p:cNvSpPr>
          <p:nvPr/>
        </p:nvSpPr>
        <p:spPr>
          <a:xfrm>
            <a:off x="391750" y="845096"/>
            <a:ext cx="11713301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Processing of Color Images</a:t>
            </a:r>
          </a:p>
          <a:p>
            <a:pPr lvl="1"/>
            <a:r>
              <a:rPr lang="en-US" altLang="ko-KR" dirty="0"/>
              <a:t>YIQ</a:t>
            </a:r>
            <a:r>
              <a:rPr lang="ko-KR" altLang="en-US" dirty="0"/>
              <a:t>와 </a:t>
            </a:r>
            <a:r>
              <a:rPr lang="en-US" altLang="ko-KR" dirty="0"/>
              <a:t>RGB </a:t>
            </a:r>
            <a:r>
              <a:rPr lang="ko-KR" altLang="en-US" dirty="0"/>
              <a:t>이미지에서 </a:t>
            </a:r>
            <a:r>
              <a:rPr lang="en-US" altLang="ko-KR" dirty="0"/>
              <a:t>filtering </a:t>
            </a:r>
            <a:r>
              <a:rPr lang="ko-KR" altLang="en-US" dirty="0"/>
              <a:t>진행하기</a:t>
            </a:r>
            <a:endParaRPr lang="ko-KR" altLang="en-US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369EC3-95C5-65A3-1DE9-835F8503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17" y="1988840"/>
            <a:ext cx="5458967" cy="43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1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과제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9B8920C-EA2B-CDD9-51C9-78EB94749E36}"/>
              </a:ext>
            </a:extLst>
          </p:cNvPr>
          <p:cNvSpPr txBox="1">
            <a:spLocks/>
          </p:cNvSpPr>
          <p:nvPr/>
        </p:nvSpPr>
        <p:spPr>
          <a:xfrm>
            <a:off x="391750" y="845096"/>
            <a:ext cx="11713301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Noise reduction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RGB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8644A6-4F10-ECA3-C755-3B94C500C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4" y="1817366"/>
            <a:ext cx="3295650" cy="1971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1EAAC9-9B39-54C4-F0CC-D07B8F95FACF}"/>
              </a:ext>
            </a:extLst>
          </p:cNvPr>
          <p:cNvSpPr txBox="1"/>
          <p:nvPr/>
        </p:nvSpPr>
        <p:spPr>
          <a:xfrm>
            <a:off x="3726005" y="5649296"/>
            <a:ext cx="236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Gaussian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E4EDC-4CD4-36FA-8311-07A50598A224}"/>
              </a:ext>
            </a:extLst>
          </p:cNvPr>
          <p:cNvSpPr txBox="1"/>
          <p:nvPr/>
        </p:nvSpPr>
        <p:spPr>
          <a:xfrm>
            <a:off x="6309047" y="5650018"/>
            <a:ext cx="236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Median</a:t>
            </a:r>
            <a:endParaRPr lang="ko-KR" altLang="en-US" dirty="0"/>
          </a:p>
        </p:txBody>
      </p:sp>
      <p:pic>
        <p:nvPicPr>
          <p:cNvPr id="3" name="그림 2" descr="야외, 패들보트, 보트, 호수이(가) 표시된 사진&#10;&#10;자동 생성된 설명">
            <a:extLst>
              <a:ext uri="{FF2B5EF4-FFF2-40B4-BE49-F238E27FC236}">
                <a16:creationId xmlns:a16="http://schemas.microsoft.com/office/drawing/2014/main" id="{7FF012E2-479A-38CD-0792-74345DFD7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2" y="4117584"/>
            <a:ext cx="2197100" cy="1308100"/>
          </a:xfrm>
          <a:prstGeom prst="rect">
            <a:avLst/>
          </a:prstGeom>
        </p:spPr>
      </p:pic>
      <p:pic>
        <p:nvPicPr>
          <p:cNvPr id="11" name="그림 10" descr="야외, 패들보트, 호수, 물이(가) 표시된 사진&#10;&#10;자동 생성된 설명">
            <a:extLst>
              <a:ext uri="{FF2B5EF4-FFF2-40B4-BE49-F238E27FC236}">
                <a16:creationId xmlns:a16="http://schemas.microsoft.com/office/drawing/2014/main" id="{9B10AA57-9193-34A9-7D89-2F6BC3EFB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94" y="4117584"/>
            <a:ext cx="2197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7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과제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9B8920C-EA2B-CDD9-51C9-78EB94749E36}"/>
              </a:ext>
            </a:extLst>
          </p:cNvPr>
          <p:cNvSpPr txBox="1">
            <a:spLocks/>
          </p:cNvSpPr>
          <p:nvPr/>
        </p:nvSpPr>
        <p:spPr>
          <a:xfrm>
            <a:off x="391750" y="845096"/>
            <a:ext cx="11713301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Noise reduction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YUV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8644A6-4F10-ECA3-C755-3B94C500C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4" y="1817366"/>
            <a:ext cx="3295650" cy="1971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1EAAC9-9B39-54C4-F0CC-D07B8F95FACF}"/>
              </a:ext>
            </a:extLst>
          </p:cNvPr>
          <p:cNvSpPr txBox="1"/>
          <p:nvPr/>
        </p:nvSpPr>
        <p:spPr>
          <a:xfrm>
            <a:off x="3726005" y="5649296"/>
            <a:ext cx="236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Gaussian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E4EDC-4CD4-36FA-8311-07A50598A224}"/>
              </a:ext>
            </a:extLst>
          </p:cNvPr>
          <p:cNvSpPr txBox="1"/>
          <p:nvPr/>
        </p:nvSpPr>
        <p:spPr>
          <a:xfrm>
            <a:off x="6309047" y="5650018"/>
            <a:ext cx="236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Median</a:t>
            </a:r>
            <a:endParaRPr lang="ko-KR" altLang="en-US" dirty="0"/>
          </a:p>
        </p:txBody>
      </p:sp>
      <p:pic>
        <p:nvPicPr>
          <p:cNvPr id="3" name="그림 2" descr="야외, 패들보트, 보트, 호수이(가) 표시된 사진&#10;&#10;자동 생성된 설명">
            <a:extLst>
              <a:ext uri="{FF2B5EF4-FFF2-40B4-BE49-F238E27FC236}">
                <a16:creationId xmlns:a16="http://schemas.microsoft.com/office/drawing/2014/main" id="{7FF012E2-479A-38CD-0792-74345DFD7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2" y="4117584"/>
            <a:ext cx="2197100" cy="1308100"/>
          </a:xfrm>
          <a:prstGeom prst="rect">
            <a:avLst/>
          </a:prstGeom>
        </p:spPr>
      </p:pic>
      <p:pic>
        <p:nvPicPr>
          <p:cNvPr id="11" name="그림 10" descr="야외, 패들보트, 호수, 물이(가) 표시된 사진&#10;&#10;자동 생성된 설명">
            <a:extLst>
              <a:ext uri="{FF2B5EF4-FFF2-40B4-BE49-F238E27FC236}">
                <a16:creationId xmlns:a16="http://schemas.microsoft.com/office/drawing/2014/main" id="{9B10AA57-9193-34A9-7D89-2F6BC3EFB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94" y="4117584"/>
            <a:ext cx="2197100" cy="1308100"/>
          </a:xfrm>
          <a:prstGeom prst="rect">
            <a:avLst/>
          </a:prstGeom>
        </p:spPr>
      </p:pic>
      <p:pic>
        <p:nvPicPr>
          <p:cNvPr id="13" name="그림 12" descr="야외, 패들보트, 보트, 카누이(가) 표시된 사진&#10;&#10;자동 생성된 설명">
            <a:extLst>
              <a:ext uri="{FF2B5EF4-FFF2-40B4-BE49-F238E27FC236}">
                <a16:creationId xmlns:a16="http://schemas.microsoft.com/office/drawing/2014/main" id="{14D2C5E1-BB82-C1B0-4ACE-14E58CB8C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2" y="4116788"/>
            <a:ext cx="2197100" cy="1308100"/>
          </a:xfrm>
          <a:prstGeom prst="rect">
            <a:avLst/>
          </a:prstGeom>
        </p:spPr>
      </p:pic>
      <p:pic>
        <p:nvPicPr>
          <p:cNvPr id="15" name="그림 14" descr="야외, 패들보트, 호수, 물이(가) 표시된 사진&#10;&#10;자동 생성된 설명">
            <a:extLst>
              <a:ext uri="{FF2B5EF4-FFF2-40B4-BE49-F238E27FC236}">
                <a16:creationId xmlns:a16="http://schemas.microsoft.com/office/drawing/2014/main" id="{B097D3B0-6F25-DF9A-C5C7-B17A4BC7FC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94" y="4116788"/>
            <a:ext cx="2197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8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과제</a:t>
            </a: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01D98A1-A09E-CC18-C018-C78108FF255C}"/>
              </a:ext>
            </a:extLst>
          </p:cNvPr>
          <p:cNvSpPr txBox="1">
            <a:spLocks/>
          </p:cNvSpPr>
          <p:nvPr/>
        </p:nvSpPr>
        <p:spPr>
          <a:xfrm>
            <a:off x="391750" y="845096"/>
            <a:ext cx="11713301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Noise reduction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코드 첨부 및 결과 분석 이미지 첨부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Page 14, 15 </a:t>
            </a:r>
            <a:r>
              <a:rPr lang="ko-KR" altLang="en-US" dirty="0"/>
              <a:t>결과 이미지 첨부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과제 기간 </a:t>
            </a:r>
            <a:r>
              <a:rPr lang="en-US" altLang="ko-KR" dirty="0"/>
              <a:t>: 6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 </a:t>
            </a:r>
            <a:r>
              <a:rPr lang="en-US" altLang="ko-KR" dirty="0"/>
              <a:t>~ 6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</a:t>
            </a:r>
            <a:r>
              <a:rPr lang="en-US" altLang="ko-KR" dirty="0"/>
              <a:t>23</a:t>
            </a:r>
            <a:r>
              <a:rPr lang="ko-KR" altLang="en-US" dirty="0"/>
              <a:t>시</a:t>
            </a:r>
            <a:r>
              <a:rPr lang="en-US" altLang="ko-KR" dirty="0"/>
              <a:t>59</a:t>
            </a:r>
            <a:r>
              <a:rPr lang="ko-KR" altLang="en-US" dirty="0"/>
              <a:t>분까지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712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631504" y="2807052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altLang="ko-KR" sz="15000" spc="-1" dirty="0">
                <a:latin typeface="Calibri"/>
              </a:rPr>
              <a:t>Q &amp; A</a:t>
            </a:r>
            <a:endParaRPr lang="en-US" altLang="ko-KR" sz="15000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6246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4">
            <a:extLst>
              <a:ext uri="{FF2B5EF4-FFF2-40B4-BE49-F238E27FC236}">
                <a16:creationId xmlns:a16="http://schemas.microsoft.com/office/drawing/2014/main" id="{6F62E455-3C78-F68E-3E85-696A99EDD11B}"/>
              </a:ext>
            </a:extLst>
          </p:cNvPr>
          <p:cNvSpPr txBox="1">
            <a:spLocks/>
          </p:cNvSpPr>
          <p:nvPr/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ko-KR" altLang="en-US" dirty="0"/>
              <a:t>실습 소개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C3F56A3-7049-7E58-F928-E1554A3FD26B}"/>
              </a:ext>
            </a:extLst>
          </p:cNvPr>
          <p:cNvSpPr txBox="1">
            <a:spLocks/>
          </p:cNvSpPr>
          <p:nvPr/>
        </p:nvSpPr>
        <p:spPr>
          <a:xfrm>
            <a:off x="239350" y="692696"/>
            <a:ext cx="11713301" cy="5616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dirty="0"/>
              <a:t>과목 홈페이지</a:t>
            </a:r>
            <a:endParaRPr lang="en-US" altLang="ko-KR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충남대학교 사이버 캠퍼스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https://dcs-lcms.cnu.ac.kr/login?redirectUrl=https://dcs-lcms.cnu.ac.kr</a:t>
            </a:r>
            <a:r>
              <a:rPr lang="en-US" altLang="ko-KR" dirty="0"/>
              <a:t>/ 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TA </a:t>
            </a:r>
            <a:r>
              <a:rPr lang="ko-KR" altLang="en-US" dirty="0"/>
              <a:t>연락처</a:t>
            </a:r>
            <a:endParaRPr lang="en-US" altLang="ko-KR" dirty="0"/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ko-KR" altLang="en-US" dirty="0"/>
              <a:t>김대현</a:t>
            </a:r>
            <a:endParaRPr lang="en-US" altLang="ko-KR" dirty="0"/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ko-KR" altLang="en-US" dirty="0"/>
              <a:t>공대 </a:t>
            </a:r>
            <a:r>
              <a:rPr lang="en-US" altLang="ko-KR" dirty="0"/>
              <a:t>5</a:t>
            </a:r>
            <a:r>
              <a:rPr lang="ko-KR" altLang="en-US" dirty="0"/>
              <a:t>호관 </a:t>
            </a:r>
            <a:r>
              <a:rPr lang="en-US" altLang="ko-KR" dirty="0"/>
              <a:t>531</a:t>
            </a:r>
            <a:r>
              <a:rPr lang="ko-KR" altLang="en-US" dirty="0"/>
              <a:t>호 컴퓨터비전 연구실</a:t>
            </a:r>
            <a:endParaRPr lang="en-US" altLang="ko-KR" dirty="0"/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altLang="ko-KR" dirty="0"/>
              <a:t>Email: </a:t>
            </a:r>
            <a:r>
              <a:rPr lang="en-US" altLang="ko-KR" dirty="0">
                <a:hlinkClick r:id="rId4"/>
              </a:rPr>
              <a:t>seven776484@gmail.com</a:t>
            </a:r>
            <a:endParaRPr lang="en-US" altLang="ko-KR" dirty="0"/>
          </a:p>
          <a:p>
            <a:pPr marL="1200150" lvl="2" indent="-342900">
              <a:spcBef>
                <a:spcPts val="560"/>
              </a:spcBef>
              <a:buSzPts val="2800"/>
            </a:pPr>
            <a:r>
              <a:rPr lang="en-US" altLang="ko-KR" dirty="0"/>
              <a:t>[IP]</a:t>
            </a:r>
            <a:r>
              <a:rPr lang="ko-KR" altLang="en-US" dirty="0"/>
              <a:t>을 이메일 제목에 붙여주세요</a:t>
            </a:r>
            <a:endParaRPr lang="en-US" altLang="ko-KR" dirty="0"/>
          </a:p>
          <a:p>
            <a:pPr marL="1200150" lvl="2" indent="-342900">
              <a:spcBef>
                <a:spcPts val="560"/>
              </a:spcBef>
              <a:buSzPts val="2800"/>
            </a:pPr>
            <a:r>
              <a:rPr lang="ko-KR" altLang="en-US" dirty="0"/>
              <a:t>과제 질문은 메일 또는 사전에 미리 연락하고 연구실 방문 가능</a:t>
            </a:r>
            <a:endParaRPr lang="en-US" altLang="ko-KR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Tutor </a:t>
            </a:r>
            <a:r>
              <a:rPr lang="ko-KR" altLang="en-US" dirty="0"/>
              <a:t>연락처</a:t>
            </a:r>
            <a:endParaRPr lang="en-US" altLang="ko-KR" dirty="0"/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ko-KR" altLang="en-US" dirty="0"/>
              <a:t>정주헌</a:t>
            </a:r>
            <a:endParaRPr lang="en-US" altLang="ko-KR" dirty="0"/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altLang="ko-KR" dirty="0"/>
              <a:t>Email: 201802015@o.cnu.ac.kr</a:t>
            </a:r>
            <a:endParaRPr lang="en-US" altLang="ko-KR" baseline="30000" dirty="0"/>
          </a:p>
          <a:p>
            <a:endParaRPr lang="en-US" altLang="ko-KR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30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ko-KR" altLang="en-US"/>
              <a:t>공지사항</a:t>
            </a:r>
            <a:endParaRPr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0C56220-0C3D-D194-7D8A-5068CF8ED916}"/>
              </a:ext>
            </a:extLst>
          </p:cNvPr>
          <p:cNvSpPr txBox="1">
            <a:spLocks/>
          </p:cNvSpPr>
          <p:nvPr/>
        </p:nvSpPr>
        <p:spPr>
          <a:xfrm>
            <a:off x="239350" y="692696"/>
            <a:ext cx="11713301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dirty="0"/>
              <a:t>공지사항</a:t>
            </a:r>
            <a:endParaRPr lang="en-US" altLang="ko-KR" dirty="0"/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DCT </a:t>
            </a:r>
            <a:r>
              <a:rPr lang="ko-KR" altLang="en-US" dirty="0"/>
              <a:t>과제 리뷰 및 채점 기준 공개</a:t>
            </a:r>
            <a:endParaRPr lang="en-US" altLang="ko-KR" dirty="0"/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ko-KR" altLang="en-US" dirty="0"/>
              <a:t>실습</a:t>
            </a:r>
            <a:endParaRPr lang="en-US" altLang="ko-KR" dirty="0"/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ko-KR" altLang="en-US" dirty="0"/>
              <a:t>과제 </a:t>
            </a:r>
            <a:r>
              <a:rPr lang="en-US" altLang="ko-KR" dirty="0"/>
              <a:t>(Color noise reduction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</a:p>
          <a:p>
            <a:pPr marL="1200150" lvl="2" indent="-342900">
              <a:spcBef>
                <a:spcPts val="560"/>
              </a:spcBef>
              <a:buSzPts val="2800"/>
            </a:pPr>
            <a:endParaRPr lang="en-US" altLang="ko-KR" dirty="0"/>
          </a:p>
          <a:p>
            <a:pPr marL="1200150" lvl="2" indent="-342900">
              <a:spcBef>
                <a:spcPts val="560"/>
              </a:spcBef>
              <a:buSzPts val="2800"/>
            </a:pP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6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ko-KR" altLang="en-US" dirty="0"/>
              <a:t>목차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0C56220-0C3D-D194-7D8A-5068CF8ED9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50" y="692696"/>
                <a:ext cx="11713301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ko-KR" altLang="en-US" dirty="0"/>
                  <a:t>공지사항</a:t>
                </a:r>
                <a:endParaRPr lang="en-US" altLang="ko-KR" dirty="0"/>
              </a:p>
              <a:p>
                <a:pPr marL="800100" lvl="1" indent="-342900">
                  <a:spcBef>
                    <a:spcPts val="560"/>
                  </a:spcBef>
                  <a:buSzPts val="2800"/>
                  <a:buChar char="•"/>
                </a:pPr>
                <a:r>
                  <a:rPr lang="ko-KR" altLang="en-US" dirty="0"/>
                  <a:t>영상처리 </a:t>
                </a:r>
                <a:r>
                  <a:rPr lang="en-US" altLang="ko-KR" dirty="0"/>
                  <a:t>02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03</a:t>
                </a:r>
                <a:r>
                  <a:rPr lang="ko-KR" altLang="en-US" dirty="0"/>
                  <a:t>분반 과제 채점 공개</a:t>
                </a: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r>
                  <a:rPr lang="ko-KR" altLang="en-US" dirty="0"/>
                  <a:t>채점은 기본적으로 각 주차 별 채점 기준표에 의거하여 각 분반 조교가 채점</a:t>
                </a: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r>
                  <a:rPr lang="ko-KR" altLang="en-US" dirty="0"/>
                  <a:t>과제 채점에 대한 문의 사항은 각 분반 조교에게 문의 </a:t>
                </a:r>
                <a:endParaRPr lang="en-US" altLang="ko-KR" dirty="0"/>
              </a:p>
              <a:p>
                <a:pPr marL="857250" lvl="2" indent="0">
                  <a:spcBef>
                    <a:spcPts val="560"/>
                  </a:spcBef>
                  <a:buSzPts val="2800"/>
                  <a:buNone/>
                </a:pPr>
                <a:endParaRPr lang="en-US" altLang="ko-KR" dirty="0"/>
              </a:p>
              <a:p>
                <a:pPr marL="800100" lvl="1" indent="-342900">
                  <a:spcBef>
                    <a:spcPts val="560"/>
                  </a:spcBef>
                  <a:buSzPts val="2800"/>
                  <a:buChar char="•"/>
                </a:pPr>
                <a:r>
                  <a:rPr lang="ko-KR" altLang="en-US" dirty="0"/>
                  <a:t>영상처리 </a:t>
                </a:r>
                <a:r>
                  <a:rPr lang="en-US" altLang="ko-KR" dirty="0"/>
                  <a:t>02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03</a:t>
                </a:r>
                <a:r>
                  <a:rPr lang="ko-KR" altLang="en-US" dirty="0"/>
                  <a:t>분반 과제 채점 기준 공개</a:t>
                </a: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r>
                  <a:rPr lang="en-US" altLang="ko-KR" dirty="0"/>
                  <a:t>DCT </a:t>
                </a:r>
                <a:r>
                  <a:rPr lang="ko-KR" altLang="en-US" dirty="0"/>
                  <a:t>채점 기준 공개</a:t>
                </a:r>
                <a:endParaRPr lang="en-US" altLang="ko-KR" dirty="0"/>
              </a:p>
              <a:p>
                <a:pPr marL="857250" lvl="2" indent="0">
                  <a:spcBef>
                    <a:spcPts val="560"/>
                  </a:spcBef>
                  <a:buSzPts val="2800"/>
                  <a:buNone/>
                </a:pPr>
                <a:endParaRPr lang="en-US" altLang="ko-KR" dirty="0"/>
              </a:p>
              <a:p>
                <a:pPr marL="800100" lvl="1" indent="-342900">
                  <a:spcBef>
                    <a:spcPts val="560"/>
                  </a:spcBef>
                  <a:buSzPts val="2800"/>
                  <a:buChar char="•"/>
                </a:pPr>
                <a:r>
                  <a:rPr lang="ko-KR" altLang="en-US" dirty="0"/>
                  <a:t>과제 </a:t>
                </a:r>
                <a:r>
                  <a:rPr lang="en-US" altLang="ko-KR" dirty="0"/>
                  <a:t>Copy</a:t>
                </a:r>
                <a:r>
                  <a:rPr lang="ko-KR" altLang="en-US" dirty="0"/>
                  <a:t> 관련 공지</a:t>
                </a: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r>
                  <a:rPr lang="ko-KR" altLang="en-US" dirty="0"/>
                  <a:t>과제 </a:t>
                </a:r>
                <a:r>
                  <a:rPr lang="en-US" altLang="ko-KR" dirty="0"/>
                  <a:t>Copy</a:t>
                </a:r>
                <a:r>
                  <a:rPr lang="ko-KR" altLang="en-US" dirty="0"/>
                  <a:t>와 관련하여 과제를 함께 진행하였을 경우 보고서에 같이 과제를 진행한 학부생 학번 기입</a:t>
                </a:r>
                <a:endParaRPr lang="en-US" altLang="ko-KR" dirty="0"/>
              </a:p>
              <a:p>
                <a:pPr marL="857250" lvl="2" indent="0">
                  <a:spcBef>
                    <a:spcPts val="560"/>
                  </a:spcBef>
                  <a:buSzPts val="2800"/>
                  <a:buNone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0C56220-0C3D-D194-7D8A-5068CF8E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50" y="692696"/>
                <a:ext cx="11713301" cy="5616624"/>
              </a:xfrm>
              <a:prstGeom prst="rect">
                <a:avLst/>
              </a:prstGeom>
              <a:blipFill>
                <a:blip r:embed="rId3"/>
                <a:stretch>
                  <a:fillRect l="-866" t="-13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76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altLang="ko-KR" dirty="0"/>
              <a:t>DCT </a:t>
            </a:r>
            <a:r>
              <a:rPr lang="ko-KR" altLang="en-US" dirty="0"/>
              <a:t>과제 리뷰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FE57D-514C-FA50-A98D-B82E18C07D22}"/>
              </a:ext>
            </a:extLst>
          </p:cNvPr>
          <p:cNvSpPr txBox="1">
            <a:spLocks/>
          </p:cNvSpPr>
          <p:nvPr/>
        </p:nvSpPr>
        <p:spPr>
          <a:xfrm>
            <a:off x="239350" y="692696"/>
            <a:ext cx="11713301" cy="616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ko-KR" dirty="0"/>
              <a:t>DCT(Discrete cosine transform) mask</a:t>
            </a:r>
            <a:r>
              <a:rPr lang="ko-KR" altLang="en-US" dirty="0"/>
              <a:t> 완성</a:t>
            </a:r>
            <a:endParaRPr lang="en-US" altLang="ko-KR" dirty="0"/>
          </a:p>
          <a:p>
            <a:pPr marL="400050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400050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400050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400050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400050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400050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400050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ko-KR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400050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endParaRPr lang="en-US" altLang="ko-KR" dirty="0"/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endParaRPr lang="en-US" altLang="ko-KR" dirty="0"/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lang="en-US" altLang="ko-KR" dirty="0"/>
          </a:p>
          <a:p>
            <a:pPr marL="0" indent="0">
              <a:spcBef>
                <a:spcPts val="0"/>
              </a:spcBef>
              <a:buNone/>
            </a:pPr>
            <a:endParaRPr lang="ko-KR" altLang="en-US" dirty="0"/>
          </a:p>
        </p:txBody>
      </p:sp>
      <p:pic>
        <p:nvPicPr>
          <p:cNvPr id="4" name="그림 3" descr="낱말맞추기 퍼즐이(가) 표시된 사진&#10;&#10;자동 생성된 설명">
            <a:extLst>
              <a:ext uri="{FF2B5EF4-FFF2-40B4-BE49-F238E27FC236}">
                <a16:creationId xmlns:a16="http://schemas.microsoft.com/office/drawing/2014/main" id="{FBD13735-69F8-A606-FDC4-ADD9F4B9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2" y="1268760"/>
            <a:ext cx="49911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7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altLang="ko-KR" dirty="0"/>
              <a:t>DCT </a:t>
            </a:r>
            <a:r>
              <a:rPr lang="ko-KR" altLang="en-US" dirty="0"/>
              <a:t>채점 기준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0C56220-0C3D-D194-7D8A-5068CF8ED9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50" y="692696"/>
                <a:ext cx="11713301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ko-KR" altLang="en-US" dirty="0"/>
                  <a:t>영상처리 </a:t>
                </a:r>
                <a:r>
                  <a:rPr lang="en-US" altLang="ko-KR" dirty="0"/>
                  <a:t>02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03</a:t>
                </a:r>
                <a:r>
                  <a:rPr lang="ko-KR" altLang="en-US" dirty="0"/>
                  <a:t>분반 과제 채점 기준 공개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DCT </a:t>
                </a:r>
                <a:r>
                  <a:rPr lang="ko-KR" altLang="en-US" dirty="0"/>
                  <a:t>채점 기준 공개  </a:t>
                </a:r>
                <a:endParaRPr lang="en-US" altLang="ko-KR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02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03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분반 코드 모두 동일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ko-KR" altLang="en-US" dirty="0"/>
                  <a:t>코드 기준</a:t>
                </a:r>
                <a:endParaRPr lang="en-US" altLang="ko-KR" dirty="0"/>
              </a:p>
              <a:p>
                <a:pPr lvl="3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총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가지 </a:t>
                </a:r>
                <a:r>
                  <a:rPr lang="en-US" altLang="ko-KR" dirty="0"/>
                  <a:t>TODO </a:t>
                </a:r>
                <a:r>
                  <a:rPr lang="ko-KR" altLang="en-US" dirty="0"/>
                  <a:t>항목에 대하여 평가</a:t>
                </a:r>
                <a:endParaRPr lang="en-US" altLang="ko-KR" dirty="0"/>
              </a:p>
              <a:p>
                <a:pPr lvl="3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ore-KR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Spatial2Frequency_mask</a:t>
                </a:r>
                <a:r>
                  <a:rPr lang="ko-KR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함수</a:t>
                </a:r>
                <a:endParaRPr lang="en" altLang="ko-Kore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3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my_transform</a:t>
                </a:r>
                <a:r>
                  <a:rPr lang="en-US" altLang="ko-K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ko-KR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함수</a:t>
                </a:r>
                <a:endParaRPr lang="en-US" altLang="ko-KR" dirty="0"/>
              </a:p>
              <a:p>
                <a:pPr marL="1371600" lvl="3" indent="0">
                  <a:spcBef>
                    <a:spcPts val="0"/>
                  </a:spcBef>
                  <a:buNone/>
                </a:pPr>
                <a:endParaRPr lang="en-US" altLang="ko-KR" dirty="0"/>
              </a:p>
              <a:p>
                <a:pPr marL="1371600" lvl="3" indent="0">
                  <a:spcBef>
                    <a:spcPts val="0"/>
                  </a:spcBef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altLang="ko-KR" dirty="0"/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857250" lvl="2" indent="0">
                  <a:spcBef>
                    <a:spcPts val="560"/>
                  </a:spcBef>
                  <a:buSzPts val="2800"/>
                  <a:buNone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0C56220-0C3D-D194-7D8A-5068CF8E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50" y="692696"/>
                <a:ext cx="11713301" cy="5616624"/>
              </a:xfrm>
              <a:prstGeom prst="rect">
                <a:avLst/>
              </a:prstGeom>
              <a:blipFill>
                <a:blip r:embed="rId3"/>
                <a:stretch>
                  <a:fillRect l="-866" t="-13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BFAD05-0B55-3BBF-514E-145D14630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6" y="3284984"/>
            <a:ext cx="5489426" cy="2161392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4B82E55-9D6E-1C20-443E-121063033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284984"/>
            <a:ext cx="5490000" cy="21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altLang="ko-KR" dirty="0"/>
              <a:t>DCT </a:t>
            </a:r>
            <a:r>
              <a:rPr lang="ko-KR" altLang="en-US" dirty="0"/>
              <a:t>채점 기준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0C56220-0C3D-D194-7D8A-5068CF8ED9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50" y="692696"/>
                <a:ext cx="11713301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ko-KR" altLang="en-US" dirty="0"/>
                  <a:t>영상처리 </a:t>
                </a:r>
                <a:r>
                  <a:rPr lang="en-US" altLang="ko-KR" dirty="0"/>
                  <a:t>02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03</a:t>
                </a:r>
                <a:r>
                  <a:rPr lang="ko-KR" altLang="en-US" dirty="0"/>
                  <a:t>분반 과제 채점 기준 공개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DCT </a:t>
                </a:r>
                <a:r>
                  <a:rPr lang="ko-KR" altLang="en-US" dirty="0"/>
                  <a:t>채점 기준 공개  </a:t>
                </a:r>
                <a:endParaRPr lang="en-US" altLang="ko-KR" dirty="0"/>
              </a:p>
              <a:p>
                <a:pPr lvl="2">
                  <a:spcBef>
                    <a:spcPts val="0"/>
                  </a:spcBef>
                </a:pPr>
                <a:r>
                  <a:rPr lang="ko-KR" altLang="en-US" dirty="0"/>
                  <a:t>코드 기준</a:t>
                </a:r>
                <a:endParaRPr lang="en-US" altLang="ko-KR" dirty="0"/>
              </a:p>
              <a:p>
                <a:pPr lvl="3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Spatial2Frequency_mask</a:t>
                </a:r>
                <a:r>
                  <a:rPr lang="ko-KR" altLang="en-US" dirty="0"/>
                  <a:t> 함수</a:t>
                </a:r>
                <a:endParaRPr lang="en-US" altLang="ko-KR" dirty="0"/>
              </a:p>
              <a:p>
                <a:pPr lvl="4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Submask</a:t>
                </a:r>
                <a:r>
                  <a:rPr lang="ko-KR" altLang="en-US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잘못 구현 시 </a:t>
                </a:r>
                <a:r>
                  <a:rPr lang="en-US" altLang="ko-KR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ko-KR" altLang="en-US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점 감점</a:t>
                </a:r>
                <a:r>
                  <a:rPr lang="en-US" altLang="ko-KR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(Normalization</a:t>
                </a:r>
                <a:r>
                  <a:rPr lang="ko-KR" altLang="en-US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은 따로 평가</a:t>
                </a:r>
                <a:r>
                  <a:rPr lang="en-US" altLang="ko-KR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4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부분 점수 없음 </a:t>
                </a:r>
                <a:r>
                  <a:rPr lang="en-US" altLang="ko-KR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" altLang="ko-Kore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4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1371600" lvl="3" indent="0">
                  <a:spcBef>
                    <a:spcPts val="0"/>
                  </a:spcBef>
                  <a:buNone/>
                </a:pPr>
                <a:endParaRPr lang="en-US" altLang="ko-KR" dirty="0"/>
              </a:p>
              <a:p>
                <a:pPr marL="1371600" lvl="3" indent="0">
                  <a:spcBef>
                    <a:spcPts val="0"/>
                  </a:spcBef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altLang="ko-KR" dirty="0"/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857250" lvl="2" indent="0">
                  <a:spcBef>
                    <a:spcPts val="560"/>
                  </a:spcBef>
                  <a:buSzPts val="2800"/>
                  <a:buNone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0C56220-0C3D-D194-7D8A-5068CF8E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50" y="692696"/>
                <a:ext cx="11713301" cy="5616624"/>
              </a:xfrm>
              <a:prstGeom prst="rect">
                <a:avLst/>
              </a:prstGeom>
              <a:blipFill>
                <a:blip r:embed="rId3"/>
                <a:stretch>
                  <a:fillRect l="-866" t="-13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0FAAE72-3E99-28DA-B045-A587D8521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3068960"/>
            <a:ext cx="5489426" cy="21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altLang="ko-KR" dirty="0"/>
              <a:t>DCT </a:t>
            </a:r>
            <a:r>
              <a:rPr lang="ko-KR" altLang="en-US" dirty="0"/>
              <a:t>채점 기준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0C56220-0C3D-D194-7D8A-5068CF8ED9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50" y="692696"/>
                <a:ext cx="11713301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ko-KR" altLang="en-US" dirty="0"/>
                  <a:t>영상처리 </a:t>
                </a:r>
                <a:r>
                  <a:rPr lang="en-US" altLang="ko-KR" dirty="0"/>
                  <a:t>02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03</a:t>
                </a:r>
                <a:r>
                  <a:rPr lang="ko-KR" altLang="en-US" dirty="0"/>
                  <a:t>분반 과제 채점 기준 공개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DCT </a:t>
                </a:r>
                <a:r>
                  <a:rPr lang="ko-KR" altLang="en-US" dirty="0"/>
                  <a:t>채점 기준 공개  </a:t>
                </a:r>
                <a:endParaRPr lang="en-US" altLang="ko-KR" dirty="0"/>
              </a:p>
              <a:p>
                <a:pPr lvl="2">
                  <a:spcBef>
                    <a:spcPts val="0"/>
                  </a:spcBef>
                </a:pPr>
                <a:r>
                  <a:rPr lang="ko-KR" altLang="en-US" dirty="0"/>
                  <a:t>코드 기준</a:t>
                </a:r>
                <a:endParaRPr lang="en-US" altLang="ko-KR" dirty="0"/>
              </a:p>
              <a:p>
                <a:pPr lvl="3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my_normalize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</a:t>
                </a:r>
                <a:endParaRPr lang="en-US" altLang="ko-KR" dirty="0"/>
              </a:p>
              <a:p>
                <a:pPr lvl="4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잘못 구현 시 </a:t>
                </a:r>
                <a:r>
                  <a:rPr lang="en-US" altLang="ko-KR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ko-KR" altLang="en-US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점 감점</a:t>
                </a:r>
                <a:endParaRPr lang="en-US" altLang="ko-KR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4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부분 점수</a:t>
                </a:r>
                <a:endPara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5">
                  <a:spcBef>
                    <a:spcPts val="0"/>
                  </a:spcBef>
                </a:pPr>
                <a:r>
                  <a:rPr lang="en-US" altLang="ko-Kore-KR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Mask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의 최솟값과 최댓값이 같은 경우와 그 외의 영역 경우로 나누어서 처리한 경우 </a:t>
                </a:r>
                <a:br>
                  <a:rPr lang="en-US" altLang="ko-KR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ko-KR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-&gt;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감점 없음</a:t>
                </a:r>
                <a:endParaRPr lang="en-US" altLang="ko-KR" sz="16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5">
                  <a:spcBef>
                    <a:spcPts val="0"/>
                  </a:spcBef>
                </a:pPr>
                <a:r>
                  <a:rPr lang="ko-KR" alt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가지 경우로 나누지 않고 한 가지 경우에만 처리한 경우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점 감점</a:t>
                </a:r>
                <a:endParaRPr lang="en" altLang="ko-Kore-KR" sz="16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4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1371600" lvl="3" indent="0">
                  <a:spcBef>
                    <a:spcPts val="0"/>
                  </a:spcBef>
                  <a:buNone/>
                </a:pPr>
                <a:endParaRPr lang="en-US" altLang="ko-KR" dirty="0"/>
              </a:p>
              <a:p>
                <a:pPr marL="1371600" lvl="3" indent="0">
                  <a:spcBef>
                    <a:spcPts val="0"/>
                  </a:spcBef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altLang="ko-KR" dirty="0"/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857250" lvl="2" indent="0">
                  <a:spcBef>
                    <a:spcPts val="560"/>
                  </a:spcBef>
                  <a:buSzPts val="2800"/>
                  <a:buNone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0C56220-0C3D-D194-7D8A-5068CF8E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50" y="692696"/>
                <a:ext cx="11713301" cy="5616624"/>
              </a:xfrm>
              <a:prstGeom prst="rect">
                <a:avLst/>
              </a:prstGeom>
              <a:blipFill>
                <a:blip r:embed="rId3"/>
                <a:stretch>
                  <a:fillRect l="-866" t="-13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0FAAE72-3E99-28DA-B045-A587D8521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3861048"/>
            <a:ext cx="5489426" cy="21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703512" y="13560"/>
            <a:ext cx="8784900" cy="6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altLang="ko-KR" dirty="0"/>
              <a:t>DCT </a:t>
            </a:r>
            <a:r>
              <a:rPr lang="ko-KR" altLang="en-US" dirty="0"/>
              <a:t>채점 기준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0C56220-0C3D-D194-7D8A-5068CF8ED9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50" y="692696"/>
                <a:ext cx="11713301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ko-KR" altLang="en-US" dirty="0"/>
                  <a:t>영상처리 </a:t>
                </a:r>
                <a:r>
                  <a:rPr lang="en-US" altLang="ko-KR" dirty="0"/>
                  <a:t>02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03</a:t>
                </a:r>
                <a:r>
                  <a:rPr lang="ko-KR" altLang="en-US" dirty="0"/>
                  <a:t>분반 과제 채점 기준 공개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Canny Edge Detection </a:t>
                </a:r>
                <a:r>
                  <a:rPr lang="ko-KR" altLang="en-US" dirty="0"/>
                  <a:t>채점 기준 공개  </a:t>
                </a:r>
                <a:endParaRPr lang="en-US" altLang="ko-KR" dirty="0"/>
              </a:p>
              <a:p>
                <a:pPr lvl="2">
                  <a:spcBef>
                    <a:spcPts val="0"/>
                  </a:spcBef>
                </a:pPr>
                <a:r>
                  <a:rPr lang="ko-KR" altLang="en-US" dirty="0"/>
                  <a:t>보고서 기준</a:t>
                </a:r>
                <a:endParaRPr lang="en-US" altLang="ko-KR" dirty="0"/>
              </a:p>
              <a:p>
                <a:pPr lvl="2">
                  <a:spcBef>
                    <a:spcPts val="0"/>
                  </a:spcBef>
                </a:pPr>
                <a:r>
                  <a:rPr lang="ko-KR" altLang="en-US" dirty="0"/>
                  <a:t>제출 이미지 누락 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점 감점</a:t>
                </a:r>
                <a:endParaRPr lang="en-US" altLang="ko-KR" dirty="0"/>
              </a:p>
              <a:p>
                <a:pPr lvl="2">
                  <a:spcBef>
                    <a:spcPts val="0"/>
                  </a:spcBef>
                </a:pPr>
                <a:r>
                  <a:rPr lang="ko-KR" altLang="en-US" dirty="0"/>
                  <a:t>코드 누락 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점 감점</a:t>
                </a:r>
                <a:endParaRPr lang="en-US" altLang="ko-KR" dirty="0"/>
              </a:p>
              <a:p>
                <a:pPr marL="1371600" lvl="3" indent="0">
                  <a:spcBef>
                    <a:spcPts val="0"/>
                  </a:spcBef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altLang="ko-KR" dirty="0"/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857250" lvl="2" indent="0">
                  <a:spcBef>
                    <a:spcPts val="560"/>
                  </a:spcBef>
                  <a:buSzPts val="2800"/>
                  <a:buNone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1200150" lvl="2" indent="-342900">
                  <a:spcBef>
                    <a:spcPts val="560"/>
                  </a:spcBef>
                  <a:buSzPts val="2800"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A0C56220-0C3D-D194-7D8A-5068CF8E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50" y="692696"/>
                <a:ext cx="11713301" cy="5616624"/>
              </a:xfrm>
              <a:prstGeom prst="rect">
                <a:avLst/>
              </a:prstGeom>
              <a:blipFill>
                <a:blip r:embed="rId3"/>
                <a:stretch>
                  <a:fillRect l="-937" t="-1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 descr="낱말맞추기 퍼즐이(가) 표시된 사진&#10;&#10;자동 생성된 설명">
            <a:extLst>
              <a:ext uri="{FF2B5EF4-FFF2-40B4-BE49-F238E27FC236}">
                <a16:creationId xmlns:a16="http://schemas.microsoft.com/office/drawing/2014/main" id="{191501FE-0665-8D1D-2213-CB0F5DB19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46" y="2636912"/>
            <a:ext cx="3649908" cy="39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2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112172</TotalTime>
  <Words>534</Words>
  <Application>Microsoft Macintosh PowerPoint</Application>
  <PresentationFormat>와이드스크린</PresentationFormat>
  <Paragraphs>196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CJK KR</vt:lpstr>
      <vt:lpstr>Söhne</vt:lpstr>
      <vt:lpstr>Arial</vt:lpstr>
      <vt:lpstr>Calibri</vt:lpstr>
      <vt:lpstr>Cambria Math</vt:lpstr>
      <vt:lpstr>Office Theme</vt:lpstr>
      <vt:lpstr>Image Processing 실습 14주차</vt:lpstr>
      <vt:lpstr>PowerPoint 프레젠테이션</vt:lpstr>
      <vt:lpstr>공지사항</vt:lpstr>
      <vt:lpstr>목차</vt:lpstr>
      <vt:lpstr>DCT 과제 리뷰</vt:lpstr>
      <vt:lpstr>DCT 채점 기준</vt:lpstr>
      <vt:lpstr>DCT 채점 기준</vt:lpstr>
      <vt:lpstr>DCT 채점 기준</vt:lpstr>
      <vt:lpstr>DCT 채점 기준</vt:lpstr>
      <vt:lpstr>실습</vt:lpstr>
      <vt:lpstr>실습</vt:lpstr>
      <vt:lpstr>실습</vt:lpstr>
      <vt:lpstr>과제</vt:lpstr>
      <vt:lpstr>과제</vt:lpstr>
      <vt:lpstr>과제</vt:lpstr>
      <vt:lpstr>과제</vt:lpstr>
      <vt:lpstr>과제</vt:lpstr>
      <vt:lpstr>Q &amp; 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 at ADSC</dc:title>
  <dc:creator>hyunseop</dc:creator>
  <cp:lastModifiedBy>김대현</cp:lastModifiedBy>
  <cp:revision>6432</cp:revision>
  <cp:lastPrinted>2022-11-28T05:13:00Z</cp:lastPrinted>
  <dcterms:created xsi:type="dcterms:W3CDTF">2010-07-15T02:32:42Z</dcterms:created>
  <dcterms:modified xsi:type="dcterms:W3CDTF">2023-06-02T00:43:20Z</dcterms:modified>
</cp:coreProperties>
</file>