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67" r:id="rId3"/>
    <p:sldId id="369" r:id="rId4"/>
    <p:sldId id="269" r:id="rId5"/>
    <p:sldId id="370" r:id="rId6"/>
    <p:sldId id="270" r:id="rId7"/>
    <p:sldId id="371" r:id="rId8"/>
    <p:sldId id="27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1" r:id="rId31"/>
    <p:sldId id="302" r:id="rId32"/>
    <p:sldId id="304" r:id="rId33"/>
    <p:sldId id="372" r:id="rId34"/>
    <p:sldId id="271" r:id="rId35"/>
    <p:sldId id="37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74" r:id="rId62"/>
    <p:sldId id="272" r:id="rId63"/>
    <p:sldId id="375" r:id="rId64"/>
    <p:sldId id="331" r:id="rId65"/>
    <p:sldId id="332" r:id="rId66"/>
    <p:sldId id="333" r:id="rId67"/>
    <p:sldId id="363" r:id="rId68"/>
    <p:sldId id="364" r:id="rId69"/>
    <p:sldId id="334" r:id="rId70"/>
    <p:sldId id="335" r:id="rId71"/>
    <p:sldId id="336" r:id="rId72"/>
    <p:sldId id="337" r:id="rId73"/>
    <p:sldId id="338" r:id="rId74"/>
    <p:sldId id="339" r:id="rId75"/>
    <p:sldId id="365" r:id="rId76"/>
    <p:sldId id="366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67" r:id="rId85"/>
    <p:sldId id="368" r:id="rId86"/>
    <p:sldId id="347" r:id="rId87"/>
    <p:sldId id="348" r:id="rId88"/>
    <p:sldId id="349" r:id="rId89"/>
    <p:sldId id="376" r:id="rId90"/>
    <p:sldId id="351" r:id="rId91"/>
    <p:sldId id="352" r:id="rId92"/>
    <p:sldId id="357" r:id="rId93"/>
    <p:sldId id="355" r:id="rId94"/>
    <p:sldId id="358" r:id="rId95"/>
    <p:sldId id="356" r:id="rId96"/>
    <p:sldId id="359" r:id="rId97"/>
    <p:sldId id="360" r:id="rId98"/>
    <p:sldId id="361" r:id="rId99"/>
    <p:sldId id="362" r:id="rId100"/>
    <p:sldId id="377" r:id="rId101"/>
    <p:sldId id="268" r:id="rId10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34B716DA-6260-487E-885D-1A95A512DC7F}">
          <p14:sldIdLst>
            <p14:sldId id="256"/>
            <p14:sldId id="267"/>
          </p14:sldIdLst>
        </p14:section>
        <p14:section name="시간 복잡도 (Time Complexity)" id="{390C6F03-438C-4B91-B8A9-66BC5B4271F1}">
          <p14:sldIdLst>
            <p14:sldId id="369"/>
            <p14:sldId id="269"/>
          </p14:sldIdLst>
        </p14:section>
        <p14:section name="선택 정렬 (Selection Sort)" id="{8347CB6F-0C73-42AC-92FE-348F1BCDF2F5}">
          <p14:sldIdLst>
            <p14:sldId id="370"/>
            <p14:sldId id="270"/>
            <p14:sldId id="371"/>
            <p14:sldId id="273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4"/>
          </p14:sldIdLst>
        </p14:section>
        <p14:section name="버블 정렬 (Bubble Sort)" id="{3CAC486F-D9EE-46C7-8473-3DBF23401E84}">
          <p14:sldIdLst>
            <p14:sldId id="372"/>
            <p14:sldId id="271"/>
            <p14:sldId id="37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삽입 정렬 (Insertion Sort)" id="{0FED1CED-78B6-4AC4-B6EA-8C35419817EC}">
          <p14:sldIdLst>
            <p14:sldId id="374"/>
            <p14:sldId id="272"/>
            <p14:sldId id="375"/>
            <p14:sldId id="331"/>
            <p14:sldId id="332"/>
            <p14:sldId id="333"/>
            <p14:sldId id="363"/>
            <p14:sldId id="364"/>
            <p14:sldId id="334"/>
            <p14:sldId id="335"/>
            <p14:sldId id="336"/>
            <p14:sldId id="337"/>
            <p14:sldId id="338"/>
            <p14:sldId id="339"/>
            <p14:sldId id="365"/>
            <p14:sldId id="366"/>
            <p14:sldId id="340"/>
            <p14:sldId id="341"/>
            <p14:sldId id="342"/>
            <p14:sldId id="343"/>
            <p14:sldId id="344"/>
            <p14:sldId id="345"/>
            <p14:sldId id="346"/>
            <p14:sldId id="367"/>
            <p14:sldId id="368"/>
            <p14:sldId id="347"/>
            <p14:sldId id="348"/>
            <p14:sldId id="349"/>
            <p14:sldId id="376"/>
            <p14:sldId id="351"/>
            <p14:sldId id="352"/>
            <p14:sldId id="357"/>
            <p14:sldId id="355"/>
            <p14:sldId id="358"/>
            <p14:sldId id="356"/>
            <p14:sldId id="359"/>
            <p14:sldId id="360"/>
            <p14:sldId id="361"/>
            <p14:sldId id="362"/>
            <p14:sldId id="377"/>
          </p14:sldIdLst>
        </p14:section>
        <p14:section name="End" id="{23B1E4AA-E115-4D7C-B34A-CF8E2AB189B7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33"/>
    <a:srgbClr val="0000CC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75" autoAdjust="0"/>
  </p:normalViewPr>
  <p:slideViewPr>
    <p:cSldViewPr snapToGrid="0" showGuides="1">
      <p:cViewPr varScale="1">
        <p:scale>
          <a:sx n="113" d="100"/>
          <a:sy n="113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0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46790A8-8D3B-4D5A-B23D-D6FC9EC9C9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627CFA-29E5-43F0-95E6-1F8C5CCCF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DFCA9-C6C8-4483-8529-B9C2D8C823FF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C7199-75B2-41B4-8F8A-FEFCE5E39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00040-17C6-40EE-9BA8-25AF898C88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81525-A5C5-4AA8-B48A-5F4F427CB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182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44352-7D0A-444E-9471-0B61ECEB072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3868C-B20C-4CAA-B30E-04F9A0B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04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7EBEA-6DCB-48F9-AFEA-6158BB0D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56241-CE85-4444-A60C-8919C7B8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B83DD-C648-48B3-B112-83D60D5F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3232-7BD1-4BC7-A269-CB14D5F7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B13FF-E182-40FD-97FE-DCE72280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5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322E-6C72-4628-9398-343A9E3B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5BC82E-E15A-4526-8B53-8EA30148E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085CA-1A5C-4477-82FF-C0BB8EF8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A83AC-C516-4D03-B00E-CA8A5607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2B4F-91A6-4FCA-8B90-8B5E8F0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37B9C-1CF5-46C2-B963-0750119B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99721-762A-4943-B696-72988743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E0207-9379-4D9E-9038-C2BB3850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99010-1DBC-4B5B-8773-15A125E5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A2BBD-16A3-448C-B4DC-B5F5CAC3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77FDB-FC99-49F4-8F9D-3FFEA03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081F38-F532-4993-BE50-A42F4F5B0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7D118-06B0-47FD-A7CE-9AA99658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560C1-9BF5-4ED9-A6B3-FE121D68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1B007-132D-4D20-8DFC-FC56E782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3514B-BC3B-40DB-A823-944327D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5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F818-F456-46EC-8E8B-DCC41C89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0BF51-8C5F-4682-9F77-1C8E74BF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565274"/>
            <a:ext cx="11988800" cy="4598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CBEE6-071C-4184-A818-BEE63A4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BE785EA-A312-4E3D-84C7-C872CB2E24E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40327-36E1-4B81-80A3-38297623AF75}"/>
              </a:ext>
            </a:extLst>
          </p:cNvPr>
          <p:cNvCxnSpPr/>
          <p:nvPr userDrawn="1"/>
        </p:nvCxnSpPr>
        <p:spPr>
          <a:xfrm>
            <a:off x="0" y="1270000"/>
            <a:ext cx="1214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B5C74-6DBC-443E-BA79-AD31F3C0EA2C}"/>
              </a:ext>
            </a:extLst>
          </p:cNvPr>
          <p:cNvCxnSpPr/>
          <p:nvPr userDrawn="1"/>
        </p:nvCxnSpPr>
        <p:spPr>
          <a:xfrm>
            <a:off x="0" y="6343649"/>
            <a:ext cx="1214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D4A3E9C9-2FAA-4836-B64A-0063F166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36E74947-D369-4BB6-9F39-A8D19B5C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13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Sort1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6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40327-36E1-4B81-80A3-38297623AF75}"/>
              </a:ext>
            </a:extLst>
          </p:cNvPr>
          <p:cNvCxnSpPr/>
          <p:nvPr userDrawn="1"/>
        </p:nvCxnSpPr>
        <p:spPr>
          <a:xfrm>
            <a:off x="0" y="1270000"/>
            <a:ext cx="1214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B5C74-6DBC-443E-BA79-AD31F3C0EA2C}"/>
              </a:ext>
            </a:extLst>
          </p:cNvPr>
          <p:cNvCxnSpPr/>
          <p:nvPr userDrawn="1"/>
        </p:nvCxnSpPr>
        <p:spPr>
          <a:xfrm>
            <a:off x="0" y="6343649"/>
            <a:ext cx="1214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DD02EC-9799-41B0-B64B-EB5A31CE99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>
                <a:solidFill>
                  <a:srgbClr val="0000FF"/>
                </a:solidFill>
              </a:rPr>
              <a:t>감사합니다</a:t>
            </a:r>
            <a:r>
              <a:rPr lang="en-US" altLang="ko-KR" sz="4800" dirty="0">
                <a:solidFill>
                  <a:srgbClr val="0000FF"/>
                </a:solidFill>
              </a:rPr>
              <a:t>!</a:t>
            </a:r>
            <a:endParaRPr lang="ko-KR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436B-9DC0-468D-8AAF-6C4F100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2E3E1-E3A6-43FF-973B-DC6DA4D0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4F4EE-C708-4935-A538-E0B53180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BBAA6-C710-44F7-AA4F-89C58C32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A34C-628D-45FC-89BF-7A59C6D8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0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BFC9-3C91-4BC8-A5B7-B8938061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70B9E-2C6D-4743-BDC4-1DF3A591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270D2-434D-47EA-9C91-99C6B224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573B2-8377-458A-91DE-C115A8E5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30294-D982-4B75-A608-6A80F21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179F3-76AB-4757-8098-BBF99ACA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F029-182E-4D02-A956-5990810B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04921-E8CE-4980-8C99-7009B932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C3EA64-6F07-41D5-AA7B-6893206C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6F40C9-DFF1-491E-B46E-147FADCEF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2BD12-790A-48E6-AE91-D5DC56241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DF194-2BF3-4CB7-BD92-80A98C50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BC728-966A-4B84-B7AC-F68D3F31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0E9A0-738B-43D8-8BF5-42ED6384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8F194-07D0-45F3-BBCB-353C763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1F7808-1D6C-4049-9986-B8C227EC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D0635-35AB-444D-98F9-802B971B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AB6A2-99BE-426D-B223-BA43E382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2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1582A-0A48-4040-80DB-415B1403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341DEA-6325-4C99-8F1B-F963C68F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72B6E-785C-437A-8839-E728680F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FD19-7D84-42B8-A5B4-C3ECB5BB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F207F-7A07-4E44-BEA1-48FFC184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1D978-D03B-4FB0-BF64-E168FD92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87E7E-1584-430D-8EED-77E27ED0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ED79F-6204-4460-A3FE-ED8E6A2C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Sort1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4846E-3508-4648-95BA-012E9D9A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2A1E20-63A9-4833-B5EE-8171781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5FD52-BE02-441D-946D-B72A085D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3864-DFDF-4A82-B2A7-CFECDC26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B1E6C-BE14-44EC-AAB7-8C408468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C806-82FD-449D-8E72-3E92A347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28B3-21D1-4347-9EE6-5398EFF3E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8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jin1221" TargetMode="External"/><Relationship Id="rId2" Type="http://schemas.openxmlformats.org/officeDocument/2006/relationships/hyperlink" Target="mailto:taejin782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A7F2-1C00-444C-853E-37A14F235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3" y="1122363"/>
            <a:ext cx="10083114" cy="2387600"/>
          </a:xfrm>
        </p:spPr>
        <p:txBody>
          <a:bodyPr/>
          <a:lstStyle/>
          <a:p>
            <a:r>
              <a:rPr lang="en-US" altLang="ko-KR" dirty="0"/>
              <a:t>Sort1</a:t>
            </a:r>
            <a:br>
              <a:rPr lang="en-US" altLang="ko-KR" dirty="0"/>
            </a:br>
            <a:r>
              <a:rPr lang="en-US" altLang="ko-KR" sz="3200" dirty="0"/>
              <a:t>- Selection, Bubble, Insertion 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390A2-E6E4-4B91-8570-AD55F678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621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안태진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taejin7824@gmail.com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GitHub(</a:t>
            </a:r>
            <a:r>
              <a:rPr lang="en-US" altLang="ko-KR" dirty="0">
                <a:hlinkClick r:id="rId3"/>
              </a:rPr>
              <a:t>github.com/taejin1221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상명대학교 소프트웨어학과</a:t>
            </a:r>
            <a:endParaRPr lang="en-US" altLang="ko-KR" dirty="0"/>
          </a:p>
          <a:p>
            <a:r>
              <a:rPr lang="en-US" altLang="ko-KR" dirty="0"/>
              <a:t>201821002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6482-97E3-464B-B355-7982D3940F4D}"/>
              </a:ext>
            </a:extLst>
          </p:cNvPr>
          <p:cNvSpPr txBox="1">
            <a:spLocks/>
          </p:cNvSpPr>
          <p:nvPr/>
        </p:nvSpPr>
        <p:spPr>
          <a:xfrm>
            <a:off x="1908353" y="90463"/>
            <a:ext cx="8361518" cy="403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Algorithm</a:t>
            </a:r>
            <a:r>
              <a:rPr lang="en-GB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CE60E-3BF6-4A1C-8790-6A59FA0FF96F}"/>
              </a:ext>
            </a:extLst>
          </p:cNvPr>
          <p:cNvSpPr txBox="1"/>
          <p:nvPr/>
        </p:nvSpPr>
        <p:spPr>
          <a:xfrm>
            <a:off x="5638800" y="29337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25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(3/25)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524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0 -&gt;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1582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0C4E-E709-4CEA-A87E-FE0E79AF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4DF07-9D58-48AA-8A23-769394A2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638F7-9DD5-4F67-8230-9895B3F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100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2401F-5B76-4599-93AC-F710EDCBAC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FCB8C-374E-43A6-9857-04DE87BF0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9186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9B84802-8152-457E-9CD7-772D98D755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>
                <a:solidFill>
                  <a:srgbClr val="0000FF"/>
                </a:solidFill>
              </a:rPr>
              <a:t>감사합니다</a:t>
            </a:r>
            <a:r>
              <a:rPr lang="en-US" altLang="ko-KR" sz="4800" dirty="0">
                <a:solidFill>
                  <a:srgbClr val="0000FF"/>
                </a:solidFill>
              </a:rPr>
              <a:t>!</a:t>
            </a:r>
            <a:endParaRPr lang="ko-KR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(4/25)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09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(5/25)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35333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62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(6/25)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8966199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1 -&gt;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34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(7/25)</a:t>
            </a:r>
          </a:p>
          <a:p>
            <a:pPr lvl="1"/>
            <a:r>
              <a:rPr lang="ko-KR" altLang="en-US" dirty="0"/>
              <a:t>끝에 도달 했으면 그 </a:t>
            </a:r>
            <a:r>
              <a:rPr lang="en-US" altLang="ko-KR" dirty="0" err="1"/>
              <a:t>maxIdx</a:t>
            </a:r>
            <a:r>
              <a:rPr lang="ko-KR" altLang="en-US" dirty="0"/>
              <a:t>와 끝 값 </a:t>
            </a:r>
            <a:r>
              <a:rPr lang="en-US" altLang="ko-KR" dirty="0"/>
              <a:t>swap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967316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21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(8/25)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188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8242300" y="20997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2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(9/25)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300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8242300" y="20997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(10/25)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69365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0 -&gt;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8242300" y="20997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8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(11/25)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8242300" y="20997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9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(12/25)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1840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8242300" y="20997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33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(13/25)</a:t>
            </a:r>
          </a:p>
          <a:p>
            <a:pPr lvl="1"/>
            <a:r>
              <a:rPr lang="ko-KR" altLang="en-US" dirty="0"/>
              <a:t>끝에 도달 했으면 그 </a:t>
            </a:r>
            <a:r>
              <a:rPr lang="en-US" altLang="ko-KR" dirty="0" err="1"/>
              <a:t>maxIdx</a:t>
            </a:r>
            <a:r>
              <a:rPr lang="ko-KR" altLang="en-US" dirty="0"/>
              <a:t>와 끝 값 </a:t>
            </a:r>
            <a:r>
              <a:rPr lang="en-US" altLang="ko-KR" dirty="0"/>
              <a:t>swap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822536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8242300" y="20997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5C89F6F-0B62-4617-AD65-F19DB4DAE641}"/>
              </a:ext>
            </a:extLst>
          </p:cNvPr>
          <p:cNvCxnSpPr>
            <a:cxnSpLocks/>
            <a:stCxn id="9" idx="2"/>
            <a:endCxn id="15" idx="2"/>
          </p:cNvCxnSpPr>
          <p:nvPr/>
        </p:nvCxnSpPr>
        <p:spPr>
          <a:xfrm rot="16200000" flipH="1">
            <a:off x="6096000" y="3149600"/>
            <a:ext cx="12700" cy="2861734"/>
          </a:xfrm>
          <a:prstGeom prst="bentConnector3">
            <a:avLst>
              <a:gd name="adj1" fmla="val 7933331"/>
            </a:avLst>
          </a:prstGeom>
          <a:ln w="28575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E572192-CD56-4672-B635-DA2A8BA5E527}"/>
              </a:ext>
            </a:extLst>
          </p:cNvPr>
          <p:cNvCxnSpPr>
            <a:cxnSpLocks/>
          </p:cNvCxnSpPr>
          <p:nvPr/>
        </p:nvCxnSpPr>
        <p:spPr>
          <a:xfrm rot="5400000">
            <a:off x="5621867" y="3149600"/>
            <a:ext cx="12700" cy="2861734"/>
          </a:xfrm>
          <a:prstGeom prst="bentConnector3">
            <a:avLst>
              <a:gd name="adj1" fmla="val 10800000"/>
            </a:avLst>
          </a:prstGeom>
          <a:ln w="28575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1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(14/25)</a:t>
            </a:r>
          </a:p>
          <a:p>
            <a:pPr lvl="1"/>
            <a:r>
              <a:rPr lang="ko-KR" altLang="en-US" dirty="0"/>
              <a:t>끝에 도달 했으면 그 </a:t>
            </a:r>
            <a:r>
              <a:rPr lang="en-US" altLang="ko-KR" dirty="0" err="1"/>
              <a:t>maxIdx</a:t>
            </a:r>
            <a:r>
              <a:rPr lang="ko-KR" altLang="en-US" dirty="0"/>
              <a:t>와 끝 값 </a:t>
            </a:r>
            <a:r>
              <a:rPr lang="en-US" altLang="ko-KR" dirty="0"/>
              <a:t>swap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822536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6802967" y="2167466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4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(15/25)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188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6802967" y="2167466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2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(16/25)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300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6802967" y="2167466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08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(17/25)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43966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6802967" y="2167466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(18/25)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83299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6802967" y="2167466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7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(19/25)</a:t>
            </a:r>
          </a:p>
          <a:p>
            <a:pPr lvl="1"/>
            <a:r>
              <a:rPr lang="ko-KR" altLang="en-US" dirty="0"/>
              <a:t>끝에 도달 했으면 그 </a:t>
            </a:r>
            <a:r>
              <a:rPr lang="en-US" altLang="ko-KR" dirty="0" err="1"/>
              <a:t>maxIdx</a:t>
            </a:r>
            <a:r>
              <a:rPr lang="ko-KR" altLang="en-US" dirty="0"/>
              <a:t>와 끝 값 </a:t>
            </a:r>
            <a:r>
              <a:rPr lang="en-US" altLang="ko-KR" dirty="0"/>
              <a:t>swap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80296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6802967" y="2167466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DCCF327-3096-4BD9-B816-83F63B632E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9714" y="3149335"/>
            <a:ext cx="12700" cy="2861734"/>
          </a:xfrm>
          <a:prstGeom prst="bentConnector3">
            <a:avLst>
              <a:gd name="adj1" fmla="val 7933331"/>
            </a:avLst>
          </a:prstGeom>
          <a:ln w="28575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3F205E3-0B6D-4328-A0AF-279E61A9C9DE}"/>
              </a:ext>
            </a:extLst>
          </p:cNvPr>
          <p:cNvCxnSpPr>
            <a:cxnSpLocks/>
          </p:cNvCxnSpPr>
          <p:nvPr/>
        </p:nvCxnSpPr>
        <p:spPr>
          <a:xfrm rot="5400000">
            <a:off x="4455581" y="3149335"/>
            <a:ext cx="12700" cy="2861734"/>
          </a:xfrm>
          <a:prstGeom prst="bentConnector3">
            <a:avLst>
              <a:gd name="adj1" fmla="val 10800000"/>
            </a:avLst>
          </a:prstGeom>
          <a:ln w="28575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79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(20/25)</a:t>
            </a:r>
          </a:p>
          <a:p>
            <a:pPr lvl="1"/>
            <a:r>
              <a:rPr lang="ko-KR" altLang="en-US" dirty="0"/>
              <a:t>끝에 도달 했으면 그 </a:t>
            </a:r>
            <a:r>
              <a:rPr lang="en-US" altLang="ko-KR" dirty="0" err="1"/>
              <a:t>maxIdx</a:t>
            </a:r>
            <a:r>
              <a:rPr lang="ko-KR" altLang="en-US" dirty="0"/>
              <a:t>와 끝 값 </a:t>
            </a:r>
            <a:r>
              <a:rPr lang="en-US" altLang="ko-KR" dirty="0"/>
              <a:t>swap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1900" y="3149333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5" y="3149333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80296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5380565" y="21333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05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(21/25)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1900" y="3149333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5" y="3149333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01900" y="4580200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5380565" y="21333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98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(22/25)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1900" y="3149333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5" y="3149333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04633" y="4580200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5380565" y="21333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2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시간 복잡도</a:t>
            </a:r>
            <a:r>
              <a:rPr lang="en-US" altLang="ko-KR" dirty="0">
                <a:solidFill>
                  <a:srgbClr val="0000FF"/>
                </a:solidFill>
              </a:rPr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598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(23/25)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1900" y="3149333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5" y="3149333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94766" y="4580200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0 -&gt;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5380565" y="2133333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9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(24/25)</a:t>
            </a:r>
          </a:p>
          <a:p>
            <a:pPr lvl="1"/>
            <a:r>
              <a:rPr lang="ko-KR" altLang="en-US" dirty="0"/>
              <a:t>끝에 도달 했으면 그 </a:t>
            </a:r>
            <a:r>
              <a:rPr lang="en-US" altLang="ko-KR" dirty="0" err="1"/>
              <a:t>maxIdx</a:t>
            </a:r>
            <a:r>
              <a:rPr lang="ko-KR" altLang="en-US" dirty="0"/>
              <a:t>와 끝 값 </a:t>
            </a:r>
            <a:r>
              <a:rPr lang="en-US" altLang="ko-KR" dirty="0"/>
              <a:t>swap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1900" y="3149333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5" y="3149333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5334000" y="4580200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3945465" y="2201067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(25/25)</a:t>
            </a:r>
          </a:p>
          <a:p>
            <a:pPr lvl="1"/>
            <a:r>
              <a:rPr lang="ko-KR" altLang="en-US" dirty="0"/>
              <a:t>정렬 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02967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1900" y="3149333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5" y="3149333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41233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10367" y="4580200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11D9D-33A3-43C0-BDA9-851C328AB5F0}"/>
              </a:ext>
            </a:extLst>
          </p:cNvPr>
          <p:cNvCxnSpPr/>
          <p:nvPr/>
        </p:nvCxnSpPr>
        <p:spPr>
          <a:xfrm>
            <a:off x="3945465" y="2201067"/>
            <a:ext cx="0" cy="36914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3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버블 정렬 </a:t>
            </a:r>
            <a:r>
              <a:rPr lang="en-US" altLang="ko-KR" dirty="0">
                <a:solidFill>
                  <a:srgbClr val="0000FF"/>
                </a:solidFill>
              </a:rPr>
              <a:t>(Bubble Sort)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이론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89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03361-FD97-4988-A470-0D4FDD03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FDC63-0BAA-4FF2-B413-5E30C0374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이론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Greedy</a:t>
                </a:r>
                <a:r>
                  <a:rPr lang="ko-KR" altLang="en-US" dirty="0"/>
                  <a:t>한 방법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지금 보고 있는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숫자 중에 큰 값을 오른쪽으로 보냄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/>
                  <a:t>for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in 1 to (n - 1) </a:t>
                </a:r>
                <a:r>
                  <a:rPr lang="ko-KR" altLang="en-US" dirty="0"/>
                  <a:t>까지 </a:t>
                </a:r>
                <a:r>
                  <a:rPr lang="en-US" altLang="ko-KR" dirty="0" err="1"/>
                  <a:t>arr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arr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+ 1]</a:t>
                </a:r>
                <a:r>
                  <a:rPr lang="ko-KR" altLang="en-US" dirty="0"/>
                  <a:t>중에 큰 값을 오른쪽으로 보냄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/>
                  <a:t>for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in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2) </a:t>
                </a:r>
                <a:r>
                  <a:rPr lang="ko-KR" altLang="en-US" dirty="0"/>
                  <a:t>까지 </a:t>
                </a:r>
                <a:r>
                  <a:rPr lang="en-US" altLang="ko-KR" dirty="0" err="1"/>
                  <a:t>arr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arr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+ 1]</a:t>
                </a:r>
                <a:r>
                  <a:rPr lang="ko-KR" altLang="en-US" dirty="0"/>
                  <a:t>중에 큰 값을 오른쪽으로 보냄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ko-KR" altLang="en-US" dirty="0"/>
                  <a:t>반복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FDC63-0BAA-4FF2-B413-5E30C0374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2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9529F-B9B2-444F-9687-5F45EB4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BAA6B-0F4F-457C-8E3D-4F4EF7B763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87A08-B852-4E45-A297-C0AAB0C1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963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버블 정렬 </a:t>
            </a:r>
            <a:r>
              <a:rPr lang="en-US" altLang="ko-KR" dirty="0">
                <a:solidFill>
                  <a:srgbClr val="0000FF"/>
                </a:solidFill>
              </a:rPr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그림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14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18832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751503-C50E-4667-99BC-855231AB4B6F}"/>
              </a:ext>
            </a:extLst>
          </p:cNvPr>
          <p:cNvCxnSpPr>
            <a:cxnSpLocks/>
          </p:cNvCxnSpPr>
          <p:nvPr/>
        </p:nvCxnSpPr>
        <p:spPr>
          <a:xfrm flipV="1">
            <a:off x="2764365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81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30032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DBCB7B-CB27-4502-8C48-90DACAB70FAB}"/>
              </a:ext>
            </a:extLst>
          </p:cNvPr>
          <p:cNvCxnSpPr>
            <a:cxnSpLocks/>
          </p:cNvCxnSpPr>
          <p:nvPr/>
        </p:nvCxnSpPr>
        <p:spPr>
          <a:xfrm flipV="1">
            <a:off x="4652432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4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69366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091765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45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39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69366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091765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EE97CEE-EAB3-422F-84F1-798EBC3865C8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5380566" y="2434167"/>
            <a:ext cx="12700" cy="1430867"/>
          </a:xfrm>
          <a:prstGeom prst="bentConnector3">
            <a:avLst>
              <a:gd name="adj1" fmla="val 50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CF2961E-0829-4DA8-9FE0-FA9564F37B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8756" y="2434167"/>
            <a:ext cx="12700" cy="1430867"/>
          </a:xfrm>
          <a:prstGeom prst="bentConnector3">
            <a:avLst>
              <a:gd name="adj1" fmla="val 56666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71E9-2A55-436A-AEE1-B6610D76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(Time Complexity)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E83BD-833B-4655-B8AC-39AA9084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endParaRPr lang="en-US" altLang="ko-KR" dirty="0"/>
          </a:p>
          <a:p>
            <a:pPr lvl="1"/>
            <a:r>
              <a:rPr lang="ko-KR" altLang="en-US" dirty="0"/>
              <a:t>현재 알고리즘에 </a:t>
            </a:r>
            <a:r>
              <a:rPr lang="en-US" altLang="ko-KR" dirty="0"/>
              <a:t>n</a:t>
            </a:r>
            <a:r>
              <a:rPr lang="ko-KR" altLang="en-US" dirty="0"/>
              <a:t>만큼의 데이터가 주어졌을 때 걸리는 시간을 대충 계산해본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Big</a:t>
            </a:r>
            <a:r>
              <a:rPr lang="ko-KR" altLang="en-US" dirty="0"/>
              <a:t> </a:t>
            </a:r>
            <a:r>
              <a:rPr lang="en-US" altLang="ko-KR" dirty="0"/>
              <a:t>O Notation</a:t>
            </a:r>
            <a:r>
              <a:rPr lang="ko-KR" altLang="en-US" dirty="0"/>
              <a:t>을 많이 사용</a:t>
            </a:r>
            <a:endParaRPr lang="en-US" altLang="ko-KR" dirty="0"/>
          </a:p>
          <a:p>
            <a:pPr lvl="2"/>
            <a:r>
              <a:rPr lang="ko-KR" altLang="en-US" dirty="0"/>
              <a:t>시간을 </a:t>
            </a:r>
            <a:r>
              <a:rPr lang="en-US" altLang="ko-KR" dirty="0"/>
              <a:t>O(n)</a:t>
            </a:r>
            <a:r>
              <a:rPr lang="ko-KR" altLang="en-US" dirty="0"/>
              <a:t> 식으로 </a:t>
            </a:r>
            <a:r>
              <a:rPr lang="en-US" altLang="ko-KR" dirty="0"/>
              <a:t>O( )</a:t>
            </a:r>
            <a:r>
              <a:rPr lang="ko-KR" altLang="en-US" dirty="0"/>
              <a:t>에 넣어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자세한 사항은 배우면서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정렬은 기본적으로 오름차순 정렬 기준으로 설명</a:t>
            </a:r>
            <a:endParaRPr lang="en-US" altLang="ko-KR" dirty="0"/>
          </a:p>
          <a:p>
            <a:pPr lvl="2"/>
            <a:r>
              <a:rPr lang="en-US" altLang="ko-KR" dirty="0"/>
              <a:t>e.g., [ 3, 4, 1, 2, 5 ] -&gt; [ 1, 2, 3, 4, 5 ]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52CF5-28D6-48E9-9239-941D142E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E9832-AE95-4A20-8763-08E0BF4D26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3F9AD-B529-4FC6-8A2A-23FF10137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729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5372099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69366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091765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4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5372099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142566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7556499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62285E-9B80-4A24-AB73-86FF4D071243}"/>
              </a:ext>
            </a:extLst>
          </p:cNvPr>
          <p:cNvGrpSpPr/>
          <p:nvPr/>
        </p:nvGrpSpPr>
        <p:grpSpPr>
          <a:xfrm>
            <a:off x="5794375" y="3136634"/>
            <a:ext cx="1779057" cy="12700"/>
            <a:chOff x="5794375" y="3136634"/>
            <a:chExt cx="1779057" cy="12700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C49FA6E-5F76-420C-8B15-85A659E45D0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03459" y="2427550"/>
              <a:ext cx="12700" cy="1430867"/>
            </a:xfrm>
            <a:prstGeom prst="bentConnector3">
              <a:avLst>
                <a:gd name="adj1" fmla="val 506666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37E5CAD-FDBC-483D-BD64-D0E3E5F311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1649" y="2427550"/>
              <a:ext cx="12700" cy="1430867"/>
            </a:xfrm>
            <a:prstGeom prst="bentConnector3">
              <a:avLst>
                <a:gd name="adj1" fmla="val 56666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940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142566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7556499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96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56499" y="461380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8953499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89958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9685866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4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14597" y="46138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27178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3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3945464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2579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46228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F2D4AB5-6FB7-4D1C-A444-EA76906145E0}"/>
              </a:ext>
            </a:extLst>
          </p:cNvPr>
          <p:cNvGrpSpPr/>
          <p:nvPr/>
        </p:nvGrpSpPr>
        <p:grpSpPr>
          <a:xfrm>
            <a:off x="3123671" y="3130284"/>
            <a:ext cx="1779057" cy="12700"/>
            <a:chOff x="5794375" y="3136634"/>
            <a:chExt cx="1779057" cy="12700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D759569-4DBE-4FC3-B496-48FB814698D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03459" y="2427550"/>
              <a:ext cx="12700" cy="1430867"/>
            </a:xfrm>
            <a:prstGeom prst="bentConnector3">
              <a:avLst>
                <a:gd name="adj1" fmla="val 506666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1B652B20-2DE2-4A73-9692-DAEAB87C3C7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1649" y="2427550"/>
              <a:ext cx="12700" cy="1430867"/>
            </a:xfrm>
            <a:prstGeom prst="bentConnector3">
              <a:avLst>
                <a:gd name="adj1" fmla="val 56666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802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3941230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2579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46228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3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3941230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5378448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56664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0960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964428-82FF-41FB-A800-B8BA1F91C999}"/>
              </a:ext>
            </a:extLst>
          </p:cNvPr>
          <p:cNvGrpSpPr/>
          <p:nvPr/>
        </p:nvGrpSpPr>
        <p:grpSpPr>
          <a:xfrm>
            <a:off x="4394200" y="3136634"/>
            <a:ext cx="1779057" cy="12700"/>
            <a:chOff x="5794375" y="3136634"/>
            <a:chExt cx="1779057" cy="12700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B9FD69F8-EAFB-4B83-A8EC-03B7B3649FF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03459" y="2427550"/>
              <a:ext cx="12700" cy="1430867"/>
            </a:xfrm>
            <a:prstGeom prst="bentConnector3">
              <a:avLst>
                <a:gd name="adj1" fmla="val 506666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F5468A3D-DAD8-408C-A49A-FC7106B57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1649" y="2427550"/>
              <a:ext cx="12700" cy="1430867"/>
            </a:xfrm>
            <a:prstGeom prst="bentConnector3">
              <a:avLst>
                <a:gd name="adj1" fmla="val 56666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368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49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56664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0960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선택 정렬 </a:t>
            </a:r>
            <a:r>
              <a:rPr lang="en-US" altLang="ko-KR" dirty="0">
                <a:solidFill>
                  <a:srgbClr val="0000FF"/>
                </a:solidFill>
              </a:rPr>
              <a:t>(Selection Sort)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이론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28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75438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27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2686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82169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8242300" y="25225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30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0825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28321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6811433" y="24886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23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0825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2832100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6811433" y="24886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1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10983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4643966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6811433" y="24886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17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가리키고 있는 값과 다음 값 중에 큰 값을 오른쪽으로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6725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096000" y="45884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6811433" y="24886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8117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6811433" y="456273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6811433" y="24886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18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0825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3018366" y="4554002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5380566" y="25140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06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19450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4652433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5380566" y="25140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21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끝에 도달했으면 다시 앞으로</a:t>
            </a:r>
            <a:r>
              <a:rPr lang="en-US" altLang="ko-KR" dirty="0"/>
              <a:t>(</a:t>
            </a:r>
            <a:r>
              <a:rPr lang="ko-KR" altLang="en-US" dirty="0"/>
              <a:t>맨 뒤는 가장 큰 수가 오게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59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709583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6F01A-CE8D-4007-9E88-9959AA5A30BF}"/>
              </a:ext>
            </a:extLst>
          </p:cNvPr>
          <p:cNvCxnSpPr>
            <a:cxnSpLocks/>
          </p:cNvCxnSpPr>
          <p:nvPr/>
        </p:nvCxnSpPr>
        <p:spPr>
          <a:xfrm flipV="1">
            <a:off x="5340348" y="4580201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9E8A6-B587-48E6-B9E3-3BF3AEDE811D}"/>
              </a:ext>
            </a:extLst>
          </p:cNvPr>
          <p:cNvCxnSpPr>
            <a:cxnSpLocks/>
          </p:cNvCxnSpPr>
          <p:nvPr/>
        </p:nvCxnSpPr>
        <p:spPr>
          <a:xfrm>
            <a:off x="5380566" y="25140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AAD59-0755-4562-BBD5-C8B2EDF9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F70CFD-1353-447F-8360-0E0492D00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생각하기 쉬운 정렬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/>
                  <a:t>[ 0, 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에서 가장 큰 값을 찾음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자리에 채워 넣음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/>
                  <a:t>[ 0, n - 1 ]</a:t>
                </a:r>
                <a:r>
                  <a:rPr lang="ko-KR" altLang="en-US" dirty="0"/>
                  <a:t>에서 가장 큰 값을 찾음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/>
                  <a:t>n - 1 </a:t>
                </a:r>
                <a:r>
                  <a:rPr lang="ko-KR" altLang="en-US" dirty="0"/>
                  <a:t>자리에 채워 넣음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ko-KR" altLang="en-US" dirty="0"/>
                  <a:t>반복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F70CFD-1353-447F-8360-0E0492D00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2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1AF58-34BB-4A48-850D-4826013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51C6E-36EC-4CCF-B21C-E9FA6D02C5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F87D0-6099-419B-8050-A5364DA53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356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(/)</a:t>
            </a:r>
          </a:p>
          <a:p>
            <a:pPr lvl="1"/>
            <a:r>
              <a:rPr lang="ko-KR" altLang="en-US" dirty="0"/>
              <a:t>정렬 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6811433" y="3149334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2508250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53805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3939115" y="3149334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13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삽입 정렬 </a:t>
            </a:r>
            <a:r>
              <a:rPr lang="en-US" altLang="ko-KR" dirty="0">
                <a:solidFill>
                  <a:srgbClr val="0000FF"/>
                </a:solidFill>
              </a:rPr>
              <a:t>(Insertion Sort)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이론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2160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B1BC-0D0A-4D52-9CF6-3AA6CADC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6DF595-4EB6-43F2-90FD-3250FA0BB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이전 방법들과는 달리 확인하는 배열의 크기를 키워가며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숫자를 적절한 위치에 삽입하는 방법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이미 정렬되어 있는 배열에선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 err="1"/>
                  <a:t>arr</a:t>
                </a:r>
                <a:r>
                  <a:rPr lang="en-US" altLang="ko-KR" dirty="0"/>
                  <a:t>[1]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[ 0, 0 ]</a:t>
                </a:r>
                <a:r>
                  <a:rPr lang="ko-KR" altLang="en-US" dirty="0"/>
                  <a:t>중 적절한 위치 찾아 삽입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 err="1"/>
                  <a:t>arr</a:t>
                </a:r>
                <a:r>
                  <a:rPr lang="en-US" altLang="ko-KR" dirty="0"/>
                  <a:t>[2]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[ 0, 1 ]</a:t>
                </a:r>
                <a:r>
                  <a:rPr lang="ko-KR" altLang="en-US" dirty="0"/>
                  <a:t>중 적절한 위치 찾아 삽입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ko-KR" dirty="0" err="1"/>
                  <a:t>arr</a:t>
                </a:r>
                <a:r>
                  <a:rPr lang="en-US" altLang="ko-KR" dirty="0"/>
                  <a:t>[3]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[ 0, 2 ]</a:t>
                </a:r>
                <a:r>
                  <a:rPr lang="ko-KR" altLang="en-US" dirty="0"/>
                  <a:t>중 적절한 위치 찾아 삽입</a:t>
                </a:r>
                <a:endParaRPr lang="en-US" altLang="ko-KR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ko-KR" altLang="en-US" dirty="0"/>
                  <a:t>반복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6DF595-4EB6-43F2-90FD-3250FA0BB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2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1850F-245E-4150-B34C-E7219F66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4C9FF-4FEA-407A-9011-3FE72828B4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0A14D-A918-44AD-8462-28F5CFE1A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138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삽입 정렬 </a:t>
            </a:r>
            <a:r>
              <a:rPr lang="en-US" altLang="ko-KR" dirty="0">
                <a:solidFill>
                  <a:srgbClr val="0000FF"/>
                </a:solidFill>
              </a:rPr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그림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89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(1/25)</a:t>
            </a:r>
          </a:p>
          <a:p>
            <a:pPr lvl="1"/>
            <a:r>
              <a:rPr lang="ko-KR" altLang="en-US" dirty="0"/>
              <a:t>시작은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04632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D0FA0C-57C0-404A-ABFC-D660031F04F1}"/>
              </a:ext>
            </a:extLst>
          </p:cNvPr>
          <p:cNvCxnSpPr>
            <a:cxnSpLocks/>
          </p:cNvCxnSpPr>
          <p:nvPr/>
        </p:nvCxnSpPr>
        <p:spPr>
          <a:xfrm>
            <a:off x="2518832" y="25394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21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77832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3949699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823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(3/25)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77832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3949699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4A8EA5-F7CD-4F37-A222-8F942D9E8799}"/>
              </a:ext>
            </a:extLst>
          </p:cNvPr>
          <p:cNvCxnSpPr>
            <a:cxnSpLocks/>
          </p:cNvCxnSpPr>
          <p:nvPr/>
        </p:nvCxnSpPr>
        <p:spPr>
          <a:xfrm flipV="1">
            <a:off x="3263899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77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(4/25)</a:t>
            </a:r>
          </a:p>
          <a:p>
            <a:pPr lvl="1"/>
            <a:r>
              <a:rPr lang="ko-KR" altLang="en-US" dirty="0"/>
              <a:t>자리 찾으면 </a:t>
            </a:r>
            <a:r>
              <a:rPr lang="en-US" altLang="ko-KR" dirty="0"/>
              <a:t>Swap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77832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3949699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4A8EA5-F7CD-4F37-A222-8F942D9E8799}"/>
              </a:ext>
            </a:extLst>
          </p:cNvPr>
          <p:cNvCxnSpPr>
            <a:cxnSpLocks/>
          </p:cNvCxnSpPr>
          <p:nvPr/>
        </p:nvCxnSpPr>
        <p:spPr>
          <a:xfrm flipV="1">
            <a:off x="3263899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749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(5/25)</a:t>
            </a:r>
          </a:p>
          <a:p>
            <a:pPr lvl="1"/>
            <a:r>
              <a:rPr lang="ko-KR" altLang="en-US" dirty="0"/>
              <a:t>확인할 공간 확장 및 현재 값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1F499-612C-41E9-B84B-01D4896A1E86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102DB-91A4-4C1D-AE28-CA3DE52A4D0F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638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(6/25)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69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1F499-612C-41E9-B84B-01D4896A1E86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F4D52-A1C2-4866-86DF-43C00BCE0E58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13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선택 정렬 </a:t>
            </a:r>
            <a:r>
              <a:rPr lang="en-US" altLang="ko-KR" dirty="0">
                <a:solidFill>
                  <a:srgbClr val="0000FF"/>
                </a:solidFill>
              </a:rPr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그림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/>
              <a:t>정렬된 상태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0246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(7/25)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96F23-552A-4A08-AAE2-BC105D9802D3}"/>
              </a:ext>
            </a:extLst>
          </p:cNvPr>
          <p:cNvCxnSpPr>
            <a:cxnSpLocks/>
          </p:cNvCxnSpPr>
          <p:nvPr/>
        </p:nvCxnSpPr>
        <p:spPr>
          <a:xfrm flipV="1">
            <a:off x="4677833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B70274-81D0-486B-8611-3174FE900F02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FD10F-89A1-4C94-AD0A-1CFE9932F14B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46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(8/25)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804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96F23-552A-4A08-AAE2-BC105D9802D3}"/>
              </a:ext>
            </a:extLst>
          </p:cNvPr>
          <p:cNvCxnSpPr>
            <a:cxnSpLocks/>
          </p:cNvCxnSpPr>
          <p:nvPr/>
        </p:nvCxnSpPr>
        <p:spPr>
          <a:xfrm flipV="1">
            <a:off x="4677833" y="45804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BC42D-827E-4EB3-8F25-7BA8123E7B14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21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(9/25)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749800" y="4576367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96F23-552A-4A08-AAE2-BC105D9802D3}"/>
              </a:ext>
            </a:extLst>
          </p:cNvPr>
          <p:cNvCxnSpPr>
            <a:cxnSpLocks/>
          </p:cNvCxnSpPr>
          <p:nvPr/>
        </p:nvCxnSpPr>
        <p:spPr>
          <a:xfrm flipV="1">
            <a:off x="3204633" y="4554798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504DB-E9E6-4407-8F73-CACADAE4DE06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19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(10/25)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73600" y="4554798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96F23-552A-4A08-AAE2-BC105D9802D3}"/>
              </a:ext>
            </a:extLst>
          </p:cNvPr>
          <p:cNvCxnSpPr>
            <a:cxnSpLocks/>
          </p:cNvCxnSpPr>
          <p:nvPr/>
        </p:nvCxnSpPr>
        <p:spPr>
          <a:xfrm flipV="1">
            <a:off x="3204633" y="4554798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38290-E2B5-42A5-82E0-20EDEAF1FF4B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9518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(11/25)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51200" y="4576367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96F23-552A-4A08-AAE2-BC105D9802D3}"/>
              </a:ext>
            </a:extLst>
          </p:cNvPr>
          <p:cNvCxnSpPr>
            <a:cxnSpLocks/>
          </p:cNvCxnSpPr>
          <p:nvPr/>
        </p:nvCxnSpPr>
        <p:spPr>
          <a:xfrm flipV="1">
            <a:off x="2531532" y="4576367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EC901C-A640-4A75-AA58-7A03CD4FF127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5445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(12/25)</a:t>
            </a:r>
          </a:p>
          <a:p>
            <a:pPr lvl="1"/>
            <a:r>
              <a:rPr lang="ko-KR" altLang="en-US" dirty="0"/>
              <a:t>자리 찾으면 </a:t>
            </a:r>
            <a:r>
              <a:rPr lang="en-US" altLang="ko-KR" dirty="0"/>
              <a:t>Swap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51200" y="4576367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76332" y="2573333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96F23-552A-4A08-AAE2-BC105D9802D3}"/>
              </a:ext>
            </a:extLst>
          </p:cNvPr>
          <p:cNvCxnSpPr>
            <a:cxnSpLocks/>
          </p:cNvCxnSpPr>
          <p:nvPr/>
        </p:nvCxnSpPr>
        <p:spPr>
          <a:xfrm flipV="1">
            <a:off x="2531532" y="4576367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374648" y="3149334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EC901C-A640-4A75-AA58-7A03CD4FF127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2DEB43-4882-4463-8B40-94185BD96874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>
            <a:off x="1805515" y="3864768"/>
            <a:ext cx="713317" cy="267"/>
          </a:xfrm>
          <a:prstGeom prst="straightConnector1">
            <a:avLst/>
          </a:prstGeom>
          <a:ln w="38100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76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(13/25)</a:t>
            </a:r>
          </a:p>
          <a:p>
            <a:pPr lvl="1"/>
            <a:r>
              <a:rPr lang="ko-KR" altLang="en-US" dirty="0"/>
              <a:t>확인할 공간 확장 및 현재 값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09933" y="4576366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FD0675-3B0C-4805-AC3C-072E4FABAC3C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6F42A-ED10-420B-84F2-DC25034CD271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433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(14/25)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09933" y="4576366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4C5EA0-C7BD-4008-9E69-295788241FFA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E82098-2534-4388-A786-A8F8B5D84972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868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(15/25)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09933" y="4576366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EC2CEB-A9F2-4590-977A-892D826BD9FE}"/>
              </a:ext>
            </a:extLst>
          </p:cNvPr>
          <p:cNvCxnSpPr>
            <a:cxnSpLocks/>
          </p:cNvCxnSpPr>
          <p:nvPr/>
        </p:nvCxnSpPr>
        <p:spPr>
          <a:xfrm flipV="1">
            <a:off x="6096000" y="4576366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F31B02-2CE9-4EF1-BE86-D1B5F5091A90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CCC21-3F3D-454F-A4D9-1CA4CC7B3BBB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06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(16/25)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79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09933" y="4576366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EC2CEB-A9F2-4590-977A-892D826BD9FE}"/>
              </a:ext>
            </a:extLst>
          </p:cNvPr>
          <p:cNvCxnSpPr>
            <a:cxnSpLocks/>
          </p:cNvCxnSpPr>
          <p:nvPr/>
        </p:nvCxnSpPr>
        <p:spPr>
          <a:xfrm flipV="1">
            <a:off x="6096000" y="4576366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09D00-0A21-4E5A-868A-B9A84B02BECB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32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2518832" y="46566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612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(17/25)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763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CBE012-676A-4BD4-AE4A-18F2ABFF0EC2}"/>
              </a:ext>
            </a:extLst>
          </p:cNvPr>
          <p:cNvSpPr/>
          <p:nvPr/>
        </p:nvSpPr>
        <p:spPr>
          <a:xfrm>
            <a:off x="5389033" y="31455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EC2CEB-A9F2-4590-977A-892D826BD9FE}"/>
              </a:ext>
            </a:extLst>
          </p:cNvPr>
          <p:cNvCxnSpPr>
            <a:cxnSpLocks/>
          </p:cNvCxnSpPr>
          <p:nvPr/>
        </p:nvCxnSpPr>
        <p:spPr>
          <a:xfrm flipV="1">
            <a:off x="4656666" y="45763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4A0A6-0CA4-401F-8619-34F9A3FFEC5E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184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(18/25)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ko-KR" altLang="en-US" dirty="0"/>
              <a:t>자기 보다 큰 값이면 복사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6096000" y="45763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EC2CEB-A9F2-4590-977A-892D826BD9FE}"/>
              </a:ext>
            </a:extLst>
          </p:cNvPr>
          <p:cNvCxnSpPr>
            <a:cxnSpLocks/>
          </p:cNvCxnSpPr>
          <p:nvPr/>
        </p:nvCxnSpPr>
        <p:spPr>
          <a:xfrm flipV="1">
            <a:off x="4656666" y="45763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17AA3-46CC-461C-A7DC-F0FE581D8616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4332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(19/25)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22799" y="45890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740EE7-82B5-4C3F-8926-C658EA37E256}"/>
              </a:ext>
            </a:extLst>
          </p:cNvPr>
          <p:cNvSpPr/>
          <p:nvPr/>
        </p:nvSpPr>
        <p:spPr>
          <a:xfrm>
            <a:off x="3945466" y="3149334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EC2CEB-A9F2-4590-977A-892D826BD9FE}"/>
              </a:ext>
            </a:extLst>
          </p:cNvPr>
          <p:cNvCxnSpPr>
            <a:cxnSpLocks/>
          </p:cNvCxnSpPr>
          <p:nvPr/>
        </p:nvCxnSpPr>
        <p:spPr>
          <a:xfrm flipV="1">
            <a:off x="3217332" y="45763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5CAAB-11E1-4359-9819-0578F994B90B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622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(20/25)</a:t>
            </a:r>
          </a:p>
          <a:p>
            <a:pPr lvl="1"/>
            <a:r>
              <a:rPr lang="ko-KR" altLang="en-US" dirty="0"/>
              <a:t>자리 찾으면 할당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4656666" y="4589065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EC2CEB-A9F2-4590-977A-892D826BD9FE}"/>
              </a:ext>
            </a:extLst>
          </p:cNvPr>
          <p:cNvCxnSpPr>
            <a:cxnSpLocks/>
          </p:cNvCxnSpPr>
          <p:nvPr/>
        </p:nvCxnSpPr>
        <p:spPr>
          <a:xfrm flipV="1">
            <a:off x="3217332" y="45763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DFD0BA-B2AC-491C-943A-F9005E3EF165}"/>
              </a:ext>
            </a:extLst>
          </p:cNvPr>
          <p:cNvSpPr/>
          <p:nvPr/>
        </p:nvSpPr>
        <p:spPr>
          <a:xfrm>
            <a:off x="389466" y="3145498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8799D-ACE9-4C7E-9C32-43520DD1D31D}"/>
              </a:ext>
            </a:extLst>
          </p:cNvPr>
          <p:cNvSpPr txBox="1"/>
          <p:nvPr/>
        </p:nvSpPr>
        <p:spPr>
          <a:xfrm>
            <a:off x="647699" y="2780002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4209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(21/25)</a:t>
            </a:r>
          </a:p>
          <a:p>
            <a:pPr lvl="1"/>
            <a:r>
              <a:rPr lang="ko-KR" altLang="en-US" dirty="0"/>
              <a:t>확인할 공간 확장 및 현재 값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09933" y="4576366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305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(22/25)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6165" y="3158198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7509933" y="4576366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819900" y="2564867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45298" y="3158199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5D559D-3EE8-4972-9FDE-0378C30BAEA2}"/>
              </a:ext>
            </a:extLst>
          </p:cNvPr>
          <p:cNvCxnSpPr>
            <a:cxnSpLocks/>
          </p:cNvCxnSpPr>
          <p:nvPr/>
        </p:nvCxnSpPr>
        <p:spPr>
          <a:xfrm flipV="1">
            <a:off x="6096000" y="4589065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48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(23/25)</a:t>
            </a:r>
          </a:p>
          <a:p>
            <a:pPr lvl="1"/>
            <a:r>
              <a:rPr lang="ko-KR" altLang="en-US" dirty="0"/>
              <a:t>확인할 공간 확장 및 현재 값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8991600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8246532" y="25479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165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(24/25)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8991600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8246532" y="2547934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84D78A-DF56-4C7B-850A-820E8071AF28}"/>
              </a:ext>
            </a:extLst>
          </p:cNvPr>
          <p:cNvCxnSpPr>
            <a:cxnSpLocks/>
          </p:cNvCxnSpPr>
          <p:nvPr/>
        </p:nvCxnSpPr>
        <p:spPr>
          <a:xfrm flipV="1">
            <a:off x="7577665" y="4576362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73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(25/25)</a:t>
            </a:r>
          </a:p>
          <a:p>
            <a:pPr lvl="1"/>
            <a:r>
              <a:rPr lang="ko-KR" altLang="en-US" dirty="0"/>
              <a:t>확인할 공간 확장 및 현재 값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88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9704922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9704922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329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8558-A9A0-4816-8957-E1AD401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1988800" cy="1236662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8207-AC63-48D3-A5E1-31B254826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" y="1565274"/>
            <a:ext cx="11988800" cy="45989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삽입 정렬 </a:t>
            </a:r>
            <a:r>
              <a:rPr lang="en-US" altLang="ko-KR" dirty="0">
                <a:solidFill>
                  <a:srgbClr val="0000FF"/>
                </a:solidFill>
              </a:rPr>
              <a:t>(Insertion Sort)</a:t>
            </a:r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정렬된 상태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09C-26D9-4E56-803F-5C7CC4D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00" y="6356350"/>
            <a:ext cx="2743200" cy="365125"/>
          </a:xfrm>
        </p:spPr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AB87-3199-4A3E-9753-63EEDF6D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1CB1-1645-4CE2-B6A0-1F58B9B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56349"/>
            <a:ext cx="2743200" cy="365125"/>
          </a:xfrm>
        </p:spPr>
        <p:txBody>
          <a:bodyPr/>
          <a:lstStyle/>
          <a:p>
            <a:fld id="{EBE785EA-A312-4E3D-84C7-C872CB2E24E0}" type="slidenum">
              <a:rPr lang="en-US" altLang="ko-KR" smtClean="0"/>
              <a:pPr/>
              <a:t>89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0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(2/25)</a:t>
            </a:r>
          </a:p>
          <a:p>
            <a:pPr lvl="1"/>
            <a:r>
              <a:rPr lang="ko-KR" altLang="en-US" dirty="0"/>
              <a:t>앞에서부터 탐색하며 가장 큰 값의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22E2F-0C79-4B3B-B9D1-01805973687E}"/>
              </a:ext>
            </a:extLst>
          </p:cNvPr>
          <p:cNvSpPr/>
          <p:nvPr/>
        </p:nvSpPr>
        <p:spPr>
          <a:xfrm>
            <a:off x="2518832" y="3149600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E82A2-1F09-4888-B8A7-55EF127E8DCB}"/>
              </a:ext>
            </a:extLst>
          </p:cNvPr>
          <p:cNvSpPr/>
          <p:nvPr/>
        </p:nvSpPr>
        <p:spPr>
          <a:xfrm>
            <a:off x="3949699" y="3149600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A2B1A-C93B-4DB7-9351-274A2AECEFA2}"/>
              </a:ext>
            </a:extLst>
          </p:cNvPr>
          <p:cNvSpPr/>
          <p:nvPr/>
        </p:nvSpPr>
        <p:spPr>
          <a:xfrm>
            <a:off x="5380566" y="3149600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A8DB-65CD-4174-9415-90138CB8D3CF}"/>
              </a:ext>
            </a:extLst>
          </p:cNvPr>
          <p:cNvSpPr/>
          <p:nvPr/>
        </p:nvSpPr>
        <p:spPr>
          <a:xfrm>
            <a:off x="6811433" y="3149599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E8549-E33C-426C-AD22-64122C54A3AA}"/>
              </a:ext>
            </a:extLst>
          </p:cNvPr>
          <p:cNvSpPr/>
          <p:nvPr/>
        </p:nvSpPr>
        <p:spPr>
          <a:xfrm>
            <a:off x="8242300" y="3149598"/>
            <a:ext cx="1430867" cy="14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83FB6-355A-4FD1-B50B-21C76A30651F}"/>
              </a:ext>
            </a:extLst>
          </p:cNvPr>
          <p:cNvSpPr/>
          <p:nvPr/>
        </p:nvSpPr>
        <p:spPr>
          <a:xfrm>
            <a:off x="2518832" y="3149601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D8864A-456E-4B4E-8BF6-618EE53C8BEE}"/>
              </a:ext>
            </a:extLst>
          </p:cNvPr>
          <p:cNvSpPr/>
          <p:nvPr/>
        </p:nvSpPr>
        <p:spPr>
          <a:xfrm>
            <a:off x="6811433" y="3149600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42300" y="3149599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EC82E0-F2CA-4AE5-A6E3-981EF42A12AC}"/>
              </a:ext>
            </a:extLst>
          </p:cNvPr>
          <p:cNvCxnSpPr>
            <a:cxnSpLocks/>
          </p:cNvCxnSpPr>
          <p:nvPr/>
        </p:nvCxnSpPr>
        <p:spPr>
          <a:xfrm flipV="1">
            <a:off x="3204632" y="4580201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AACDD-8890-48B9-A21A-DF1874D270C5}"/>
              </a:ext>
            </a:extLst>
          </p:cNvPr>
          <p:cNvSpPr/>
          <p:nvPr/>
        </p:nvSpPr>
        <p:spPr>
          <a:xfrm>
            <a:off x="594782" y="3149334"/>
            <a:ext cx="1430867" cy="143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6449-77AC-42BB-9B2E-99BA84FB3F4A}"/>
              </a:ext>
            </a:extLst>
          </p:cNvPr>
          <p:cNvSpPr txBox="1"/>
          <p:nvPr/>
        </p:nvSpPr>
        <p:spPr>
          <a:xfrm>
            <a:off x="784225" y="2780002"/>
            <a:ext cx="10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666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시작은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2510365" y="2518695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8401DA-C4DB-48D3-B988-65F7E51C16D3}"/>
              </a:ext>
            </a:extLst>
          </p:cNvPr>
          <p:cNvCxnSpPr>
            <a:cxnSpLocks/>
          </p:cNvCxnSpPr>
          <p:nvPr/>
        </p:nvCxnSpPr>
        <p:spPr>
          <a:xfrm flipV="1">
            <a:off x="2510365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28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(2/10)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확인할 공간 확장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3939116" y="2569495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4605866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574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(3/10)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3939116" y="2569495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4605866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01070A-8079-47DE-8380-80016CFC8719}"/>
              </a:ext>
            </a:extLst>
          </p:cNvPr>
          <p:cNvCxnSpPr>
            <a:cxnSpLocks/>
          </p:cNvCxnSpPr>
          <p:nvPr/>
        </p:nvCxnSpPr>
        <p:spPr>
          <a:xfrm flipV="1">
            <a:off x="3191932" y="4576362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8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(4/10)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확인할 공간 확장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69983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6096000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65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(5/10)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5369983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6096000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53E2EB-1314-4F25-A78B-1E062C34631F}"/>
              </a:ext>
            </a:extLst>
          </p:cNvPr>
          <p:cNvCxnSpPr>
            <a:cxnSpLocks/>
          </p:cNvCxnSpPr>
          <p:nvPr/>
        </p:nvCxnSpPr>
        <p:spPr>
          <a:xfrm flipV="1">
            <a:off x="4622799" y="4576362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478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(6/10)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확인할 공간 확장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783916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7535333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465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(7/10)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6783916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7535333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37F18C-3984-4CD2-A634-7B59E679A15D}"/>
              </a:ext>
            </a:extLst>
          </p:cNvPr>
          <p:cNvCxnSpPr>
            <a:cxnSpLocks/>
          </p:cNvCxnSpPr>
          <p:nvPr/>
        </p:nvCxnSpPr>
        <p:spPr>
          <a:xfrm flipV="1">
            <a:off x="6095999" y="4576362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0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(8/10)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확인할 공간 확장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8274055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9008533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38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(9/10)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이전 값들을 확인하며 자기가 들어갈 자리 찾음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자기보다 작은 값이 나오면 중지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8274055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9008533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53A0B3-FDF4-4C1D-8D8E-2527072216A4}"/>
              </a:ext>
            </a:extLst>
          </p:cNvPr>
          <p:cNvCxnSpPr>
            <a:cxnSpLocks/>
          </p:cNvCxnSpPr>
          <p:nvPr/>
        </p:nvCxnSpPr>
        <p:spPr>
          <a:xfrm flipV="1">
            <a:off x="7560732" y="4576362"/>
            <a:ext cx="0" cy="1032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37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E3C8-30A8-4BC2-AEF3-7C0F126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2645-3074-4BBA-AAAF-FC30F086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(10/10) (</a:t>
            </a:r>
            <a:r>
              <a:rPr lang="ko-KR" altLang="en-US" dirty="0"/>
              <a:t>정렬된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확인할 공간 확장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4993-642F-4D2D-8970-85E351A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5EA-A312-4E3D-84C7-C872CB2E24E0}" type="slidenum">
              <a:rPr lang="en-US" altLang="ko-KR" smtClean="0"/>
              <a:pPr/>
              <a:t>99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5C5F-8893-4443-A93A-7AAF7C4FB4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2020-09-09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C648-37AC-4BB2-BB2E-EDF84AFD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Sort1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24CD7-F4B8-4395-A8A1-DA4ECF0710D9}"/>
              </a:ext>
            </a:extLst>
          </p:cNvPr>
          <p:cNvSpPr/>
          <p:nvPr/>
        </p:nvSpPr>
        <p:spPr>
          <a:xfrm>
            <a:off x="8274055" y="3145495"/>
            <a:ext cx="1430867" cy="1430867"/>
          </a:xfrm>
          <a:prstGeom prst="rect">
            <a:avLst/>
          </a:prstGeom>
          <a:solidFill>
            <a:srgbClr val="0000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49205-009D-4A30-9589-73FF0B6ED5F7}"/>
              </a:ext>
            </a:extLst>
          </p:cNvPr>
          <p:cNvSpPr/>
          <p:nvPr/>
        </p:nvSpPr>
        <p:spPr>
          <a:xfrm>
            <a:off x="2510365" y="3145499"/>
            <a:ext cx="1430867" cy="143086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7C445-3ED4-4F5F-B258-36EEB98479AD}"/>
              </a:ext>
            </a:extLst>
          </p:cNvPr>
          <p:cNvSpPr/>
          <p:nvPr/>
        </p:nvSpPr>
        <p:spPr>
          <a:xfrm>
            <a:off x="3939116" y="3145497"/>
            <a:ext cx="1430867" cy="143086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11553-09C8-4245-90CA-74FEF7C7D895}"/>
              </a:ext>
            </a:extLst>
          </p:cNvPr>
          <p:cNvSpPr/>
          <p:nvPr/>
        </p:nvSpPr>
        <p:spPr>
          <a:xfrm>
            <a:off x="6822019" y="3145496"/>
            <a:ext cx="1430867" cy="143086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72648-C411-4FC0-BA81-9F80D7D619C4}"/>
              </a:ext>
            </a:extLst>
          </p:cNvPr>
          <p:cNvSpPr/>
          <p:nvPr/>
        </p:nvSpPr>
        <p:spPr>
          <a:xfrm>
            <a:off x="5376333" y="3145498"/>
            <a:ext cx="1430867" cy="143086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D10CDB-6630-45EF-97A3-40DDAC13A284}"/>
              </a:ext>
            </a:extLst>
          </p:cNvPr>
          <p:cNvCxnSpPr>
            <a:cxnSpLocks/>
          </p:cNvCxnSpPr>
          <p:nvPr/>
        </p:nvCxnSpPr>
        <p:spPr>
          <a:xfrm>
            <a:off x="9707044" y="2628762"/>
            <a:ext cx="0" cy="2675733"/>
          </a:xfrm>
          <a:prstGeom prst="line">
            <a:avLst/>
          </a:prstGeom>
          <a:ln w="57150">
            <a:solidFill>
              <a:srgbClr val="00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807F0-0DAC-4458-9D2A-F2FE676B3684}"/>
              </a:ext>
            </a:extLst>
          </p:cNvPr>
          <p:cNvCxnSpPr>
            <a:cxnSpLocks/>
          </p:cNvCxnSpPr>
          <p:nvPr/>
        </p:nvCxnSpPr>
        <p:spPr>
          <a:xfrm flipV="1">
            <a:off x="9704922" y="4576362"/>
            <a:ext cx="0" cy="7281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3036</Words>
  <Application>Microsoft Office PowerPoint</Application>
  <PresentationFormat>와이드스크린</PresentationFormat>
  <Paragraphs>1237</Paragraphs>
  <Slides>101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6" baseType="lpstr">
      <vt:lpstr>Arial Unicode MS</vt:lpstr>
      <vt:lpstr>맑은 고딕</vt:lpstr>
      <vt:lpstr>Arial</vt:lpstr>
      <vt:lpstr>Cambria Math</vt:lpstr>
      <vt:lpstr>Office 테마</vt:lpstr>
      <vt:lpstr>Sort1 - Selection, Bubble, Insertion -</vt:lpstr>
      <vt:lpstr>Contents</vt:lpstr>
      <vt:lpstr>Contents</vt:lpstr>
      <vt:lpstr>시간 복잡도 (Time Complexity)</vt:lpstr>
      <vt:lpstr>Contents</vt:lpstr>
      <vt:lpstr>선택 정렬 (Selection Sort)</vt:lpstr>
      <vt:lpstr>Contents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Contents</vt:lpstr>
      <vt:lpstr>버블 정렬 (Bubble Sort)</vt:lpstr>
      <vt:lpstr>Contents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Contents</vt:lpstr>
      <vt:lpstr>삽입 정렬 (Insertion Sort)</vt:lpstr>
      <vt:lpstr>Contents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Contents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삽입 정렬 (Insertion Sort)</vt:lpstr>
      <vt:lpstr>Coding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- subtitle -</dc:title>
  <dc:creator>안태진</dc:creator>
  <cp:lastModifiedBy>안태진</cp:lastModifiedBy>
  <cp:revision>335</cp:revision>
  <dcterms:created xsi:type="dcterms:W3CDTF">2020-03-09T14:30:00Z</dcterms:created>
  <dcterms:modified xsi:type="dcterms:W3CDTF">2020-09-09T10:25:12Z</dcterms:modified>
</cp:coreProperties>
</file>