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CA"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CA"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CA"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CA"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CA"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CA"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CA"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CA"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CA"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CA"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CA"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CA"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CA"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CA"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CA"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CA"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CA" sz="1400" spc="-1" strike="noStrike">
                <a:latin typeface="Times New Roman"/>
              </a:rPr>
              <a:t>&lt;date/time&gt;</a:t>
            </a:r>
            <a:endParaRPr b="0" lang="en-CA"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CA" sz="1400" spc="-1" strike="noStrike">
                <a:latin typeface="Times New Roman"/>
              </a:rPr>
              <a:t>&lt;footer&gt;</a:t>
            </a:r>
            <a:endParaRPr b="0" lang="en-CA"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38AF2ADB-5B78-4D85-9593-17324DBA458B}"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226080"/>
            <a:ext cx="9071640" cy="946440"/>
          </a:xfrm>
          <a:prstGeom prst="rect">
            <a:avLst/>
          </a:prstGeom>
          <a:noFill/>
          <a:ln>
            <a:noFill/>
          </a:ln>
        </p:spPr>
        <p:txBody>
          <a:bodyPr lIns="0" rIns="0" tIns="0" bIns="0" anchor="ctr"/>
          <a:p>
            <a:pPr algn="ctr"/>
            <a:r>
              <a:rPr b="0" lang="en-CA" sz="4400" spc="-1" strike="noStrike">
                <a:latin typeface="Arial"/>
              </a:rPr>
              <a:t>Final Project</a:t>
            </a:r>
            <a:endParaRPr b="0" lang="en-CA"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FP.6 Performance Evaluation 2</a:t>
            </a:r>
            <a:endParaRPr b="0" lang="en-CA" sz="2800" spc="-1" strike="noStrike">
              <a:latin typeface="Arial"/>
            </a:endParaRPr>
          </a:p>
        </p:txBody>
      </p:sp>
      <p:sp>
        <p:nvSpPr>
          <p:cNvPr id="68" name="TextShape 2"/>
          <p:cNvSpPr txBox="1"/>
          <p:nvPr/>
        </p:nvSpPr>
        <p:spPr>
          <a:xfrm>
            <a:off x="72000" y="792000"/>
            <a:ext cx="9936000" cy="602280"/>
          </a:xfrm>
          <a:prstGeom prst="rect">
            <a:avLst/>
          </a:prstGeom>
          <a:noFill/>
          <a:ln>
            <a:noFill/>
          </a:ln>
        </p:spPr>
        <p:txBody>
          <a:bodyPr lIns="90000" rIns="90000" tIns="45000" bIns="45000"/>
          <a:p>
            <a:r>
              <a:rPr b="0" lang="en-CA" sz="1200" spc="-1" strike="noStrike">
                <a:latin typeface="Arial"/>
              </a:rPr>
              <a:t>Run several detector / descriptor combinations and look at the differences in TTC estimation. Find out which methods perform best and also include several examples where camera-based TTC estimation is way off. As with Lidar, describe your observations again and also look into potential reasons.</a:t>
            </a:r>
            <a:endParaRPr b="0" lang="en-CA" sz="1200" spc="-1" strike="noStrike">
              <a:latin typeface="Arial"/>
            </a:endParaRPr>
          </a:p>
        </p:txBody>
      </p:sp>
      <p:pic>
        <p:nvPicPr>
          <p:cNvPr id="69" name="" descr=""/>
          <p:cNvPicPr/>
          <p:nvPr/>
        </p:nvPicPr>
        <p:blipFill>
          <a:blip r:embed="rId1"/>
          <a:stretch/>
        </p:blipFill>
        <p:spPr>
          <a:xfrm>
            <a:off x="2160000" y="1197720"/>
            <a:ext cx="5403600" cy="44722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FP.6 Performance Evaluation 2</a:t>
            </a:r>
            <a:endParaRPr b="0" lang="en-CA" sz="2800" spc="-1" strike="noStrike">
              <a:latin typeface="Arial"/>
            </a:endParaRPr>
          </a:p>
        </p:txBody>
      </p:sp>
      <p:sp>
        <p:nvSpPr>
          <p:cNvPr id="71" name="TextShape 2"/>
          <p:cNvSpPr txBox="1"/>
          <p:nvPr/>
        </p:nvSpPr>
        <p:spPr>
          <a:xfrm>
            <a:off x="72000" y="792000"/>
            <a:ext cx="9936000" cy="602280"/>
          </a:xfrm>
          <a:prstGeom prst="rect">
            <a:avLst/>
          </a:prstGeom>
          <a:noFill/>
          <a:ln>
            <a:noFill/>
          </a:ln>
        </p:spPr>
        <p:txBody>
          <a:bodyPr lIns="90000" rIns="90000" tIns="45000" bIns="45000"/>
          <a:p>
            <a:r>
              <a:rPr b="0" lang="en-CA" sz="1200" spc="-1" strike="noStrike">
                <a:latin typeface="Arial"/>
              </a:rPr>
              <a:t>Run several detector / descriptor combinations and look at the differences in TTC estimation. Find out which methods perform best and also include several examples where camera-based TTC estimation is way off. As with Lidar, describe your observations again and also look into potential reasons.</a:t>
            </a:r>
            <a:endParaRPr b="0" lang="en-CA" sz="1200" spc="-1" strike="noStrike">
              <a:latin typeface="Arial"/>
            </a:endParaRPr>
          </a:p>
        </p:txBody>
      </p:sp>
      <p:pic>
        <p:nvPicPr>
          <p:cNvPr id="72" name="" descr=""/>
          <p:cNvPicPr/>
          <p:nvPr/>
        </p:nvPicPr>
        <p:blipFill>
          <a:blip r:embed="rId1"/>
          <a:stretch/>
        </p:blipFill>
        <p:spPr>
          <a:xfrm>
            <a:off x="2376360" y="1195560"/>
            <a:ext cx="5399640" cy="44744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FP.6 Performance Evaluation 2</a:t>
            </a:r>
            <a:endParaRPr b="0" lang="en-CA" sz="2800" spc="-1" strike="noStrike">
              <a:latin typeface="Arial"/>
            </a:endParaRPr>
          </a:p>
        </p:txBody>
      </p:sp>
      <p:sp>
        <p:nvSpPr>
          <p:cNvPr id="74" name="TextShape 2"/>
          <p:cNvSpPr txBox="1"/>
          <p:nvPr/>
        </p:nvSpPr>
        <p:spPr>
          <a:xfrm>
            <a:off x="72000" y="792000"/>
            <a:ext cx="9936000" cy="602280"/>
          </a:xfrm>
          <a:prstGeom prst="rect">
            <a:avLst/>
          </a:prstGeom>
          <a:noFill/>
          <a:ln>
            <a:noFill/>
          </a:ln>
        </p:spPr>
        <p:txBody>
          <a:bodyPr lIns="90000" rIns="90000" tIns="45000" bIns="45000"/>
          <a:p>
            <a:r>
              <a:rPr b="0" lang="en-CA" sz="1200" spc="-1" strike="noStrike">
                <a:latin typeface="Arial"/>
              </a:rPr>
              <a:t>Run several detector / descriptor combinations and look at the differences in TTC estimation. Find out which methods perform best and also include several examples where camera-based TTC estimation is way off. As with Lidar, describe your observations again and also look into potential reasons.</a:t>
            </a:r>
            <a:endParaRPr b="0" lang="en-CA" sz="1200" spc="-1" strike="noStrike">
              <a:latin typeface="Arial"/>
            </a:endParaRPr>
          </a:p>
        </p:txBody>
      </p:sp>
      <p:pic>
        <p:nvPicPr>
          <p:cNvPr id="75" name="" descr=""/>
          <p:cNvPicPr/>
          <p:nvPr/>
        </p:nvPicPr>
        <p:blipFill>
          <a:blip r:embed="rId1"/>
          <a:stretch/>
        </p:blipFill>
        <p:spPr>
          <a:xfrm>
            <a:off x="2232000" y="1191600"/>
            <a:ext cx="5195160" cy="44784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FP.6 Performance Evaluation 2</a:t>
            </a:r>
            <a:endParaRPr b="0" lang="en-CA" sz="2800" spc="-1" strike="noStrike">
              <a:latin typeface="Arial"/>
            </a:endParaRPr>
          </a:p>
        </p:txBody>
      </p:sp>
      <p:sp>
        <p:nvSpPr>
          <p:cNvPr id="77" name="TextShape 2"/>
          <p:cNvSpPr txBox="1"/>
          <p:nvPr/>
        </p:nvSpPr>
        <p:spPr>
          <a:xfrm>
            <a:off x="72000" y="792000"/>
            <a:ext cx="9936000" cy="602280"/>
          </a:xfrm>
          <a:prstGeom prst="rect">
            <a:avLst/>
          </a:prstGeom>
          <a:noFill/>
          <a:ln>
            <a:noFill/>
          </a:ln>
        </p:spPr>
        <p:txBody>
          <a:bodyPr lIns="90000" rIns="90000" tIns="45000" bIns="45000"/>
          <a:p>
            <a:r>
              <a:rPr b="0" lang="en-CA" sz="1200" spc="-1" strike="noStrike">
                <a:latin typeface="Arial"/>
              </a:rPr>
              <a:t>Run several detector / descriptor combinations and look at the differences in TTC estimation. Find out which methods perform best and also include several examples where camera-based TTC estimation is way off. As with Lidar, describe your observations again and also look into potential reasons.</a:t>
            </a:r>
            <a:endParaRPr b="0" lang="en-CA" sz="1200" spc="-1" strike="noStrike">
              <a:latin typeface="Arial"/>
            </a:endParaRPr>
          </a:p>
        </p:txBody>
      </p:sp>
      <p:pic>
        <p:nvPicPr>
          <p:cNvPr id="78" name="" descr=""/>
          <p:cNvPicPr/>
          <p:nvPr/>
        </p:nvPicPr>
        <p:blipFill>
          <a:blip r:embed="rId1"/>
          <a:stretch/>
        </p:blipFill>
        <p:spPr>
          <a:xfrm>
            <a:off x="1944000" y="1209600"/>
            <a:ext cx="5824080" cy="446040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Conclusion</a:t>
            </a:r>
            <a:endParaRPr b="0" lang="en-CA" sz="2800" spc="-1" strike="noStrike">
              <a:latin typeface="Arial"/>
            </a:endParaRPr>
          </a:p>
        </p:txBody>
      </p:sp>
      <p:sp>
        <p:nvSpPr>
          <p:cNvPr id="80" name="TextShape 2"/>
          <p:cNvSpPr txBox="1"/>
          <p:nvPr/>
        </p:nvSpPr>
        <p:spPr>
          <a:xfrm>
            <a:off x="432000" y="877680"/>
            <a:ext cx="2160000" cy="346320"/>
          </a:xfrm>
          <a:prstGeom prst="rect">
            <a:avLst/>
          </a:prstGeom>
          <a:noFill/>
          <a:ln>
            <a:noFill/>
          </a:ln>
        </p:spPr>
        <p:txBody>
          <a:bodyPr lIns="90000" rIns="90000" tIns="45000" bIns="45000"/>
          <a:p>
            <a:r>
              <a:rPr b="0" lang="en-CA" sz="1800" spc="-1" strike="noStrike">
                <a:latin typeface="Arial"/>
              </a:rPr>
              <a:t>Best Combination</a:t>
            </a:r>
            <a:endParaRPr b="0" lang="en-CA" sz="1800" spc="-1" strike="noStrike">
              <a:latin typeface="Arial"/>
            </a:endParaRPr>
          </a:p>
        </p:txBody>
      </p:sp>
      <p:sp>
        <p:nvSpPr>
          <p:cNvPr id="81" name="CustomShape 3"/>
          <p:cNvSpPr/>
          <p:nvPr/>
        </p:nvSpPr>
        <p:spPr>
          <a:xfrm>
            <a:off x="5112720" y="2255400"/>
            <a:ext cx="5111280" cy="136944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1. FAST + BRIEF (BEST RUN TIME)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 SHI-TOMASI + BRIEF (BEST ACCURACY)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 SHI-TOMASI + BRISK (BEST MATCH)</a:t>
            </a:r>
            <a:endParaRPr b="0" lang="en-CA" sz="1800" spc="-1" strike="noStrike">
              <a:latin typeface="Arial"/>
            </a:endParaRPr>
          </a:p>
        </p:txBody>
      </p:sp>
      <p:sp>
        <p:nvSpPr>
          <p:cNvPr id="82" name="TextShape 4"/>
          <p:cNvSpPr txBox="1"/>
          <p:nvPr/>
        </p:nvSpPr>
        <p:spPr>
          <a:xfrm>
            <a:off x="1368000" y="1728000"/>
            <a:ext cx="1872000" cy="346320"/>
          </a:xfrm>
          <a:prstGeom prst="rect">
            <a:avLst/>
          </a:prstGeom>
          <a:noFill/>
          <a:ln>
            <a:noFill/>
          </a:ln>
        </p:spPr>
        <p:txBody>
          <a:bodyPr lIns="90000" rIns="90000" tIns="45000" bIns="45000"/>
          <a:p>
            <a:r>
              <a:rPr b="0" lang="en-CA" sz="1800" spc="-1" strike="noStrike">
                <a:latin typeface="Arial"/>
              </a:rPr>
              <a:t>Mid-term project</a:t>
            </a:r>
            <a:endParaRPr b="0" lang="en-CA" sz="1800" spc="-1" strike="noStrike">
              <a:latin typeface="Arial"/>
            </a:endParaRPr>
          </a:p>
        </p:txBody>
      </p:sp>
      <p:sp>
        <p:nvSpPr>
          <p:cNvPr id="83" name="TextShape 5"/>
          <p:cNvSpPr txBox="1"/>
          <p:nvPr/>
        </p:nvSpPr>
        <p:spPr>
          <a:xfrm>
            <a:off x="6696000" y="1656000"/>
            <a:ext cx="2160000" cy="346320"/>
          </a:xfrm>
          <a:prstGeom prst="rect">
            <a:avLst/>
          </a:prstGeom>
          <a:noFill/>
          <a:ln>
            <a:noFill/>
          </a:ln>
        </p:spPr>
        <p:txBody>
          <a:bodyPr lIns="90000" rIns="90000" tIns="45000" bIns="45000"/>
          <a:p>
            <a:r>
              <a:rPr b="0" lang="en-CA" sz="1800" spc="-1" strike="noStrike">
                <a:latin typeface="Arial"/>
              </a:rPr>
              <a:t>Final Project</a:t>
            </a:r>
            <a:endParaRPr b="0" lang="en-CA" sz="1800" spc="-1" strike="noStrike">
              <a:latin typeface="Arial"/>
            </a:endParaRPr>
          </a:p>
        </p:txBody>
      </p:sp>
      <p:sp>
        <p:nvSpPr>
          <p:cNvPr id="84" name="CustomShape 6"/>
          <p:cNvSpPr/>
          <p:nvPr/>
        </p:nvSpPr>
        <p:spPr>
          <a:xfrm>
            <a:off x="144000" y="2255400"/>
            <a:ext cx="5111280" cy="136944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1. FAST + BRIEF (BEST RUN TIME)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 ORB +ORB  (ROBUST IN SCALE CHANGE)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 SHI-TOMASI + BRISK (BEST MATCH)</a:t>
            </a:r>
            <a:endParaRPr b="0" lang="en-CA"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FP.1 Match 3D Objects</a:t>
            </a:r>
            <a:endParaRPr b="0" lang="en-CA" sz="2800" spc="-1" strike="noStrike">
              <a:latin typeface="Arial"/>
            </a:endParaRPr>
          </a:p>
        </p:txBody>
      </p:sp>
      <p:sp>
        <p:nvSpPr>
          <p:cNvPr id="43" name="TextShape 2"/>
          <p:cNvSpPr txBox="1"/>
          <p:nvPr/>
        </p:nvSpPr>
        <p:spPr>
          <a:xfrm>
            <a:off x="72000" y="792000"/>
            <a:ext cx="9936000" cy="432000"/>
          </a:xfrm>
          <a:prstGeom prst="rect">
            <a:avLst/>
          </a:prstGeom>
          <a:noFill/>
          <a:ln>
            <a:noFill/>
          </a:ln>
        </p:spPr>
        <p:txBody>
          <a:bodyPr lIns="90000" rIns="90000" tIns="45000" bIns="45000"/>
          <a:p>
            <a:r>
              <a:rPr b="0" lang="en-CA" sz="1200" spc="-1" strike="noStrike">
                <a:latin typeface="Arial"/>
              </a:rPr>
              <a:t>Implement the method "matchBoundingBoxes", which takes as input both the previous and the current data frames and provides as output the ids of the matched regions of interest (i.e. the boxID property). Matches must be the ones with the highest number of keypoint correspondences.</a:t>
            </a:r>
            <a:endParaRPr b="0" lang="en-CA" sz="1200" spc="-1" strike="noStrike">
              <a:latin typeface="Arial"/>
            </a:endParaRPr>
          </a:p>
        </p:txBody>
      </p:sp>
      <p:pic>
        <p:nvPicPr>
          <p:cNvPr id="44" name="" descr=""/>
          <p:cNvPicPr/>
          <p:nvPr/>
        </p:nvPicPr>
        <p:blipFill>
          <a:blip r:embed="rId1"/>
          <a:stretch/>
        </p:blipFill>
        <p:spPr>
          <a:xfrm>
            <a:off x="2592000" y="1241640"/>
            <a:ext cx="5112000" cy="445032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FP.2 Compute Lidar-based TTC</a:t>
            </a:r>
            <a:endParaRPr b="0" lang="en-CA" sz="2800" spc="-1" strike="noStrike">
              <a:latin typeface="Arial"/>
            </a:endParaRPr>
          </a:p>
        </p:txBody>
      </p:sp>
      <p:sp>
        <p:nvSpPr>
          <p:cNvPr id="46" name="TextShape 2"/>
          <p:cNvSpPr txBox="1"/>
          <p:nvPr/>
        </p:nvSpPr>
        <p:spPr>
          <a:xfrm>
            <a:off x="72000" y="792000"/>
            <a:ext cx="9936000" cy="432000"/>
          </a:xfrm>
          <a:prstGeom prst="rect">
            <a:avLst/>
          </a:prstGeom>
          <a:noFill/>
          <a:ln>
            <a:noFill/>
          </a:ln>
        </p:spPr>
        <p:txBody>
          <a:bodyPr lIns="90000" rIns="90000" tIns="45000" bIns="45000"/>
          <a:p>
            <a:r>
              <a:rPr b="0" lang="en-CA" sz="1200" spc="-1" strike="noStrike">
                <a:latin typeface="Arial"/>
              </a:rPr>
              <a:t>Compute the time-to-collision in second for all matched 3D objects using only Lidar measurements from the matched bounding boxes between current and previous frame.</a:t>
            </a:r>
            <a:endParaRPr b="0" lang="en-CA" sz="1200" spc="-1" strike="noStrike">
              <a:latin typeface="Arial"/>
            </a:endParaRPr>
          </a:p>
        </p:txBody>
      </p:sp>
      <p:pic>
        <p:nvPicPr>
          <p:cNvPr id="47" name="" descr=""/>
          <p:cNvPicPr/>
          <p:nvPr/>
        </p:nvPicPr>
        <p:blipFill>
          <a:blip r:embed="rId1"/>
          <a:stretch/>
        </p:blipFill>
        <p:spPr>
          <a:xfrm>
            <a:off x="2736000" y="1023120"/>
            <a:ext cx="4487400" cy="46688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FP.3 Associate Keypoint Correspondences with Bounding Boxes</a:t>
            </a:r>
            <a:endParaRPr b="0" lang="en-CA" sz="2800" spc="-1" strike="noStrike">
              <a:latin typeface="Arial"/>
            </a:endParaRPr>
          </a:p>
        </p:txBody>
      </p:sp>
      <p:sp>
        <p:nvSpPr>
          <p:cNvPr id="49" name="TextShape 2"/>
          <p:cNvSpPr txBox="1"/>
          <p:nvPr/>
        </p:nvSpPr>
        <p:spPr>
          <a:xfrm>
            <a:off x="72000" y="792000"/>
            <a:ext cx="9936000" cy="432000"/>
          </a:xfrm>
          <a:prstGeom prst="rect">
            <a:avLst/>
          </a:prstGeom>
          <a:noFill/>
          <a:ln>
            <a:noFill/>
          </a:ln>
        </p:spPr>
        <p:txBody>
          <a:bodyPr lIns="90000" rIns="90000" tIns="45000" bIns="45000"/>
          <a:p>
            <a:r>
              <a:rPr b="0" lang="en-CA" sz="1200" spc="-1" strike="noStrike">
                <a:latin typeface="Arial"/>
              </a:rPr>
              <a:t>Prepare the TTC computation based on camera measurements by associating keypoint correspondences to the bounding boxes which enclose them. All matches which satisfy this condition must be added to a vector in the respective bounding box.</a:t>
            </a:r>
            <a:endParaRPr b="0" lang="en-CA" sz="1200" spc="-1" strike="noStrike">
              <a:latin typeface="Arial"/>
            </a:endParaRPr>
          </a:p>
        </p:txBody>
      </p:sp>
      <p:pic>
        <p:nvPicPr>
          <p:cNvPr id="50" name="" descr=""/>
          <p:cNvPicPr/>
          <p:nvPr/>
        </p:nvPicPr>
        <p:blipFill>
          <a:blip r:embed="rId1"/>
          <a:stretch/>
        </p:blipFill>
        <p:spPr>
          <a:xfrm>
            <a:off x="1152000" y="1194840"/>
            <a:ext cx="7981560" cy="44211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FP.4 Compute Camera-based TTC</a:t>
            </a:r>
            <a:endParaRPr b="0" lang="en-CA" sz="2800" spc="-1" strike="noStrike">
              <a:latin typeface="Arial"/>
            </a:endParaRPr>
          </a:p>
        </p:txBody>
      </p:sp>
      <p:sp>
        <p:nvSpPr>
          <p:cNvPr id="52" name="TextShape 2"/>
          <p:cNvSpPr txBox="1"/>
          <p:nvPr/>
        </p:nvSpPr>
        <p:spPr>
          <a:xfrm>
            <a:off x="72000" y="792000"/>
            <a:ext cx="9936000" cy="432000"/>
          </a:xfrm>
          <a:prstGeom prst="rect">
            <a:avLst/>
          </a:prstGeom>
          <a:noFill/>
          <a:ln>
            <a:noFill/>
          </a:ln>
        </p:spPr>
        <p:txBody>
          <a:bodyPr lIns="90000" rIns="90000" tIns="45000" bIns="45000"/>
          <a:p>
            <a:r>
              <a:rPr b="0" lang="en-CA" sz="1200" spc="-1" strike="noStrike">
                <a:latin typeface="Arial"/>
              </a:rPr>
              <a:t>Compute the time-to-collision in second for all matched 3D objects using only keypoint correspondences from the matched bounding boxes between current and previous frame.</a:t>
            </a:r>
            <a:endParaRPr b="0" lang="en-CA" sz="1200" spc="-1" strike="noStrike">
              <a:latin typeface="Arial"/>
            </a:endParaRPr>
          </a:p>
        </p:txBody>
      </p:sp>
      <p:pic>
        <p:nvPicPr>
          <p:cNvPr id="53" name="" descr=""/>
          <p:cNvPicPr/>
          <p:nvPr/>
        </p:nvPicPr>
        <p:blipFill>
          <a:blip r:embed="rId1"/>
          <a:stretch/>
        </p:blipFill>
        <p:spPr>
          <a:xfrm>
            <a:off x="2664000" y="1008000"/>
            <a:ext cx="4712760" cy="46418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FP.5 Performance Evaluation 1</a:t>
            </a:r>
            <a:endParaRPr b="0" lang="en-CA" sz="2800" spc="-1" strike="noStrike">
              <a:latin typeface="Arial"/>
            </a:endParaRPr>
          </a:p>
        </p:txBody>
      </p:sp>
      <p:sp>
        <p:nvSpPr>
          <p:cNvPr id="55" name="TextShape 2"/>
          <p:cNvSpPr txBox="1"/>
          <p:nvPr/>
        </p:nvSpPr>
        <p:spPr>
          <a:xfrm>
            <a:off x="72000" y="792000"/>
            <a:ext cx="9936000" cy="432000"/>
          </a:xfrm>
          <a:prstGeom prst="rect">
            <a:avLst/>
          </a:prstGeom>
          <a:noFill/>
          <a:ln>
            <a:noFill/>
          </a:ln>
        </p:spPr>
        <p:txBody>
          <a:bodyPr lIns="90000" rIns="90000" tIns="45000" bIns="45000"/>
          <a:p>
            <a:r>
              <a:rPr b="0" lang="en-CA" sz="1200" spc="-1" strike="noStrike">
                <a:latin typeface="Arial"/>
              </a:rPr>
              <a:t>Find examples where the TTC estimate of the Lidar sensor does not seem plausible. Describe your observations and provide a sound argumentation why you think this happened.</a:t>
            </a:r>
            <a:endParaRPr b="0" lang="en-CA" sz="1200" spc="-1" strike="noStrike">
              <a:latin typeface="Arial"/>
            </a:endParaRPr>
          </a:p>
        </p:txBody>
      </p:sp>
      <p:pic>
        <p:nvPicPr>
          <p:cNvPr id="56" name="" descr=""/>
          <p:cNvPicPr/>
          <p:nvPr/>
        </p:nvPicPr>
        <p:blipFill>
          <a:blip r:embed="rId1"/>
          <a:stretch/>
        </p:blipFill>
        <p:spPr>
          <a:xfrm>
            <a:off x="288000" y="1447200"/>
            <a:ext cx="3885840" cy="3304800"/>
          </a:xfrm>
          <a:prstGeom prst="rect">
            <a:avLst/>
          </a:prstGeom>
          <a:ln>
            <a:noFill/>
          </a:ln>
        </p:spPr>
      </p:pic>
      <p:sp>
        <p:nvSpPr>
          <p:cNvPr id="57" name="TextShape 3"/>
          <p:cNvSpPr txBox="1"/>
          <p:nvPr/>
        </p:nvSpPr>
        <p:spPr>
          <a:xfrm>
            <a:off x="4896000" y="2127240"/>
            <a:ext cx="4248000" cy="1688760"/>
          </a:xfrm>
          <a:prstGeom prst="rect">
            <a:avLst/>
          </a:prstGeom>
          <a:noFill/>
          <a:ln>
            <a:noFill/>
          </a:ln>
        </p:spPr>
        <p:txBody>
          <a:bodyPr lIns="90000" rIns="90000" tIns="45000" bIns="45000"/>
          <a:p>
            <a:r>
              <a:rPr b="0" lang="en-CA" sz="1400" spc="-1" strike="noStrike">
                <a:latin typeface="Arial"/>
              </a:rPr>
              <a:t>As you can see, there are two irregular TTC time in Lidar. You can calculate TTC by this formular.</a:t>
            </a:r>
            <a:endParaRPr b="0" lang="en-CA" sz="1400" spc="-1" strike="noStrike">
              <a:latin typeface="Arial"/>
            </a:endParaRPr>
          </a:p>
          <a:p>
            <a:endParaRPr b="0" lang="en-CA" sz="1400" spc="-1" strike="noStrike">
              <a:latin typeface="Arial"/>
            </a:endParaRPr>
          </a:p>
          <a:p>
            <a:r>
              <a:rPr b="0" lang="en-CA" sz="1400" spc="-1" strike="noStrike">
                <a:latin typeface="Arial"/>
              </a:rPr>
              <a:t>TTC = minXCurr *dT / (minXPrev-minXCurr)</a:t>
            </a:r>
            <a:endParaRPr b="0" lang="en-CA" sz="1400" spc="-1" strike="noStrike">
              <a:latin typeface="Arial"/>
            </a:endParaRPr>
          </a:p>
          <a:p>
            <a:endParaRPr b="0" lang="en-CA" sz="1400" spc="-1" strike="noStrike">
              <a:latin typeface="Arial"/>
            </a:endParaRPr>
          </a:p>
          <a:p>
            <a:r>
              <a:rPr b="0" lang="en-CA" sz="1400" spc="-1" strike="noStrike">
                <a:latin typeface="Arial"/>
              </a:rPr>
              <a:t>If (minXPrev-minXCurr) decrease, TTC become bigger. And minXPrev may influenced by point cloud outliers.</a:t>
            </a:r>
            <a:endParaRPr b="0" lang="en-CA" sz="14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FP.6 Performance Evaluation 2</a:t>
            </a:r>
            <a:endParaRPr b="0" lang="en-CA" sz="2800" spc="-1" strike="noStrike">
              <a:latin typeface="Arial"/>
            </a:endParaRPr>
          </a:p>
        </p:txBody>
      </p:sp>
      <p:sp>
        <p:nvSpPr>
          <p:cNvPr id="59" name="TextShape 2"/>
          <p:cNvSpPr txBox="1"/>
          <p:nvPr/>
        </p:nvSpPr>
        <p:spPr>
          <a:xfrm>
            <a:off x="72000" y="792000"/>
            <a:ext cx="9936000" cy="602280"/>
          </a:xfrm>
          <a:prstGeom prst="rect">
            <a:avLst/>
          </a:prstGeom>
          <a:noFill/>
          <a:ln>
            <a:noFill/>
          </a:ln>
        </p:spPr>
        <p:txBody>
          <a:bodyPr lIns="90000" rIns="90000" tIns="45000" bIns="45000"/>
          <a:p>
            <a:r>
              <a:rPr b="0" lang="en-CA" sz="1200" spc="-1" strike="noStrike">
                <a:latin typeface="Arial"/>
              </a:rPr>
              <a:t>Run several detector / descriptor combinations and look at the differences in TTC estimation. Find out which methods perform best and also include several examples where camera-based TTC estimation is way off. As with Lidar, describe your observations again and also look into potential reasons.</a:t>
            </a:r>
            <a:endParaRPr b="0" lang="en-CA" sz="1200" spc="-1" strike="noStrike">
              <a:latin typeface="Arial"/>
            </a:endParaRPr>
          </a:p>
        </p:txBody>
      </p:sp>
      <p:pic>
        <p:nvPicPr>
          <p:cNvPr id="60" name="" descr=""/>
          <p:cNvPicPr/>
          <p:nvPr/>
        </p:nvPicPr>
        <p:blipFill>
          <a:blip r:embed="rId1"/>
          <a:stretch/>
        </p:blipFill>
        <p:spPr>
          <a:xfrm>
            <a:off x="1872000" y="1238760"/>
            <a:ext cx="5819760" cy="43772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FP.6 Performance Evaluation 2</a:t>
            </a:r>
            <a:endParaRPr b="0" lang="en-CA" sz="2800" spc="-1" strike="noStrike">
              <a:latin typeface="Arial"/>
            </a:endParaRPr>
          </a:p>
        </p:txBody>
      </p:sp>
      <p:sp>
        <p:nvSpPr>
          <p:cNvPr id="62" name="TextShape 2"/>
          <p:cNvSpPr txBox="1"/>
          <p:nvPr/>
        </p:nvSpPr>
        <p:spPr>
          <a:xfrm>
            <a:off x="72000" y="792000"/>
            <a:ext cx="9936000" cy="602280"/>
          </a:xfrm>
          <a:prstGeom prst="rect">
            <a:avLst/>
          </a:prstGeom>
          <a:noFill/>
          <a:ln>
            <a:noFill/>
          </a:ln>
        </p:spPr>
        <p:txBody>
          <a:bodyPr lIns="90000" rIns="90000" tIns="45000" bIns="45000"/>
          <a:p>
            <a:r>
              <a:rPr b="0" lang="en-CA" sz="1200" spc="-1" strike="noStrike">
                <a:latin typeface="Arial"/>
              </a:rPr>
              <a:t>Run several detector / descriptor combinations and look at the differences in TTC estimation. Find out which methods perform best and also include several examples where camera-based TTC estimation is way off. As with Lidar, describe your observations again and also look into potential reasons.</a:t>
            </a:r>
            <a:endParaRPr b="0" lang="en-CA" sz="1200" spc="-1" strike="noStrike">
              <a:latin typeface="Arial"/>
            </a:endParaRPr>
          </a:p>
        </p:txBody>
      </p:sp>
      <p:pic>
        <p:nvPicPr>
          <p:cNvPr id="63" name="" descr=""/>
          <p:cNvPicPr/>
          <p:nvPr/>
        </p:nvPicPr>
        <p:blipFill>
          <a:blip r:embed="rId1"/>
          <a:stretch/>
        </p:blipFill>
        <p:spPr>
          <a:xfrm>
            <a:off x="2003040" y="1235520"/>
            <a:ext cx="5484960" cy="44344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Shape 1"/>
          <p:cNvSpPr txBox="1"/>
          <p:nvPr/>
        </p:nvSpPr>
        <p:spPr>
          <a:xfrm>
            <a:off x="504000" y="0"/>
            <a:ext cx="9071640" cy="946440"/>
          </a:xfrm>
          <a:prstGeom prst="rect">
            <a:avLst/>
          </a:prstGeom>
          <a:noFill/>
          <a:ln>
            <a:noFill/>
          </a:ln>
        </p:spPr>
        <p:txBody>
          <a:bodyPr lIns="0" rIns="0" tIns="0" bIns="0" anchor="ctr"/>
          <a:p>
            <a:pPr algn="ctr"/>
            <a:r>
              <a:rPr b="0" lang="en-CA" sz="2800" spc="-1" strike="noStrike">
                <a:latin typeface="Arial"/>
              </a:rPr>
              <a:t>FP.6 Performance Evaluation 2</a:t>
            </a:r>
            <a:endParaRPr b="0" lang="en-CA" sz="2800" spc="-1" strike="noStrike">
              <a:latin typeface="Arial"/>
            </a:endParaRPr>
          </a:p>
        </p:txBody>
      </p:sp>
      <p:sp>
        <p:nvSpPr>
          <p:cNvPr id="65" name="TextShape 2"/>
          <p:cNvSpPr txBox="1"/>
          <p:nvPr/>
        </p:nvSpPr>
        <p:spPr>
          <a:xfrm>
            <a:off x="72000" y="792000"/>
            <a:ext cx="9936000" cy="602280"/>
          </a:xfrm>
          <a:prstGeom prst="rect">
            <a:avLst/>
          </a:prstGeom>
          <a:noFill/>
          <a:ln>
            <a:noFill/>
          </a:ln>
        </p:spPr>
        <p:txBody>
          <a:bodyPr lIns="90000" rIns="90000" tIns="45000" bIns="45000"/>
          <a:p>
            <a:r>
              <a:rPr b="0" lang="en-CA" sz="1200" spc="-1" strike="noStrike">
                <a:latin typeface="Arial"/>
              </a:rPr>
              <a:t>Run several detector / descriptor combinations and look at the differences in TTC estimation. Find out which methods perform best and also include several examples where camera-based TTC estimation is way off. As with Lidar, describe your observations again and also look into potential reasons.</a:t>
            </a:r>
            <a:endParaRPr b="0" lang="en-CA" sz="1200" spc="-1" strike="noStrike">
              <a:latin typeface="Arial"/>
            </a:endParaRPr>
          </a:p>
        </p:txBody>
      </p:sp>
      <p:pic>
        <p:nvPicPr>
          <p:cNvPr id="66" name="" descr=""/>
          <p:cNvPicPr/>
          <p:nvPr/>
        </p:nvPicPr>
        <p:blipFill>
          <a:blip r:embed="rId1"/>
          <a:stretch/>
        </p:blipFill>
        <p:spPr>
          <a:xfrm>
            <a:off x="2232000" y="1185840"/>
            <a:ext cx="5379480" cy="44841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2020-10-27T15:54:16Z</dcterms:created>
  <dc:creator/>
  <dc:description/>
  <dc:language>en-CA</dc:language>
  <cp:lastModifiedBy/>
  <dcterms:modified xsi:type="dcterms:W3CDTF">2020-10-27T16:35:04Z</dcterms:modified>
  <cp:revision>1</cp:revision>
  <dc:subject/>
  <dc:title/>
</cp:coreProperties>
</file>