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71" r:id="rId6"/>
    <p:sldId id="269" r:id="rId7"/>
    <p:sldId id="270" r:id="rId8"/>
    <p:sldId id="266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449C29-DF17-4A6D-BA38-74127413EC79}" v="34" dt="2022-11-14T15:20:17.7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52" autoAdjust="0"/>
    <p:restoredTop sz="94660"/>
  </p:normalViewPr>
  <p:slideViewPr>
    <p:cSldViewPr>
      <p:cViewPr varScale="1">
        <p:scale>
          <a:sx n="68" d="100"/>
          <a:sy n="68" d="100"/>
        </p:scale>
        <p:origin x="114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보통신대학원 이창규" userId="71b4deb2-5afa-4e3b-aa55-87c6d1b2fecd" providerId="ADAL" clId="{D8449C29-DF17-4A6D-BA38-74127413EC79}"/>
    <pc:docChg chg="undo custSel addSld modSld">
      <pc:chgData name="정보통신대학원 이창규" userId="71b4deb2-5afa-4e3b-aa55-87c6d1b2fecd" providerId="ADAL" clId="{D8449C29-DF17-4A6D-BA38-74127413EC79}" dt="2022-11-14T15:20:17.714" v="447"/>
      <pc:docMkLst>
        <pc:docMk/>
      </pc:docMkLst>
      <pc:sldChg chg="modSp mod">
        <pc:chgData name="정보통신대학원 이창규" userId="71b4deb2-5afa-4e3b-aa55-87c6d1b2fecd" providerId="ADAL" clId="{D8449C29-DF17-4A6D-BA38-74127413EC79}" dt="2022-11-14T15:19:57.210" v="434"/>
        <pc:sldMkLst>
          <pc:docMk/>
          <pc:sldMk cId="0" sldId="257"/>
        </pc:sldMkLst>
        <pc:spChg chg="mod">
          <ac:chgData name="정보통신대학원 이창규" userId="71b4deb2-5afa-4e3b-aa55-87c6d1b2fecd" providerId="ADAL" clId="{D8449C29-DF17-4A6D-BA38-74127413EC79}" dt="2022-11-14T15:15:40.377" v="343" actId="1036"/>
          <ac:spMkLst>
            <pc:docMk/>
            <pc:sldMk cId="0" sldId="257"/>
            <ac:spMk id="4" creationId="{565F6B2E-2435-FB1C-F794-854A274B6CB1}"/>
          </ac:spMkLst>
        </pc:spChg>
        <pc:spChg chg="mod">
          <ac:chgData name="정보통신대학원 이창규" userId="71b4deb2-5afa-4e3b-aa55-87c6d1b2fecd" providerId="ADAL" clId="{D8449C29-DF17-4A6D-BA38-74127413EC79}" dt="2022-11-14T15:16:06.062" v="362" actId="1036"/>
          <ac:spMkLst>
            <pc:docMk/>
            <pc:sldMk cId="0" sldId="257"/>
            <ac:spMk id="5" creationId="{CC5EB2E8-9BD5-0B32-5776-89AE3681EDE8}"/>
          </ac:spMkLst>
        </pc:spChg>
        <pc:spChg chg="mod">
          <ac:chgData name="정보통신대학원 이창규" userId="71b4deb2-5afa-4e3b-aa55-87c6d1b2fecd" providerId="ADAL" clId="{D8449C29-DF17-4A6D-BA38-74127413EC79}" dt="2022-11-14T15:19:57.210" v="434"/>
          <ac:spMkLst>
            <pc:docMk/>
            <pc:sldMk cId="0" sldId="257"/>
            <ac:spMk id="7" creationId="{6D2F69BC-C2CB-C2D1-438C-5C67AB220630}"/>
          </ac:spMkLst>
        </pc:spChg>
        <pc:spChg chg="mod">
          <ac:chgData name="정보통신대학원 이창규" userId="71b4deb2-5afa-4e3b-aa55-87c6d1b2fecd" providerId="ADAL" clId="{D8449C29-DF17-4A6D-BA38-74127413EC79}" dt="2022-11-14T15:16:06.062" v="362" actId="1036"/>
          <ac:spMkLst>
            <pc:docMk/>
            <pc:sldMk cId="0" sldId="257"/>
            <ac:spMk id="49" creationId="{00000000-0000-0000-0000-000000000000}"/>
          </ac:spMkLst>
        </pc:spChg>
      </pc:sldChg>
      <pc:sldChg chg="addSp modSp mod">
        <pc:chgData name="정보통신대학원 이창규" userId="71b4deb2-5afa-4e3b-aa55-87c6d1b2fecd" providerId="ADAL" clId="{D8449C29-DF17-4A6D-BA38-74127413EC79}" dt="2022-11-14T15:13:06.843" v="283"/>
        <pc:sldMkLst>
          <pc:docMk/>
          <pc:sldMk cId="1599705544" sldId="267"/>
        </pc:sldMkLst>
        <pc:spChg chg="add mod">
          <ac:chgData name="정보통신대학원 이창규" userId="71b4deb2-5afa-4e3b-aa55-87c6d1b2fecd" providerId="ADAL" clId="{D8449C29-DF17-4A6D-BA38-74127413EC79}" dt="2022-11-14T15:11:23.824" v="200" actId="1036"/>
          <ac:spMkLst>
            <pc:docMk/>
            <pc:sldMk cId="1599705544" sldId="267"/>
            <ac:spMk id="2" creationId="{CF14D4F9-E122-0709-A797-9A2AD4D6C7D9}"/>
          </ac:spMkLst>
        </pc:spChg>
        <pc:spChg chg="mod">
          <ac:chgData name="정보통신대학원 이창규" userId="71b4deb2-5afa-4e3b-aa55-87c6d1b2fecd" providerId="ADAL" clId="{D8449C29-DF17-4A6D-BA38-74127413EC79}" dt="2022-11-14T15:11:14.866" v="180" actId="1036"/>
          <ac:spMkLst>
            <pc:docMk/>
            <pc:sldMk cId="1599705544" sldId="267"/>
            <ac:spMk id="3" creationId="{DB92C6FF-BC4D-281A-828D-A98C5D0816F9}"/>
          </ac:spMkLst>
        </pc:spChg>
        <pc:spChg chg="add mod">
          <ac:chgData name="정보통신대학원 이창규" userId="71b4deb2-5afa-4e3b-aa55-87c6d1b2fecd" providerId="ADAL" clId="{D8449C29-DF17-4A6D-BA38-74127413EC79}" dt="2022-11-14T15:11:30.326" v="207" actId="1035"/>
          <ac:spMkLst>
            <pc:docMk/>
            <pc:sldMk cId="1599705544" sldId="267"/>
            <ac:spMk id="4" creationId="{DDA0786C-3F01-FBBE-16F9-6CA13F122718}"/>
          </ac:spMkLst>
        </pc:spChg>
        <pc:spChg chg="add mod">
          <ac:chgData name="정보통신대학원 이창규" userId="71b4deb2-5afa-4e3b-aa55-87c6d1b2fecd" providerId="ADAL" clId="{D8449C29-DF17-4A6D-BA38-74127413EC79}" dt="2022-11-14T15:11:45.583" v="218" actId="1076"/>
          <ac:spMkLst>
            <pc:docMk/>
            <pc:sldMk cId="1599705544" sldId="267"/>
            <ac:spMk id="5" creationId="{54D83816-2F58-D056-FA1D-671EF92C4F01}"/>
          </ac:spMkLst>
        </pc:spChg>
        <pc:spChg chg="add mod">
          <ac:chgData name="정보통신대학원 이창규" userId="71b4deb2-5afa-4e3b-aa55-87c6d1b2fecd" providerId="ADAL" clId="{D8449C29-DF17-4A6D-BA38-74127413EC79}" dt="2022-11-14T15:12:11.441" v="225"/>
          <ac:spMkLst>
            <pc:docMk/>
            <pc:sldMk cId="1599705544" sldId="267"/>
            <ac:spMk id="7" creationId="{8B199959-9D56-0383-0E05-ACED94F15FB5}"/>
          </ac:spMkLst>
        </pc:spChg>
        <pc:spChg chg="add mod">
          <ac:chgData name="정보통신대학원 이창규" userId="71b4deb2-5afa-4e3b-aa55-87c6d1b2fecd" providerId="ADAL" clId="{D8449C29-DF17-4A6D-BA38-74127413EC79}" dt="2022-11-14T15:12:19.569" v="245"/>
          <ac:spMkLst>
            <pc:docMk/>
            <pc:sldMk cId="1599705544" sldId="267"/>
            <ac:spMk id="10" creationId="{B26B6343-46B4-E4DA-60C7-D95A57CB04CA}"/>
          </ac:spMkLst>
        </pc:spChg>
        <pc:spChg chg="add mod">
          <ac:chgData name="정보통신대학원 이창규" userId="71b4deb2-5afa-4e3b-aa55-87c6d1b2fecd" providerId="ADAL" clId="{D8449C29-DF17-4A6D-BA38-74127413EC79}" dt="2022-11-14T15:12:32.749" v="257"/>
          <ac:spMkLst>
            <pc:docMk/>
            <pc:sldMk cId="1599705544" sldId="267"/>
            <ac:spMk id="11" creationId="{C7DE5BDF-9170-735C-AE9B-A92BEEB8561F}"/>
          </ac:spMkLst>
        </pc:spChg>
        <pc:spChg chg="add mod">
          <ac:chgData name="정보통신대학원 이창규" userId="71b4deb2-5afa-4e3b-aa55-87c6d1b2fecd" providerId="ADAL" clId="{D8449C29-DF17-4A6D-BA38-74127413EC79}" dt="2022-11-14T15:12:43.873" v="269"/>
          <ac:spMkLst>
            <pc:docMk/>
            <pc:sldMk cId="1599705544" sldId="267"/>
            <ac:spMk id="12" creationId="{96EDAFFC-3414-147C-4579-4D3ED900A722}"/>
          </ac:spMkLst>
        </pc:spChg>
        <pc:spChg chg="add mod">
          <ac:chgData name="정보통신대학원 이창규" userId="71b4deb2-5afa-4e3b-aa55-87c6d1b2fecd" providerId="ADAL" clId="{D8449C29-DF17-4A6D-BA38-74127413EC79}" dt="2022-11-14T15:13:06.843" v="283"/>
          <ac:spMkLst>
            <pc:docMk/>
            <pc:sldMk cId="1599705544" sldId="267"/>
            <ac:spMk id="13" creationId="{87B07450-6F4F-8B14-5A11-CF0A59D88839}"/>
          </ac:spMkLst>
        </pc:spChg>
        <pc:grpChg chg="mod">
          <ac:chgData name="정보통신대학원 이창규" userId="71b4deb2-5afa-4e3b-aa55-87c6d1b2fecd" providerId="ADAL" clId="{D8449C29-DF17-4A6D-BA38-74127413EC79}" dt="2022-11-14T15:12:47.689" v="272" actId="1076"/>
          <ac:grpSpMkLst>
            <pc:docMk/>
            <pc:sldMk cId="1599705544" sldId="267"/>
            <ac:grpSpMk id="1003" creationId="{00000000-0000-0000-0000-000000000000}"/>
          </ac:grpSpMkLst>
        </pc:grpChg>
      </pc:sldChg>
      <pc:sldChg chg="addSp modSp mod">
        <pc:chgData name="정보통신대학원 이창규" userId="71b4deb2-5afa-4e3b-aa55-87c6d1b2fecd" providerId="ADAL" clId="{D8449C29-DF17-4A6D-BA38-74127413EC79}" dt="2022-11-14T15:18:10.564" v="421"/>
        <pc:sldMkLst>
          <pc:docMk/>
          <pc:sldMk cId="965783914" sldId="268"/>
        </pc:sldMkLst>
        <pc:spChg chg="add mod">
          <ac:chgData name="정보통신대학원 이창규" userId="71b4deb2-5afa-4e3b-aa55-87c6d1b2fecd" providerId="ADAL" clId="{D8449C29-DF17-4A6D-BA38-74127413EC79}" dt="2022-11-14T15:17:11.948" v="381"/>
          <ac:spMkLst>
            <pc:docMk/>
            <pc:sldMk cId="965783914" sldId="268"/>
            <ac:spMk id="2" creationId="{D248DC8C-9E7A-92F0-66AB-EEA9CA807E21}"/>
          </ac:spMkLst>
        </pc:spChg>
        <pc:spChg chg="mod">
          <ac:chgData name="정보통신대학원 이창규" userId="71b4deb2-5afa-4e3b-aa55-87c6d1b2fecd" providerId="ADAL" clId="{D8449C29-DF17-4A6D-BA38-74127413EC79}" dt="2022-11-14T15:15:09.450" v="339" actId="20577"/>
          <ac:spMkLst>
            <pc:docMk/>
            <pc:sldMk cId="965783914" sldId="268"/>
            <ac:spMk id="3" creationId="{DB92C6FF-BC4D-281A-828D-A98C5D0816F9}"/>
          </ac:spMkLst>
        </pc:spChg>
        <pc:spChg chg="add mod">
          <ac:chgData name="정보통신대학원 이창규" userId="71b4deb2-5afa-4e3b-aa55-87c6d1b2fecd" providerId="ADAL" clId="{D8449C29-DF17-4A6D-BA38-74127413EC79}" dt="2022-11-14T15:18:10.564" v="421"/>
          <ac:spMkLst>
            <pc:docMk/>
            <pc:sldMk cId="965783914" sldId="268"/>
            <ac:spMk id="4" creationId="{3DE4AC37-5AD8-E11C-E749-407993E32159}"/>
          </ac:spMkLst>
        </pc:spChg>
        <pc:grpChg chg="mod">
          <ac:chgData name="정보통신대학원 이창규" userId="71b4deb2-5afa-4e3b-aa55-87c6d1b2fecd" providerId="ADAL" clId="{D8449C29-DF17-4A6D-BA38-74127413EC79}" dt="2022-11-14T15:16:56.561" v="366" actId="1076"/>
          <ac:grpSpMkLst>
            <pc:docMk/>
            <pc:sldMk cId="965783914" sldId="268"/>
            <ac:grpSpMk id="1003" creationId="{00000000-0000-0000-0000-000000000000}"/>
          </ac:grpSpMkLst>
        </pc:grpChg>
      </pc:sldChg>
      <pc:sldChg chg="modSp add mod">
        <pc:chgData name="정보통신대학원 이창규" userId="71b4deb2-5afa-4e3b-aa55-87c6d1b2fecd" providerId="ADAL" clId="{D8449C29-DF17-4A6D-BA38-74127413EC79}" dt="2022-11-14T15:20:17.714" v="447"/>
        <pc:sldMkLst>
          <pc:docMk/>
          <pc:sldMk cId="2599373666" sldId="271"/>
        </pc:sldMkLst>
        <pc:spChg chg="mod">
          <ac:chgData name="정보통신대학원 이창규" userId="71b4deb2-5afa-4e3b-aa55-87c6d1b2fecd" providerId="ADAL" clId="{D8449C29-DF17-4A6D-BA38-74127413EC79}" dt="2022-11-14T15:20:17.714" v="447"/>
          <ac:spMkLst>
            <pc:docMk/>
            <pc:sldMk cId="2599373666" sldId="271"/>
            <ac:spMk id="1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0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12" Type="http://schemas.openxmlformats.org/officeDocument/2006/relationships/image" Target="../media/image2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7.png"/><Relationship Id="rId9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4.png"/><Relationship Id="rId7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image" Target="../media/image4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4F5E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-948135" y="3123449"/>
            <a:ext cx="20181984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000" b="1" kern="0" spc="-100" dirty="0" err="1">
                <a:solidFill>
                  <a:srgbClr val="FFFFFF"/>
                </a:solidFill>
                <a:latin typeface="THELuxGoEB_U" pitchFamily="34" charset="0"/>
                <a:cs typeface="THELuxGoEB_U" pitchFamily="34" charset="0"/>
              </a:rPr>
              <a:t>자동차환경</a:t>
            </a:r>
            <a:r>
              <a:rPr lang="en-US" sz="9000" b="1" kern="0" spc="-100" dirty="0">
                <a:solidFill>
                  <a:srgbClr val="FFFFFF"/>
                </a:solidFill>
                <a:latin typeface="THELuxGoEB_U" pitchFamily="34" charset="0"/>
                <a:cs typeface="THELuxGoEB_U" pitchFamily="34" charset="0"/>
              </a:rPr>
              <a:t> </a:t>
            </a:r>
            <a:r>
              <a:rPr lang="en-US" sz="9000" b="1" kern="0" spc="-100" dirty="0" err="1">
                <a:solidFill>
                  <a:srgbClr val="FFFFFF"/>
                </a:solidFill>
                <a:latin typeface="THELuxGoEB_U" pitchFamily="34" charset="0"/>
                <a:cs typeface="THELuxGoEB_U" pitchFamily="34" charset="0"/>
              </a:rPr>
              <a:t>빅데이터</a:t>
            </a:r>
            <a:r>
              <a:rPr lang="en-US" sz="9000" b="1" kern="0" spc="-200" dirty="0" err="1">
                <a:solidFill>
                  <a:srgbClr val="FFFFFF"/>
                </a:solidFill>
                <a:latin typeface="THELuxGoL_U" pitchFamily="34" charset="0"/>
                <a:cs typeface="THELuxGoL_U" pitchFamily="34" charset="0"/>
              </a:rPr>
              <a:t>구축</a:t>
            </a:r>
            <a:endParaRPr lang="en-US" sz="9000" b="1" kern="0" spc="-200" dirty="0">
              <a:solidFill>
                <a:srgbClr val="FFFFFF"/>
              </a:solidFill>
              <a:latin typeface="THELuxGoL_U" pitchFamily="34" charset="0"/>
              <a:cs typeface="THELuxGoL_U" pitchFamily="34" charset="0"/>
            </a:endParaRPr>
          </a:p>
          <a:p>
            <a:pPr algn="ctr"/>
            <a:r>
              <a:rPr lang="en-US" sz="9000" b="1" kern="0" spc="-200" dirty="0" err="1">
                <a:solidFill>
                  <a:srgbClr val="FFFFFF"/>
                </a:solidFill>
                <a:latin typeface="THELuxGoL_U" pitchFamily="34" charset="0"/>
                <a:cs typeface="THELuxGoL_U" pitchFamily="34" charset="0"/>
              </a:rPr>
              <a:t>감리</a:t>
            </a:r>
            <a:r>
              <a:rPr lang="ko-KR" altLang="en-US" sz="9000" b="1" kern="0" spc="-200" dirty="0">
                <a:solidFill>
                  <a:srgbClr val="FFFFFF"/>
                </a:solidFill>
                <a:latin typeface="THELuxGoL_U" pitchFamily="34" charset="0"/>
                <a:cs typeface="THELuxGoL_U" pitchFamily="34" charset="0"/>
              </a:rPr>
              <a:t>계획서</a:t>
            </a:r>
            <a:endParaRPr lang="en-US" sz="9000" b="1" dirty="0"/>
          </a:p>
        </p:txBody>
      </p:sp>
      <p:sp>
        <p:nvSpPr>
          <p:cNvPr id="9" name="Object 9"/>
          <p:cNvSpPr txBox="1"/>
          <p:nvPr/>
        </p:nvSpPr>
        <p:spPr>
          <a:xfrm>
            <a:off x="5334000" y="6958497"/>
            <a:ext cx="7864943" cy="784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500" dirty="0">
                <a:solidFill>
                  <a:srgbClr val="FFFFFF"/>
                </a:solidFill>
                <a:latin typeface="Open Sans SemiBold" pitchFamily="34" charset="0"/>
                <a:cs typeface="Open Sans SemiBold" pitchFamily="34" charset="0"/>
              </a:rPr>
              <a:t>전산감사론 2조 빅데이터팀 </a:t>
            </a:r>
            <a:endParaRPr lang="en-US" sz="4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79535" y="2542514"/>
            <a:ext cx="6729302" cy="6092491"/>
            <a:chOff x="1279535" y="2542514"/>
            <a:chExt cx="6729302" cy="60924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9535" y="2542514"/>
              <a:ext cx="6729302" cy="609249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885714" y="464928"/>
            <a:ext cx="11216176" cy="521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rgbClr val="4F5E8E"/>
                </a:solidFill>
                <a:latin typeface="THELuxGoEB_U" pitchFamily="34" charset="0"/>
                <a:cs typeface="THELuxGoEB_U" pitchFamily="34" charset="0"/>
              </a:rPr>
              <a:t>ㅣ2030 목표 설정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812371" y="6434380"/>
            <a:ext cx="5663630" cy="1557488"/>
            <a:chOff x="1812371" y="6434380"/>
            <a:chExt cx="5663630" cy="155748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12371" y="6434380"/>
              <a:ext cx="5663630" cy="155748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187965" y="9455353"/>
            <a:ext cx="13809524" cy="47619"/>
            <a:chOff x="3187965" y="9455353"/>
            <a:chExt cx="13809524" cy="4761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87965" y="9455353"/>
              <a:ext cx="13809524" cy="47619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 rot="-60000">
            <a:off x="16621255" y="9299303"/>
            <a:ext cx="703065" cy="319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200" dirty="0">
                <a:solidFill>
                  <a:srgbClr val="787878"/>
                </a:solidFill>
                <a:latin typeface="Open Sans SemiBold" pitchFamily="34" charset="0"/>
                <a:cs typeface="Open Sans SemiBold" pitchFamily="34" charset="0"/>
              </a:rPr>
              <a:t>05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396464" y="6489332"/>
            <a:ext cx="8495445" cy="14856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dirty="0">
                <a:solidFill>
                  <a:srgbClr val="4F5E8E"/>
                </a:solidFill>
                <a:latin typeface="THELuxGoEB_U" pitchFamily="34" charset="0"/>
                <a:cs typeface="THELuxGoEB_U" pitchFamily="34" charset="0"/>
              </a:rPr>
              <a:t>'매출목표 달성을 위해</a:t>
            </a:r>
          </a:p>
          <a:p>
            <a:pPr algn="ctr"/>
            <a:r>
              <a:rPr lang="en-US" sz="3000" dirty="0">
                <a:solidFill>
                  <a:srgbClr val="4F5E8E"/>
                </a:solidFill>
                <a:latin typeface="THELuxGoEB_U" pitchFamily="34" charset="0"/>
                <a:cs typeface="THELuxGoEB_U" pitchFamily="34" charset="0"/>
              </a:rPr>
              <a:t>성장추진 및 책임 경영 강화'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279879" y="2006274"/>
            <a:ext cx="6728615" cy="552381"/>
            <a:chOff x="1279879" y="2006274"/>
            <a:chExt cx="6728615" cy="55238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79879" y="2006274"/>
              <a:ext cx="6728615" cy="552381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2698394" y="2052313"/>
            <a:ext cx="3891584" cy="533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rgbClr val="F9FAFD"/>
                </a:solidFill>
                <a:latin typeface="THELuxGoM_U" pitchFamily="34" charset="0"/>
                <a:cs typeface="THELuxGoM_U" pitchFamily="34" charset="0"/>
              </a:rPr>
              <a:t>2030 경영기획의 목표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1777886" y="3593517"/>
            <a:ext cx="8598911" cy="25370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1800" dirty="0">
                <a:solidFill>
                  <a:srgbClr val="000000"/>
                </a:solidFill>
                <a:latin typeface="THELuxGoR_U" pitchFamily="34" charset="0"/>
                <a:cs typeface="THELuxGoR_U" pitchFamily="34" charset="0"/>
              </a:rPr>
              <a:t>경영기획본부 경영방침을 상세히 적어주세요. THE명품고딕EB_U 20포인트입니다. 경영기획본부 경영방침을 상세히 적어주세요. THE명품고딕EB_U 20포인트입니다. 경영기획본부 경영방침을 상세히 적어주세요. THE명품고딕EB_U 20포인트입니다. 경영기획본부 경영방침을 상세히 적어주세요. 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334255" y="2883505"/>
            <a:ext cx="8619862" cy="93331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500" dirty="0">
                <a:solidFill>
                  <a:srgbClr val="4F5E8E"/>
                </a:solidFill>
                <a:latin typeface="THELuxGoEB_U" pitchFamily="34" charset="0"/>
                <a:cs typeface="THELuxGoEB_U" pitchFamily="34" charset="0"/>
              </a:rPr>
              <a:t>Wolrd's best company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0054631" y="5172286"/>
            <a:ext cx="6729302" cy="3462719"/>
            <a:chOff x="10054631" y="5172286"/>
            <a:chExt cx="6729302" cy="346271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54631" y="5172286"/>
              <a:ext cx="6729302" cy="346271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054975" y="4628114"/>
            <a:ext cx="6728615" cy="552381"/>
            <a:chOff x="10054975" y="4628114"/>
            <a:chExt cx="6728615" cy="55238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54975" y="4628114"/>
              <a:ext cx="6728615" cy="552381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0296669" y="4650343"/>
            <a:ext cx="6245227" cy="5333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rgbClr val="F9FAFD"/>
                </a:solidFill>
                <a:latin typeface="THELuxGoM_U" pitchFamily="34" charset="0"/>
                <a:cs typeface="THELuxGoM_U" pitchFamily="34" charset="0"/>
              </a:rPr>
              <a:t>2030년 목표달성을 위한 핵심 활동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10962014" y="6167447"/>
            <a:ext cx="8598911" cy="20228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1800" dirty="0">
                <a:solidFill>
                  <a:srgbClr val="000000"/>
                </a:solidFill>
                <a:latin typeface="THELuxGoR_U" pitchFamily="34" charset="0"/>
                <a:cs typeface="THELuxGoR_U" pitchFamily="34" charset="0"/>
              </a:rPr>
              <a:t>1. 목표달성을 위한 핵심 활동 상세하게 적어주세요. </a:t>
            </a:r>
          </a:p>
          <a:p>
            <a:pPr algn="just"/>
            <a:r>
              <a:rPr lang="en-US" sz="1800" dirty="0">
                <a:solidFill>
                  <a:srgbClr val="000000"/>
                </a:solidFill>
                <a:latin typeface="THELuxGoR_U" pitchFamily="34" charset="0"/>
                <a:cs typeface="THELuxGoR_U" pitchFamily="34" charset="0"/>
              </a:rPr>
              <a:t>2. 목표달성을 위한 핵심 활동 상세하게 적어주세요. </a:t>
            </a:r>
          </a:p>
          <a:p>
            <a:pPr algn="just"/>
            <a:r>
              <a:rPr lang="en-US" sz="1800" dirty="0">
                <a:solidFill>
                  <a:srgbClr val="000000"/>
                </a:solidFill>
                <a:latin typeface="THELuxGoR_U" pitchFamily="34" charset="0"/>
                <a:cs typeface="THELuxGoR_U" pitchFamily="34" charset="0"/>
              </a:rPr>
              <a:t>3. 목표달성을 위한 핵심 활동 상세하게 적어주세요. </a:t>
            </a:r>
          </a:p>
          <a:p>
            <a:pPr algn="just"/>
            <a:r>
              <a:rPr lang="en-US" sz="1800" dirty="0">
                <a:solidFill>
                  <a:srgbClr val="000000"/>
                </a:solidFill>
                <a:latin typeface="THELuxGoR_U" pitchFamily="34" charset="0"/>
                <a:cs typeface="THELuxGoR_U" pitchFamily="34" charset="0"/>
              </a:rPr>
              <a:t>4. 목표달성을 위한 핵심 활동 상세하게 적어주세요. 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9109356" y="5508200"/>
            <a:ext cx="8619862" cy="9333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500" dirty="0">
                <a:solidFill>
                  <a:srgbClr val="4F5E8E"/>
                </a:solidFill>
                <a:latin typeface="THELuxGoEB_U" pitchFamily="34" charset="0"/>
                <a:cs typeface="THELuxGoEB_U" pitchFamily="34" charset="0"/>
              </a:rPr>
              <a:t>매출상승, 영업이익 극대화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10362467" y="1864958"/>
            <a:ext cx="2579351" cy="2233913"/>
            <a:chOff x="10362467" y="1864958"/>
            <a:chExt cx="2579351" cy="2233913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362467" y="1864958"/>
              <a:ext cx="2579351" cy="2233913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10550128" y="2451134"/>
            <a:ext cx="2204092" cy="10894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dirty="0">
                <a:solidFill>
                  <a:srgbClr val="F9FAFD"/>
                </a:solidFill>
                <a:latin typeface="THELuxGoM_U" pitchFamily="34" charset="0"/>
                <a:cs typeface="THELuxGoM_U" pitchFamily="34" charset="0"/>
              </a:rPr>
              <a:t>영업이익</a:t>
            </a:r>
          </a:p>
          <a:p>
            <a:pPr algn="ctr"/>
            <a:r>
              <a:rPr lang="en-US" sz="2200" dirty="0">
                <a:solidFill>
                  <a:srgbClr val="F9FAFD"/>
                </a:solidFill>
                <a:latin typeface="THELuxGoM_U" pitchFamily="34" charset="0"/>
                <a:cs typeface="THELuxGoM_U" pitchFamily="34" charset="0"/>
              </a:rPr>
              <a:t>5조 달성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13896747" y="1864958"/>
            <a:ext cx="2579351" cy="2233913"/>
            <a:chOff x="13896747" y="1864958"/>
            <a:chExt cx="2579351" cy="223391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896747" y="1864958"/>
              <a:ext cx="2579351" cy="223391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087223" y="2624644"/>
            <a:ext cx="671340" cy="714540"/>
            <a:chOff x="13087223" y="2624644"/>
            <a:chExt cx="671340" cy="714540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087223" y="2624644"/>
              <a:ext cx="671340" cy="714540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13896280" y="2451134"/>
            <a:ext cx="2580286" cy="10894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dirty="0">
                <a:solidFill>
                  <a:srgbClr val="F9FAFD"/>
                </a:solidFill>
                <a:latin typeface="THELuxGoM_U" pitchFamily="34" charset="0"/>
                <a:cs typeface="THELuxGoM_U" pitchFamily="34" charset="0"/>
              </a:rPr>
              <a:t>2030</a:t>
            </a:r>
          </a:p>
          <a:p>
            <a:pPr algn="ctr"/>
            <a:r>
              <a:rPr lang="en-US" sz="2200" dirty="0">
                <a:solidFill>
                  <a:srgbClr val="F9FAFD"/>
                </a:solidFill>
                <a:latin typeface="THELuxGoM_U" pitchFamily="34" charset="0"/>
                <a:cs typeface="THELuxGoM_U" pitchFamily="34" charset="0"/>
              </a:rPr>
              <a:t>주요 핵심 과제</a:t>
            </a:r>
            <a:endParaRPr lang="en-US" dirty="0"/>
          </a:p>
        </p:txBody>
      </p:sp>
      <p:grpSp>
        <p:nvGrpSpPr>
          <p:cNvPr id="1010" name="그룹 1010"/>
          <p:cNvGrpSpPr/>
          <p:nvPr/>
        </p:nvGrpSpPr>
        <p:grpSpPr>
          <a:xfrm>
            <a:off x="8363165" y="4061019"/>
            <a:ext cx="1447080" cy="1428849"/>
            <a:chOff x="8363165" y="4061019"/>
            <a:chExt cx="1447080" cy="1428849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63165" y="4061019"/>
              <a:ext cx="1447080" cy="1428849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985714" y="9279316"/>
            <a:ext cx="3530922" cy="319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4F5E8E"/>
                </a:solidFill>
                <a:latin typeface="Open Sans SemiBold" pitchFamily="34" charset="0"/>
                <a:cs typeface="Open Sans SemiBold" pitchFamily="34" charset="0"/>
              </a:rPr>
              <a:t>Since 1965  l   2030 Challenge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1627920" y="5228571"/>
          <a:ext cx="1471008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5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5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5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5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5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5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25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25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258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2258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2258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1월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4F5E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4F5E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4F5E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4F5E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2월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4F5E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4F5E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4F5E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4F5E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3월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4F5E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4F5E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4F5E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4F5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W2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BDCD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W3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BDCD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W4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BDCD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W5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BDCD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W6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BDCD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W7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BDCD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W8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BDCD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W9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BDCD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W10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BDCD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W11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BDCD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W12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BDCD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W13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BDCD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project 
design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project 
design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project 
design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001" name="그룹 1001"/>
          <p:cNvGrpSpPr/>
          <p:nvPr/>
        </p:nvGrpSpPr>
        <p:grpSpPr>
          <a:xfrm>
            <a:off x="11336969" y="3560582"/>
            <a:ext cx="2515384" cy="333333"/>
            <a:chOff x="11336969" y="3560582"/>
            <a:chExt cx="2515384" cy="33333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36969" y="3560582"/>
              <a:ext cx="2515384" cy="3333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921787" y="2610293"/>
            <a:ext cx="2579351" cy="2233913"/>
            <a:chOff x="5921787" y="2610293"/>
            <a:chExt cx="2579351" cy="223391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21787" y="2610293"/>
              <a:ext cx="2579351" cy="223391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436739" y="2610293"/>
            <a:ext cx="2579351" cy="2233913"/>
            <a:chOff x="12436739" y="2610293"/>
            <a:chExt cx="2579351" cy="223391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36739" y="2610293"/>
              <a:ext cx="2579351" cy="22339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900127" y="7499634"/>
            <a:ext cx="2437869" cy="178470"/>
            <a:chOff x="13900127" y="7499634"/>
            <a:chExt cx="2437869" cy="17847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900127" y="7499634"/>
              <a:ext cx="2437869" cy="17847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179263" y="2610293"/>
            <a:ext cx="2579351" cy="2233913"/>
            <a:chOff x="9179263" y="2610293"/>
            <a:chExt cx="2579351" cy="223391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79263" y="2610293"/>
              <a:ext cx="2579351" cy="223391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830000" y="3560582"/>
            <a:ext cx="5489188" cy="333333"/>
            <a:chOff x="4830000" y="3560582"/>
            <a:chExt cx="5489188" cy="33333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30000" y="3560582"/>
              <a:ext cx="5489188" cy="3333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664311" y="2610293"/>
            <a:ext cx="2579351" cy="2233913"/>
            <a:chOff x="2664311" y="2610293"/>
            <a:chExt cx="2579351" cy="223391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4311" y="2610293"/>
              <a:ext cx="2579351" cy="223391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156312" y="7499634"/>
            <a:ext cx="4262736" cy="178470"/>
            <a:chOff x="7156312" y="7499634"/>
            <a:chExt cx="4262736" cy="17847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56312" y="7499634"/>
              <a:ext cx="4262736" cy="17847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462742" y="6700349"/>
            <a:ext cx="4865730" cy="178470"/>
            <a:chOff x="11462742" y="6700349"/>
            <a:chExt cx="4865730" cy="17847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462742" y="6700349"/>
              <a:ext cx="4865730" cy="17847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187965" y="9455353"/>
            <a:ext cx="13809524" cy="47619"/>
            <a:chOff x="3187965" y="9455353"/>
            <a:chExt cx="13809524" cy="4761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87965" y="9455353"/>
              <a:ext cx="13809524" cy="4761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653881" y="6700349"/>
            <a:ext cx="4860404" cy="178470"/>
            <a:chOff x="1653881" y="6700349"/>
            <a:chExt cx="4860404" cy="178470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53881" y="6700349"/>
              <a:ext cx="4860404" cy="17847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458861" y="7499634"/>
            <a:ext cx="2413486" cy="178470"/>
            <a:chOff x="11458861" y="7499634"/>
            <a:chExt cx="2413486" cy="178470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458861" y="7499634"/>
              <a:ext cx="2413486" cy="17847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550794" y="6700349"/>
            <a:ext cx="4868254" cy="178470"/>
            <a:chOff x="6550794" y="6700349"/>
            <a:chExt cx="4868254" cy="178470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50794" y="6700349"/>
              <a:ext cx="4868254" cy="17847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644357" y="7499634"/>
            <a:ext cx="5492617" cy="178470"/>
            <a:chOff x="1644357" y="7499634"/>
            <a:chExt cx="5492617" cy="178470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44357" y="7499634"/>
              <a:ext cx="5492617" cy="178470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885714" y="454770"/>
            <a:ext cx="11216176" cy="521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rgbClr val="4F5E8E"/>
                </a:solidFill>
                <a:latin typeface="THELuxGoEB_U" pitchFamily="34" charset="0"/>
                <a:cs typeface="THELuxGoEB_U" pitchFamily="34" charset="0"/>
              </a:rPr>
              <a:t>ㅣ상반기 주요 핵심 과제</a:t>
            </a:r>
            <a:endParaRPr lang="en-US" dirty="0"/>
          </a:p>
        </p:txBody>
      </p:sp>
      <p:sp>
        <p:nvSpPr>
          <p:cNvPr id="46" name="Object 46"/>
          <p:cNvSpPr txBox="1"/>
          <p:nvPr/>
        </p:nvSpPr>
        <p:spPr>
          <a:xfrm rot="-60000">
            <a:off x="16621255" y="9299303"/>
            <a:ext cx="703065" cy="319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200" dirty="0">
                <a:solidFill>
                  <a:srgbClr val="787878"/>
                </a:solidFill>
                <a:latin typeface="Noto Sans CJK KR Regular" pitchFamily="34" charset="0"/>
                <a:cs typeface="Noto Sans CJK KR Regular" pitchFamily="34" charset="0"/>
              </a:rPr>
              <a:t>05</a:t>
            </a:r>
            <a:endParaRPr lang="en-US" dirty="0"/>
          </a:p>
        </p:txBody>
      </p:sp>
      <p:sp>
        <p:nvSpPr>
          <p:cNvPr id="47" name="Object 47"/>
          <p:cNvSpPr txBox="1"/>
          <p:nvPr/>
        </p:nvSpPr>
        <p:spPr>
          <a:xfrm>
            <a:off x="2987541" y="7587948"/>
            <a:ext cx="3888756" cy="426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solidFill>
                  <a:srgbClr val="787878"/>
                </a:solidFill>
                <a:latin typeface="THELuxGoEB_U" pitchFamily="34" charset="0"/>
                <a:cs typeface="THELuxGoEB_U" pitchFamily="34" charset="0"/>
              </a:rPr>
              <a:t>project design</a:t>
            </a:r>
            <a:endParaRPr lang="en-US" dirty="0"/>
          </a:p>
        </p:txBody>
      </p:sp>
      <p:sp>
        <p:nvSpPr>
          <p:cNvPr id="48" name="Object 48"/>
          <p:cNvSpPr txBox="1"/>
          <p:nvPr/>
        </p:nvSpPr>
        <p:spPr>
          <a:xfrm>
            <a:off x="2091293" y="6806486"/>
            <a:ext cx="3888756" cy="426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solidFill>
                  <a:srgbClr val="787878"/>
                </a:solidFill>
                <a:latin typeface="THELuxGoEB_U" pitchFamily="34" charset="0"/>
                <a:cs typeface="THELuxGoEB_U" pitchFamily="34" charset="0"/>
              </a:rPr>
              <a:t>main topic</a:t>
            </a:r>
            <a:endParaRPr lang="en-US" dirty="0"/>
          </a:p>
        </p:txBody>
      </p:sp>
      <p:sp>
        <p:nvSpPr>
          <p:cNvPr id="49" name="Object 49"/>
          <p:cNvSpPr txBox="1"/>
          <p:nvPr/>
        </p:nvSpPr>
        <p:spPr>
          <a:xfrm>
            <a:off x="-3064286" y="1387334"/>
            <a:ext cx="24442857" cy="93331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500" kern="0" spc="-100" dirty="0">
                <a:solidFill>
                  <a:srgbClr val="4F5E8E"/>
                </a:solidFill>
                <a:latin typeface="THELuxGoEB_U" pitchFamily="34" charset="0"/>
                <a:cs typeface="THELuxGoEB_U" pitchFamily="34" charset="0"/>
              </a:rPr>
              <a:t>상반기 주요 핵심 과제 강화 </a:t>
            </a:r>
            <a:endParaRPr lang="en-US" dirty="0"/>
          </a:p>
        </p:txBody>
      </p:sp>
      <p:sp>
        <p:nvSpPr>
          <p:cNvPr id="50" name="Object 50"/>
          <p:cNvSpPr txBox="1"/>
          <p:nvPr/>
        </p:nvSpPr>
        <p:spPr>
          <a:xfrm>
            <a:off x="6885503" y="6806486"/>
            <a:ext cx="4538069" cy="426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solidFill>
                  <a:srgbClr val="787878"/>
                </a:solidFill>
                <a:latin typeface="THELuxGoEB_U" pitchFamily="34" charset="0"/>
                <a:cs typeface="THELuxGoEB_U" pitchFamily="34" charset="0"/>
              </a:rPr>
              <a:t>The second major challenge</a:t>
            </a:r>
            <a:endParaRPr lang="en-US" dirty="0"/>
          </a:p>
        </p:txBody>
      </p:sp>
      <p:sp>
        <p:nvSpPr>
          <p:cNvPr id="51" name="Object 51"/>
          <p:cNvSpPr txBox="1"/>
          <p:nvPr/>
        </p:nvSpPr>
        <p:spPr>
          <a:xfrm>
            <a:off x="7059510" y="7606995"/>
            <a:ext cx="3888756" cy="426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solidFill>
                  <a:srgbClr val="787878"/>
                </a:solidFill>
                <a:latin typeface="THELuxGoEB_U" pitchFamily="34" charset="0"/>
                <a:cs typeface="THELuxGoEB_U" pitchFamily="34" charset="0"/>
              </a:rPr>
              <a:t>project design</a:t>
            </a:r>
            <a:endParaRPr lang="en-US" dirty="0"/>
          </a:p>
        </p:txBody>
      </p:sp>
      <p:sp>
        <p:nvSpPr>
          <p:cNvPr id="52" name="Object 52"/>
          <p:cNvSpPr txBox="1"/>
          <p:nvPr/>
        </p:nvSpPr>
        <p:spPr>
          <a:xfrm>
            <a:off x="11519588" y="6811486"/>
            <a:ext cx="3888756" cy="426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solidFill>
                  <a:srgbClr val="4F5E8E"/>
                </a:solidFill>
                <a:latin typeface="THELuxGoEB_U" pitchFamily="34" charset="0"/>
                <a:cs typeface="THELuxGoEB_U" pitchFamily="34" charset="0"/>
              </a:rPr>
              <a:t>The key challenge</a:t>
            </a:r>
            <a:endParaRPr lang="en-US" dirty="0"/>
          </a:p>
        </p:txBody>
      </p:sp>
      <p:sp>
        <p:nvSpPr>
          <p:cNvPr id="53" name="Object 53"/>
          <p:cNvSpPr txBox="1"/>
          <p:nvPr/>
        </p:nvSpPr>
        <p:spPr>
          <a:xfrm>
            <a:off x="13174684" y="7614548"/>
            <a:ext cx="3888756" cy="426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solidFill>
                  <a:srgbClr val="4F5E8E"/>
                </a:solidFill>
                <a:latin typeface="THELuxGoEB_U" pitchFamily="34" charset="0"/>
                <a:cs typeface="THELuxGoEB_U" pitchFamily="34" charset="0"/>
              </a:rPr>
              <a:t>The key challenge</a:t>
            </a:r>
            <a:endParaRPr lang="en-US" dirty="0"/>
          </a:p>
        </p:txBody>
      </p:sp>
      <p:sp>
        <p:nvSpPr>
          <p:cNvPr id="54" name="Object 54"/>
          <p:cNvSpPr txBox="1"/>
          <p:nvPr/>
        </p:nvSpPr>
        <p:spPr>
          <a:xfrm>
            <a:off x="2851940" y="3162829"/>
            <a:ext cx="2204092" cy="5866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dirty="0">
                <a:solidFill>
                  <a:srgbClr val="F9FAFD"/>
                </a:solidFill>
                <a:latin typeface="THELuxGoM_U" pitchFamily="34" charset="0"/>
                <a:cs typeface="THELuxGoM_U" pitchFamily="34" charset="0"/>
              </a:rPr>
              <a:t>1STEP</a:t>
            </a:r>
            <a:endParaRPr lang="en-US" dirty="0"/>
          </a:p>
        </p:txBody>
      </p:sp>
      <p:sp>
        <p:nvSpPr>
          <p:cNvPr id="55" name="Object 55"/>
          <p:cNvSpPr txBox="1"/>
          <p:nvPr/>
        </p:nvSpPr>
        <p:spPr>
          <a:xfrm>
            <a:off x="10726955" y="7614548"/>
            <a:ext cx="3888756" cy="426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solidFill>
                  <a:srgbClr val="4F5E8E"/>
                </a:solidFill>
                <a:latin typeface="THELuxGoEB_U" pitchFamily="34" charset="0"/>
                <a:cs typeface="THELuxGoEB_U" pitchFamily="34" charset="0"/>
              </a:rPr>
              <a:t>The key challenge</a:t>
            </a:r>
            <a:endParaRPr lang="en-US" dirty="0"/>
          </a:p>
        </p:txBody>
      </p:sp>
      <p:sp>
        <p:nvSpPr>
          <p:cNvPr id="56" name="Object 56"/>
          <p:cNvSpPr txBox="1"/>
          <p:nvPr/>
        </p:nvSpPr>
        <p:spPr>
          <a:xfrm>
            <a:off x="2629991" y="3592229"/>
            <a:ext cx="2704911" cy="5866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dirty="0">
                <a:solidFill>
                  <a:srgbClr val="F9FAFD"/>
                </a:solidFill>
                <a:latin typeface="THELuxGoM_U" pitchFamily="34" charset="0"/>
                <a:cs typeface="THELuxGoM_U" pitchFamily="34" charset="0"/>
              </a:rPr>
              <a:t>신사업 추진</a:t>
            </a:r>
            <a:endParaRPr lang="en-US" dirty="0"/>
          </a:p>
        </p:txBody>
      </p:sp>
      <p:sp>
        <p:nvSpPr>
          <p:cNvPr id="57" name="Object 57"/>
          <p:cNvSpPr txBox="1"/>
          <p:nvPr/>
        </p:nvSpPr>
        <p:spPr>
          <a:xfrm>
            <a:off x="6109416" y="3162829"/>
            <a:ext cx="2204092" cy="5866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dirty="0">
                <a:solidFill>
                  <a:srgbClr val="F9FAFD"/>
                </a:solidFill>
                <a:latin typeface="THELuxGoM_U" pitchFamily="34" charset="0"/>
                <a:cs typeface="THELuxGoM_U" pitchFamily="34" charset="0"/>
              </a:rPr>
              <a:t>2STEP</a:t>
            </a:r>
            <a:endParaRPr lang="en-US" dirty="0"/>
          </a:p>
        </p:txBody>
      </p:sp>
      <p:sp>
        <p:nvSpPr>
          <p:cNvPr id="58" name="Object 58"/>
          <p:cNvSpPr txBox="1"/>
          <p:nvPr/>
        </p:nvSpPr>
        <p:spPr>
          <a:xfrm>
            <a:off x="5848928" y="3592229"/>
            <a:ext cx="2707576" cy="5866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dirty="0">
                <a:solidFill>
                  <a:srgbClr val="F9FAFD"/>
                </a:solidFill>
                <a:latin typeface="THELuxGoM_U" pitchFamily="34" charset="0"/>
                <a:cs typeface="THELuxGoM_U" pitchFamily="34" charset="0"/>
              </a:rPr>
              <a:t>R&amp;D 구축</a:t>
            </a:r>
            <a:endParaRPr lang="en-US" dirty="0"/>
          </a:p>
        </p:txBody>
      </p:sp>
      <p:sp>
        <p:nvSpPr>
          <p:cNvPr id="59" name="Object 59"/>
          <p:cNvSpPr txBox="1"/>
          <p:nvPr/>
        </p:nvSpPr>
        <p:spPr>
          <a:xfrm>
            <a:off x="9366893" y="3162829"/>
            <a:ext cx="2204092" cy="5866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dirty="0">
                <a:solidFill>
                  <a:srgbClr val="F9FAFD"/>
                </a:solidFill>
                <a:latin typeface="THELuxGoM_U" pitchFamily="34" charset="0"/>
                <a:cs typeface="THELuxGoM_U" pitchFamily="34" charset="0"/>
              </a:rPr>
              <a:t>3STEP</a:t>
            </a:r>
            <a:endParaRPr lang="en-US" dirty="0"/>
          </a:p>
        </p:txBody>
      </p:sp>
      <p:sp>
        <p:nvSpPr>
          <p:cNvPr id="60" name="Object 60"/>
          <p:cNvSpPr txBox="1"/>
          <p:nvPr/>
        </p:nvSpPr>
        <p:spPr>
          <a:xfrm>
            <a:off x="8796148" y="3592229"/>
            <a:ext cx="3311969" cy="5866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dirty="0">
                <a:solidFill>
                  <a:srgbClr val="F9FAFD"/>
                </a:solidFill>
                <a:latin typeface="THELuxGoM_U" pitchFamily="34" charset="0"/>
                <a:cs typeface="THELuxGoM_U" pitchFamily="34" charset="0"/>
              </a:rPr>
              <a:t>내부 인력 강화</a:t>
            </a:r>
            <a:endParaRPr lang="en-US" dirty="0"/>
          </a:p>
        </p:txBody>
      </p:sp>
      <p:sp>
        <p:nvSpPr>
          <p:cNvPr id="61" name="Object 61"/>
          <p:cNvSpPr txBox="1"/>
          <p:nvPr/>
        </p:nvSpPr>
        <p:spPr>
          <a:xfrm>
            <a:off x="12624369" y="3162829"/>
            <a:ext cx="2204092" cy="5866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dirty="0">
                <a:solidFill>
                  <a:srgbClr val="F9FAFD"/>
                </a:solidFill>
                <a:latin typeface="THELuxGoM_U" pitchFamily="34" charset="0"/>
                <a:cs typeface="THELuxGoM_U" pitchFamily="34" charset="0"/>
              </a:rPr>
              <a:t>4STEP</a:t>
            </a:r>
            <a:endParaRPr lang="en-US" dirty="0"/>
          </a:p>
        </p:txBody>
      </p:sp>
      <p:sp>
        <p:nvSpPr>
          <p:cNvPr id="62" name="Object 62"/>
          <p:cNvSpPr txBox="1"/>
          <p:nvPr/>
        </p:nvSpPr>
        <p:spPr>
          <a:xfrm>
            <a:off x="12046508" y="3592229"/>
            <a:ext cx="3354668" cy="5866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dirty="0">
                <a:solidFill>
                  <a:srgbClr val="F9FAFD"/>
                </a:solidFill>
                <a:latin typeface="THELuxGoM_U" pitchFamily="34" charset="0"/>
                <a:cs typeface="THELuxGoM_U" pitchFamily="34" charset="0"/>
              </a:rPr>
              <a:t>매출 상승 효과</a:t>
            </a:r>
            <a:endParaRPr lang="en-US" dirty="0"/>
          </a:p>
        </p:txBody>
      </p:sp>
      <p:sp>
        <p:nvSpPr>
          <p:cNvPr id="63" name="Object 63"/>
          <p:cNvSpPr txBox="1"/>
          <p:nvPr/>
        </p:nvSpPr>
        <p:spPr>
          <a:xfrm>
            <a:off x="985714" y="9279316"/>
            <a:ext cx="3530922" cy="319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4F5E8E"/>
                </a:solidFill>
                <a:latin typeface="Open Sans SemiBold" pitchFamily="34" charset="0"/>
                <a:cs typeface="Open Sans SemiBold" pitchFamily="34" charset="0"/>
              </a:rPr>
              <a:t>Since 1965  l   2030 Challenge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714" y="454770"/>
            <a:ext cx="11216176" cy="521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rgbClr val="4F5E8E"/>
                </a:solidFill>
                <a:latin typeface="THELuxGoEB_U" pitchFamily="34" charset="0"/>
                <a:cs typeface="THELuxGoEB_U" pitchFamily="34" charset="0"/>
              </a:rPr>
              <a:t>ㅣ상반기 매출 비교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3187965" y="9455353"/>
            <a:ext cx="13809524" cy="47619"/>
            <a:chOff x="3187965" y="9455353"/>
            <a:chExt cx="13809524" cy="4761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87965" y="9455353"/>
              <a:ext cx="13809524" cy="4761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 rot="-60000">
            <a:off x="16621255" y="9299303"/>
            <a:ext cx="703065" cy="319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200" dirty="0">
                <a:solidFill>
                  <a:srgbClr val="787878"/>
                </a:solidFill>
                <a:latin typeface="THELuxGoM_U" pitchFamily="34" charset="0"/>
                <a:cs typeface="THELuxGoM_U" pitchFamily="34" charset="0"/>
              </a:rPr>
              <a:t>05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-3064286" y="1379305"/>
            <a:ext cx="24442857" cy="9333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500" dirty="0">
                <a:solidFill>
                  <a:srgbClr val="4F5E8E"/>
                </a:solidFill>
                <a:latin typeface="THELuxGoEB_U" pitchFamily="34" charset="0"/>
                <a:cs typeface="THELuxGoEB_U" pitchFamily="34" charset="0"/>
              </a:rPr>
              <a:t>매출 계획</a:t>
            </a:r>
            <a:endParaRPr lang="en-US" dirty="0"/>
          </a:p>
        </p:txBody>
      </p:sp>
      <p:graphicFrame>
        <p:nvGraphicFramePr>
          <p:cNvPr id="3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1571429" y="2780683"/>
          <a:ext cx="931428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0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0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0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0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06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6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306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구분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4F5E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매출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4F5E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4F5E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4F5E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매출총이익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4F5E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4F5E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4F5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4F5E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계획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90B6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목표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90B6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증감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90B6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계획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90B6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목표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90B6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증감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90B6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A산업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BDCD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180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50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40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70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30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40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B산업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BDCD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11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32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56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86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53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652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C산업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BDCD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201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45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48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55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45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452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D산업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BDCD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42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357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75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45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88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123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E산업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BDCD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59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42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36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357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456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753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F산업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BDCD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48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125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45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55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156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125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G산업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BDCD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32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78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77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75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189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755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9" name="Object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91867" y="2635964"/>
            <a:ext cx="6005621" cy="660751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4954608" y="8448307"/>
            <a:ext cx="1651539" cy="373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rgbClr val="9E9E9E"/>
                </a:solidFill>
                <a:latin typeface="NanumBarunGothic" pitchFamily="34" charset="0"/>
                <a:cs typeface="NanumBarunGothic" pitchFamily="34" charset="0"/>
              </a:rPr>
              <a:t>(단위 : 억원)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591260" y="2433430"/>
            <a:ext cx="1651539" cy="373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dirty="0">
                <a:solidFill>
                  <a:srgbClr val="9E9E9E"/>
                </a:solidFill>
                <a:latin typeface="NanumBarunGothic" pitchFamily="34" charset="0"/>
                <a:cs typeface="NanumBarunGothic" pitchFamily="34" charset="0"/>
              </a:rPr>
              <a:t>(단위 : 억원)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5952381" y="3635776"/>
            <a:ext cx="761905" cy="595939"/>
            <a:chOff x="5952381" y="3635776"/>
            <a:chExt cx="761905" cy="59593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52381" y="3635776"/>
              <a:ext cx="761905" cy="59593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993892" y="5060745"/>
            <a:ext cx="761905" cy="595939"/>
            <a:chOff x="9993892" y="5060745"/>
            <a:chExt cx="761905" cy="59593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93892" y="5060745"/>
              <a:ext cx="761905" cy="59593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622463" y="7190476"/>
            <a:ext cx="761905" cy="595939"/>
            <a:chOff x="8622463" y="7190476"/>
            <a:chExt cx="761905" cy="59593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22463" y="7190476"/>
              <a:ext cx="761905" cy="59593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233963" y="6122789"/>
            <a:ext cx="1261451" cy="697594"/>
            <a:chOff x="4233963" y="6122789"/>
            <a:chExt cx="1261451" cy="69759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963" y="6122789"/>
              <a:ext cx="1261451" cy="697594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985714" y="9279316"/>
            <a:ext cx="3530922" cy="319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4F5E8E"/>
                </a:solidFill>
                <a:latin typeface="Open Sans SemiBold" pitchFamily="34" charset="0"/>
                <a:cs typeface="Open Sans SemiBold" pitchFamily="34" charset="0"/>
              </a:rPr>
              <a:t>Since 1965  l   2030 Challenge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4251106" y="7568504"/>
            <a:ext cx="1261451" cy="697594"/>
            <a:chOff x="4251106" y="7568504"/>
            <a:chExt cx="1261451" cy="69759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51106" y="7568504"/>
              <a:ext cx="1261451" cy="69759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87965" y="9455353"/>
            <a:ext cx="13809524" cy="47619"/>
            <a:chOff x="3187965" y="9455353"/>
            <a:chExt cx="13809524" cy="47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87965" y="9455353"/>
              <a:ext cx="13809524" cy="4761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 rot="-60000">
            <a:off x="16621255" y="9299303"/>
            <a:ext cx="703065" cy="319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200" dirty="0">
                <a:solidFill>
                  <a:srgbClr val="787878"/>
                </a:solidFill>
                <a:latin typeface="Open Sans SemiBold" pitchFamily="34" charset="0"/>
                <a:cs typeface="Open Sans SemiBold" pitchFamily="34" charset="0"/>
              </a:rPr>
              <a:t>05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-3064286" y="1399248"/>
            <a:ext cx="24442857" cy="93331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500" kern="0" spc="-100" dirty="0">
                <a:solidFill>
                  <a:srgbClr val="4F5E8E"/>
                </a:solidFill>
                <a:latin typeface="THELuxGoEB_U" pitchFamily="34" charset="0"/>
                <a:cs typeface="THELuxGoEB_U" pitchFamily="34" charset="0"/>
              </a:rPr>
              <a:t>연결 실적 추이 및 전망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885714" y="454770"/>
            <a:ext cx="11216176" cy="521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rgbClr val="4F5E8E"/>
                </a:solidFill>
                <a:latin typeface="THELuxGoEB_U" pitchFamily="34" charset="0"/>
                <a:cs typeface="THELuxGoEB_U" pitchFamily="34" charset="0"/>
              </a:rPr>
              <a:t>ㅣ연결 실적 추이 및 전망</a:t>
            </a:r>
            <a:endParaRPr lang="en-US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2173" y="2567775"/>
            <a:ext cx="5060887" cy="645294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303793" y="3161219"/>
            <a:ext cx="1651539" cy="373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dirty="0">
                <a:solidFill>
                  <a:srgbClr val="9E9E9E"/>
                </a:solidFill>
                <a:latin typeface="NanumBarunGothic" pitchFamily="34" charset="0"/>
                <a:cs typeface="NanumBarunGothic" pitchFamily="34" charset="0"/>
              </a:rPr>
              <a:t>(단위 : 억원)</a:t>
            </a:r>
            <a:endParaRPr lang="en-US" dirty="0"/>
          </a:p>
        </p:txBody>
      </p:sp>
      <p:graphicFrame>
        <p:nvGraphicFramePr>
          <p:cNvPr id="2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6826576" y="2683328"/>
          <a:ext cx="10097619" cy="582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2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25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25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25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25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25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구분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매출액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영업이익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7878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7878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2020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BDCD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2021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BDCD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latin typeface="Times New Roman"/>
                          <a:cs typeface="Times New Roman"/>
                        </a:rPr>
                        <a:t>목표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4F5E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2020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BDCD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2021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BDCD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목표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4F5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A산업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4F5E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2,157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D9EE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780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D9EE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i="0" dirty="0">
                          <a:latin typeface="Times New Roman"/>
                          <a:cs typeface="Times New Roman"/>
                        </a:rPr>
                        <a:t>3,157</a:t>
                      </a:r>
                      <a:endParaRPr lang="en-US" sz="4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1,865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D9EE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5,236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D9EE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i="0" dirty="0">
                          <a:latin typeface="Times New Roman"/>
                          <a:cs typeface="Times New Roman"/>
                        </a:rPr>
                        <a:t>1,245</a:t>
                      </a:r>
                      <a:endParaRPr lang="en-US" sz="4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B산업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4F5E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3,156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D9EE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1,157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D9EE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i="0" dirty="0">
                          <a:latin typeface="Times New Roman"/>
                          <a:cs typeface="Times New Roman"/>
                        </a:rPr>
                        <a:t>2,578</a:t>
                      </a:r>
                      <a:endParaRPr lang="en-US" sz="4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156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D9EE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2,367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D9EE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i="0" dirty="0">
                          <a:latin typeface="Times New Roman"/>
                          <a:cs typeface="Times New Roman"/>
                        </a:rPr>
                        <a:t>3,125</a:t>
                      </a:r>
                      <a:endParaRPr lang="en-US" sz="4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C산업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4F5E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7,148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D9EE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1,258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D9EE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i="0" dirty="0">
                          <a:latin typeface="Times New Roman"/>
                          <a:cs typeface="Times New Roman"/>
                        </a:rPr>
                        <a:t>3,456</a:t>
                      </a:r>
                      <a:endParaRPr lang="en-US" sz="4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1,952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D9EE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5,178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D9EE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i="0" dirty="0">
                          <a:latin typeface="Times New Roman"/>
                          <a:cs typeface="Times New Roman"/>
                        </a:rPr>
                        <a:t>6,487</a:t>
                      </a:r>
                      <a:endParaRPr lang="en-US" sz="4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D산업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BDCD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560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654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i="0" dirty="0">
                          <a:latin typeface="Times New Roman"/>
                          <a:cs typeface="Times New Roman"/>
                        </a:rPr>
                        <a:t>2,678</a:t>
                      </a:r>
                      <a:endParaRPr lang="en-US" sz="4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325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315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i="0" dirty="0">
                          <a:latin typeface="Times New Roman"/>
                          <a:cs typeface="Times New Roman"/>
                        </a:rPr>
                        <a:t>1,789</a:t>
                      </a:r>
                      <a:endParaRPr lang="en-US" sz="4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E산업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BDCD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5,154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4,157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i="0" dirty="0">
                          <a:latin typeface="Times New Roman"/>
                          <a:cs typeface="Times New Roman"/>
                        </a:rPr>
                        <a:t>7,849</a:t>
                      </a:r>
                      <a:endParaRPr lang="en-US" sz="4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3,125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2,456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i="0" dirty="0">
                          <a:latin typeface="Times New Roman"/>
                          <a:cs typeface="Times New Roman"/>
                        </a:rPr>
                        <a:t>1,957</a:t>
                      </a:r>
                      <a:endParaRPr lang="en-US" sz="4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F산업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BDCD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678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157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i="0" dirty="0">
                          <a:latin typeface="Times New Roman"/>
                          <a:cs typeface="Times New Roman"/>
                        </a:rPr>
                        <a:t>1,456</a:t>
                      </a:r>
                      <a:endParaRPr lang="en-US" sz="4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567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678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i="0" dirty="0">
                          <a:latin typeface="Times New Roman"/>
                          <a:cs typeface="Times New Roman"/>
                        </a:rPr>
                        <a:t>2,578</a:t>
                      </a:r>
                      <a:endParaRPr lang="en-US" sz="4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G산업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BDCD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167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520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i="0" dirty="0">
                          <a:latin typeface="Times New Roman"/>
                          <a:cs typeface="Times New Roman"/>
                        </a:rPr>
                        <a:t>1,784</a:t>
                      </a:r>
                      <a:endParaRPr lang="en-US" sz="4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528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215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i="0" dirty="0">
                          <a:latin typeface="Times New Roman"/>
                          <a:cs typeface="Times New Roman"/>
                        </a:rPr>
                        <a:t>3,789</a:t>
                      </a:r>
                      <a:endParaRPr lang="en-US" sz="4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002" name="그룹 1002"/>
          <p:cNvGrpSpPr/>
          <p:nvPr/>
        </p:nvGrpSpPr>
        <p:grpSpPr>
          <a:xfrm>
            <a:off x="11104336" y="3161219"/>
            <a:ext cx="1528161" cy="5583538"/>
            <a:chOff x="11104336" y="3161219"/>
            <a:chExt cx="1528161" cy="558353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04336" y="3161219"/>
              <a:ext cx="1528161" cy="558353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441658" y="3187905"/>
            <a:ext cx="1489164" cy="5583538"/>
            <a:chOff x="15441658" y="3187905"/>
            <a:chExt cx="1489164" cy="558353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441658" y="3187905"/>
              <a:ext cx="1489164" cy="5583538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985714" y="9279316"/>
            <a:ext cx="3530922" cy="319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4F5E8E"/>
                </a:solidFill>
                <a:latin typeface="Open Sans SemiBold" pitchFamily="34" charset="0"/>
                <a:cs typeface="Open Sans SemiBold" pitchFamily="34" charset="0"/>
              </a:rPr>
              <a:t>Since 1965  l   2030 Challenge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714" y="464928"/>
            <a:ext cx="11216176" cy="521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rgbClr val="4F5E8E"/>
                </a:solidFill>
                <a:latin typeface="THELuxGoEB_U" pitchFamily="34" charset="0"/>
                <a:cs typeface="THELuxGoEB_U" pitchFamily="34" charset="0"/>
              </a:rPr>
              <a:t>ㅣCOVID-19 장기화에 따른 대응 계획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386893" y="7108123"/>
            <a:ext cx="6740499" cy="1268412"/>
            <a:chOff x="1386893" y="7108123"/>
            <a:chExt cx="6740499" cy="126841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6893" y="7108123"/>
              <a:ext cx="6740499" cy="126841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187965" y="9455353"/>
            <a:ext cx="13809524" cy="47619"/>
            <a:chOff x="3187965" y="9455353"/>
            <a:chExt cx="13809524" cy="4761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87965" y="9455353"/>
              <a:ext cx="13809524" cy="4761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 rot="-60000">
            <a:off x="16621255" y="9299303"/>
            <a:ext cx="703065" cy="319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200" dirty="0">
                <a:solidFill>
                  <a:srgbClr val="787878"/>
                </a:solidFill>
                <a:latin typeface="Open Sans SemiBold" pitchFamily="34" charset="0"/>
                <a:cs typeface="Open Sans SemiBold" pitchFamily="34" charset="0"/>
              </a:rPr>
              <a:t>05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-3064286" y="1370677"/>
            <a:ext cx="24442857" cy="93331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500" kern="0" spc="-100" dirty="0">
                <a:solidFill>
                  <a:srgbClr val="4F5E8E"/>
                </a:solidFill>
                <a:latin typeface="THELuxGoEB_U" pitchFamily="34" charset="0"/>
                <a:cs typeface="THELuxGoEB_U" pitchFamily="34" charset="0"/>
              </a:rPr>
              <a:t>Contingency Plan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1386893" y="2982584"/>
          <a:ext cx="9522219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0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03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0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03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03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603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구분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4F5E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2029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4F5E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4F5E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2030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4F5E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4F5E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4F5E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4F5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매출액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2,157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780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2,574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D9EE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780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D9EE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2,157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D9EE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425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D9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원가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3,156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157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3,156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D9EE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1,157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D9EE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3,156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D9EE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1,157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D9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매출총이익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7,148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1,258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7,148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D9EE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1,258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D9EE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7,148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D9EE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1,258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D9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1394886" y="2476626"/>
            <a:ext cx="11216176" cy="521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rgbClr val="4F5E8E"/>
                </a:solidFill>
                <a:latin typeface="NanumBarunGothic" pitchFamily="34" charset="0"/>
                <a:cs typeface="NanumBarunGothic" pitchFamily="34" charset="0"/>
              </a:rPr>
              <a:t>매출 예측</a:t>
            </a:r>
            <a:endParaRPr lang="en-US" dirty="0"/>
          </a:p>
        </p:txBody>
      </p:sp>
      <p:graphicFrame>
        <p:nvGraphicFramePr>
          <p:cNvPr id="3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1386893" y="6468054"/>
          <a:ext cx="9522219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0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03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0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03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03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603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구분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4F5E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2029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4F5E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4F5E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2030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4F5E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4F5E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4F5E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4F5E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매출액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1,952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5,178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780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D9EE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2,157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D9EE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5,178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D9EE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780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D9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원가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325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315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1,157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D9EE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3,156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D9EE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315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D9EE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1,157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D9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매출총이익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3,125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2,456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1,258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D9EE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7,148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D9EE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2,456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D9EE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1,258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D9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1390181" y="5939429"/>
            <a:ext cx="11216176" cy="521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rgbClr val="4F5E8E"/>
                </a:solidFill>
                <a:latin typeface="NanumBarunGothic" pitchFamily="34" charset="0"/>
                <a:cs typeface="NanumBarunGothic" pitchFamily="34" charset="0"/>
              </a:rPr>
              <a:t>상황 대비 계획 일정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266193" y="1921390"/>
            <a:ext cx="1917614" cy="1917614"/>
            <a:chOff x="13266193" y="1921390"/>
            <a:chExt cx="1917614" cy="191761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266193" y="1921390"/>
              <a:ext cx="1917614" cy="1917614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2683841" y="2516293"/>
            <a:ext cx="3082319" cy="479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  <a:latin typeface="THELuxGoEB_U" pitchFamily="34" charset="0"/>
                <a:cs typeface="THELuxGoEB_U" pitchFamily="34" charset="0"/>
              </a:rPr>
              <a:t>매출 유지 및 보수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12683841" y="2832951"/>
            <a:ext cx="3082319" cy="6454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300" dirty="0">
                <a:solidFill>
                  <a:srgbClr val="FFFFFF"/>
                </a:solidFill>
                <a:latin typeface="THELuxGoL_U" pitchFamily="34" charset="0"/>
                <a:cs typeface="THELuxGoL_U" pitchFamily="34" charset="0"/>
              </a:rPr>
              <a:t>코로나 장기화에 따른 </a:t>
            </a:r>
          </a:p>
          <a:p>
            <a:pPr algn="ctr"/>
            <a:r>
              <a:rPr lang="en-US" sz="1300" dirty="0">
                <a:solidFill>
                  <a:srgbClr val="FFFFFF"/>
                </a:solidFill>
                <a:latin typeface="THELuxGoL_U" pitchFamily="34" charset="0"/>
                <a:cs typeface="THELuxGoL_U" pitchFamily="34" charset="0"/>
              </a:rPr>
              <a:t>대응 계획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4998615" y="4506541"/>
            <a:ext cx="1917614" cy="1917614"/>
            <a:chOff x="14998615" y="4506541"/>
            <a:chExt cx="1917614" cy="191761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98615" y="4506541"/>
              <a:ext cx="1917614" cy="1917614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4416185" y="5096159"/>
            <a:ext cx="3082319" cy="479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  <a:latin typeface="THELuxGoEB_U" pitchFamily="34" charset="0"/>
                <a:cs typeface="THELuxGoEB_U" pitchFamily="34" charset="0"/>
              </a:rPr>
              <a:t>영업화 구축</a:t>
            </a:r>
            <a:endParaRPr lang="en-US" dirty="0"/>
          </a:p>
        </p:txBody>
      </p:sp>
      <p:sp>
        <p:nvSpPr>
          <p:cNvPr id="24" name="Object 24"/>
          <p:cNvSpPr txBox="1"/>
          <p:nvPr/>
        </p:nvSpPr>
        <p:spPr>
          <a:xfrm>
            <a:off x="14459972" y="5418102"/>
            <a:ext cx="3082319" cy="6454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300" dirty="0">
                <a:solidFill>
                  <a:srgbClr val="FFFFFF"/>
                </a:solidFill>
                <a:latin typeface="THELuxGoL_U" pitchFamily="34" charset="0"/>
                <a:cs typeface="THELuxGoL_U" pitchFamily="34" charset="0"/>
              </a:rPr>
              <a:t>코로나 장기화에 따른 </a:t>
            </a:r>
          </a:p>
          <a:p>
            <a:pPr algn="ctr"/>
            <a:r>
              <a:rPr lang="en-US" sz="1300" dirty="0">
                <a:solidFill>
                  <a:srgbClr val="FFFFFF"/>
                </a:solidFill>
                <a:latin typeface="THELuxGoL_U" pitchFamily="34" charset="0"/>
                <a:cs typeface="THELuxGoL_U" pitchFamily="34" charset="0"/>
              </a:rPr>
              <a:t>대응 계획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1490122" y="4506541"/>
            <a:ext cx="1917614" cy="1917614"/>
            <a:chOff x="11490122" y="4506541"/>
            <a:chExt cx="1917614" cy="191761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90122" y="4506541"/>
              <a:ext cx="1917614" cy="1917614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10907709" y="5085568"/>
            <a:ext cx="3082319" cy="479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  <a:latin typeface="THELuxGoEB_U" pitchFamily="34" charset="0"/>
                <a:cs typeface="THELuxGoEB_U" pitchFamily="34" charset="0"/>
              </a:rPr>
              <a:t>지원 교육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10951479" y="5418102"/>
            <a:ext cx="3082319" cy="6454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300" dirty="0">
                <a:solidFill>
                  <a:srgbClr val="FFFFFF"/>
                </a:solidFill>
                <a:latin typeface="THELuxGoL_U" pitchFamily="34" charset="0"/>
                <a:cs typeface="THELuxGoL_U" pitchFamily="34" charset="0"/>
              </a:rPr>
              <a:t>코로나 장기화에 따른 </a:t>
            </a:r>
          </a:p>
          <a:p>
            <a:pPr algn="ctr"/>
            <a:r>
              <a:rPr lang="en-US" sz="1300" dirty="0">
                <a:solidFill>
                  <a:srgbClr val="FFFFFF"/>
                </a:solidFill>
                <a:latin typeface="THELuxGoL_U" pitchFamily="34" charset="0"/>
                <a:cs typeface="THELuxGoL_U" pitchFamily="34" charset="0"/>
              </a:rPr>
              <a:t>대응 계획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4861720" y="3738798"/>
            <a:ext cx="1124927" cy="333333"/>
            <a:chOff x="14861720" y="3738798"/>
            <a:chExt cx="1124927" cy="333333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3600000">
              <a:off x="14861720" y="3738798"/>
              <a:ext cx="1124927" cy="3333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419703" y="3781126"/>
            <a:ext cx="1124927" cy="333333"/>
            <a:chOff x="12419703" y="3781126"/>
            <a:chExt cx="1124927" cy="33333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3600000">
              <a:off x="12419703" y="3781126"/>
              <a:ext cx="1124927" cy="3333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558186" y="5486495"/>
            <a:ext cx="1333629" cy="333333"/>
            <a:chOff x="13558186" y="5486495"/>
            <a:chExt cx="1333629" cy="333333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60000">
              <a:off x="13558186" y="5486495"/>
              <a:ext cx="1333629" cy="333333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11907756" y="3905439"/>
            <a:ext cx="4634488" cy="122703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dirty="0">
                <a:solidFill>
                  <a:srgbClr val="4F5E8E"/>
                </a:solidFill>
                <a:latin typeface="THELuxGoEB_U" pitchFamily="34" charset="0"/>
                <a:cs typeface="THELuxGoEB_U" pitchFamily="34" charset="0"/>
              </a:rPr>
              <a:t>3</a:t>
            </a:r>
          </a:p>
          <a:p>
            <a:pPr algn="ctr"/>
            <a:r>
              <a:rPr lang="en-US" sz="2000" dirty="0">
                <a:solidFill>
                  <a:srgbClr val="4F5E8E"/>
                </a:solidFill>
                <a:latin typeface="THELuxGoEB_U" pitchFamily="34" charset="0"/>
                <a:cs typeface="THELuxGoEB_U" pitchFamily="34" charset="0"/>
              </a:rPr>
              <a:t>KEY WORDS</a:t>
            </a:r>
            <a:endParaRPr lang="en-US" dirty="0"/>
          </a:p>
        </p:txBody>
      </p:sp>
      <p:sp>
        <p:nvSpPr>
          <p:cNvPr id="40" name="Object 40"/>
          <p:cNvSpPr txBox="1"/>
          <p:nvPr/>
        </p:nvSpPr>
        <p:spPr>
          <a:xfrm>
            <a:off x="11513905" y="6197593"/>
            <a:ext cx="8181220" cy="34970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THELuxGoR_U" pitchFamily="34" charset="0"/>
                <a:cs typeface="THELuxGoR_U" pitchFamily="34" charset="0"/>
              </a:rPr>
              <a:t>장기화에 따른 대응계획을 상세히 적어주세요. THE명품고딕EB_U 18포인트입니다. 장기화에 따른 대응계획을 상세히 적어주세요. THE명품고딕EB_U 18포인트입니다. 장기화에 따른 대응계획을 상세히 적어주세요. THE명품고딕EB_U 18포인트입니다. 장기화에 따른 대응계획을 상세히 적어주세요. </a:t>
            </a:r>
          </a:p>
          <a:p>
            <a:endParaRPr lang="en-US" dirty="0"/>
          </a:p>
        </p:txBody>
      </p:sp>
      <p:grpSp>
        <p:nvGrpSpPr>
          <p:cNvPr id="1009" name="그룹 1009"/>
          <p:cNvGrpSpPr/>
          <p:nvPr/>
        </p:nvGrpSpPr>
        <p:grpSpPr>
          <a:xfrm>
            <a:off x="7848684" y="2330045"/>
            <a:ext cx="637438" cy="5483424"/>
            <a:chOff x="7848684" y="2330045"/>
            <a:chExt cx="637438" cy="5483424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7848684" y="2330045"/>
              <a:ext cx="637438" cy="548342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812814" y="5798937"/>
            <a:ext cx="709179" cy="5483424"/>
            <a:chOff x="7812814" y="5798937"/>
            <a:chExt cx="709179" cy="5483424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7812814" y="5798937"/>
              <a:ext cx="709179" cy="5483424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985714" y="9279316"/>
            <a:ext cx="3530922" cy="319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4F5E8E"/>
                </a:solidFill>
                <a:latin typeface="Open Sans SemiBold" pitchFamily="34" charset="0"/>
                <a:cs typeface="Open Sans SemiBold" pitchFamily="34" charset="0"/>
              </a:rPr>
              <a:t>Since 1965  l   2030 Challenge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7619" y="485245"/>
            <a:ext cx="11216176" cy="521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rgbClr val="4F5E8E"/>
                </a:solidFill>
                <a:latin typeface="THELuxGoEB_U" pitchFamily="34" charset="0"/>
                <a:cs typeface="THELuxGoEB_U" pitchFamily="34" charset="0"/>
              </a:rPr>
              <a:t>ㅣ2030 R&amp;D 추진 일정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3187965" y="9455353"/>
            <a:ext cx="13809524" cy="47619"/>
            <a:chOff x="3187965" y="9455353"/>
            <a:chExt cx="13809524" cy="4761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87965" y="9455353"/>
              <a:ext cx="13809524" cy="4761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 rot="-60000">
            <a:off x="16621255" y="9299303"/>
            <a:ext cx="703065" cy="319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200" dirty="0">
                <a:solidFill>
                  <a:srgbClr val="787878"/>
                </a:solidFill>
                <a:latin typeface="Open Sans SemiBold" pitchFamily="34" charset="0"/>
                <a:cs typeface="Open Sans SemiBold" pitchFamily="34" charset="0"/>
              </a:rPr>
              <a:t>05</a:t>
            </a:r>
            <a:endParaRPr lang="en-US" dirty="0"/>
          </a:p>
        </p:txBody>
      </p:sp>
      <p:graphicFrame>
        <p:nvGraphicFramePr>
          <p:cNvPr id="3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1045947" y="1312339"/>
          <a:ext cx="16043860" cy="592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5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59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59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59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59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59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459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459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4599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14599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14599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14599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구분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0" i="0" dirty="0">
                          <a:latin typeface="Times New Roman"/>
                          <a:cs typeface="Times New Roman"/>
                        </a:rPr>
                        <a:t>2030년 R&amp;D 추진 일정</a:t>
                      </a:r>
                      <a:endParaRPr lang="en-US" sz="27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1Q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2Q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3Q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/>
                          <a:cs typeface="Times New Roman"/>
                        </a:rPr>
                        <a:t>4Q</a:t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Times New Roman"/>
                          <a:cs typeface="Times New Roman"/>
                        </a:rPr>
                        <a:t>TITLE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Times New Roman"/>
                          <a:cs typeface="Times New Roman"/>
                        </a:rPr>
                        <a:t>PROCESS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Times New Roman"/>
                          <a:cs typeface="Times New Roman"/>
                        </a:rPr>
                        <a:t>1월</a:t>
                      </a:r>
                      <a:endParaRPr lang="en-US" sz="20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Times New Roman"/>
                          <a:cs typeface="Times New Roman"/>
                        </a:rPr>
                        <a:t>2월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Times New Roman"/>
                          <a:cs typeface="Times New Roman"/>
                        </a:rPr>
                        <a:t>3월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Times New Roman"/>
                          <a:cs typeface="Times New Roman"/>
                        </a:rPr>
                        <a:t>4월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Times New Roman"/>
                          <a:cs typeface="Times New Roman"/>
                        </a:rPr>
                        <a:t>5월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Times New Roman"/>
                          <a:cs typeface="Times New Roman"/>
                        </a:rPr>
                        <a:t>6월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Times New Roman"/>
                          <a:cs typeface="Times New Roman"/>
                        </a:rPr>
                        <a:t>7월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Times New Roman"/>
                          <a:cs typeface="Times New Roman"/>
                        </a:rPr>
                        <a:t>8월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Times New Roman"/>
                          <a:cs typeface="Times New Roman"/>
                        </a:rPr>
                        <a:t>9월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Times New Roman"/>
                          <a:cs typeface="Times New Roman"/>
                        </a:rPr>
                        <a:t>10월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Times New Roman"/>
                          <a:cs typeface="Times New Roman"/>
                        </a:rPr>
                        <a:t>11월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Times New Roman"/>
                          <a:cs typeface="Times New Roman"/>
                        </a:rPr>
                        <a:t>12월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EF2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002" name="그룹 1002"/>
          <p:cNvGrpSpPr/>
          <p:nvPr/>
        </p:nvGrpSpPr>
        <p:grpSpPr>
          <a:xfrm>
            <a:off x="3357017" y="1922355"/>
            <a:ext cx="13734994" cy="608126"/>
            <a:chOff x="3357017" y="1922355"/>
            <a:chExt cx="13734994" cy="60812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6894970" y="1925198"/>
              <a:ext cx="3681767" cy="602440"/>
              <a:chOff x="6894970" y="1925198"/>
              <a:chExt cx="3681767" cy="602440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894970" y="1925198"/>
                <a:ext cx="3681767" cy="60244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3357017" y="1922355"/>
              <a:ext cx="3785147" cy="608126"/>
              <a:chOff x="3357017" y="1922355"/>
              <a:chExt cx="3785147" cy="60812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357017" y="1922355"/>
                <a:ext cx="3785147" cy="60812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0329543" y="1925198"/>
              <a:ext cx="3681767" cy="602440"/>
              <a:chOff x="10329543" y="1925198"/>
              <a:chExt cx="3681767" cy="602440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329543" y="1925198"/>
                <a:ext cx="3681767" cy="60244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3764115" y="1925198"/>
              <a:ext cx="3327896" cy="602440"/>
              <a:chOff x="13764115" y="1925198"/>
              <a:chExt cx="3327896" cy="602440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3764115" y="1925198"/>
                <a:ext cx="3327896" cy="602440"/>
              </a:xfrm>
              <a:prstGeom prst="rect">
                <a:avLst/>
              </a:prstGeom>
            </p:spPr>
          </p:pic>
        </p:grpSp>
      </p:grpSp>
      <p:sp>
        <p:nvSpPr>
          <p:cNvPr id="22" name="Object 22"/>
          <p:cNvSpPr txBox="1"/>
          <p:nvPr/>
        </p:nvSpPr>
        <p:spPr>
          <a:xfrm>
            <a:off x="2640906" y="1965690"/>
            <a:ext cx="4641477" cy="533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rgbClr val="F9FAFD"/>
                </a:solidFill>
                <a:latin typeface="THELuxGoM_U" pitchFamily="34" charset="0"/>
                <a:cs typeface="THELuxGoM_U" pitchFamily="34" charset="0"/>
              </a:rPr>
              <a:t>1STEP. 신사업 추진</a:t>
            </a:r>
            <a:endParaRPr lang="en-US" dirty="0"/>
          </a:p>
        </p:txBody>
      </p:sp>
      <p:sp>
        <p:nvSpPr>
          <p:cNvPr id="23" name="Object 23"/>
          <p:cNvSpPr txBox="1"/>
          <p:nvPr/>
        </p:nvSpPr>
        <p:spPr>
          <a:xfrm>
            <a:off x="6341125" y="1976166"/>
            <a:ext cx="4641477" cy="533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rgbClr val="F9FAFD"/>
                </a:solidFill>
                <a:latin typeface="THELuxGoM_U" pitchFamily="34" charset="0"/>
                <a:cs typeface="THELuxGoM_U" pitchFamily="34" charset="0"/>
              </a:rPr>
              <a:t>2STEP. R&amp;D 구축</a:t>
            </a:r>
            <a:endParaRPr lang="en-US" dirty="0"/>
          </a:p>
        </p:txBody>
      </p:sp>
      <p:sp>
        <p:nvSpPr>
          <p:cNvPr id="24" name="Object 24"/>
          <p:cNvSpPr txBox="1"/>
          <p:nvPr/>
        </p:nvSpPr>
        <p:spPr>
          <a:xfrm>
            <a:off x="9833182" y="1976166"/>
            <a:ext cx="4641477" cy="533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rgbClr val="F9FAFD"/>
                </a:solidFill>
                <a:latin typeface="THELuxGoM_U" pitchFamily="34" charset="0"/>
                <a:cs typeface="THELuxGoM_U" pitchFamily="34" charset="0"/>
              </a:rPr>
              <a:t>3STEP. 내부 인력 강화</a:t>
            </a:r>
            <a:endParaRPr lang="en-US" dirty="0"/>
          </a:p>
        </p:txBody>
      </p:sp>
      <p:sp>
        <p:nvSpPr>
          <p:cNvPr id="25" name="Object 25"/>
          <p:cNvSpPr txBox="1"/>
          <p:nvPr/>
        </p:nvSpPr>
        <p:spPr>
          <a:xfrm>
            <a:off x="13202992" y="1976161"/>
            <a:ext cx="4641477" cy="533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rgbClr val="F9FAFD"/>
                </a:solidFill>
                <a:latin typeface="THELuxGoM_U" pitchFamily="34" charset="0"/>
                <a:cs typeface="THELuxGoM_U" pitchFamily="34" charset="0"/>
              </a:rPr>
              <a:t>4STEP. 매출 상승 효과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2435064" y="3294161"/>
            <a:ext cx="696279" cy="784410"/>
            <a:chOff x="2435064" y="3294161"/>
            <a:chExt cx="696279" cy="78441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360000">
              <a:off x="2568917" y="3315228"/>
              <a:ext cx="428571" cy="486379"/>
            </a:xfrm>
            <a:prstGeom prst="rect">
              <a:avLst/>
            </a:prstGeom>
          </p:spPr>
        </p:pic>
        <p:sp>
          <p:nvSpPr>
            <p:cNvPr id="28" name="Object 28"/>
            <p:cNvSpPr txBox="1"/>
            <p:nvPr/>
          </p:nvSpPr>
          <p:spPr>
            <a:xfrm>
              <a:off x="2260994" y="3723024"/>
              <a:ext cx="1044418" cy="426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9E9E9E"/>
                  </a:solidFill>
                  <a:latin typeface="THELuxGoM_U" pitchFamily="34" charset="0"/>
                  <a:cs typeface="THELuxGoM_U" pitchFamily="34" charset="0"/>
                </a:rPr>
                <a:t>80%</a:t>
              </a:r>
              <a:endParaRPr lang="en-US" dirty="0"/>
            </a:p>
          </p:txBody>
        </p:sp>
      </p:grpSp>
      <p:grpSp>
        <p:nvGrpSpPr>
          <p:cNvPr id="1008" name="그룹 1008"/>
          <p:cNvGrpSpPr/>
          <p:nvPr/>
        </p:nvGrpSpPr>
        <p:grpSpPr>
          <a:xfrm>
            <a:off x="2406492" y="4144053"/>
            <a:ext cx="696279" cy="787412"/>
            <a:chOff x="2406492" y="4144053"/>
            <a:chExt cx="696279" cy="78741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360000">
              <a:off x="2540346" y="4165120"/>
              <a:ext cx="428571" cy="486379"/>
            </a:xfrm>
            <a:prstGeom prst="rect">
              <a:avLst/>
            </a:prstGeom>
          </p:spPr>
        </p:pic>
        <p:sp>
          <p:nvSpPr>
            <p:cNvPr id="32" name="Object 32"/>
            <p:cNvSpPr txBox="1"/>
            <p:nvPr/>
          </p:nvSpPr>
          <p:spPr>
            <a:xfrm>
              <a:off x="2232422" y="4575919"/>
              <a:ext cx="1044418" cy="4266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9E9E9E"/>
                  </a:solidFill>
                  <a:latin typeface="THELuxGoM_U" pitchFamily="34" charset="0"/>
                  <a:cs typeface="THELuxGoM_U" pitchFamily="34" charset="0"/>
                </a:rPr>
                <a:t>45%</a:t>
              </a:r>
              <a:endParaRPr lang="en-US" dirty="0"/>
            </a:p>
          </p:txBody>
        </p:sp>
      </p:grpSp>
      <p:grpSp>
        <p:nvGrpSpPr>
          <p:cNvPr id="1009" name="그룹 1009"/>
          <p:cNvGrpSpPr/>
          <p:nvPr/>
        </p:nvGrpSpPr>
        <p:grpSpPr>
          <a:xfrm>
            <a:off x="2339829" y="5028973"/>
            <a:ext cx="696279" cy="749321"/>
            <a:chOff x="2339829" y="5028973"/>
            <a:chExt cx="696279" cy="74932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360000">
              <a:off x="2473679" y="5050039"/>
              <a:ext cx="428571" cy="486379"/>
            </a:xfrm>
            <a:prstGeom prst="rect">
              <a:avLst/>
            </a:prstGeom>
          </p:spPr>
        </p:pic>
        <p:sp>
          <p:nvSpPr>
            <p:cNvPr id="36" name="Object 36"/>
            <p:cNvSpPr txBox="1"/>
            <p:nvPr/>
          </p:nvSpPr>
          <p:spPr>
            <a:xfrm>
              <a:off x="2165759" y="5422748"/>
              <a:ext cx="1044418" cy="4266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9E9E9E"/>
                  </a:solidFill>
                  <a:latin typeface="THELuxGoM_U" pitchFamily="34" charset="0"/>
                  <a:cs typeface="THELuxGoM_U" pitchFamily="34" charset="0"/>
                </a:rPr>
                <a:t>43%</a:t>
              </a:r>
              <a:endParaRPr lang="en-US" dirty="0"/>
            </a:p>
          </p:txBody>
        </p:sp>
      </p:grpSp>
      <p:grpSp>
        <p:nvGrpSpPr>
          <p:cNvPr id="1010" name="그룹 1010"/>
          <p:cNvGrpSpPr/>
          <p:nvPr/>
        </p:nvGrpSpPr>
        <p:grpSpPr>
          <a:xfrm>
            <a:off x="2435064" y="5848077"/>
            <a:ext cx="696279" cy="787412"/>
            <a:chOff x="2435064" y="5848077"/>
            <a:chExt cx="696279" cy="787412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360000">
              <a:off x="2568917" y="5869144"/>
              <a:ext cx="428571" cy="486379"/>
            </a:xfrm>
            <a:prstGeom prst="rect">
              <a:avLst/>
            </a:prstGeom>
          </p:spPr>
        </p:pic>
        <p:sp>
          <p:nvSpPr>
            <p:cNvPr id="40" name="Object 40"/>
            <p:cNvSpPr txBox="1"/>
            <p:nvPr/>
          </p:nvSpPr>
          <p:spPr>
            <a:xfrm>
              <a:off x="2260994" y="6279943"/>
              <a:ext cx="1044418" cy="4266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9E9E9E"/>
                  </a:solidFill>
                  <a:latin typeface="THELuxGoM_U" pitchFamily="34" charset="0"/>
                  <a:cs typeface="THELuxGoM_U" pitchFamily="34" charset="0"/>
                </a:rPr>
                <a:t>45%</a:t>
              </a:r>
              <a:endParaRPr lang="en-US" dirty="0"/>
            </a:p>
          </p:txBody>
        </p:sp>
      </p:grpSp>
      <p:grpSp>
        <p:nvGrpSpPr>
          <p:cNvPr id="1011" name="그룹 1011"/>
          <p:cNvGrpSpPr/>
          <p:nvPr/>
        </p:nvGrpSpPr>
        <p:grpSpPr>
          <a:xfrm>
            <a:off x="2387448" y="6716768"/>
            <a:ext cx="696279" cy="787413"/>
            <a:chOff x="2387448" y="6716768"/>
            <a:chExt cx="696279" cy="787413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360000">
              <a:off x="2521298" y="6737835"/>
              <a:ext cx="428571" cy="486379"/>
            </a:xfrm>
            <a:prstGeom prst="rect">
              <a:avLst/>
            </a:prstGeom>
          </p:spPr>
        </p:pic>
        <p:sp>
          <p:nvSpPr>
            <p:cNvPr id="44" name="Object 44"/>
            <p:cNvSpPr txBox="1"/>
            <p:nvPr/>
          </p:nvSpPr>
          <p:spPr>
            <a:xfrm>
              <a:off x="2213378" y="7148635"/>
              <a:ext cx="1044418" cy="4266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9E9E9E"/>
                  </a:solidFill>
                  <a:latin typeface="THELuxGoM_U" pitchFamily="34" charset="0"/>
                  <a:cs typeface="THELuxGoM_U" pitchFamily="34" charset="0"/>
                </a:rPr>
                <a:t>95%</a:t>
              </a:r>
              <a:endParaRPr lang="en-US" dirty="0"/>
            </a:p>
          </p:txBody>
        </p:sp>
      </p:grpSp>
      <p:grpSp>
        <p:nvGrpSpPr>
          <p:cNvPr id="1012" name="그룹 1012"/>
          <p:cNvGrpSpPr/>
          <p:nvPr/>
        </p:nvGrpSpPr>
        <p:grpSpPr>
          <a:xfrm>
            <a:off x="2435067" y="7527489"/>
            <a:ext cx="696279" cy="790414"/>
            <a:chOff x="2435067" y="7527489"/>
            <a:chExt cx="696279" cy="790414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360000">
              <a:off x="2568917" y="7548556"/>
              <a:ext cx="428571" cy="486379"/>
            </a:xfrm>
            <a:prstGeom prst="rect">
              <a:avLst/>
            </a:prstGeom>
          </p:spPr>
        </p:pic>
        <p:sp>
          <p:nvSpPr>
            <p:cNvPr id="48" name="Object 48"/>
            <p:cNvSpPr txBox="1"/>
            <p:nvPr/>
          </p:nvSpPr>
          <p:spPr>
            <a:xfrm>
              <a:off x="2260997" y="7962357"/>
              <a:ext cx="1044418" cy="4266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9E9E9E"/>
                  </a:solidFill>
                  <a:latin typeface="THELuxGoM_U" pitchFamily="34" charset="0"/>
                  <a:cs typeface="THELuxGoM_U" pitchFamily="34" charset="0"/>
                </a:rPr>
                <a:t>65%</a:t>
              </a:r>
              <a:endParaRPr lang="en-US" dirty="0"/>
            </a:p>
          </p:txBody>
        </p:sp>
      </p:grpSp>
      <p:grpSp>
        <p:nvGrpSpPr>
          <p:cNvPr id="1013" name="그룹 1013"/>
          <p:cNvGrpSpPr/>
          <p:nvPr/>
        </p:nvGrpSpPr>
        <p:grpSpPr>
          <a:xfrm>
            <a:off x="3365059" y="3405962"/>
            <a:ext cx="4285714" cy="540492"/>
            <a:chOff x="3365059" y="3405962"/>
            <a:chExt cx="4285714" cy="540492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365059" y="3405962"/>
              <a:ext cx="4285714" cy="540492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3768629" y="3485736"/>
            <a:ext cx="5163350" cy="3999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dirty="0">
                <a:solidFill>
                  <a:srgbClr val="FFFFFF"/>
                </a:solidFill>
                <a:latin typeface="THELuxGoM_U" pitchFamily="34" charset="0"/>
                <a:cs typeface="THELuxGoM_U" pitchFamily="34" charset="0"/>
              </a:rPr>
              <a:t>사업 추진 관련 프로젝트 명을 적어주세요.</a:t>
            </a:r>
            <a:endParaRPr lang="en-US" dirty="0"/>
          </a:p>
        </p:txBody>
      </p:sp>
      <p:sp>
        <p:nvSpPr>
          <p:cNvPr id="54" name="Object 54"/>
          <p:cNvSpPr txBox="1"/>
          <p:nvPr/>
        </p:nvSpPr>
        <p:spPr>
          <a:xfrm>
            <a:off x="7010246" y="3422246"/>
            <a:ext cx="737177" cy="533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rgbClr val="787878"/>
                </a:solidFill>
                <a:latin typeface="THELuxGoEB_U" pitchFamily="34" charset="0"/>
                <a:cs typeface="THELuxGoEB_U" pitchFamily="34" charset="0"/>
              </a:rPr>
              <a:t>1</a:t>
            </a:r>
            <a:endParaRPr lang="en-US" dirty="0"/>
          </a:p>
        </p:txBody>
      </p:sp>
      <p:grpSp>
        <p:nvGrpSpPr>
          <p:cNvPr id="1014" name="그룹 1014"/>
          <p:cNvGrpSpPr/>
          <p:nvPr/>
        </p:nvGrpSpPr>
        <p:grpSpPr>
          <a:xfrm>
            <a:off x="3358710" y="4252628"/>
            <a:ext cx="6473016" cy="540492"/>
            <a:chOff x="3358710" y="4252628"/>
            <a:chExt cx="6473016" cy="540492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358710" y="4252628"/>
              <a:ext cx="6473016" cy="540492"/>
            </a:xfrm>
            <a:prstGeom prst="rect">
              <a:avLst/>
            </a:prstGeom>
          </p:spPr>
        </p:pic>
      </p:grpSp>
      <p:sp>
        <p:nvSpPr>
          <p:cNvPr id="58" name="Object 58"/>
          <p:cNvSpPr txBox="1"/>
          <p:nvPr/>
        </p:nvSpPr>
        <p:spPr>
          <a:xfrm>
            <a:off x="9200718" y="4279393"/>
            <a:ext cx="737177" cy="533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rgbClr val="787878"/>
                </a:solidFill>
                <a:latin typeface="THELuxGoEB_U" pitchFamily="34" charset="0"/>
                <a:cs typeface="THELuxGoEB_U" pitchFamily="34" charset="0"/>
              </a:rPr>
              <a:t>2</a:t>
            </a:r>
            <a:endParaRPr lang="en-US" dirty="0"/>
          </a:p>
        </p:txBody>
      </p:sp>
      <p:grpSp>
        <p:nvGrpSpPr>
          <p:cNvPr id="1015" name="그룹 1015"/>
          <p:cNvGrpSpPr/>
          <p:nvPr/>
        </p:nvGrpSpPr>
        <p:grpSpPr>
          <a:xfrm>
            <a:off x="6789552" y="5099295"/>
            <a:ext cx="6473016" cy="540492"/>
            <a:chOff x="6789552" y="5099295"/>
            <a:chExt cx="6473016" cy="540492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789552" y="5099295"/>
              <a:ext cx="6473016" cy="540492"/>
            </a:xfrm>
            <a:prstGeom prst="rect">
              <a:avLst/>
            </a:prstGeom>
          </p:spPr>
        </p:pic>
      </p:grpSp>
      <p:sp>
        <p:nvSpPr>
          <p:cNvPr id="62" name="Object 62"/>
          <p:cNvSpPr txBox="1"/>
          <p:nvPr/>
        </p:nvSpPr>
        <p:spPr>
          <a:xfrm>
            <a:off x="12631518" y="5117469"/>
            <a:ext cx="737177" cy="533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rgbClr val="89918F"/>
                </a:solidFill>
                <a:latin typeface="THELuxGoEB_U" pitchFamily="34" charset="0"/>
                <a:cs typeface="THELuxGoEB_U" pitchFamily="34" charset="0"/>
              </a:rPr>
              <a:t>3</a:t>
            </a:r>
            <a:endParaRPr lang="en-US" dirty="0"/>
          </a:p>
        </p:txBody>
      </p:sp>
      <p:grpSp>
        <p:nvGrpSpPr>
          <p:cNvPr id="1016" name="그룹 1016"/>
          <p:cNvGrpSpPr/>
          <p:nvPr/>
        </p:nvGrpSpPr>
        <p:grpSpPr>
          <a:xfrm>
            <a:off x="8143741" y="5945962"/>
            <a:ext cx="4213647" cy="540492"/>
            <a:chOff x="8143741" y="5945962"/>
            <a:chExt cx="4213647" cy="540492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143741" y="5945962"/>
              <a:ext cx="4213647" cy="540492"/>
            </a:xfrm>
            <a:prstGeom prst="rect">
              <a:avLst/>
            </a:prstGeom>
          </p:spPr>
        </p:pic>
      </p:grpSp>
      <p:sp>
        <p:nvSpPr>
          <p:cNvPr id="66" name="Object 66"/>
          <p:cNvSpPr txBox="1"/>
          <p:nvPr/>
        </p:nvSpPr>
        <p:spPr>
          <a:xfrm>
            <a:off x="11707328" y="5968169"/>
            <a:ext cx="737177" cy="533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rgbClr val="836E84"/>
                </a:solidFill>
                <a:latin typeface="THELuxGoEB_U" pitchFamily="34" charset="0"/>
                <a:cs typeface="THELuxGoEB_U" pitchFamily="34" charset="0"/>
              </a:rPr>
              <a:t>4</a:t>
            </a:r>
            <a:endParaRPr lang="en-US" dirty="0"/>
          </a:p>
        </p:txBody>
      </p:sp>
      <p:grpSp>
        <p:nvGrpSpPr>
          <p:cNvPr id="1017" name="그룹 1017"/>
          <p:cNvGrpSpPr/>
          <p:nvPr/>
        </p:nvGrpSpPr>
        <p:grpSpPr>
          <a:xfrm>
            <a:off x="10231245" y="6792628"/>
            <a:ext cx="6858569" cy="540492"/>
            <a:chOff x="10231245" y="6792628"/>
            <a:chExt cx="6858569" cy="540492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231245" y="6792628"/>
              <a:ext cx="6858569" cy="540492"/>
            </a:xfrm>
            <a:prstGeom prst="rect">
              <a:avLst/>
            </a:prstGeom>
          </p:spPr>
        </p:pic>
      </p:grpSp>
      <p:sp>
        <p:nvSpPr>
          <p:cNvPr id="70" name="Object 70"/>
          <p:cNvSpPr txBox="1"/>
          <p:nvPr/>
        </p:nvSpPr>
        <p:spPr>
          <a:xfrm>
            <a:off x="16456756" y="6825308"/>
            <a:ext cx="737177" cy="533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rgbClr val="918F7E"/>
                </a:solidFill>
                <a:latin typeface="THELuxGoEB_U" pitchFamily="34" charset="0"/>
                <a:cs typeface="THELuxGoEB_U" pitchFamily="34" charset="0"/>
              </a:rPr>
              <a:t>5</a:t>
            </a:r>
            <a:endParaRPr lang="en-US" dirty="0"/>
          </a:p>
        </p:txBody>
      </p:sp>
      <p:grpSp>
        <p:nvGrpSpPr>
          <p:cNvPr id="1018" name="그룹 1018"/>
          <p:cNvGrpSpPr/>
          <p:nvPr/>
        </p:nvGrpSpPr>
        <p:grpSpPr>
          <a:xfrm>
            <a:off x="6795161" y="7639295"/>
            <a:ext cx="7164036" cy="540492"/>
            <a:chOff x="6795161" y="7639295"/>
            <a:chExt cx="7164036" cy="540492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795161" y="7639295"/>
              <a:ext cx="7164036" cy="540492"/>
            </a:xfrm>
            <a:prstGeom prst="rect">
              <a:avLst/>
            </a:prstGeom>
          </p:spPr>
        </p:pic>
      </p:grpSp>
      <p:sp>
        <p:nvSpPr>
          <p:cNvPr id="74" name="Object 74"/>
          <p:cNvSpPr txBox="1"/>
          <p:nvPr/>
        </p:nvSpPr>
        <p:spPr>
          <a:xfrm>
            <a:off x="13309137" y="7667642"/>
            <a:ext cx="737177" cy="533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rgbClr val="4F5E8E"/>
                </a:solidFill>
                <a:latin typeface="THELuxGoEB_U" pitchFamily="34" charset="0"/>
                <a:cs typeface="THELuxGoEB_U" pitchFamily="34" charset="0"/>
              </a:rPr>
              <a:t>6</a:t>
            </a:r>
            <a:endParaRPr lang="en-US" dirty="0"/>
          </a:p>
        </p:txBody>
      </p:sp>
      <p:sp>
        <p:nvSpPr>
          <p:cNvPr id="75" name="Object 75"/>
          <p:cNvSpPr txBox="1"/>
          <p:nvPr/>
        </p:nvSpPr>
        <p:spPr>
          <a:xfrm>
            <a:off x="897619" y="3422246"/>
            <a:ext cx="1528571" cy="533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rgbClr val="9E9E9E"/>
                </a:solidFill>
                <a:latin typeface="THELuxGoEB_U" pitchFamily="34" charset="0"/>
                <a:cs typeface="THELuxGoEB_U" pitchFamily="34" charset="0"/>
              </a:rPr>
              <a:t>A산업</a:t>
            </a:r>
            <a:endParaRPr lang="en-US" dirty="0"/>
          </a:p>
        </p:txBody>
      </p:sp>
      <p:sp>
        <p:nvSpPr>
          <p:cNvPr id="76" name="Object 76"/>
          <p:cNvSpPr txBox="1"/>
          <p:nvPr/>
        </p:nvSpPr>
        <p:spPr>
          <a:xfrm>
            <a:off x="897619" y="4275885"/>
            <a:ext cx="1528571" cy="533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rgbClr val="9E9E9E"/>
                </a:solidFill>
                <a:latin typeface="THELuxGoEB_U" pitchFamily="34" charset="0"/>
                <a:cs typeface="THELuxGoEB_U" pitchFamily="34" charset="0"/>
              </a:rPr>
              <a:t>B산업</a:t>
            </a:r>
            <a:endParaRPr lang="en-US" dirty="0"/>
          </a:p>
        </p:txBody>
      </p:sp>
      <p:sp>
        <p:nvSpPr>
          <p:cNvPr id="77" name="Object 77"/>
          <p:cNvSpPr txBox="1"/>
          <p:nvPr/>
        </p:nvSpPr>
        <p:spPr>
          <a:xfrm>
            <a:off x="926971" y="5147704"/>
            <a:ext cx="1528571" cy="533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rgbClr val="9E9E9E"/>
                </a:solidFill>
                <a:latin typeface="THELuxGoEB_U" pitchFamily="34" charset="0"/>
                <a:cs typeface="THELuxGoEB_U" pitchFamily="34" charset="0"/>
              </a:rPr>
              <a:t>C산업</a:t>
            </a:r>
            <a:endParaRPr lang="en-US" dirty="0"/>
          </a:p>
        </p:txBody>
      </p:sp>
      <p:sp>
        <p:nvSpPr>
          <p:cNvPr id="78" name="Object 78"/>
          <p:cNvSpPr txBox="1"/>
          <p:nvPr/>
        </p:nvSpPr>
        <p:spPr>
          <a:xfrm>
            <a:off x="926971" y="5985853"/>
            <a:ext cx="1528571" cy="533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rgbClr val="9E9E9E"/>
                </a:solidFill>
                <a:latin typeface="THELuxGoEB_U" pitchFamily="34" charset="0"/>
                <a:cs typeface="THELuxGoEB_U" pitchFamily="34" charset="0"/>
              </a:rPr>
              <a:t>D산업</a:t>
            </a:r>
            <a:endParaRPr lang="en-US" dirty="0"/>
          </a:p>
        </p:txBody>
      </p:sp>
      <p:sp>
        <p:nvSpPr>
          <p:cNvPr id="79" name="Object 79"/>
          <p:cNvSpPr txBox="1"/>
          <p:nvPr/>
        </p:nvSpPr>
        <p:spPr>
          <a:xfrm>
            <a:off x="879352" y="6854544"/>
            <a:ext cx="1528571" cy="533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rgbClr val="9E9E9E"/>
                </a:solidFill>
                <a:latin typeface="THELuxGoEB_U" pitchFamily="34" charset="0"/>
                <a:cs typeface="THELuxGoEB_U" pitchFamily="34" charset="0"/>
              </a:rPr>
              <a:t>D산업</a:t>
            </a:r>
            <a:endParaRPr lang="en-US" dirty="0"/>
          </a:p>
        </p:txBody>
      </p:sp>
      <p:sp>
        <p:nvSpPr>
          <p:cNvPr id="80" name="Object 80"/>
          <p:cNvSpPr txBox="1"/>
          <p:nvPr/>
        </p:nvSpPr>
        <p:spPr>
          <a:xfrm>
            <a:off x="926971" y="7666766"/>
            <a:ext cx="1528571" cy="533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rgbClr val="9E9E9E"/>
                </a:solidFill>
                <a:latin typeface="THELuxGoEB_U" pitchFamily="34" charset="0"/>
                <a:cs typeface="THELuxGoEB_U" pitchFamily="34" charset="0"/>
              </a:rPr>
              <a:t>D산업</a:t>
            </a:r>
            <a:endParaRPr lang="en-US" dirty="0"/>
          </a:p>
        </p:txBody>
      </p:sp>
      <p:sp>
        <p:nvSpPr>
          <p:cNvPr id="81" name="Object 81"/>
          <p:cNvSpPr txBox="1"/>
          <p:nvPr/>
        </p:nvSpPr>
        <p:spPr>
          <a:xfrm>
            <a:off x="5943423" y="4348119"/>
            <a:ext cx="5181429" cy="3999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dirty="0">
                <a:solidFill>
                  <a:srgbClr val="FFFFFF"/>
                </a:solidFill>
                <a:latin typeface="THELuxGoM_U" pitchFamily="34" charset="0"/>
                <a:cs typeface="THELuxGoM_U" pitchFamily="34" charset="0"/>
              </a:rPr>
              <a:t>사업 추진 관련 프로젝트 명을 적어주세요.</a:t>
            </a:r>
            <a:endParaRPr lang="en-US" dirty="0"/>
          </a:p>
        </p:txBody>
      </p:sp>
      <p:sp>
        <p:nvSpPr>
          <p:cNvPr id="82" name="Object 82"/>
          <p:cNvSpPr txBox="1"/>
          <p:nvPr/>
        </p:nvSpPr>
        <p:spPr>
          <a:xfrm>
            <a:off x="9324693" y="5189389"/>
            <a:ext cx="5182627" cy="3999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dirty="0">
                <a:solidFill>
                  <a:srgbClr val="FFFFFF"/>
                </a:solidFill>
                <a:latin typeface="THELuxGoM_U" pitchFamily="34" charset="0"/>
                <a:cs typeface="THELuxGoM_U" pitchFamily="34" charset="0"/>
              </a:rPr>
              <a:t>사업 추진 관련 프로젝트 명을 적어주세요.</a:t>
            </a:r>
            <a:endParaRPr lang="en-US" dirty="0"/>
          </a:p>
        </p:txBody>
      </p:sp>
      <p:sp>
        <p:nvSpPr>
          <p:cNvPr id="83" name="Object 83"/>
          <p:cNvSpPr txBox="1"/>
          <p:nvPr/>
        </p:nvSpPr>
        <p:spPr>
          <a:xfrm>
            <a:off x="8498158" y="6046410"/>
            <a:ext cx="5067208" cy="3999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dirty="0">
                <a:solidFill>
                  <a:srgbClr val="FFFFFF"/>
                </a:solidFill>
                <a:latin typeface="THELuxGoM_U" pitchFamily="34" charset="0"/>
                <a:cs typeface="THELuxGoM_U" pitchFamily="34" charset="0"/>
              </a:rPr>
              <a:t>사업 추진 관련 프로젝트 명을 적어주세요.</a:t>
            </a:r>
            <a:endParaRPr lang="en-US" dirty="0"/>
          </a:p>
        </p:txBody>
      </p:sp>
      <p:sp>
        <p:nvSpPr>
          <p:cNvPr id="84" name="Object 84"/>
          <p:cNvSpPr txBox="1"/>
          <p:nvPr/>
        </p:nvSpPr>
        <p:spPr>
          <a:xfrm>
            <a:off x="13205425" y="6867483"/>
            <a:ext cx="5258226" cy="3999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dirty="0">
                <a:solidFill>
                  <a:srgbClr val="FFFFFF"/>
                </a:solidFill>
                <a:latin typeface="THELuxGoM_U" pitchFamily="34" charset="0"/>
                <a:cs typeface="THELuxGoM_U" pitchFamily="34" charset="0"/>
              </a:rPr>
              <a:t>사업 추진 관련 프로젝트 명을 적어주세요.</a:t>
            </a:r>
            <a:endParaRPr lang="en-US" dirty="0"/>
          </a:p>
        </p:txBody>
      </p:sp>
      <p:sp>
        <p:nvSpPr>
          <p:cNvPr id="85" name="Object 85"/>
          <p:cNvSpPr txBox="1"/>
          <p:nvPr/>
        </p:nvSpPr>
        <p:spPr>
          <a:xfrm>
            <a:off x="10018777" y="7736847"/>
            <a:ext cx="5256342" cy="3999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dirty="0">
                <a:solidFill>
                  <a:srgbClr val="FFFFFF"/>
                </a:solidFill>
                <a:latin typeface="THELuxGoM_U" pitchFamily="34" charset="0"/>
                <a:cs typeface="THELuxGoM_U" pitchFamily="34" charset="0"/>
              </a:rPr>
              <a:t>사업 추진 관련 프로젝트 명을 적어주세요.</a:t>
            </a:r>
            <a:endParaRPr lang="en-US" dirty="0"/>
          </a:p>
        </p:txBody>
      </p:sp>
      <p:sp>
        <p:nvSpPr>
          <p:cNvPr id="86" name="Object 86"/>
          <p:cNvSpPr txBox="1"/>
          <p:nvPr/>
        </p:nvSpPr>
        <p:spPr>
          <a:xfrm>
            <a:off x="985714" y="9279316"/>
            <a:ext cx="3530922" cy="319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4F5E8E"/>
                </a:solidFill>
                <a:latin typeface="Open Sans SemiBold" pitchFamily="34" charset="0"/>
                <a:cs typeface="Open Sans SemiBold" pitchFamily="34" charset="0"/>
              </a:rPr>
              <a:t>Since 1965  l   2030 Challenge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4F5E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523107" y="3467100"/>
            <a:ext cx="15239492" cy="21332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0" kern="0" spc="-100" dirty="0">
                <a:solidFill>
                  <a:srgbClr val="FFFFFF"/>
                </a:solidFill>
                <a:latin typeface="THELuxGoEB_U" pitchFamily="34" charset="0"/>
                <a:cs typeface="THELuxGoEB_U" pitchFamily="34" charset="0"/>
              </a:rPr>
              <a:t>감사합니다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4586131" y="5676900"/>
            <a:ext cx="9113444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700" dirty="0">
                <a:solidFill>
                  <a:srgbClr val="FFFFFF"/>
                </a:solidFill>
                <a:latin typeface="THELuxGoEB_U" pitchFamily="34" charset="0"/>
                <a:cs typeface="THELuxGoEB_U" pitchFamily="34" charset="0"/>
              </a:rPr>
              <a:t>전산감사론 2조 </a:t>
            </a:r>
            <a:r>
              <a:rPr lang="en-US" sz="2700" dirty="0" err="1">
                <a:solidFill>
                  <a:srgbClr val="FFFFFF"/>
                </a:solidFill>
                <a:latin typeface="THELuxGoEB_U" pitchFamily="34" charset="0"/>
                <a:cs typeface="THELuxGoEB_U" pitchFamily="34" charset="0"/>
              </a:rPr>
              <a:t>빅데이터</a:t>
            </a:r>
            <a:r>
              <a:rPr lang="ko-KR" altLang="en-US" sz="2700" dirty="0">
                <a:solidFill>
                  <a:srgbClr val="FFFFFF"/>
                </a:solidFill>
                <a:latin typeface="THELuxGoEB_U" pitchFamily="34" charset="0"/>
                <a:cs typeface="THELuxGoEB_U" pitchFamily="34" charset="0"/>
              </a:rPr>
              <a:t>팀</a:t>
            </a:r>
            <a:endParaRPr lang="en-US" sz="2700" dirty="0">
              <a:solidFill>
                <a:srgbClr val="FFFFFF"/>
              </a:solidFill>
              <a:latin typeface="THELuxGoEB_U" pitchFamily="34" charset="0"/>
              <a:cs typeface="THELuxGoEB_U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01916" y="439387"/>
            <a:ext cx="17176484" cy="918550"/>
            <a:chOff x="11298843" y="4056528"/>
            <a:chExt cx="5697959" cy="5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98843" y="4056528"/>
              <a:ext cx="5697959" cy="5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1916" y="1562100"/>
            <a:ext cx="17176484" cy="8381999"/>
            <a:chOff x="11298156" y="4592768"/>
            <a:chExt cx="5699333" cy="422559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98156" y="4592768"/>
              <a:ext cx="5699333" cy="4225594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609600" y="535028"/>
            <a:ext cx="3048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dirty="0">
                <a:solidFill>
                  <a:srgbClr val="F9FAFD"/>
                </a:solidFill>
                <a:latin typeface="THELuxGoM_U" pitchFamily="34" charset="0"/>
                <a:cs typeface="THELuxGoM_U" pitchFamily="34" charset="0"/>
              </a:rPr>
              <a:t>CONTENTS</a:t>
            </a:r>
            <a:r>
              <a:rPr lang="en-US" sz="4000" dirty="0">
                <a:solidFill>
                  <a:srgbClr val="F9FAFD"/>
                </a:solidFill>
                <a:latin typeface="THELuxGoM_U" pitchFamily="34" charset="0"/>
                <a:cs typeface="THELuxGoM_U" pitchFamily="34" charset="0"/>
              </a:rPr>
              <a:t> </a:t>
            </a:r>
            <a:endParaRPr lang="en-US" sz="4000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3505199" y="9455353"/>
            <a:ext cx="13492289" cy="45719"/>
            <a:chOff x="3187965" y="9455353"/>
            <a:chExt cx="13809524" cy="4761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87965" y="9455353"/>
              <a:ext cx="13809524" cy="47619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 rot="-60000">
            <a:off x="16621255" y="9320799"/>
            <a:ext cx="70306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200" dirty="0">
                <a:solidFill>
                  <a:srgbClr val="787878"/>
                </a:solidFill>
                <a:latin typeface="Open Sans SemiBold" pitchFamily="34" charset="0"/>
                <a:cs typeface="Open Sans SemiBold" pitchFamily="34" charset="0"/>
              </a:rPr>
              <a:t>01</a:t>
            </a:r>
            <a:endParaRPr lang="en-US" dirty="0"/>
          </a:p>
        </p:txBody>
      </p:sp>
      <p:sp>
        <p:nvSpPr>
          <p:cNvPr id="49" name="Object 49"/>
          <p:cNvSpPr txBox="1"/>
          <p:nvPr/>
        </p:nvSpPr>
        <p:spPr>
          <a:xfrm>
            <a:off x="838200" y="6134100"/>
            <a:ext cx="4307794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500" dirty="0">
                <a:solidFill>
                  <a:srgbClr val="4F5E8E"/>
                </a:solidFill>
                <a:latin typeface="THELuxGoEB_U" pitchFamily="34" charset="0"/>
              </a:rPr>
              <a:t>감리계획</a:t>
            </a:r>
            <a:endParaRPr lang="en-US" dirty="0"/>
          </a:p>
        </p:txBody>
      </p:sp>
      <p:sp>
        <p:nvSpPr>
          <p:cNvPr id="3" name="Object 49">
            <a:extLst>
              <a:ext uri="{FF2B5EF4-FFF2-40B4-BE49-F238E27FC236}">
                <a16:creationId xmlns:a16="http://schemas.microsoft.com/office/drawing/2014/main" id="{DB92C6FF-BC4D-281A-828D-A98C5D0816F9}"/>
              </a:ext>
            </a:extLst>
          </p:cNvPr>
          <p:cNvSpPr txBox="1"/>
          <p:nvPr/>
        </p:nvSpPr>
        <p:spPr>
          <a:xfrm>
            <a:off x="838200" y="1940488"/>
            <a:ext cx="2369344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500" dirty="0">
                <a:solidFill>
                  <a:srgbClr val="4F5E8E"/>
                </a:solidFill>
                <a:latin typeface="THELuxGoEB_U" pitchFamily="34" charset="0"/>
              </a:rPr>
              <a:t>팀원소개</a:t>
            </a:r>
            <a:endParaRPr lang="en-US" dirty="0"/>
          </a:p>
        </p:txBody>
      </p:sp>
      <p:sp>
        <p:nvSpPr>
          <p:cNvPr id="4" name="Object 49">
            <a:extLst>
              <a:ext uri="{FF2B5EF4-FFF2-40B4-BE49-F238E27FC236}">
                <a16:creationId xmlns:a16="http://schemas.microsoft.com/office/drawing/2014/main" id="{565F6B2E-2435-FB1C-F794-854A274B6CB1}"/>
              </a:ext>
            </a:extLst>
          </p:cNvPr>
          <p:cNvSpPr txBox="1"/>
          <p:nvPr/>
        </p:nvSpPr>
        <p:spPr>
          <a:xfrm>
            <a:off x="838200" y="3394342"/>
            <a:ext cx="4307794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500" dirty="0">
                <a:solidFill>
                  <a:srgbClr val="4F5E8E"/>
                </a:solidFill>
                <a:latin typeface="THELuxGoEB_U" pitchFamily="34" charset="0"/>
              </a:rPr>
              <a:t>감리개요</a:t>
            </a:r>
            <a:endParaRPr lang="en-US" dirty="0"/>
          </a:p>
        </p:txBody>
      </p:sp>
      <p:sp>
        <p:nvSpPr>
          <p:cNvPr id="5" name="Object 49">
            <a:extLst>
              <a:ext uri="{FF2B5EF4-FFF2-40B4-BE49-F238E27FC236}">
                <a16:creationId xmlns:a16="http://schemas.microsoft.com/office/drawing/2014/main" id="{CC5EB2E8-9BD5-0B32-5776-89AE3681EDE8}"/>
              </a:ext>
            </a:extLst>
          </p:cNvPr>
          <p:cNvSpPr txBox="1"/>
          <p:nvPr/>
        </p:nvSpPr>
        <p:spPr>
          <a:xfrm>
            <a:off x="838200" y="7560558"/>
            <a:ext cx="4307794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500" dirty="0">
                <a:solidFill>
                  <a:srgbClr val="4F5E8E"/>
                </a:solidFill>
                <a:latin typeface="THELuxGoEB_U" pitchFamily="34" charset="0"/>
              </a:rPr>
              <a:t>감리점검항목</a:t>
            </a:r>
            <a:endParaRPr lang="en-US" dirty="0"/>
          </a:p>
        </p:txBody>
      </p:sp>
      <p:sp>
        <p:nvSpPr>
          <p:cNvPr id="7" name="Object 49">
            <a:extLst>
              <a:ext uri="{FF2B5EF4-FFF2-40B4-BE49-F238E27FC236}">
                <a16:creationId xmlns:a16="http://schemas.microsoft.com/office/drawing/2014/main" id="{6D2F69BC-C2CB-C2D1-438C-5C67AB220630}"/>
              </a:ext>
            </a:extLst>
          </p:cNvPr>
          <p:cNvSpPr txBox="1"/>
          <p:nvPr/>
        </p:nvSpPr>
        <p:spPr>
          <a:xfrm>
            <a:off x="838200" y="4817358"/>
            <a:ext cx="4307794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500" dirty="0">
                <a:solidFill>
                  <a:srgbClr val="4F5E8E"/>
                </a:solidFill>
                <a:latin typeface="THELuxGoEB_U" pitchFamily="34" charset="0"/>
              </a:rPr>
              <a:t>사업내용</a:t>
            </a:r>
            <a:endParaRPr lang="en-US" dirty="0"/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34BF9DD1-80B6-A033-4F9A-C6D623B5ACAF}"/>
              </a:ext>
            </a:extLst>
          </p:cNvPr>
          <p:cNvSpPr txBox="1"/>
          <p:nvPr/>
        </p:nvSpPr>
        <p:spPr>
          <a:xfrm>
            <a:off x="838200" y="9332630"/>
            <a:ext cx="401180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200" dirty="0">
                <a:solidFill>
                  <a:srgbClr val="4F5E8E"/>
                </a:solidFill>
                <a:latin typeface="Open Sans SemiBold" pitchFamily="34" charset="0"/>
                <a:cs typeface="Open Sans SemiBold" pitchFamily="34" charset="0"/>
              </a:rPr>
              <a:t>자동차환경 </a:t>
            </a:r>
            <a:r>
              <a:rPr lang="ko-KR" altLang="en-US" sz="1200" dirty="0" err="1">
                <a:solidFill>
                  <a:srgbClr val="4F5E8E"/>
                </a:solidFill>
                <a:latin typeface="Open Sans SemiBold" pitchFamily="34" charset="0"/>
                <a:cs typeface="Open Sans SemiBold" pitchFamily="34" charset="0"/>
              </a:rPr>
              <a:t>빅데이터구축</a:t>
            </a:r>
            <a:r>
              <a:rPr lang="ko-KR" altLang="en-US" sz="1200" dirty="0">
                <a:solidFill>
                  <a:srgbClr val="4F5E8E"/>
                </a:solidFill>
                <a:latin typeface="Open Sans SemiBold" pitchFamily="34" charset="0"/>
                <a:cs typeface="Open Sans SemiBold" pitchFamily="34" charset="0"/>
              </a:rPr>
              <a:t> 감리계획서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01916" y="439387"/>
            <a:ext cx="17176484" cy="918550"/>
            <a:chOff x="11298843" y="4056528"/>
            <a:chExt cx="5697959" cy="5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98843" y="4056528"/>
              <a:ext cx="5697959" cy="5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1916" y="1562100"/>
            <a:ext cx="17176484" cy="8381999"/>
            <a:chOff x="11298156" y="4592768"/>
            <a:chExt cx="5699333" cy="422559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98156" y="4592768"/>
              <a:ext cx="5699333" cy="4225594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609600" y="535028"/>
            <a:ext cx="3048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4000" dirty="0">
                <a:solidFill>
                  <a:srgbClr val="F9FAFD"/>
                </a:solidFill>
                <a:latin typeface="THELuxGoM_U" pitchFamily="34" charset="0"/>
                <a:cs typeface="THELuxGoM_U" pitchFamily="34" charset="0"/>
              </a:rPr>
              <a:t>팀원소개</a:t>
            </a:r>
            <a:r>
              <a:rPr lang="en-US" sz="4000" dirty="0">
                <a:solidFill>
                  <a:srgbClr val="F9FAFD"/>
                </a:solidFill>
                <a:latin typeface="THELuxGoM_U" pitchFamily="34" charset="0"/>
                <a:cs typeface="THELuxGoM_U" pitchFamily="34" charset="0"/>
              </a:rPr>
              <a:t> </a:t>
            </a:r>
            <a:endParaRPr lang="en-US" sz="4000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3505199" y="9455353"/>
            <a:ext cx="13492289" cy="45719"/>
            <a:chOff x="3187965" y="9455353"/>
            <a:chExt cx="13809524" cy="4761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87965" y="9455353"/>
              <a:ext cx="13809524" cy="47619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 rot="-60000">
            <a:off x="16621255" y="9320799"/>
            <a:ext cx="70306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200" dirty="0">
                <a:solidFill>
                  <a:srgbClr val="787878"/>
                </a:solidFill>
                <a:latin typeface="Open Sans SemiBold" pitchFamily="34" charset="0"/>
                <a:cs typeface="Open Sans SemiBold" pitchFamily="34" charset="0"/>
              </a:rPr>
              <a:t>01</a:t>
            </a:r>
            <a:endParaRPr lang="en-US" dirty="0"/>
          </a:p>
        </p:txBody>
      </p:sp>
      <p:sp>
        <p:nvSpPr>
          <p:cNvPr id="3" name="Object 49">
            <a:extLst>
              <a:ext uri="{FF2B5EF4-FFF2-40B4-BE49-F238E27FC236}">
                <a16:creationId xmlns:a16="http://schemas.microsoft.com/office/drawing/2014/main" id="{DB92C6FF-BC4D-281A-828D-A98C5D0816F9}"/>
              </a:ext>
            </a:extLst>
          </p:cNvPr>
          <p:cNvSpPr txBox="1"/>
          <p:nvPr/>
        </p:nvSpPr>
        <p:spPr>
          <a:xfrm>
            <a:off x="838200" y="1936432"/>
            <a:ext cx="6324600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500" dirty="0">
                <a:solidFill>
                  <a:srgbClr val="4F5E8E"/>
                </a:solidFill>
                <a:latin typeface="Abadi" panose="020B0604020104020204" pitchFamily="34" charset="0"/>
              </a:rPr>
              <a:t>■ 총괄 </a:t>
            </a:r>
            <a:r>
              <a:rPr lang="en-US" altLang="ko-KR" sz="3500" dirty="0">
                <a:solidFill>
                  <a:srgbClr val="4F5E8E"/>
                </a:solidFill>
                <a:latin typeface="Abadi" panose="020B0604020104020204" pitchFamily="34" charset="0"/>
              </a:rPr>
              <a:t>: </a:t>
            </a:r>
            <a:r>
              <a:rPr lang="ko-KR" altLang="en-US" sz="3500" dirty="0">
                <a:solidFill>
                  <a:srgbClr val="4F5E8E"/>
                </a:solidFill>
                <a:latin typeface="Abadi" panose="020B0604020104020204" pitchFamily="34" charset="0"/>
              </a:rPr>
              <a:t>이창규 </a:t>
            </a:r>
            <a:r>
              <a:rPr lang="en-US" altLang="ko-KR" sz="3500" dirty="0">
                <a:solidFill>
                  <a:srgbClr val="4F5E8E"/>
                </a:solidFill>
                <a:latin typeface="Abadi" panose="020B0604020104020204" pitchFamily="34" charset="0"/>
              </a:rPr>
              <a:t>(</a:t>
            </a:r>
            <a:r>
              <a:rPr lang="ko-KR" altLang="en-US" sz="3500" dirty="0">
                <a:solidFill>
                  <a:srgbClr val="4F5E8E"/>
                </a:solidFill>
                <a:latin typeface="Abadi" panose="020B0604020104020204" pitchFamily="34" charset="0"/>
              </a:rPr>
              <a:t>정보보호학과</a:t>
            </a:r>
            <a:r>
              <a:rPr lang="en-US" altLang="ko-KR" sz="3500" dirty="0">
                <a:solidFill>
                  <a:srgbClr val="4F5E8E"/>
                </a:solidFill>
                <a:latin typeface="Abadi" panose="020B0604020104020204" pitchFamily="34" charset="0"/>
              </a:rPr>
              <a:t>)</a:t>
            </a:r>
            <a:r>
              <a:rPr lang="ko-KR" altLang="en-US" sz="3500" dirty="0">
                <a:solidFill>
                  <a:srgbClr val="4F5E8E"/>
                </a:solidFill>
                <a:latin typeface="Abadi" panose="020B0604020104020204" pitchFamily="34" charset="0"/>
              </a:rPr>
              <a:t> </a:t>
            </a:r>
            <a:endParaRPr lang="en-US" dirty="0"/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34BF9DD1-80B6-A033-4F9A-C6D623B5ACAF}"/>
              </a:ext>
            </a:extLst>
          </p:cNvPr>
          <p:cNvSpPr txBox="1"/>
          <p:nvPr/>
        </p:nvSpPr>
        <p:spPr>
          <a:xfrm>
            <a:off x="838200" y="9332630"/>
            <a:ext cx="401180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200" dirty="0">
                <a:solidFill>
                  <a:srgbClr val="4F5E8E"/>
                </a:solidFill>
                <a:latin typeface="Open Sans SemiBold" pitchFamily="34" charset="0"/>
                <a:cs typeface="Open Sans SemiBold" pitchFamily="34" charset="0"/>
              </a:rPr>
              <a:t>자동차환경 </a:t>
            </a:r>
            <a:r>
              <a:rPr lang="ko-KR" altLang="en-US" sz="1200" dirty="0" err="1">
                <a:solidFill>
                  <a:srgbClr val="4F5E8E"/>
                </a:solidFill>
                <a:latin typeface="Open Sans SemiBold" pitchFamily="34" charset="0"/>
                <a:cs typeface="Open Sans SemiBold" pitchFamily="34" charset="0"/>
              </a:rPr>
              <a:t>빅데이터구축</a:t>
            </a:r>
            <a:r>
              <a:rPr lang="ko-KR" altLang="en-US" sz="1200" dirty="0">
                <a:solidFill>
                  <a:srgbClr val="4F5E8E"/>
                </a:solidFill>
                <a:latin typeface="Open Sans SemiBold" pitchFamily="34" charset="0"/>
                <a:cs typeface="Open Sans SemiBold" pitchFamily="34" charset="0"/>
              </a:rPr>
              <a:t> 감리계획서</a:t>
            </a:r>
            <a:endParaRPr lang="en-US" dirty="0"/>
          </a:p>
        </p:txBody>
      </p:sp>
      <p:sp>
        <p:nvSpPr>
          <p:cNvPr id="2" name="Object 49">
            <a:extLst>
              <a:ext uri="{FF2B5EF4-FFF2-40B4-BE49-F238E27FC236}">
                <a16:creationId xmlns:a16="http://schemas.microsoft.com/office/drawing/2014/main" id="{CF14D4F9-E122-0709-A797-9A2AD4D6C7D9}"/>
              </a:ext>
            </a:extLst>
          </p:cNvPr>
          <p:cNvSpPr txBox="1"/>
          <p:nvPr/>
        </p:nvSpPr>
        <p:spPr>
          <a:xfrm>
            <a:off x="838200" y="3289038"/>
            <a:ext cx="6248400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500" dirty="0">
                <a:solidFill>
                  <a:srgbClr val="4F5E8E"/>
                </a:solidFill>
                <a:latin typeface="Abadi" panose="020B0604020104020204" pitchFamily="34" charset="0"/>
              </a:rPr>
              <a:t>■ 팀원 </a:t>
            </a:r>
            <a:r>
              <a:rPr lang="en-US" altLang="ko-KR" sz="3500" dirty="0">
                <a:solidFill>
                  <a:srgbClr val="4F5E8E"/>
                </a:solidFill>
                <a:latin typeface="Abadi" panose="020B0604020104020204" pitchFamily="34" charset="0"/>
              </a:rPr>
              <a:t>: </a:t>
            </a:r>
            <a:r>
              <a:rPr lang="ko-KR" altLang="en-US" sz="3500" dirty="0">
                <a:solidFill>
                  <a:srgbClr val="4F5E8E"/>
                </a:solidFill>
                <a:latin typeface="Abadi" panose="020B0604020104020204" pitchFamily="34" charset="0"/>
              </a:rPr>
              <a:t>김태균 </a:t>
            </a:r>
            <a:endParaRPr lang="en-US" dirty="0"/>
          </a:p>
        </p:txBody>
      </p:sp>
      <p:sp>
        <p:nvSpPr>
          <p:cNvPr id="4" name="Object 49">
            <a:extLst>
              <a:ext uri="{FF2B5EF4-FFF2-40B4-BE49-F238E27FC236}">
                <a16:creationId xmlns:a16="http://schemas.microsoft.com/office/drawing/2014/main" id="{DDA0786C-3F01-FBBE-16F9-6CA13F122718}"/>
              </a:ext>
            </a:extLst>
          </p:cNvPr>
          <p:cNvSpPr txBox="1"/>
          <p:nvPr/>
        </p:nvSpPr>
        <p:spPr>
          <a:xfrm>
            <a:off x="2514600" y="4686300"/>
            <a:ext cx="4876800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500" dirty="0">
                <a:solidFill>
                  <a:srgbClr val="4F5E8E"/>
                </a:solidFill>
                <a:latin typeface="Abadi" panose="020B0604020104020204" pitchFamily="34" charset="0"/>
              </a:rPr>
              <a:t>김성규</a:t>
            </a:r>
            <a:r>
              <a:rPr lang="en-US" altLang="ko-KR" sz="3500" dirty="0">
                <a:solidFill>
                  <a:srgbClr val="4F5E8E"/>
                </a:solidFill>
                <a:latin typeface="Abadi" panose="020B0604020104020204" pitchFamily="34" charset="0"/>
              </a:rPr>
              <a:t>(</a:t>
            </a:r>
            <a:r>
              <a:rPr lang="ko-KR" altLang="en-US" sz="3500" dirty="0" err="1">
                <a:solidFill>
                  <a:srgbClr val="4F5E8E"/>
                </a:solidFill>
                <a:latin typeface="Abadi" panose="020B0604020104020204" pitchFamily="34" charset="0"/>
              </a:rPr>
              <a:t>데이터사이언스</a:t>
            </a:r>
            <a:r>
              <a:rPr lang="en-US" altLang="ko-KR" sz="3500" dirty="0">
                <a:solidFill>
                  <a:srgbClr val="4F5E8E"/>
                </a:solidFill>
                <a:latin typeface="Abadi" panose="020B0604020104020204" pitchFamily="34" charset="0"/>
              </a:rPr>
              <a:t>)</a:t>
            </a:r>
            <a:endParaRPr lang="en-US" dirty="0"/>
          </a:p>
        </p:txBody>
      </p:sp>
      <p:sp>
        <p:nvSpPr>
          <p:cNvPr id="5" name="Object 49">
            <a:extLst>
              <a:ext uri="{FF2B5EF4-FFF2-40B4-BE49-F238E27FC236}">
                <a16:creationId xmlns:a16="http://schemas.microsoft.com/office/drawing/2014/main" id="{54D83816-2F58-D056-FA1D-671EF92C4F01}"/>
              </a:ext>
            </a:extLst>
          </p:cNvPr>
          <p:cNvSpPr txBox="1"/>
          <p:nvPr/>
        </p:nvSpPr>
        <p:spPr>
          <a:xfrm>
            <a:off x="2514600" y="5982938"/>
            <a:ext cx="4876800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500" dirty="0">
                <a:solidFill>
                  <a:srgbClr val="4F5E8E"/>
                </a:solidFill>
                <a:latin typeface="Abadi" panose="020B0604020104020204" pitchFamily="34" charset="0"/>
              </a:rPr>
              <a:t>박준형</a:t>
            </a:r>
            <a:r>
              <a:rPr lang="en-US" altLang="ko-KR" sz="3500" dirty="0">
                <a:solidFill>
                  <a:srgbClr val="4F5E8E"/>
                </a:solidFill>
                <a:latin typeface="Abadi" panose="020B0604020104020204" pitchFamily="34" charset="0"/>
              </a:rPr>
              <a:t>(</a:t>
            </a:r>
            <a:r>
              <a:rPr lang="ko-KR" altLang="en-US" sz="3500" dirty="0" err="1">
                <a:solidFill>
                  <a:srgbClr val="4F5E8E"/>
                </a:solidFill>
                <a:latin typeface="Abadi" panose="020B0604020104020204" pitchFamily="34" charset="0"/>
              </a:rPr>
              <a:t>데이터사이언스</a:t>
            </a:r>
            <a:r>
              <a:rPr lang="en-US" altLang="ko-KR" sz="3500">
                <a:solidFill>
                  <a:srgbClr val="4F5E8E"/>
                </a:solidFill>
                <a:latin typeface="Abadi" panose="020B0604020104020204" pitchFamily="34" charset="0"/>
              </a:rPr>
              <a:t>)</a:t>
            </a:r>
            <a:r>
              <a:rPr lang="ko-KR" altLang="en-US" sz="3500">
                <a:solidFill>
                  <a:srgbClr val="4F5E8E"/>
                </a:solidFill>
                <a:latin typeface="Abadi" panose="020B0604020104020204" pitchFamily="34" charset="0"/>
              </a:rPr>
              <a:t> </a:t>
            </a:r>
            <a:endParaRPr lang="en-US" dirty="0"/>
          </a:p>
        </p:txBody>
      </p:sp>
      <p:sp>
        <p:nvSpPr>
          <p:cNvPr id="7" name="Object 49">
            <a:extLst>
              <a:ext uri="{FF2B5EF4-FFF2-40B4-BE49-F238E27FC236}">
                <a16:creationId xmlns:a16="http://schemas.microsoft.com/office/drawing/2014/main" id="{8B199959-9D56-0383-0E05-ACED94F15FB5}"/>
              </a:ext>
            </a:extLst>
          </p:cNvPr>
          <p:cNvSpPr txBox="1"/>
          <p:nvPr/>
        </p:nvSpPr>
        <p:spPr>
          <a:xfrm>
            <a:off x="2514600" y="7436168"/>
            <a:ext cx="4876800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500" dirty="0">
                <a:solidFill>
                  <a:srgbClr val="4F5E8E"/>
                </a:solidFill>
                <a:latin typeface="Abadi" panose="020B0604020104020204" pitchFamily="34" charset="0"/>
              </a:rPr>
              <a:t>박재형</a:t>
            </a:r>
            <a:r>
              <a:rPr lang="en-US" altLang="ko-KR" sz="3500" dirty="0">
                <a:solidFill>
                  <a:srgbClr val="4F5E8E"/>
                </a:solidFill>
                <a:latin typeface="Abadi" panose="020B0604020104020204" pitchFamily="34" charset="0"/>
              </a:rPr>
              <a:t>(</a:t>
            </a:r>
            <a:r>
              <a:rPr lang="ko-KR" altLang="en-US" sz="3500" dirty="0" err="1">
                <a:solidFill>
                  <a:srgbClr val="4F5E8E"/>
                </a:solidFill>
                <a:latin typeface="Abadi" panose="020B0604020104020204" pitchFamily="34" charset="0"/>
              </a:rPr>
              <a:t>데이터사이언스</a:t>
            </a:r>
            <a:r>
              <a:rPr lang="en-US" altLang="ko-KR" sz="3500" dirty="0">
                <a:solidFill>
                  <a:srgbClr val="4F5E8E"/>
                </a:solidFill>
                <a:latin typeface="Abadi" panose="020B0604020104020204" pitchFamily="34" charset="0"/>
              </a:rPr>
              <a:t>)</a:t>
            </a:r>
            <a:r>
              <a:rPr lang="ko-KR" altLang="en-US" sz="3500" dirty="0">
                <a:solidFill>
                  <a:srgbClr val="4F5E8E"/>
                </a:solidFill>
                <a:latin typeface="Abadi" panose="020B0604020104020204" pitchFamily="34" charset="0"/>
              </a:rPr>
              <a:t> </a:t>
            </a:r>
            <a:endParaRPr lang="en-US" dirty="0"/>
          </a:p>
        </p:txBody>
      </p:sp>
      <p:sp>
        <p:nvSpPr>
          <p:cNvPr id="10" name="Object 49">
            <a:extLst>
              <a:ext uri="{FF2B5EF4-FFF2-40B4-BE49-F238E27FC236}">
                <a16:creationId xmlns:a16="http://schemas.microsoft.com/office/drawing/2014/main" id="{B26B6343-46B4-E4DA-60C7-D95A57CB04CA}"/>
              </a:ext>
            </a:extLst>
          </p:cNvPr>
          <p:cNvSpPr txBox="1"/>
          <p:nvPr/>
        </p:nvSpPr>
        <p:spPr>
          <a:xfrm>
            <a:off x="9677400" y="3289038"/>
            <a:ext cx="4876800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500" dirty="0" err="1">
                <a:solidFill>
                  <a:srgbClr val="4F5E8E"/>
                </a:solidFill>
                <a:latin typeface="Abadi" panose="020B0604020104020204" pitchFamily="34" charset="0"/>
              </a:rPr>
              <a:t>설현일</a:t>
            </a:r>
            <a:r>
              <a:rPr lang="en-US" altLang="ko-KR" sz="3500" dirty="0">
                <a:solidFill>
                  <a:srgbClr val="4F5E8E"/>
                </a:solidFill>
                <a:latin typeface="Abadi" panose="020B0604020104020204" pitchFamily="34" charset="0"/>
              </a:rPr>
              <a:t>(</a:t>
            </a:r>
            <a:r>
              <a:rPr lang="ko-KR" altLang="en-US" sz="3500" dirty="0">
                <a:solidFill>
                  <a:srgbClr val="4F5E8E"/>
                </a:solidFill>
                <a:latin typeface="Abadi" panose="020B0604020104020204" pitchFamily="34" charset="0"/>
              </a:rPr>
              <a:t>데이터사이언스</a:t>
            </a:r>
            <a:r>
              <a:rPr lang="en-US" altLang="ko-KR" sz="3500" dirty="0">
                <a:solidFill>
                  <a:srgbClr val="4F5E8E"/>
                </a:solidFill>
                <a:latin typeface="Abadi" panose="020B0604020104020204" pitchFamily="34" charset="0"/>
              </a:rPr>
              <a:t>)</a:t>
            </a:r>
            <a:r>
              <a:rPr lang="ko-KR" altLang="en-US" sz="3500" dirty="0">
                <a:solidFill>
                  <a:srgbClr val="4F5E8E"/>
                </a:solidFill>
                <a:latin typeface="Abadi" panose="020B0604020104020204" pitchFamily="34" charset="0"/>
              </a:rPr>
              <a:t> </a:t>
            </a:r>
            <a:endParaRPr lang="en-US" dirty="0"/>
          </a:p>
        </p:txBody>
      </p:sp>
      <p:sp>
        <p:nvSpPr>
          <p:cNvPr id="11" name="Object 49">
            <a:extLst>
              <a:ext uri="{FF2B5EF4-FFF2-40B4-BE49-F238E27FC236}">
                <a16:creationId xmlns:a16="http://schemas.microsoft.com/office/drawing/2014/main" id="{C7DE5BDF-9170-735C-AE9B-A92BEEB8561F}"/>
              </a:ext>
            </a:extLst>
          </p:cNvPr>
          <p:cNvSpPr txBox="1"/>
          <p:nvPr/>
        </p:nvSpPr>
        <p:spPr>
          <a:xfrm>
            <a:off x="9677400" y="4686300"/>
            <a:ext cx="4876800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500" dirty="0">
                <a:solidFill>
                  <a:srgbClr val="4F5E8E"/>
                </a:solidFill>
                <a:latin typeface="Abadi" panose="020B0604020104020204" pitchFamily="34" charset="0"/>
              </a:rPr>
              <a:t>성영훈 </a:t>
            </a:r>
            <a:endParaRPr lang="en-US" dirty="0"/>
          </a:p>
        </p:txBody>
      </p:sp>
      <p:sp>
        <p:nvSpPr>
          <p:cNvPr id="12" name="Object 49">
            <a:extLst>
              <a:ext uri="{FF2B5EF4-FFF2-40B4-BE49-F238E27FC236}">
                <a16:creationId xmlns:a16="http://schemas.microsoft.com/office/drawing/2014/main" id="{96EDAFFC-3414-147C-4579-4D3ED900A722}"/>
              </a:ext>
            </a:extLst>
          </p:cNvPr>
          <p:cNvSpPr txBox="1"/>
          <p:nvPr/>
        </p:nvSpPr>
        <p:spPr>
          <a:xfrm>
            <a:off x="9677400" y="5982938"/>
            <a:ext cx="4876800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500">
                <a:solidFill>
                  <a:srgbClr val="4F5E8E"/>
                </a:solidFill>
                <a:latin typeface="Abadi" panose="020B0604020104020204" pitchFamily="34" charset="0"/>
              </a:rPr>
              <a:t>이상영 </a:t>
            </a:r>
            <a:endParaRPr lang="en-US" dirty="0"/>
          </a:p>
        </p:txBody>
      </p:sp>
      <p:sp>
        <p:nvSpPr>
          <p:cNvPr id="13" name="Object 49">
            <a:extLst>
              <a:ext uri="{FF2B5EF4-FFF2-40B4-BE49-F238E27FC236}">
                <a16:creationId xmlns:a16="http://schemas.microsoft.com/office/drawing/2014/main" id="{87B07450-6F4F-8B14-5A11-CF0A59D88839}"/>
              </a:ext>
            </a:extLst>
          </p:cNvPr>
          <p:cNvSpPr txBox="1"/>
          <p:nvPr/>
        </p:nvSpPr>
        <p:spPr>
          <a:xfrm>
            <a:off x="9677400" y="7436168"/>
            <a:ext cx="4876800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500" dirty="0" err="1">
                <a:solidFill>
                  <a:srgbClr val="4F5E8E"/>
                </a:solidFill>
                <a:latin typeface="Abadi" panose="020B0604020104020204" pitchFamily="34" charset="0"/>
              </a:rPr>
              <a:t>최창기</a:t>
            </a:r>
            <a:r>
              <a:rPr lang="ko-KR" altLang="en-US" sz="3500" dirty="0">
                <a:solidFill>
                  <a:srgbClr val="4F5E8E"/>
                </a:solidFill>
                <a:latin typeface="Abadi" panose="020B0604020104020204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705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01916" y="439387"/>
            <a:ext cx="17176484" cy="918550"/>
            <a:chOff x="11298843" y="4056528"/>
            <a:chExt cx="5697959" cy="5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98843" y="4056528"/>
              <a:ext cx="5697959" cy="5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1916" y="1562100"/>
            <a:ext cx="17176484" cy="8381999"/>
            <a:chOff x="11298156" y="4592768"/>
            <a:chExt cx="5699333" cy="422559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98156" y="4592768"/>
              <a:ext cx="5699333" cy="4225594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609600" y="535028"/>
            <a:ext cx="3048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4000" dirty="0">
                <a:solidFill>
                  <a:srgbClr val="F9FAFD"/>
                </a:solidFill>
                <a:latin typeface="THELuxGoM_U" pitchFamily="34" charset="0"/>
                <a:cs typeface="THELuxGoM_U" pitchFamily="34" charset="0"/>
              </a:rPr>
              <a:t>감리개요</a:t>
            </a:r>
            <a:r>
              <a:rPr lang="en-US" sz="4000" dirty="0">
                <a:solidFill>
                  <a:srgbClr val="F9FAFD"/>
                </a:solidFill>
                <a:latin typeface="THELuxGoM_U" pitchFamily="34" charset="0"/>
                <a:cs typeface="THELuxGoM_U" pitchFamily="34" charset="0"/>
              </a:rPr>
              <a:t> </a:t>
            </a:r>
            <a:endParaRPr lang="en-US" sz="4000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3505199" y="9455353"/>
            <a:ext cx="13492289" cy="45719"/>
            <a:chOff x="3187965" y="9455353"/>
            <a:chExt cx="13809524" cy="4761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87965" y="9455353"/>
              <a:ext cx="13809524" cy="47619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 rot="-60000">
            <a:off x="16621255" y="9320799"/>
            <a:ext cx="70306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200" dirty="0">
                <a:solidFill>
                  <a:srgbClr val="787878"/>
                </a:solidFill>
                <a:latin typeface="Open Sans SemiBold" pitchFamily="34" charset="0"/>
                <a:cs typeface="Open Sans SemiBold" pitchFamily="34" charset="0"/>
              </a:rPr>
              <a:t>01</a:t>
            </a:r>
            <a:endParaRPr lang="en-US" dirty="0"/>
          </a:p>
        </p:txBody>
      </p:sp>
      <p:sp>
        <p:nvSpPr>
          <p:cNvPr id="3" name="Object 49">
            <a:extLst>
              <a:ext uri="{FF2B5EF4-FFF2-40B4-BE49-F238E27FC236}">
                <a16:creationId xmlns:a16="http://schemas.microsoft.com/office/drawing/2014/main" id="{DB92C6FF-BC4D-281A-828D-A98C5D0816F9}"/>
              </a:ext>
            </a:extLst>
          </p:cNvPr>
          <p:cNvSpPr txBox="1"/>
          <p:nvPr/>
        </p:nvSpPr>
        <p:spPr>
          <a:xfrm>
            <a:off x="838200" y="1940488"/>
            <a:ext cx="3581400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500" dirty="0">
                <a:solidFill>
                  <a:srgbClr val="4F5E8E"/>
                </a:solidFill>
                <a:latin typeface="Abadi" panose="020B0604020104020204" pitchFamily="34" charset="0"/>
              </a:rPr>
              <a:t>■ 감리 추진배경</a:t>
            </a:r>
            <a:endParaRPr lang="en-US" dirty="0"/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34BF9DD1-80B6-A033-4F9A-C6D623B5ACAF}"/>
              </a:ext>
            </a:extLst>
          </p:cNvPr>
          <p:cNvSpPr txBox="1"/>
          <p:nvPr/>
        </p:nvSpPr>
        <p:spPr>
          <a:xfrm>
            <a:off x="838200" y="9332630"/>
            <a:ext cx="401180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200" dirty="0">
                <a:solidFill>
                  <a:srgbClr val="4F5E8E"/>
                </a:solidFill>
                <a:latin typeface="Open Sans SemiBold" pitchFamily="34" charset="0"/>
                <a:cs typeface="Open Sans SemiBold" pitchFamily="34" charset="0"/>
              </a:rPr>
              <a:t>자동차환경 </a:t>
            </a:r>
            <a:r>
              <a:rPr lang="ko-KR" altLang="en-US" sz="1200" dirty="0" err="1">
                <a:solidFill>
                  <a:srgbClr val="4F5E8E"/>
                </a:solidFill>
                <a:latin typeface="Open Sans SemiBold" pitchFamily="34" charset="0"/>
                <a:cs typeface="Open Sans SemiBold" pitchFamily="34" charset="0"/>
              </a:rPr>
              <a:t>빅데이터구축</a:t>
            </a:r>
            <a:r>
              <a:rPr lang="ko-KR" altLang="en-US" sz="1200" dirty="0">
                <a:solidFill>
                  <a:srgbClr val="4F5E8E"/>
                </a:solidFill>
                <a:latin typeface="Open Sans SemiBold" pitchFamily="34" charset="0"/>
                <a:cs typeface="Open Sans SemiBold" pitchFamily="34" charset="0"/>
              </a:rPr>
              <a:t> 감리계획서</a:t>
            </a:r>
            <a:endParaRPr lang="en-US" dirty="0"/>
          </a:p>
        </p:txBody>
      </p:sp>
      <p:sp>
        <p:nvSpPr>
          <p:cNvPr id="2" name="Object 49">
            <a:extLst>
              <a:ext uri="{FF2B5EF4-FFF2-40B4-BE49-F238E27FC236}">
                <a16:creationId xmlns:a16="http://schemas.microsoft.com/office/drawing/2014/main" id="{D248DC8C-9E7A-92F0-66AB-EEA9CA807E21}"/>
              </a:ext>
            </a:extLst>
          </p:cNvPr>
          <p:cNvSpPr txBox="1"/>
          <p:nvPr/>
        </p:nvSpPr>
        <p:spPr>
          <a:xfrm>
            <a:off x="838200" y="3924300"/>
            <a:ext cx="3581400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500" dirty="0">
                <a:solidFill>
                  <a:srgbClr val="4F5E8E"/>
                </a:solidFill>
                <a:latin typeface="Abadi" panose="020B0604020104020204" pitchFamily="34" charset="0"/>
              </a:rPr>
              <a:t>■ 대상선정</a:t>
            </a:r>
            <a:endParaRPr lang="en-US" dirty="0"/>
          </a:p>
        </p:txBody>
      </p:sp>
      <p:sp>
        <p:nvSpPr>
          <p:cNvPr id="4" name="Object 49">
            <a:extLst>
              <a:ext uri="{FF2B5EF4-FFF2-40B4-BE49-F238E27FC236}">
                <a16:creationId xmlns:a16="http://schemas.microsoft.com/office/drawing/2014/main" id="{3DE4AC37-5AD8-E11C-E749-407993E32159}"/>
              </a:ext>
            </a:extLst>
          </p:cNvPr>
          <p:cNvSpPr txBox="1"/>
          <p:nvPr/>
        </p:nvSpPr>
        <p:spPr>
          <a:xfrm>
            <a:off x="857250" y="5908112"/>
            <a:ext cx="3581400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500" dirty="0">
                <a:solidFill>
                  <a:srgbClr val="4F5E8E"/>
                </a:solidFill>
                <a:latin typeface="Abadi" panose="020B0604020104020204" pitchFamily="34" charset="0"/>
              </a:rPr>
              <a:t>■ 사업소개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783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01916" y="439387"/>
            <a:ext cx="17176484" cy="918550"/>
            <a:chOff x="11298843" y="4056528"/>
            <a:chExt cx="5697959" cy="5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98843" y="4056528"/>
              <a:ext cx="5697959" cy="5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1916" y="1562100"/>
            <a:ext cx="17176484" cy="8381999"/>
            <a:chOff x="11298156" y="4592768"/>
            <a:chExt cx="5699333" cy="422559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98156" y="4592768"/>
              <a:ext cx="5699333" cy="4225594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609600" y="535028"/>
            <a:ext cx="3048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4000" dirty="0">
                <a:solidFill>
                  <a:srgbClr val="F9FAFD"/>
                </a:solidFill>
                <a:latin typeface="THELuxGoM_U" pitchFamily="34" charset="0"/>
                <a:cs typeface="THELuxGoM_U" pitchFamily="34" charset="0"/>
              </a:rPr>
              <a:t>사업내용</a:t>
            </a:r>
            <a:r>
              <a:rPr lang="en-US" sz="4000" dirty="0">
                <a:solidFill>
                  <a:srgbClr val="F9FAFD"/>
                </a:solidFill>
                <a:latin typeface="THELuxGoM_U" pitchFamily="34" charset="0"/>
                <a:cs typeface="THELuxGoM_U" pitchFamily="34" charset="0"/>
              </a:rPr>
              <a:t> </a:t>
            </a:r>
            <a:endParaRPr lang="en-US" sz="4000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3505199" y="9455353"/>
            <a:ext cx="13492289" cy="45719"/>
            <a:chOff x="3187965" y="9455353"/>
            <a:chExt cx="13809524" cy="4761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87965" y="9455353"/>
              <a:ext cx="13809524" cy="47619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 rot="-60000">
            <a:off x="16621255" y="9320799"/>
            <a:ext cx="70306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200" dirty="0">
                <a:solidFill>
                  <a:srgbClr val="787878"/>
                </a:solidFill>
                <a:latin typeface="Open Sans SemiBold" pitchFamily="34" charset="0"/>
                <a:cs typeface="Open Sans SemiBold" pitchFamily="34" charset="0"/>
              </a:rPr>
              <a:t>01</a:t>
            </a:r>
            <a:endParaRPr lang="en-US" dirty="0"/>
          </a:p>
        </p:txBody>
      </p:sp>
      <p:sp>
        <p:nvSpPr>
          <p:cNvPr id="3" name="Object 49">
            <a:extLst>
              <a:ext uri="{FF2B5EF4-FFF2-40B4-BE49-F238E27FC236}">
                <a16:creationId xmlns:a16="http://schemas.microsoft.com/office/drawing/2014/main" id="{DB92C6FF-BC4D-281A-828D-A98C5D0816F9}"/>
              </a:ext>
            </a:extLst>
          </p:cNvPr>
          <p:cNvSpPr txBox="1"/>
          <p:nvPr/>
        </p:nvSpPr>
        <p:spPr>
          <a:xfrm>
            <a:off x="838200" y="1940488"/>
            <a:ext cx="3581400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500" dirty="0">
                <a:solidFill>
                  <a:srgbClr val="4F5E8E"/>
                </a:solidFill>
                <a:latin typeface="Abadi" panose="020B0604020104020204" pitchFamily="34" charset="0"/>
              </a:rPr>
              <a:t>■ 감리 추진배경</a:t>
            </a:r>
            <a:endParaRPr lang="en-US" dirty="0"/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34BF9DD1-80B6-A033-4F9A-C6D623B5ACAF}"/>
              </a:ext>
            </a:extLst>
          </p:cNvPr>
          <p:cNvSpPr txBox="1"/>
          <p:nvPr/>
        </p:nvSpPr>
        <p:spPr>
          <a:xfrm>
            <a:off x="838200" y="9332630"/>
            <a:ext cx="401180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200" dirty="0">
                <a:solidFill>
                  <a:srgbClr val="4F5E8E"/>
                </a:solidFill>
                <a:latin typeface="Open Sans SemiBold" pitchFamily="34" charset="0"/>
                <a:cs typeface="Open Sans SemiBold" pitchFamily="34" charset="0"/>
              </a:rPr>
              <a:t>자동차환경 </a:t>
            </a:r>
            <a:r>
              <a:rPr lang="ko-KR" altLang="en-US" sz="1200" dirty="0" err="1">
                <a:solidFill>
                  <a:srgbClr val="4F5E8E"/>
                </a:solidFill>
                <a:latin typeface="Open Sans SemiBold" pitchFamily="34" charset="0"/>
                <a:cs typeface="Open Sans SemiBold" pitchFamily="34" charset="0"/>
              </a:rPr>
              <a:t>빅데이터구축</a:t>
            </a:r>
            <a:r>
              <a:rPr lang="ko-KR" altLang="en-US" sz="1200" dirty="0">
                <a:solidFill>
                  <a:srgbClr val="4F5E8E"/>
                </a:solidFill>
                <a:latin typeface="Open Sans SemiBold" pitchFamily="34" charset="0"/>
                <a:cs typeface="Open Sans SemiBold" pitchFamily="34" charset="0"/>
              </a:rPr>
              <a:t> 감리계획서</a:t>
            </a:r>
            <a:endParaRPr lang="en-US" dirty="0"/>
          </a:p>
        </p:txBody>
      </p:sp>
      <p:sp>
        <p:nvSpPr>
          <p:cNvPr id="2" name="Object 49">
            <a:extLst>
              <a:ext uri="{FF2B5EF4-FFF2-40B4-BE49-F238E27FC236}">
                <a16:creationId xmlns:a16="http://schemas.microsoft.com/office/drawing/2014/main" id="{D248DC8C-9E7A-92F0-66AB-EEA9CA807E21}"/>
              </a:ext>
            </a:extLst>
          </p:cNvPr>
          <p:cNvSpPr txBox="1"/>
          <p:nvPr/>
        </p:nvSpPr>
        <p:spPr>
          <a:xfrm>
            <a:off x="838200" y="3924300"/>
            <a:ext cx="3581400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500" dirty="0">
                <a:solidFill>
                  <a:srgbClr val="4F5E8E"/>
                </a:solidFill>
                <a:latin typeface="Abadi" panose="020B0604020104020204" pitchFamily="34" charset="0"/>
              </a:rPr>
              <a:t>■ 대상선정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373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01916" y="439387"/>
            <a:ext cx="17176484" cy="918550"/>
            <a:chOff x="11298843" y="4056528"/>
            <a:chExt cx="5697959" cy="5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98843" y="4056528"/>
              <a:ext cx="5697959" cy="5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1916" y="1562100"/>
            <a:ext cx="17176484" cy="8381999"/>
            <a:chOff x="11298156" y="4592768"/>
            <a:chExt cx="5699333" cy="422559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98156" y="4592768"/>
              <a:ext cx="5699333" cy="4225594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609600" y="535028"/>
            <a:ext cx="3048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4000" dirty="0">
                <a:solidFill>
                  <a:srgbClr val="F9FAFD"/>
                </a:solidFill>
                <a:latin typeface="THELuxGoM_U" pitchFamily="34" charset="0"/>
                <a:cs typeface="THELuxGoM_U" pitchFamily="34" charset="0"/>
              </a:rPr>
              <a:t>감리계획</a:t>
            </a:r>
            <a:r>
              <a:rPr lang="en-US" sz="4000" dirty="0">
                <a:solidFill>
                  <a:srgbClr val="F9FAFD"/>
                </a:solidFill>
                <a:latin typeface="THELuxGoM_U" pitchFamily="34" charset="0"/>
                <a:cs typeface="THELuxGoM_U" pitchFamily="34" charset="0"/>
              </a:rPr>
              <a:t> </a:t>
            </a:r>
            <a:endParaRPr lang="en-US" sz="4000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3505199" y="9455353"/>
            <a:ext cx="13492289" cy="45719"/>
            <a:chOff x="3187965" y="9455353"/>
            <a:chExt cx="13809524" cy="4761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87965" y="9455353"/>
              <a:ext cx="13809524" cy="47619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 rot="-60000">
            <a:off x="16621255" y="9320799"/>
            <a:ext cx="70306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200" dirty="0">
                <a:solidFill>
                  <a:srgbClr val="787878"/>
                </a:solidFill>
                <a:latin typeface="Open Sans SemiBold" pitchFamily="34" charset="0"/>
                <a:cs typeface="Open Sans SemiBold" pitchFamily="34" charset="0"/>
              </a:rPr>
              <a:t>01</a:t>
            </a:r>
            <a:endParaRPr lang="en-US" dirty="0"/>
          </a:p>
        </p:txBody>
      </p:sp>
      <p:sp>
        <p:nvSpPr>
          <p:cNvPr id="3" name="Object 49">
            <a:extLst>
              <a:ext uri="{FF2B5EF4-FFF2-40B4-BE49-F238E27FC236}">
                <a16:creationId xmlns:a16="http://schemas.microsoft.com/office/drawing/2014/main" id="{DB92C6FF-BC4D-281A-828D-A98C5D0816F9}"/>
              </a:ext>
            </a:extLst>
          </p:cNvPr>
          <p:cNvSpPr txBox="1"/>
          <p:nvPr/>
        </p:nvSpPr>
        <p:spPr>
          <a:xfrm>
            <a:off x="838200" y="1940488"/>
            <a:ext cx="2369344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500" dirty="0">
                <a:solidFill>
                  <a:srgbClr val="4F5E8E"/>
                </a:solidFill>
                <a:latin typeface="THELuxGoEB_U" pitchFamily="34" charset="0"/>
              </a:rPr>
              <a:t>감리계획</a:t>
            </a:r>
            <a:endParaRPr lang="en-US" dirty="0"/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34BF9DD1-80B6-A033-4F9A-C6D623B5ACAF}"/>
              </a:ext>
            </a:extLst>
          </p:cNvPr>
          <p:cNvSpPr txBox="1"/>
          <p:nvPr/>
        </p:nvSpPr>
        <p:spPr>
          <a:xfrm>
            <a:off x="838200" y="9332630"/>
            <a:ext cx="401180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200" dirty="0">
                <a:solidFill>
                  <a:srgbClr val="4F5E8E"/>
                </a:solidFill>
                <a:latin typeface="Open Sans SemiBold" pitchFamily="34" charset="0"/>
                <a:cs typeface="Open Sans SemiBold" pitchFamily="34" charset="0"/>
              </a:rPr>
              <a:t>자동차환경 </a:t>
            </a:r>
            <a:r>
              <a:rPr lang="ko-KR" altLang="en-US" sz="1200" dirty="0" err="1">
                <a:solidFill>
                  <a:srgbClr val="4F5E8E"/>
                </a:solidFill>
                <a:latin typeface="Open Sans SemiBold" pitchFamily="34" charset="0"/>
                <a:cs typeface="Open Sans SemiBold" pitchFamily="34" charset="0"/>
              </a:rPr>
              <a:t>빅데이터구축</a:t>
            </a:r>
            <a:r>
              <a:rPr lang="ko-KR" altLang="en-US" sz="1200" dirty="0">
                <a:solidFill>
                  <a:srgbClr val="4F5E8E"/>
                </a:solidFill>
                <a:latin typeface="Open Sans SemiBold" pitchFamily="34" charset="0"/>
                <a:cs typeface="Open Sans SemiBold" pitchFamily="34" charset="0"/>
              </a:rPr>
              <a:t> 감리계획서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792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01916" y="439387"/>
            <a:ext cx="17176484" cy="918550"/>
            <a:chOff x="11298843" y="4056528"/>
            <a:chExt cx="5697959" cy="5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98843" y="4056528"/>
              <a:ext cx="5697959" cy="5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1916" y="1562100"/>
            <a:ext cx="17176484" cy="8381999"/>
            <a:chOff x="11298156" y="4592768"/>
            <a:chExt cx="5699333" cy="422559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98156" y="4592768"/>
              <a:ext cx="5699333" cy="4225594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609600" y="535028"/>
            <a:ext cx="38862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4000">
                <a:solidFill>
                  <a:srgbClr val="F9FAFD"/>
                </a:solidFill>
                <a:latin typeface="THELuxGoM_U" pitchFamily="34" charset="0"/>
                <a:cs typeface="THELuxGoM_U" pitchFamily="34" charset="0"/>
              </a:rPr>
              <a:t>감리점검항목</a:t>
            </a:r>
            <a:r>
              <a:rPr lang="en-US" sz="4000" dirty="0">
                <a:solidFill>
                  <a:srgbClr val="F9FAFD"/>
                </a:solidFill>
                <a:latin typeface="THELuxGoM_U" pitchFamily="34" charset="0"/>
                <a:cs typeface="THELuxGoM_U" pitchFamily="34" charset="0"/>
              </a:rPr>
              <a:t> </a:t>
            </a:r>
            <a:endParaRPr lang="en-US" sz="4000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3505199" y="9455353"/>
            <a:ext cx="13492289" cy="45719"/>
            <a:chOff x="3187965" y="9455353"/>
            <a:chExt cx="13809524" cy="4761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87965" y="9455353"/>
              <a:ext cx="13809524" cy="47619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 rot="-60000">
            <a:off x="16621255" y="9320799"/>
            <a:ext cx="70306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200" dirty="0">
                <a:solidFill>
                  <a:srgbClr val="787878"/>
                </a:solidFill>
                <a:latin typeface="Open Sans SemiBold" pitchFamily="34" charset="0"/>
                <a:cs typeface="Open Sans SemiBold" pitchFamily="34" charset="0"/>
              </a:rPr>
              <a:t>01</a:t>
            </a:r>
            <a:endParaRPr lang="en-US" dirty="0"/>
          </a:p>
        </p:txBody>
      </p:sp>
      <p:sp>
        <p:nvSpPr>
          <p:cNvPr id="3" name="Object 49">
            <a:extLst>
              <a:ext uri="{FF2B5EF4-FFF2-40B4-BE49-F238E27FC236}">
                <a16:creationId xmlns:a16="http://schemas.microsoft.com/office/drawing/2014/main" id="{DB92C6FF-BC4D-281A-828D-A98C5D0816F9}"/>
              </a:ext>
            </a:extLst>
          </p:cNvPr>
          <p:cNvSpPr txBox="1"/>
          <p:nvPr/>
        </p:nvSpPr>
        <p:spPr>
          <a:xfrm>
            <a:off x="838200" y="1940488"/>
            <a:ext cx="3886200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500">
                <a:solidFill>
                  <a:srgbClr val="4F5E8E"/>
                </a:solidFill>
                <a:latin typeface="THELuxGoEB_U" pitchFamily="34" charset="0"/>
              </a:rPr>
              <a:t>감리점검항목</a:t>
            </a:r>
            <a:endParaRPr lang="en-US" dirty="0"/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34BF9DD1-80B6-A033-4F9A-C6D623B5ACAF}"/>
              </a:ext>
            </a:extLst>
          </p:cNvPr>
          <p:cNvSpPr txBox="1"/>
          <p:nvPr/>
        </p:nvSpPr>
        <p:spPr>
          <a:xfrm>
            <a:off x="838200" y="9332630"/>
            <a:ext cx="401180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200" dirty="0">
                <a:solidFill>
                  <a:srgbClr val="4F5E8E"/>
                </a:solidFill>
                <a:latin typeface="Open Sans SemiBold" pitchFamily="34" charset="0"/>
                <a:cs typeface="Open Sans SemiBold" pitchFamily="34" charset="0"/>
              </a:rPr>
              <a:t>자동차환경 </a:t>
            </a:r>
            <a:r>
              <a:rPr lang="ko-KR" altLang="en-US" sz="1200" dirty="0" err="1">
                <a:solidFill>
                  <a:srgbClr val="4F5E8E"/>
                </a:solidFill>
                <a:latin typeface="Open Sans SemiBold" pitchFamily="34" charset="0"/>
                <a:cs typeface="Open Sans SemiBold" pitchFamily="34" charset="0"/>
              </a:rPr>
              <a:t>빅데이터구축</a:t>
            </a:r>
            <a:r>
              <a:rPr lang="ko-KR" altLang="en-US" sz="1200" dirty="0">
                <a:solidFill>
                  <a:srgbClr val="4F5E8E"/>
                </a:solidFill>
                <a:latin typeface="Open Sans SemiBold" pitchFamily="34" charset="0"/>
                <a:cs typeface="Open Sans SemiBold" pitchFamily="34" charset="0"/>
              </a:rPr>
              <a:t> 감리계획서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876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876875" y="4040122"/>
            <a:ext cx="2579351" cy="2233913"/>
            <a:chOff x="5876875" y="4040122"/>
            <a:chExt cx="2579351" cy="223391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76875" y="4040122"/>
              <a:ext cx="2579351" cy="223391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298843" y="4056528"/>
            <a:ext cx="5697959" cy="552381"/>
            <a:chOff x="11298843" y="4056528"/>
            <a:chExt cx="5697959" cy="5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98843" y="4056528"/>
              <a:ext cx="5697959" cy="5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298156" y="4592768"/>
            <a:ext cx="5699333" cy="4225594"/>
            <a:chOff x="11298156" y="4592768"/>
            <a:chExt cx="5699333" cy="422559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98156" y="4592768"/>
              <a:ext cx="5699333" cy="422559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414526" y="4019579"/>
            <a:ext cx="2579351" cy="2233913"/>
            <a:chOff x="3414526" y="4019579"/>
            <a:chExt cx="2579351" cy="223391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14526" y="4019579"/>
              <a:ext cx="2579351" cy="2233913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2202030" y="4092090"/>
            <a:ext cx="3891584" cy="533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rgbClr val="F9FAFD"/>
                </a:solidFill>
                <a:latin typeface="THELuxGoM_U" pitchFamily="34" charset="0"/>
                <a:cs typeface="THELuxGoM_U" pitchFamily="34" charset="0"/>
              </a:rPr>
              <a:t>2030 경영혁신 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985714" y="9279316"/>
            <a:ext cx="3530922" cy="319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4F5E8E"/>
                </a:solidFill>
                <a:latin typeface="Open Sans SemiBold" pitchFamily="34" charset="0"/>
                <a:cs typeface="Open Sans SemiBold" pitchFamily="34" charset="0"/>
              </a:rPr>
              <a:t>Since 1965  l   2030 Challenge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885714" y="454770"/>
            <a:ext cx="11216176" cy="521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rgbClr val="4F5E8E"/>
                </a:solidFill>
                <a:latin typeface="THELuxGoEB_U" pitchFamily="34" charset="0"/>
                <a:cs typeface="THELuxGoEB_U" pitchFamily="34" charset="0"/>
              </a:rPr>
              <a:t>ㅣ미리디그룹 경영기획본부 경영방침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4478532" y="2558890"/>
            <a:ext cx="2879383" cy="551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100" dirty="0">
                <a:solidFill>
                  <a:srgbClr val="FFFFFF"/>
                </a:solidFill>
                <a:latin typeface="THELuxGoEB_U" pitchFamily="34" charset="0"/>
                <a:cs typeface="THELuxGoEB_U" pitchFamily="34" charset="0"/>
              </a:rPr>
              <a:t>POINT 1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1648400" y="6368430"/>
            <a:ext cx="12828076" cy="20228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1800" dirty="0">
                <a:solidFill>
                  <a:srgbClr val="000000"/>
                </a:solidFill>
                <a:latin typeface="THELuxGoR_U" pitchFamily="34" charset="0"/>
                <a:cs typeface="THELuxGoR_U" pitchFamily="34" charset="0"/>
              </a:rPr>
              <a:t>경영기획본부 경영방침을 상세히 적어주세요. THE명품고딕EB_U 20포인트입니다. 경영기획본부 경영방침을 상세히 적어주세요. THE명품고딕EB_U 20포인트입니다. 경영기획본부 경영방침을 상세히 적어주세요. THE명품고딕EB_U 20포인트입니다. 경영기획본부 경영방침을 상세히 적어주세요. THE명품고딕EB_U 20포인트입니다. 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5876875" y="5042274"/>
            <a:ext cx="132673" cy="229608"/>
            <a:chOff x="5876875" y="5042274"/>
            <a:chExt cx="132673" cy="22960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6875" y="5042274"/>
              <a:ext cx="132673" cy="22960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59170" y="4055477"/>
            <a:ext cx="2579351" cy="2233913"/>
            <a:chOff x="959170" y="4055477"/>
            <a:chExt cx="2579351" cy="223391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9170" y="4055477"/>
              <a:ext cx="2579351" cy="2233913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-3040311" y="1442264"/>
            <a:ext cx="24156149" cy="127996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rgbClr val="4F5E8E"/>
                </a:solidFill>
                <a:latin typeface="THELuxGoEB_U" pitchFamily="34" charset="0"/>
                <a:cs typeface="THELuxGoEB_U" pitchFamily="34" charset="0"/>
              </a:rPr>
              <a:t> The Best Value Partner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-3776" y="5094896"/>
            <a:ext cx="4505244" cy="3986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dirty="0">
                <a:solidFill>
                  <a:srgbClr val="F9FAFD"/>
                </a:solidFill>
                <a:latin typeface="THELuxGoM_U" pitchFamily="34" charset="0"/>
                <a:cs typeface="THELuxGoM_U" pitchFamily="34" charset="0"/>
              </a:rPr>
              <a:t>Best Management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3187965" y="9455353"/>
            <a:ext cx="13809524" cy="47619"/>
            <a:chOff x="3187965" y="9455353"/>
            <a:chExt cx="13809524" cy="4761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87965" y="9455353"/>
              <a:ext cx="13809524" cy="47619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3602156" y="4667379"/>
            <a:ext cx="2204092" cy="5866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dirty="0">
                <a:solidFill>
                  <a:srgbClr val="F9FAFD"/>
                </a:solidFill>
                <a:latin typeface="THELuxGoM_U" pitchFamily="34" charset="0"/>
                <a:cs typeface="THELuxGoM_U" pitchFamily="34" charset="0"/>
              </a:rPr>
              <a:t>소통경영</a:t>
            </a:r>
            <a:endParaRPr lang="en-US" dirty="0"/>
          </a:p>
        </p:txBody>
      </p:sp>
      <p:sp>
        <p:nvSpPr>
          <p:cNvPr id="31" name="Object 31"/>
          <p:cNvSpPr txBox="1"/>
          <p:nvPr/>
        </p:nvSpPr>
        <p:spPr>
          <a:xfrm rot="-60000">
            <a:off x="16621255" y="9299303"/>
            <a:ext cx="703065" cy="319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200" dirty="0">
                <a:solidFill>
                  <a:srgbClr val="787878"/>
                </a:solidFill>
                <a:latin typeface="Open Sans SemiBold" pitchFamily="34" charset="0"/>
                <a:cs typeface="Open Sans SemiBold" pitchFamily="34" charset="0"/>
              </a:rPr>
              <a:t>05</a:t>
            </a:r>
            <a:endParaRPr lang="en-US" dirty="0"/>
          </a:p>
        </p:txBody>
      </p:sp>
      <p:sp>
        <p:nvSpPr>
          <p:cNvPr id="32" name="Object 32"/>
          <p:cNvSpPr txBox="1"/>
          <p:nvPr/>
        </p:nvSpPr>
        <p:spPr>
          <a:xfrm>
            <a:off x="1146804" y="4684206"/>
            <a:ext cx="2204092" cy="5866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dirty="0">
                <a:solidFill>
                  <a:srgbClr val="F9FAFD"/>
                </a:solidFill>
                <a:latin typeface="THELuxGoM_U" pitchFamily="34" charset="0"/>
                <a:cs typeface="THELuxGoM_U" pitchFamily="34" charset="0"/>
              </a:rPr>
              <a:t>최고경영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3414526" y="5021731"/>
            <a:ext cx="132673" cy="229608"/>
            <a:chOff x="3414526" y="5021731"/>
            <a:chExt cx="132673" cy="229608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14526" y="5021731"/>
              <a:ext cx="132673" cy="229608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2451580" y="5024046"/>
            <a:ext cx="4505244" cy="7404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dirty="0">
                <a:solidFill>
                  <a:srgbClr val="F9FAFD"/>
                </a:solidFill>
                <a:latin typeface="THELuxGoM_U" pitchFamily="34" charset="0"/>
                <a:cs typeface="THELuxGoM_U" pitchFamily="34" charset="0"/>
              </a:rPr>
              <a:t>Communication</a:t>
            </a:r>
          </a:p>
          <a:p>
            <a:pPr algn="ctr"/>
            <a:r>
              <a:rPr lang="en-US" sz="1500" dirty="0">
                <a:solidFill>
                  <a:srgbClr val="F9FAFD"/>
                </a:solidFill>
                <a:latin typeface="THELuxGoM_U" pitchFamily="34" charset="0"/>
                <a:cs typeface="THELuxGoM_U" pitchFamily="34" charset="0"/>
              </a:rPr>
              <a:t> Management</a:t>
            </a:r>
            <a:endParaRPr lang="en-US" dirty="0"/>
          </a:p>
        </p:txBody>
      </p:sp>
      <p:sp>
        <p:nvSpPr>
          <p:cNvPr id="37" name="Object 37"/>
          <p:cNvSpPr txBox="1"/>
          <p:nvPr/>
        </p:nvSpPr>
        <p:spPr>
          <a:xfrm>
            <a:off x="6064505" y="4664337"/>
            <a:ext cx="2204092" cy="5866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dirty="0">
                <a:solidFill>
                  <a:srgbClr val="F9FAFD"/>
                </a:solidFill>
                <a:latin typeface="THELuxGoM_U" pitchFamily="34" charset="0"/>
                <a:cs typeface="THELuxGoM_U" pitchFamily="34" charset="0"/>
              </a:rPr>
              <a:t>인재경영</a:t>
            </a:r>
            <a:endParaRPr lang="en-US" dirty="0"/>
          </a:p>
        </p:txBody>
      </p:sp>
      <p:sp>
        <p:nvSpPr>
          <p:cNvPr id="38" name="Object 38"/>
          <p:cNvSpPr txBox="1"/>
          <p:nvPr/>
        </p:nvSpPr>
        <p:spPr>
          <a:xfrm>
            <a:off x="4913929" y="5088027"/>
            <a:ext cx="4505244" cy="3986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dirty="0">
                <a:solidFill>
                  <a:srgbClr val="F9FAFD"/>
                </a:solidFill>
                <a:latin typeface="THELuxGoM_U" pitchFamily="34" charset="0"/>
                <a:cs typeface="THELuxGoM_U" pitchFamily="34" charset="0"/>
              </a:rPr>
              <a:t>Talent Management</a:t>
            </a:r>
            <a:endParaRPr lang="en-US" dirty="0"/>
          </a:p>
        </p:txBody>
      </p:sp>
      <p:grpSp>
        <p:nvGrpSpPr>
          <p:cNvPr id="1009" name="그룹 1009"/>
          <p:cNvGrpSpPr/>
          <p:nvPr/>
        </p:nvGrpSpPr>
        <p:grpSpPr>
          <a:xfrm>
            <a:off x="8335410" y="4055477"/>
            <a:ext cx="2579351" cy="2233913"/>
            <a:chOff x="8335410" y="4055477"/>
            <a:chExt cx="2579351" cy="223391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35410" y="4055477"/>
              <a:ext cx="2579351" cy="223391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335410" y="5057629"/>
            <a:ext cx="132673" cy="229608"/>
            <a:chOff x="8335410" y="5057629"/>
            <a:chExt cx="132673" cy="229608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35410" y="5057629"/>
              <a:ext cx="132673" cy="229608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8523039" y="4681289"/>
            <a:ext cx="2204092" cy="5866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dirty="0">
                <a:solidFill>
                  <a:srgbClr val="F9FAFD"/>
                </a:solidFill>
                <a:latin typeface="THELuxGoM_U" pitchFamily="34" charset="0"/>
                <a:cs typeface="THELuxGoM_U" pitchFamily="34" charset="0"/>
              </a:rPr>
              <a:t>기술혁신</a:t>
            </a:r>
            <a:endParaRPr lang="en-US" dirty="0"/>
          </a:p>
        </p:txBody>
      </p:sp>
      <p:sp>
        <p:nvSpPr>
          <p:cNvPr id="46" name="Object 46"/>
          <p:cNvSpPr txBox="1"/>
          <p:nvPr/>
        </p:nvSpPr>
        <p:spPr>
          <a:xfrm>
            <a:off x="7372463" y="5024046"/>
            <a:ext cx="4505244" cy="7404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dirty="0">
                <a:solidFill>
                  <a:srgbClr val="F9FAFD"/>
                </a:solidFill>
                <a:latin typeface="THELuxGoM_U" pitchFamily="34" charset="0"/>
                <a:cs typeface="THELuxGoM_U" pitchFamily="34" charset="0"/>
              </a:rPr>
              <a:t>technological </a:t>
            </a:r>
          </a:p>
          <a:p>
            <a:pPr algn="ctr"/>
            <a:r>
              <a:rPr lang="en-US" sz="1500" dirty="0">
                <a:solidFill>
                  <a:srgbClr val="F9FAFD"/>
                </a:solidFill>
                <a:latin typeface="THELuxGoM_U" pitchFamily="34" charset="0"/>
                <a:cs typeface="THELuxGoM_U" pitchFamily="34" charset="0"/>
              </a:rPr>
              <a:t>innovation</a:t>
            </a:r>
            <a:endParaRPr lang="en-US" dirty="0"/>
          </a:p>
        </p:txBody>
      </p:sp>
      <p:sp>
        <p:nvSpPr>
          <p:cNvPr id="47" name="Object 47"/>
          <p:cNvSpPr txBox="1"/>
          <p:nvPr/>
        </p:nvSpPr>
        <p:spPr>
          <a:xfrm>
            <a:off x="5240467" y="2398292"/>
            <a:ext cx="7594593" cy="7999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dirty="0">
                <a:solidFill>
                  <a:srgbClr val="4F5E8E"/>
                </a:solidFill>
                <a:latin typeface="THELuxGoM_U" pitchFamily="34" charset="0"/>
                <a:cs typeface="THELuxGoM_U" pitchFamily="34" charset="0"/>
              </a:rPr>
              <a:t>Value Innovation 2030</a:t>
            </a:r>
            <a:endParaRPr lang="en-US" dirty="0"/>
          </a:p>
        </p:txBody>
      </p:sp>
      <p:sp>
        <p:nvSpPr>
          <p:cNvPr id="48" name="Object 48"/>
          <p:cNvSpPr txBox="1"/>
          <p:nvPr/>
        </p:nvSpPr>
        <p:spPr>
          <a:xfrm>
            <a:off x="11761333" y="5484437"/>
            <a:ext cx="7159509" cy="25370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1800" dirty="0">
                <a:solidFill>
                  <a:srgbClr val="000000"/>
                </a:solidFill>
                <a:latin typeface="THELuxGoR_U" pitchFamily="34" charset="0"/>
                <a:cs typeface="THELuxGoR_U" pitchFamily="34" charset="0"/>
              </a:rPr>
              <a:t>경영기획본부 경영방침을 상세히 적어주세요. THE명품고딕EB_U 20포인트입니다. 경영기획본부 경영방침을 상세히 적어주세요. THE명품고딕EB_U 20포인트입니다. 경영기획본부 경영방침을 상세히 적어주세요. THE명품고딕EB_U 20포인트입니다. </a:t>
            </a:r>
            <a:endParaRPr lang="en-US" dirty="0"/>
          </a:p>
        </p:txBody>
      </p:sp>
      <p:sp>
        <p:nvSpPr>
          <p:cNvPr id="49" name="Object 49"/>
          <p:cNvSpPr txBox="1"/>
          <p:nvPr/>
        </p:nvSpPr>
        <p:spPr>
          <a:xfrm>
            <a:off x="10547111" y="4848048"/>
            <a:ext cx="7201423" cy="93331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500" dirty="0">
                <a:solidFill>
                  <a:srgbClr val="4F5E8E"/>
                </a:solidFill>
                <a:latin typeface="THELuxGoEB_U" pitchFamily="34" charset="0"/>
                <a:cs typeface="THELuxGoEB_U" pitchFamily="34" charset="0"/>
              </a:rPr>
              <a:t>'최고의 가치 파트너'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887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-60000">
            <a:off x="16621255" y="9299303"/>
            <a:ext cx="703065" cy="319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200" dirty="0">
                <a:solidFill>
                  <a:srgbClr val="787878"/>
                </a:solidFill>
                <a:latin typeface="Noto Sans CJK KR Regular" pitchFamily="34" charset="0"/>
                <a:cs typeface="Noto Sans CJK KR Regular" pitchFamily="34" charset="0"/>
              </a:rPr>
              <a:t>05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9701581" y="7033742"/>
            <a:ext cx="745888" cy="176484"/>
            <a:chOff x="9701581" y="7033742"/>
            <a:chExt cx="745888" cy="17648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01581" y="7033742"/>
              <a:ext cx="745888" cy="17648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701581" y="3807929"/>
            <a:ext cx="745888" cy="176484"/>
            <a:chOff x="9701581" y="3807929"/>
            <a:chExt cx="745888" cy="17648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01581" y="3807929"/>
              <a:ext cx="745888" cy="17648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343029" y="5415102"/>
            <a:ext cx="827324" cy="333333"/>
            <a:chOff x="6343029" y="5415102"/>
            <a:chExt cx="827324" cy="33333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43029" y="5415102"/>
              <a:ext cx="827324" cy="33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651475" y="2734928"/>
            <a:ext cx="745888" cy="176484"/>
            <a:chOff x="9651475" y="2734928"/>
            <a:chExt cx="745888" cy="17648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51475" y="2734928"/>
              <a:ext cx="745888" cy="17648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914113" y="7298911"/>
            <a:ext cx="1714286" cy="1714286"/>
            <a:chOff x="5914113" y="7298911"/>
            <a:chExt cx="1714286" cy="171428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14113" y="7298911"/>
              <a:ext cx="1714286" cy="17142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26523" y="4724626"/>
            <a:ext cx="1714286" cy="1714286"/>
            <a:chOff x="926523" y="4724626"/>
            <a:chExt cx="1714286" cy="171428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60000">
              <a:off x="926523" y="4724626"/>
              <a:ext cx="1714286" cy="17142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251065" y="7298911"/>
            <a:ext cx="1714286" cy="1714286"/>
            <a:chOff x="2251065" y="7298911"/>
            <a:chExt cx="1714286" cy="171428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51065" y="7298911"/>
              <a:ext cx="1714286" cy="17142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701581" y="4883199"/>
            <a:ext cx="745888" cy="176484"/>
            <a:chOff x="9701581" y="4883199"/>
            <a:chExt cx="745888" cy="17648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01581" y="4883199"/>
              <a:ext cx="745888" cy="17648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090024" y="2280844"/>
            <a:ext cx="1714286" cy="1714286"/>
            <a:chOff x="6090024" y="2280844"/>
            <a:chExt cx="1714286" cy="171428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0024" y="2280844"/>
              <a:ext cx="1714286" cy="171428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701581" y="8109015"/>
            <a:ext cx="745888" cy="176484"/>
            <a:chOff x="9701581" y="8109015"/>
            <a:chExt cx="745888" cy="17648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01581" y="8109015"/>
              <a:ext cx="745888" cy="17648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594249" y="6850597"/>
            <a:ext cx="827324" cy="333333"/>
            <a:chOff x="5594249" y="6850597"/>
            <a:chExt cx="827324" cy="33333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820000">
              <a:off x="5594249" y="6850597"/>
              <a:ext cx="827324" cy="33333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3683479" y="4464813"/>
            <a:ext cx="2579351" cy="2233913"/>
            <a:chOff x="3683479" y="4464813"/>
            <a:chExt cx="2579351" cy="2233913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83479" y="4464813"/>
              <a:ext cx="2579351" cy="223391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2801733" y="5415102"/>
            <a:ext cx="827324" cy="333333"/>
            <a:chOff x="2801733" y="5415102"/>
            <a:chExt cx="827324" cy="33333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60000">
              <a:off x="2801733" y="5415102"/>
              <a:ext cx="827324" cy="333333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9701581" y="5958470"/>
            <a:ext cx="745888" cy="176484"/>
            <a:chOff x="9701581" y="5958470"/>
            <a:chExt cx="745888" cy="176484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01581" y="5958470"/>
              <a:ext cx="745888" cy="176484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2132221" y="2280844"/>
            <a:ext cx="1714286" cy="1714286"/>
            <a:chOff x="2132221" y="2280844"/>
            <a:chExt cx="1714286" cy="1714286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32221" y="2280844"/>
              <a:ext cx="1714286" cy="171428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3602066" y="6879168"/>
            <a:ext cx="827324" cy="333333"/>
            <a:chOff x="3602066" y="6879168"/>
            <a:chExt cx="827324" cy="333333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820000">
              <a:off x="3602066" y="6879168"/>
              <a:ext cx="827324" cy="333333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7272875" y="4724626"/>
            <a:ext cx="1714286" cy="1714286"/>
            <a:chOff x="7272875" y="4724626"/>
            <a:chExt cx="1714286" cy="1714286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72875" y="4724626"/>
              <a:ext cx="1714286" cy="1714286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3187965" y="9455353"/>
            <a:ext cx="13809524" cy="47619"/>
            <a:chOff x="3187965" y="9455353"/>
            <a:chExt cx="13809524" cy="47619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87965" y="9455353"/>
              <a:ext cx="13809524" cy="47619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3572585" y="3939641"/>
            <a:ext cx="827324" cy="333333"/>
            <a:chOff x="3572585" y="3939641"/>
            <a:chExt cx="827324" cy="333333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2820000">
              <a:off x="3572585" y="3939641"/>
              <a:ext cx="827324" cy="333333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5541229" y="3939641"/>
            <a:ext cx="827324" cy="333333"/>
            <a:chOff x="5541229" y="3939641"/>
            <a:chExt cx="827324" cy="333333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820000">
              <a:off x="5541229" y="3939641"/>
              <a:ext cx="827324" cy="333333"/>
            </a:xfrm>
            <a:prstGeom prst="rect">
              <a:avLst/>
            </a:prstGeom>
          </p:spPr>
        </p:pic>
      </p:grpSp>
      <p:sp>
        <p:nvSpPr>
          <p:cNvPr id="63" name="Object 63"/>
          <p:cNvSpPr txBox="1"/>
          <p:nvPr/>
        </p:nvSpPr>
        <p:spPr>
          <a:xfrm>
            <a:off x="885714" y="464928"/>
            <a:ext cx="11216176" cy="521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rgbClr val="4F5E8E"/>
                </a:solidFill>
                <a:latin typeface="THELuxGoEB_U" pitchFamily="34" charset="0"/>
                <a:cs typeface="THELuxGoEB_U" pitchFamily="34" charset="0"/>
              </a:rPr>
              <a:t>ㅣ경영방침</a:t>
            </a:r>
            <a:endParaRPr lang="en-US" dirty="0"/>
          </a:p>
        </p:txBody>
      </p:sp>
      <p:sp>
        <p:nvSpPr>
          <p:cNvPr id="64" name="Object 64"/>
          <p:cNvSpPr txBox="1"/>
          <p:nvPr/>
        </p:nvSpPr>
        <p:spPr>
          <a:xfrm>
            <a:off x="5399329" y="2708353"/>
            <a:ext cx="3095662" cy="5840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dirty="0">
                <a:solidFill>
                  <a:srgbClr val="FFFFFF"/>
                </a:solidFill>
                <a:latin typeface="THELuxGoEB_U" pitchFamily="34" charset="0"/>
                <a:cs typeface="THELuxGoEB_U" pitchFamily="34" charset="0"/>
              </a:rPr>
              <a:t>소통</a:t>
            </a:r>
            <a:endParaRPr lang="en-US" dirty="0"/>
          </a:p>
        </p:txBody>
      </p:sp>
      <p:sp>
        <p:nvSpPr>
          <p:cNvPr id="65" name="Object 65"/>
          <p:cNvSpPr txBox="1"/>
          <p:nvPr/>
        </p:nvSpPr>
        <p:spPr>
          <a:xfrm>
            <a:off x="5597033" y="3101103"/>
            <a:ext cx="2700298" cy="453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700" kern="0" spc="-100" dirty="0">
                <a:solidFill>
                  <a:srgbClr val="FFFFFF"/>
                </a:solidFill>
                <a:latin typeface="THELuxGoM_U" pitchFamily="34" charset="0"/>
                <a:cs typeface="THELuxGoM_U" pitchFamily="34" charset="0"/>
              </a:rPr>
              <a:t>Communication</a:t>
            </a:r>
            <a:endParaRPr lang="en-US" dirty="0"/>
          </a:p>
        </p:txBody>
      </p:sp>
      <p:sp>
        <p:nvSpPr>
          <p:cNvPr id="66" name="Object 66"/>
          <p:cNvSpPr txBox="1"/>
          <p:nvPr/>
        </p:nvSpPr>
        <p:spPr>
          <a:xfrm rot="-60000">
            <a:off x="235435" y="5152139"/>
            <a:ext cx="3095662" cy="5840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dirty="0">
                <a:solidFill>
                  <a:srgbClr val="FFFFFF"/>
                </a:solidFill>
                <a:latin typeface="THELuxGoEB_U" pitchFamily="34" charset="0"/>
                <a:cs typeface="THELuxGoEB_U" pitchFamily="34" charset="0"/>
              </a:rPr>
              <a:t>열정</a:t>
            </a:r>
            <a:endParaRPr lang="en-US" dirty="0"/>
          </a:p>
        </p:txBody>
      </p:sp>
      <p:sp>
        <p:nvSpPr>
          <p:cNvPr id="67" name="Object 67"/>
          <p:cNvSpPr txBox="1"/>
          <p:nvPr/>
        </p:nvSpPr>
        <p:spPr>
          <a:xfrm rot="-60000">
            <a:off x="433715" y="5597274"/>
            <a:ext cx="2700298" cy="453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700" dirty="0">
                <a:solidFill>
                  <a:srgbClr val="FFFFFF"/>
                </a:solidFill>
                <a:latin typeface="THELuxGoM_U" pitchFamily="34" charset="0"/>
                <a:cs typeface="THELuxGoM_U" pitchFamily="34" charset="0"/>
              </a:rPr>
              <a:t>Challenge</a:t>
            </a:r>
            <a:endParaRPr lang="en-US" dirty="0"/>
          </a:p>
        </p:txBody>
      </p:sp>
      <p:sp>
        <p:nvSpPr>
          <p:cNvPr id="68" name="Object 68"/>
          <p:cNvSpPr txBox="1"/>
          <p:nvPr/>
        </p:nvSpPr>
        <p:spPr>
          <a:xfrm>
            <a:off x="6582186" y="5160826"/>
            <a:ext cx="3095662" cy="5840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dirty="0">
                <a:solidFill>
                  <a:srgbClr val="FFFFFF"/>
                </a:solidFill>
                <a:latin typeface="THELuxGoEB_U" pitchFamily="34" charset="0"/>
                <a:cs typeface="THELuxGoEB_U" pitchFamily="34" charset="0"/>
              </a:rPr>
              <a:t>신뢰</a:t>
            </a:r>
            <a:endParaRPr lang="en-US" dirty="0"/>
          </a:p>
        </p:txBody>
      </p:sp>
      <p:sp>
        <p:nvSpPr>
          <p:cNvPr id="69" name="Object 69"/>
          <p:cNvSpPr txBox="1"/>
          <p:nvPr/>
        </p:nvSpPr>
        <p:spPr>
          <a:xfrm>
            <a:off x="6779868" y="5597276"/>
            <a:ext cx="2700298" cy="453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700" dirty="0">
                <a:solidFill>
                  <a:srgbClr val="FFFFFF"/>
                </a:solidFill>
                <a:latin typeface="THELuxGoM_U" pitchFamily="34" charset="0"/>
                <a:cs typeface="THELuxGoM_U" pitchFamily="34" charset="0"/>
              </a:rPr>
              <a:t>Confidence</a:t>
            </a:r>
            <a:endParaRPr lang="en-US" dirty="0"/>
          </a:p>
        </p:txBody>
      </p:sp>
      <p:sp>
        <p:nvSpPr>
          <p:cNvPr id="70" name="Object 70"/>
          <p:cNvSpPr txBox="1"/>
          <p:nvPr/>
        </p:nvSpPr>
        <p:spPr>
          <a:xfrm>
            <a:off x="5223425" y="7669402"/>
            <a:ext cx="3095662" cy="5840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dirty="0">
                <a:solidFill>
                  <a:srgbClr val="FFFFFF"/>
                </a:solidFill>
                <a:latin typeface="THELuxGoEB_U" pitchFamily="34" charset="0"/>
                <a:cs typeface="THELuxGoEB_U" pitchFamily="34" charset="0"/>
              </a:rPr>
              <a:t>혁신</a:t>
            </a:r>
            <a:endParaRPr lang="en-US" dirty="0"/>
          </a:p>
        </p:txBody>
      </p:sp>
      <p:sp>
        <p:nvSpPr>
          <p:cNvPr id="71" name="Object 71"/>
          <p:cNvSpPr txBox="1"/>
          <p:nvPr/>
        </p:nvSpPr>
        <p:spPr>
          <a:xfrm>
            <a:off x="5421106" y="8109767"/>
            <a:ext cx="2700298" cy="453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700" dirty="0">
                <a:solidFill>
                  <a:srgbClr val="FFFFFF"/>
                </a:solidFill>
                <a:latin typeface="THELuxGoM_U" pitchFamily="34" charset="0"/>
                <a:cs typeface="THELuxGoM_U" pitchFamily="34" charset="0"/>
              </a:rPr>
              <a:t>Change</a:t>
            </a:r>
            <a:endParaRPr lang="en-US" dirty="0"/>
          </a:p>
        </p:txBody>
      </p:sp>
      <p:sp>
        <p:nvSpPr>
          <p:cNvPr id="72" name="Object 72"/>
          <p:cNvSpPr txBox="1"/>
          <p:nvPr/>
        </p:nvSpPr>
        <p:spPr>
          <a:xfrm>
            <a:off x="1560377" y="7764515"/>
            <a:ext cx="3095662" cy="5840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dirty="0">
                <a:solidFill>
                  <a:srgbClr val="FFFFFF"/>
                </a:solidFill>
                <a:latin typeface="THELuxGoEB_U" pitchFamily="34" charset="0"/>
                <a:cs typeface="THELuxGoEB_U" pitchFamily="34" charset="0"/>
              </a:rPr>
              <a:t>협업</a:t>
            </a:r>
            <a:endParaRPr lang="en-US" dirty="0"/>
          </a:p>
        </p:txBody>
      </p:sp>
      <p:sp>
        <p:nvSpPr>
          <p:cNvPr id="73" name="Object 73"/>
          <p:cNvSpPr txBox="1"/>
          <p:nvPr/>
        </p:nvSpPr>
        <p:spPr>
          <a:xfrm>
            <a:off x="1758059" y="8204880"/>
            <a:ext cx="2700298" cy="453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700" dirty="0">
                <a:solidFill>
                  <a:srgbClr val="FFFFFF"/>
                </a:solidFill>
                <a:latin typeface="THELuxGoM_U" pitchFamily="34" charset="0"/>
                <a:cs typeface="THELuxGoM_U" pitchFamily="34" charset="0"/>
              </a:rPr>
              <a:t>Collaboration</a:t>
            </a:r>
            <a:endParaRPr lang="en-US" dirty="0"/>
          </a:p>
        </p:txBody>
      </p:sp>
      <p:sp>
        <p:nvSpPr>
          <p:cNvPr id="74" name="Object 74"/>
          <p:cNvSpPr txBox="1"/>
          <p:nvPr/>
        </p:nvSpPr>
        <p:spPr>
          <a:xfrm>
            <a:off x="3504587" y="4993846"/>
            <a:ext cx="2974972" cy="10894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dirty="0">
                <a:solidFill>
                  <a:srgbClr val="F9FAFD"/>
                </a:solidFill>
                <a:latin typeface="THELuxGoM_U" pitchFamily="34" charset="0"/>
                <a:cs typeface="THELuxGoM_U" pitchFamily="34" charset="0"/>
              </a:rPr>
              <a:t>6</a:t>
            </a:r>
          </a:p>
          <a:p>
            <a:pPr algn="ctr"/>
            <a:r>
              <a:rPr lang="en-US" sz="2200" dirty="0">
                <a:solidFill>
                  <a:srgbClr val="F9FAFD"/>
                </a:solidFill>
                <a:latin typeface="THELuxGoM_U" pitchFamily="34" charset="0"/>
                <a:cs typeface="THELuxGoM_U" pitchFamily="34" charset="0"/>
              </a:rPr>
              <a:t>CORE TASKS</a:t>
            </a:r>
            <a:endParaRPr lang="en-US" dirty="0"/>
          </a:p>
        </p:txBody>
      </p:sp>
      <p:sp>
        <p:nvSpPr>
          <p:cNvPr id="75" name="Object 75"/>
          <p:cNvSpPr txBox="1"/>
          <p:nvPr/>
        </p:nvSpPr>
        <p:spPr>
          <a:xfrm>
            <a:off x="1441533" y="2727792"/>
            <a:ext cx="3095662" cy="5840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dirty="0">
                <a:solidFill>
                  <a:srgbClr val="FFFFFF"/>
                </a:solidFill>
                <a:latin typeface="THELuxGoEB_U" pitchFamily="34" charset="0"/>
                <a:cs typeface="THELuxGoEB_U" pitchFamily="34" charset="0"/>
              </a:rPr>
              <a:t>고객지향</a:t>
            </a:r>
            <a:endParaRPr lang="en-US" dirty="0"/>
          </a:p>
        </p:txBody>
      </p:sp>
      <p:sp>
        <p:nvSpPr>
          <p:cNvPr id="76" name="Object 76"/>
          <p:cNvSpPr txBox="1"/>
          <p:nvPr/>
        </p:nvSpPr>
        <p:spPr>
          <a:xfrm>
            <a:off x="1639215" y="3018356"/>
            <a:ext cx="2700298" cy="8386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700" dirty="0">
                <a:solidFill>
                  <a:srgbClr val="FFFFFF"/>
                </a:solidFill>
                <a:latin typeface="THELuxGoM_U" pitchFamily="34" charset="0"/>
                <a:cs typeface="THELuxGoM_U" pitchFamily="34" charset="0"/>
              </a:rPr>
              <a:t>Customer</a:t>
            </a:r>
          </a:p>
          <a:p>
            <a:pPr algn="ctr"/>
            <a:r>
              <a:rPr lang="en-US" sz="1700" dirty="0">
                <a:solidFill>
                  <a:srgbClr val="FFFFFF"/>
                </a:solidFill>
                <a:latin typeface="THELuxGoM_U" pitchFamily="34" charset="0"/>
                <a:cs typeface="THELuxGoM_U" pitchFamily="34" charset="0"/>
              </a:rPr>
              <a:t>Oriented</a:t>
            </a:r>
            <a:endParaRPr lang="en-US" dirty="0"/>
          </a:p>
        </p:txBody>
      </p:sp>
      <p:sp>
        <p:nvSpPr>
          <p:cNvPr id="77" name="Object 77"/>
          <p:cNvSpPr txBox="1"/>
          <p:nvPr/>
        </p:nvSpPr>
        <p:spPr>
          <a:xfrm>
            <a:off x="10752911" y="2611726"/>
            <a:ext cx="6075612" cy="5599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2100" dirty="0">
                <a:solidFill>
                  <a:srgbClr val="4F5E8E"/>
                </a:solidFill>
                <a:latin typeface="THELuxGoB_U" pitchFamily="34" charset="0"/>
                <a:cs typeface="THELuxGoB_U" pitchFamily="34" charset="0"/>
              </a:rPr>
              <a:t>고객지향 Customer Oriented</a:t>
            </a:r>
            <a:endParaRPr lang="en-US" dirty="0"/>
          </a:p>
        </p:txBody>
      </p:sp>
      <p:sp>
        <p:nvSpPr>
          <p:cNvPr id="78" name="Object 78"/>
          <p:cNvSpPr txBox="1"/>
          <p:nvPr/>
        </p:nvSpPr>
        <p:spPr>
          <a:xfrm>
            <a:off x="10740286" y="3047476"/>
            <a:ext cx="9694755" cy="4447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1700" dirty="0">
                <a:solidFill>
                  <a:srgbClr val="595959"/>
                </a:solidFill>
                <a:latin typeface="THELuxGoR_U" pitchFamily="34" charset="0"/>
                <a:cs typeface="THELuxGoR_U" pitchFamily="34" charset="0"/>
              </a:rPr>
              <a:t>6대 핵심과제를 상세히 적어주세요. THE명품고딕EB_U 20포인트입니다. </a:t>
            </a:r>
            <a:endParaRPr lang="en-US" dirty="0"/>
          </a:p>
        </p:txBody>
      </p:sp>
      <p:sp>
        <p:nvSpPr>
          <p:cNvPr id="79" name="Object 79"/>
          <p:cNvSpPr txBox="1"/>
          <p:nvPr/>
        </p:nvSpPr>
        <p:spPr>
          <a:xfrm>
            <a:off x="9391446" y="2797007"/>
            <a:ext cx="1366158" cy="1199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500" dirty="0">
                <a:solidFill>
                  <a:srgbClr val="4F5E8E"/>
                </a:solidFill>
                <a:latin typeface="THELuxGoL_U" pitchFamily="34" charset="0"/>
                <a:cs typeface="THELuxGoL_U" pitchFamily="34" charset="0"/>
              </a:rPr>
              <a:t>01</a:t>
            </a:r>
            <a:endParaRPr lang="en-US" dirty="0"/>
          </a:p>
        </p:txBody>
      </p:sp>
      <p:sp>
        <p:nvSpPr>
          <p:cNvPr id="80" name="Object 80"/>
          <p:cNvSpPr txBox="1"/>
          <p:nvPr/>
        </p:nvSpPr>
        <p:spPr>
          <a:xfrm>
            <a:off x="985714" y="9279316"/>
            <a:ext cx="3530922" cy="319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4F5E8E"/>
                </a:solidFill>
                <a:latin typeface="Open Sans SemiBold" pitchFamily="34" charset="0"/>
                <a:cs typeface="Open Sans SemiBold" pitchFamily="34" charset="0"/>
              </a:rPr>
              <a:t>Since 1965  l   2030 Challenge</a:t>
            </a:r>
            <a:endParaRPr lang="en-US" dirty="0"/>
          </a:p>
        </p:txBody>
      </p:sp>
      <p:sp>
        <p:nvSpPr>
          <p:cNvPr id="81" name="Object 81"/>
          <p:cNvSpPr txBox="1"/>
          <p:nvPr/>
        </p:nvSpPr>
        <p:spPr>
          <a:xfrm>
            <a:off x="10752952" y="3664539"/>
            <a:ext cx="6075612" cy="5599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2100" dirty="0">
                <a:solidFill>
                  <a:srgbClr val="4F5E8E"/>
                </a:solidFill>
                <a:latin typeface="THELuxGoB_U" pitchFamily="34" charset="0"/>
                <a:cs typeface="THELuxGoB_U" pitchFamily="34" charset="0"/>
              </a:rPr>
              <a:t>열정 Chanlleng</a:t>
            </a:r>
            <a:endParaRPr lang="en-US" dirty="0"/>
          </a:p>
        </p:txBody>
      </p:sp>
      <p:sp>
        <p:nvSpPr>
          <p:cNvPr id="82" name="Object 82"/>
          <p:cNvSpPr txBox="1"/>
          <p:nvPr/>
        </p:nvSpPr>
        <p:spPr>
          <a:xfrm>
            <a:off x="10740286" y="4120477"/>
            <a:ext cx="9694755" cy="4447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1700" dirty="0">
                <a:solidFill>
                  <a:srgbClr val="595959"/>
                </a:solidFill>
                <a:latin typeface="THELuxGoR_U" pitchFamily="34" charset="0"/>
                <a:cs typeface="THELuxGoR_U" pitchFamily="34" charset="0"/>
              </a:rPr>
              <a:t>6대 핵심과제를 상세히 적어주세요. THE명품고딕EB_U 20포인트입니다. </a:t>
            </a:r>
            <a:endParaRPr lang="en-US" dirty="0"/>
          </a:p>
        </p:txBody>
      </p:sp>
      <p:sp>
        <p:nvSpPr>
          <p:cNvPr id="83" name="Object 83"/>
          <p:cNvSpPr txBox="1"/>
          <p:nvPr/>
        </p:nvSpPr>
        <p:spPr>
          <a:xfrm>
            <a:off x="9391446" y="3870012"/>
            <a:ext cx="1366158" cy="11999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500" dirty="0">
                <a:solidFill>
                  <a:srgbClr val="4F5E8E"/>
                </a:solidFill>
                <a:latin typeface="THELuxGoL_U" pitchFamily="34" charset="0"/>
                <a:cs typeface="THELuxGoL_U" pitchFamily="34" charset="0"/>
              </a:rPr>
              <a:t>02</a:t>
            </a:r>
            <a:endParaRPr lang="en-US" dirty="0"/>
          </a:p>
        </p:txBody>
      </p:sp>
      <p:sp>
        <p:nvSpPr>
          <p:cNvPr id="84" name="Object 84"/>
          <p:cNvSpPr txBox="1"/>
          <p:nvPr/>
        </p:nvSpPr>
        <p:spPr>
          <a:xfrm>
            <a:off x="10752952" y="4739810"/>
            <a:ext cx="6075612" cy="5599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2100" dirty="0">
                <a:solidFill>
                  <a:srgbClr val="4F5E8E"/>
                </a:solidFill>
                <a:latin typeface="THELuxGoB_U" pitchFamily="34" charset="0"/>
                <a:cs typeface="THELuxGoB_U" pitchFamily="34" charset="0"/>
              </a:rPr>
              <a:t>협업 Collaboration</a:t>
            </a:r>
            <a:endParaRPr lang="en-US" dirty="0"/>
          </a:p>
        </p:txBody>
      </p:sp>
      <p:sp>
        <p:nvSpPr>
          <p:cNvPr id="85" name="Object 85"/>
          <p:cNvSpPr txBox="1"/>
          <p:nvPr/>
        </p:nvSpPr>
        <p:spPr>
          <a:xfrm>
            <a:off x="10740286" y="5195747"/>
            <a:ext cx="9694755" cy="4447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1700" dirty="0">
                <a:solidFill>
                  <a:srgbClr val="595959"/>
                </a:solidFill>
                <a:latin typeface="THELuxGoR_U" pitchFamily="34" charset="0"/>
                <a:cs typeface="THELuxGoR_U" pitchFamily="34" charset="0"/>
              </a:rPr>
              <a:t>6대 핵심과제를 상세히 적어주세요. THE명품고딕EB_U 20포인트입니다. </a:t>
            </a:r>
            <a:endParaRPr lang="en-US" dirty="0"/>
          </a:p>
        </p:txBody>
      </p:sp>
      <p:sp>
        <p:nvSpPr>
          <p:cNvPr id="86" name="Object 86"/>
          <p:cNvSpPr txBox="1"/>
          <p:nvPr/>
        </p:nvSpPr>
        <p:spPr>
          <a:xfrm>
            <a:off x="9391446" y="4945275"/>
            <a:ext cx="1366158" cy="11999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500" dirty="0">
                <a:solidFill>
                  <a:srgbClr val="4F5E8E"/>
                </a:solidFill>
                <a:latin typeface="THELuxGoL_U" pitchFamily="34" charset="0"/>
                <a:cs typeface="THELuxGoL_U" pitchFamily="34" charset="0"/>
              </a:rPr>
              <a:t>03</a:t>
            </a:r>
            <a:endParaRPr lang="en-US" dirty="0"/>
          </a:p>
        </p:txBody>
      </p:sp>
      <p:sp>
        <p:nvSpPr>
          <p:cNvPr id="87" name="Object 87"/>
          <p:cNvSpPr txBox="1"/>
          <p:nvPr/>
        </p:nvSpPr>
        <p:spPr>
          <a:xfrm>
            <a:off x="10752952" y="5815073"/>
            <a:ext cx="6075612" cy="5599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2100" dirty="0">
                <a:solidFill>
                  <a:srgbClr val="4F5E8E"/>
                </a:solidFill>
                <a:latin typeface="THELuxGoB_U" pitchFamily="34" charset="0"/>
                <a:cs typeface="THELuxGoB_U" pitchFamily="34" charset="0"/>
              </a:rPr>
              <a:t>혁신 Change</a:t>
            </a:r>
            <a:endParaRPr lang="en-US" dirty="0"/>
          </a:p>
        </p:txBody>
      </p:sp>
      <p:sp>
        <p:nvSpPr>
          <p:cNvPr id="88" name="Object 88"/>
          <p:cNvSpPr txBox="1"/>
          <p:nvPr/>
        </p:nvSpPr>
        <p:spPr>
          <a:xfrm>
            <a:off x="10740286" y="6271017"/>
            <a:ext cx="9694755" cy="4447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1700" dirty="0">
                <a:solidFill>
                  <a:srgbClr val="595959"/>
                </a:solidFill>
                <a:latin typeface="THELuxGoR_U" pitchFamily="34" charset="0"/>
                <a:cs typeface="THELuxGoR_U" pitchFamily="34" charset="0"/>
              </a:rPr>
              <a:t>6대 핵심과제를 상세히 적어주세요. THE명품고딕EB_U 20포인트입니다. </a:t>
            </a:r>
            <a:endParaRPr lang="en-US" dirty="0"/>
          </a:p>
        </p:txBody>
      </p:sp>
      <p:sp>
        <p:nvSpPr>
          <p:cNvPr id="89" name="Object 89"/>
          <p:cNvSpPr txBox="1"/>
          <p:nvPr/>
        </p:nvSpPr>
        <p:spPr>
          <a:xfrm>
            <a:off x="9391446" y="6020547"/>
            <a:ext cx="1366158" cy="11999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500" dirty="0">
                <a:solidFill>
                  <a:srgbClr val="4F5E8E"/>
                </a:solidFill>
                <a:latin typeface="THELuxGoL_U" pitchFamily="34" charset="0"/>
                <a:cs typeface="THELuxGoL_U" pitchFamily="34" charset="0"/>
              </a:rPr>
              <a:t>04</a:t>
            </a:r>
            <a:endParaRPr lang="en-US" dirty="0"/>
          </a:p>
        </p:txBody>
      </p:sp>
      <p:sp>
        <p:nvSpPr>
          <p:cNvPr id="90" name="Object 90"/>
          <p:cNvSpPr txBox="1"/>
          <p:nvPr/>
        </p:nvSpPr>
        <p:spPr>
          <a:xfrm>
            <a:off x="10752952" y="6890345"/>
            <a:ext cx="6075612" cy="5599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2100" dirty="0">
                <a:solidFill>
                  <a:srgbClr val="4F5E8E"/>
                </a:solidFill>
                <a:latin typeface="THELuxGoB_U" pitchFamily="34" charset="0"/>
                <a:cs typeface="THELuxGoB_U" pitchFamily="34" charset="0"/>
              </a:rPr>
              <a:t>신뢰 Confidence</a:t>
            </a:r>
            <a:endParaRPr lang="en-US" dirty="0"/>
          </a:p>
        </p:txBody>
      </p:sp>
      <p:sp>
        <p:nvSpPr>
          <p:cNvPr id="91" name="Object 91"/>
          <p:cNvSpPr txBox="1"/>
          <p:nvPr/>
        </p:nvSpPr>
        <p:spPr>
          <a:xfrm>
            <a:off x="10740286" y="7346290"/>
            <a:ext cx="9694755" cy="4447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1700" dirty="0">
                <a:solidFill>
                  <a:srgbClr val="595959"/>
                </a:solidFill>
                <a:latin typeface="THELuxGoR_U" pitchFamily="34" charset="0"/>
                <a:cs typeface="THELuxGoR_U" pitchFamily="34" charset="0"/>
              </a:rPr>
              <a:t>6대 핵심과제를 상세히 적어주세요. THE명품고딕EB_U 20포인트입니다. </a:t>
            </a:r>
            <a:endParaRPr lang="en-US" dirty="0"/>
          </a:p>
        </p:txBody>
      </p:sp>
      <p:sp>
        <p:nvSpPr>
          <p:cNvPr id="92" name="Object 92"/>
          <p:cNvSpPr txBox="1"/>
          <p:nvPr/>
        </p:nvSpPr>
        <p:spPr>
          <a:xfrm>
            <a:off x="9391446" y="7095821"/>
            <a:ext cx="1366158" cy="11999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500" dirty="0">
                <a:solidFill>
                  <a:srgbClr val="4F5E8E"/>
                </a:solidFill>
                <a:latin typeface="THELuxGoL_U" pitchFamily="34" charset="0"/>
                <a:cs typeface="THELuxGoL_U" pitchFamily="34" charset="0"/>
              </a:rPr>
              <a:t>05</a:t>
            </a:r>
            <a:endParaRPr lang="en-US" dirty="0"/>
          </a:p>
        </p:txBody>
      </p:sp>
      <p:sp>
        <p:nvSpPr>
          <p:cNvPr id="93" name="Object 93"/>
          <p:cNvSpPr txBox="1"/>
          <p:nvPr/>
        </p:nvSpPr>
        <p:spPr>
          <a:xfrm>
            <a:off x="10752952" y="7965619"/>
            <a:ext cx="6075612" cy="5599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2100" dirty="0">
                <a:solidFill>
                  <a:srgbClr val="4F5E8E"/>
                </a:solidFill>
                <a:latin typeface="THELuxGoB_U" pitchFamily="34" charset="0"/>
                <a:cs typeface="THELuxGoB_U" pitchFamily="34" charset="0"/>
              </a:rPr>
              <a:t>소통 Communication</a:t>
            </a:r>
            <a:endParaRPr lang="en-US" dirty="0"/>
          </a:p>
        </p:txBody>
      </p:sp>
      <p:sp>
        <p:nvSpPr>
          <p:cNvPr id="94" name="Object 94"/>
          <p:cNvSpPr txBox="1"/>
          <p:nvPr/>
        </p:nvSpPr>
        <p:spPr>
          <a:xfrm>
            <a:off x="10740286" y="8421563"/>
            <a:ext cx="9694755" cy="4447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1700" dirty="0">
                <a:solidFill>
                  <a:srgbClr val="595959"/>
                </a:solidFill>
                <a:latin typeface="THELuxGoR_U" pitchFamily="34" charset="0"/>
                <a:cs typeface="THELuxGoR_U" pitchFamily="34" charset="0"/>
              </a:rPr>
              <a:t>6대 핵심과제를 상세히 적어주세요. THE명품고딕EB_U 20포인트입니다. </a:t>
            </a:r>
            <a:endParaRPr lang="en-US" dirty="0"/>
          </a:p>
        </p:txBody>
      </p:sp>
      <p:sp>
        <p:nvSpPr>
          <p:cNvPr id="95" name="Object 95"/>
          <p:cNvSpPr txBox="1"/>
          <p:nvPr/>
        </p:nvSpPr>
        <p:spPr>
          <a:xfrm>
            <a:off x="9391446" y="8171095"/>
            <a:ext cx="1366158" cy="11999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500" dirty="0">
                <a:solidFill>
                  <a:srgbClr val="4F5E8E"/>
                </a:solidFill>
                <a:latin typeface="THELuxGoL_U" pitchFamily="34" charset="0"/>
                <a:cs typeface="THELuxGoL_U" pitchFamily="34" charset="0"/>
              </a:rPr>
              <a:t>06</a:t>
            </a:r>
            <a:endParaRPr lang="en-US" dirty="0"/>
          </a:p>
        </p:txBody>
      </p:sp>
      <p:sp>
        <p:nvSpPr>
          <p:cNvPr id="96" name="Object 96"/>
          <p:cNvSpPr txBox="1"/>
          <p:nvPr/>
        </p:nvSpPr>
        <p:spPr>
          <a:xfrm>
            <a:off x="-3064286" y="1263522"/>
            <a:ext cx="24442857" cy="9333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500" kern="0" spc="-100" dirty="0">
                <a:solidFill>
                  <a:srgbClr val="4F5E8E"/>
                </a:solidFill>
                <a:latin typeface="THELuxGoEB_U" pitchFamily="34" charset="0"/>
                <a:cs typeface="THELuxGoEB_U" pitchFamily="34" charset="0"/>
              </a:rPr>
              <a:t>2030 경영방침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1009</Words>
  <Application>Microsoft Office PowerPoint</Application>
  <PresentationFormat>사용자 지정</PresentationFormat>
  <Paragraphs>400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9" baseType="lpstr">
      <vt:lpstr>NanumBarunGothic</vt:lpstr>
      <vt:lpstr>Noto Sans CJK KR Regular</vt:lpstr>
      <vt:lpstr>THELuxGoB_U</vt:lpstr>
      <vt:lpstr>THELuxGoEB_U</vt:lpstr>
      <vt:lpstr>THELuxGoL_U</vt:lpstr>
      <vt:lpstr>THELuxGoM_U</vt:lpstr>
      <vt:lpstr>THELuxGoR_U</vt:lpstr>
      <vt:lpstr>Abadi</vt:lpstr>
      <vt:lpstr>Arial</vt:lpstr>
      <vt:lpstr>Calibri</vt:lpstr>
      <vt:lpstr>Open Sans SemiBold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박재형</cp:lastModifiedBy>
  <cp:revision>19</cp:revision>
  <dcterms:created xsi:type="dcterms:W3CDTF">2022-11-14T22:47:09Z</dcterms:created>
  <dcterms:modified xsi:type="dcterms:W3CDTF">2022-11-15T00:09:15Z</dcterms:modified>
</cp:coreProperties>
</file>