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5"/>
  </p:sldMasterIdLst>
  <p:notesMasterIdLst>
    <p:notesMasterId r:id="rId15"/>
  </p:notesMasterIdLst>
  <p:sldIdLst>
    <p:sldId id="324" r:id="rId6"/>
    <p:sldId id="2109380287" r:id="rId7"/>
    <p:sldId id="1638" r:id="rId8"/>
    <p:sldId id="2109380288" r:id="rId9"/>
    <p:sldId id="2109380291" r:id="rId10"/>
    <p:sldId id="2109380292" r:id="rId11"/>
    <p:sldId id="2147308597" r:id="rId12"/>
    <p:sldId id="1624" r:id="rId13"/>
    <p:sldId id="1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502"/>
    <a:srgbClr val="E8E8E8"/>
    <a:srgbClr val="CFE6F7"/>
    <a:srgbClr val="E4EECE"/>
    <a:srgbClr val="0D4293"/>
    <a:srgbClr val="CBE5F4"/>
    <a:srgbClr val="E7F1FA"/>
    <a:srgbClr val="F2F7E8"/>
    <a:srgbClr val="7C7B7B"/>
    <a:srgbClr val="AFD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2" autoAdjust="0"/>
    <p:restoredTop sz="95940" autoAdjust="0"/>
  </p:normalViewPr>
  <p:slideViewPr>
    <p:cSldViewPr>
      <p:cViewPr varScale="1">
        <p:scale>
          <a:sx n="109" d="100"/>
          <a:sy n="109" d="100"/>
        </p:scale>
        <p:origin x="552" y="192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7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A1011-076A-FE49-B0C5-65899220AA3F}" type="doc">
      <dgm:prSet loTypeId="urn:microsoft.com/office/officeart/2005/8/layout/hChevron3" loCatId="" qsTypeId="urn:microsoft.com/office/officeart/2005/8/quickstyle/simple2" qsCatId="simple" csTypeId="urn:microsoft.com/office/officeart/2005/8/colors/accent5_5" csCatId="accent5" phldr="1"/>
      <dgm:spPr/>
    </dgm:pt>
    <dgm:pt modelId="{E5A5DC62-C041-AC40-A982-5E5865F19597}">
      <dgm:prSet phldrT="[Text]" custT="1"/>
      <dgm:spPr>
        <a:xfrm>
          <a:off x="1134" y="0"/>
          <a:ext cx="2847268" cy="865317"/>
        </a:xfrm>
        <a:prstGeom prst="homePlate">
          <a:avLst/>
        </a:prstGeom>
        <a:solidFill>
          <a:srgbClr val="4BACC6">
            <a:alpha val="90000"/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anchor="b"/>
        <a:lstStyle/>
        <a:p>
          <a:pPr>
            <a:lnSpc>
              <a:spcPct val="20000"/>
            </a:lnSpc>
            <a:buNone/>
          </a:pPr>
          <a:r>
            <a:rPr lang="en-US" sz="28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FYQ1</a:t>
          </a:r>
          <a:r>
            <a:rPr lang="ko-KR" altLang="en-US" sz="2800" dirty="0">
              <a:solidFill>
                <a:sysClr val="window" lastClr="FFFFFF"/>
              </a:solidFill>
              <a:latin typeface="Gotham Rounded Medium" panose="02000000000000000000" pitchFamily="2" charset="-128"/>
              <a:ea typeface="+mn-ea"/>
              <a:cs typeface="+mn-cs"/>
            </a:rPr>
            <a:t> </a:t>
          </a:r>
          <a:endParaRPr lang="en-US" altLang="ko-KR" sz="2800" dirty="0">
            <a:solidFill>
              <a:sysClr val="window" lastClr="FFFFFF"/>
            </a:solidFill>
            <a:latin typeface="Gotham Rounded Medium" panose="02000000000000000000" pitchFamily="2" charset="-128"/>
            <a:ea typeface="Gotham Rounded Medium" panose="02000000000000000000" pitchFamily="2" charset="-128"/>
            <a:cs typeface="+mn-cs"/>
          </a:endParaRPr>
        </a:p>
        <a:p>
          <a:pPr>
            <a:lnSpc>
              <a:spcPct val="20000"/>
            </a:lnSpc>
            <a:buNone/>
          </a:pP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8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 </a:t>
          </a: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~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 </a:t>
          </a: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10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</a:t>
          </a:r>
          <a:endParaRPr lang="en-US" sz="1600" dirty="0">
            <a:solidFill>
              <a:sysClr val="window" lastClr="FFFFFF"/>
            </a:solidFill>
            <a:latin typeface="Gotham Rounded Medium" panose="02000000000000000000" pitchFamily="2" charset="-128"/>
            <a:ea typeface="Gotham Rounded Medium" panose="02000000000000000000" pitchFamily="2" charset="-128"/>
            <a:cs typeface="+mn-cs"/>
          </a:endParaRPr>
        </a:p>
      </dgm:t>
    </dgm:pt>
    <dgm:pt modelId="{7A6B8C6C-C111-E248-8495-191EF1E18427}" type="sibTrans" cxnId="{75B73F79-8EDD-7C46-A538-94B35106BB56}">
      <dgm:prSet/>
      <dgm:spPr/>
      <dgm:t>
        <a:bodyPr/>
        <a:lstStyle/>
        <a:p>
          <a:endParaRPr lang="en-US"/>
        </a:p>
      </dgm:t>
    </dgm:pt>
    <dgm:pt modelId="{5F69E85B-4C2E-3F4E-A58F-6621516BE700}" type="parTrans" cxnId="{75B73F79-8EDD-7C46-A538-94B35106BB56}">
      <dgm:prSet/>
      <dgm:spPr/>
      <dgm:t>
        <a:bodyPr/>
        <a:lstStyle/>
        <a:p>
          <a:endParaRPr lang="en-US"/>
        </a:p>
      </dgm:t>
    </dgm:pt>
    <dgm:pt modelId="{F85BF19A-E370-DD49-BC98-F8C07736EB82}">
      <dgm:prSet phldrT="[Text]" custT="1"/>
      <dgm:spPr>
        <a:xfrm>
          <a:off x="2157770" y="0"/>
          <a:ext cx="3453159" cy="865317"/>
        </a:xfrm>
        <a:prstGeom prst="chevron">
          <a:avLst/>
        </a:prstGeom>
        <a:solidFill>
          <a:srgbClr val="4BACC6">
            <a:alpha val="90000"/>
            <a:hueOff val="0"/>
            <a:satOff val="0"/>
            <a:lumOff val="0"/>
            <a:alphaOff val="-13333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anchor="b"/>
        <a:lstStyle/>
        <a:p>
          <a:pPr>
            <a:lnSpc>
              <a:spcPct val="20000"/>
            </a:lnSpc>
            <a:buNone/>
          </a:pPr>
          <a:r>
            <a:rPr lang="en-US" sz="28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FYQ2</a:t>
          </a:r>
        </a:p>
        <a:p>
          <a:pPr>
            <a:lnSpc>
              <a:spcPct val="20000"/>
            </a:lnSpc>
            <a:buNone/>
          </a:pP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11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 </a:t>
          </a: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~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 </a:t>
          </a: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1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</a:t>
          </a:r>
          <a:endParaRPr lang="en-US" sz="1600" dirty="0">
            <a:solidFill>
              <a:sysClr val="window" lastClr="FFFFFF"/>
            </a:solidFill>
            <a:latin typeface="Gotham Rounded Medium" panose="02000000000000000000" pitchFamily="2" charset="-128"/>
            <a:ea typeface="Gotham Rounded Medium" panose="02000000000000000000" pitchFamily="2" charset="-128"/>
            <a:cs typeface="+mn-cs"/>
          </a:endParaRPr>
        </a:p>
      </dgm:t>
    </dgm:pt>
    <dgm:pt modelId="{1272C505-057E-2F42-A94E-F103A34C6106}" type="sibTrans" cxnId="{0992538F-C713-B24A-98C9-4C735ACA1C82}">
      <dgm:prSet/>
      <dgm:spPr/>
      <dgm:t>
        <a:bodyPr/>
        <a:lstStyle/>
        <a:p>
          <a:endParaRPr lang="en-US"/>
        </a:p>
      </dgm:t>
    </dgm:pt>
    <dgm:pt modelId="{0AAD564F-0D9C-6D41-B5BC-6196D2407C24}" type="parTrans" cxnId="{0992538F-C713-B24A-98C9-4C735ACA1C82}">
      <dgm:prSet/>
      <dgm:spPr/>
      <dgm:t>
        <a:bodyPr/>
        <a:lstStyle/>
        <a:p>
          <a:endParaRPr lang="en-US"/>
        </a:p>
      </dgm:t>
    </dgm:pt>
    <dgm:pt modelId="{65356A32-FCD1-9E4B-B448-D7B861228E77}">
      <dgm:prSet phldrT="[Text]" custT="1"/>
      <dgm:spPr>
        <a:xfrm>
          <a:off x="4920298" y="0"/>
          <a:ext cx="3453159" cy="865317"/>
        </a:xfrm>
        <a:prstGeom prst="chevron">
          <a:avLst/>
        </a:prstGeom>
        <a:solidFill>
          <a:srgbClr val="4BACC6">
            <a:alpha val="90000"/>
            <a:hueOff val="0"/>
            <a:satOff val="0"/>
            <a:lumOff val="0"/>
            <a:alphaOff val="-26667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anchor="b"/>
        <a:lstStyle/>
        <a:p>
          <a:pPr>
            <a:lnSpc>
              <a:spcPct val="20000"/>
            </a:lnSpc>
            <a:buNone/>
          </a:pPr>
          <a:r>
            <a:rPr lang="en-US" sz="28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FYQ3</a:t>
          </a:r>
        </a:p>
        <a:p>
          <a:pPr>
            <a:lnSpc>
              <a:spcPct val="20000"/>
            </a:lnSpc>
            <a:buNone/>
          </a:pP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2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 </a:t>
          </a: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~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 </a:t>
          </a: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4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</a:t>
          </a:r>
          <a:endParaRPr lang="en-US" sz="1600" dirty="0">
            <a:solidFill>
              <a:sysClr val="window" lastClr="FFFFFF"/>
            </a:solidFill>
            <a:latin typeface="Gotham Rounded Medium" panose="02000000000000000000" pitchFamily="2" charset="-128"/>
            <a:ea typeface="Gotham Rounded Medium" panose="02000000000000000000" pitchFamily="2" charset="-128"/>
            <a:cs typeface="+mn-cs"/>
          </a:endParaRPr>
        </a:p>
      </dgm:t>
    </dgm:pt>
    <dgm:pt modelId="{9DF4A09E-D5CF-A140-9A8E-CB6BEACB27FF}" type="sibTrans" cxnId="{6E7E7816-E7CE-954C-8EAF-CA3D5A61AF30}">
      <dgm:prSet/>
      <dgm:spPr/>
      <dgm:t>
        <a:bodyPr/>
        <a:lstStyle/>
        <a:p>
          <a:endParaRPr lang="en-US"/>
        </a:p>
      </dgm:t>
    </dgm:pt>
    <dgm:pt modelId="{A0807DA2-8052-C249-8D15-9AB43894A29F}" type="parTrans" cxnId="{6E7E7816-E7CE-954C-8EAF-CA3D5A61AF30}">
      <dgm:prSet/>
      <dgm:spPr/>
      <dgm:t>
        <a:bodyPr/>
        <a:lstStyle/>
        <a:p>
          <a:endParaRPr lang="en-US"/>
        </a:p>
      </dgm:t>
    </dgm:pt>
    <dgm:pt modelId="{7F6199C1-BE91-4848-8FEA-CDED7B399317}">
      <dgm:prSet phldrT="[Text]" custT="1"/>
      <dgm:spPr>
        <a:xfrm>
          <a:off x="7682826" y="0"/>
          <a:ext cx="3453159" cy="865317"/>
        </a:xfrm>
        <a:prstGeom prst="chevron">
          <a:avLst/>
        </a:prstGeom>
        <a:solidFill>
          <a:srgbClr val="4BACC6">
            <a:alpha val="90000"/>
            <a:hueOff val="0"/>
            <a:satOff val="0"/>
            <a:lumOff val="0"/>
            <a:alphaOff val="-4000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anchor="b"/>
        <a:lstStyle/>
        <a:p>
          <a:pPr>
            <a:lnSpc>
              <a:spcPct val="20000"/>
            </a:lnSpc>
            <a:buNone/>
          </a:pPr>
          <a:r>
            <a:rPr lang="en-US" sz="28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FYQ4</a:t>
          </a:r>
        </a:p>
        <a:p>
          <a:pPr>
            <a:lnSpc>
              <a:spcPct val="20000"/>
            </a:lnSpc>
            <a:buNone/>
          </a:pP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5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 </a:t>
          </a: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~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 </a:t>
          </a:r>
          <a:r>
            <a:rPr lang="en-US" altLang="ko-KR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7</a:t>
          </a:r>
          <a:r>
            <a:rPr lang="ko-KR" altLang="en-US" sz="16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</a:t>
          </a:r>
          <a:endParaRPr lang="en-US" sz="1600" dirty="0">
            <a:solidFill>
              <a:sysClr val="window" lastClr="FFFFFF"/>
            </a:solidFill>
            <a:latin typeface="Gotham Rounded Medium" panose="02000000000000000000" pitchFamily="2" charset="-128"/>
            <a:ea typeface="Gotham Rounded Medium" panose="02000000000000000000" pitchFamily="2" charset="-128"/>
            <a:cs typeface="+mn-cs"/>
          </a:endParaRPr>
        </a:p>
      </dgm:t>
    </dgm:pt>
    <dgm:pt modelId="{FC919486-E92F-8244-A4E2-4E9D1C6684C8}" type="parTrans" cxnId="{65ECD2A0-1F88-874D-9BA2-AAA7C3E03F19}">
      <dgm:prSet/>
      <dgm:spPr/>
      <dgm:t>
        <a:bodyPr/>
        <a:lstStyle/>
        <a:p>
          <a:endParaRPr lang="en-US"/>
        </a:p>
      </dgm:t>
    </dgm:pt>
    <dgm:pt modelId="{A1FD3BEF-B67B-134B-8A9F-4DFD2A98ADC3}" type="sibTrans" cxnId="{65ECD2A0-1F88-874D-9BA2-AAA7C3E03F19}">
      <dgm:prSet/>
      <dgm:spPr/>
      <dgm:t>
        <a:bodyPr/>
        <a:lstStyle/>
        <a:p>
          <a:endParaRPr lang="en-US"/>
        </a:p>
      </dgm:t>
    </dgm:pt>
    <dgm:pt modelId="{BC0AC3CD-858F-3F4E-AAD1-FE28AFC687D1}" type="pres">
      <dgm:prSet presAssocID="{717A1011-076A-FE49-B0C5-65899220AA3F}" presName="Name0" presStyleCnt="0">
        <dgm:presLayoutVars>
          <dgm:dir/>
          <dgm:resizeHandles val="exact"/>
        </dgm:presLayoutVars>
      </dgm:prSet>
      <dgm:spPr/>
    </dgm:pt>
    <dgm:pt modelId="{DA6D2D55-D0FE-D24C-ADB7-67F3CE93FD91}" type="pres">
      <dgm:prSet presAssocID="{E5A5DC62-C041-AC40-A982-5E5865F19597}" presName="parTxOnly" presStyleLbl="node1" presStyleIdx="0" presStyleCnt="4" custScaleX="82454">
        <dgm:presLayoutVars>
          <dgm:bulletEnabled val="1"/>
        </dgm:presLayoutVars>
      </dgm:prSet>
      <dgm:spPr/>
    </dgm:pt>
    <dgm:pt modelId="{29614C5C-86A8-4344-8BAC-88DD45058249}" type="pres">
      <dgm:prSet presAssocID="{7A6B8C6C-C111-E248-8495-191EF1E18427}" presName="parSpace" presStyleCnt="0"/>
      <dgm:spPr/>
    </dgm:pt>
    <dgm:pt modelId="{D89C3858-51E6-1748-8882-7C50D287B7EE}" type="pres">
      <dgm:prSet presAssocID="{F85BF19A-E370-DD49-BC98-F8C07736EB82}" presName="parTxOnly" presStyleLbl="node1" presStyleIdx="1" presStyleCnt="4">
        <dgm:presLayoutVars>
          <dgm:bulletEnabled val="1"/>
        </dgm:presLayoutVars>
      </dgm:prSet>
      <dgm:spPr/>
    </dgm:pt>
    <dgm:pt modelId="{975BFDF8-E21A-9D46-B9BC-7B61C4151352}" type="pres">
      <dgm:prSet presAssocID="{1272C505-057E-2F42-A94E-F103A34C6106}" presName="parSpace" presStyleCnt="0"/>
      <dgm:spPr/>
    </dgm:pt>
    <dgm:pt modelId="{316420F7-3DE7-3A4B-8CA4-0625F384C4D2}" type="pres">
      <dgm:prSet presAssocID="{65356A32-FCD1-9E4B-B448-D7B861228E77}" presName="parTxOnly" presStyleLbl="node1" presStyleIdx="2" presStyleCnt="4">
        <dgm:presLayoutVars>
          <dgm:bulletEnabled val="1"/>
        </dgm:presLayoutVars>
      </dgm:prSet>
      <dgm:spPr/>
    </dgm:pt>
    <dgm:pt modelId="{E323BCDE-54D1-3746-8A35-F959743FCE99}" type="pres">
      <dgm:prSet presAssocID="{9DF4A09E-D5CF-A140-9A8E-CB6BEACB27FF}" presName="parSpace" presStyleCnt="0"/>
      <dgm:spPr/>
    </dgm:pt>
    <dgm:pt modelId="{A09D3F8B-F1CB-064C-B5F7-04C36E231F48}" type="pres">
      <dgm:prSet presAssocID="{7F6199C1-BE91-4848-8FEA-CDED7B39931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E7E7816-E7CE-954C-8EAF-CA3D5A61AF30}" srcId="{717A1011-076A-FE49-B0C5-65899220AA3F}" destId="{65356A32-FCD1-9E4B-B448-D7B861228E77}" srcOrd="2" destOrd="0" parTransId="{A0807DA2-8052-C249-8D15-9AB43894A29F}" sibTransId="{9DF4A09E-D5CF-A140-9A8E-CB6BEACB27FF}"/>
    <dgm:cxn modelId="{12F50A2A-DE58-5849-AD70-FFEE43AED831}" type="presOf" srcId="{7F6199C1-BE91-4848-8FEA-CDED7B399317}" destId="{A09D3F8B-F1CB-064C-B5F7-04C36E231F48}" srcOrd="0" destOrd="0" presId="urn:microsoft.com/office/officeart/2005/8/layout/hChevron3"/>
    <dgm:cxn modelId="{C164C533-6513-7C4A-8AF5-EBABFF50D12D}" type="presOf" srcId="{717A1011-076A-FE49-B0C5-65899220AA3F}" destId="{BC0AC3CD-858F-3F4E-AAD1-FE28AFC687D1}" srcOrd="0" destOrd="0" presId="urn:microsoft.com/office/officeart/2005/8/layout/hChevron3"/>
    <dgm:cxn modelId="{75B73F79-8EDD-7C46-A538-94B35106BB56}" srcId="{717A1011-076A-FE49-B0C5-65899220AA3F}" destId="{E5A5DC62-C041-AC40-A982-5E5865F19597}" srcOrd="0" destOrd="0" parTransId="{5F69E85B-4C2E-3F4E-A58F-6621516BE700}" sibTransId="{7A6B8C6C-C111-E248-8495-191EF1E18427}"/>
    <dgm:cxn modelId="{AB14237B-D925-B649-AC4A-02DB108D9026}" type="presOf" srcId="{E5A5DC62-C041-AC40-A982-5E5865F19597}" destId="{DA6D2D55-D0FE-D24C-ADB7-67F3CE93FD91}" srcOrd="0" destOrd="0" presId="urn:microsoft.com/office/officeart/2005/8/layout/hChevron3"/>
    <dgm:cxn modelId="{0992538F-C713-B24A-98C9-4C735ACA1C82}" srcId="{717A1011-076A-FE49-B0C5-65899220AA3F}" destId="{F85BF19A-E370-DD49-BC98-F8C07736EB82}" srcOrd="1" destOrd="0" parTransId="{0AAD564F-0D9C-6D41-B5BC-6196D2407C24}" sibTransId="{1272C505-057E-2F42-A94E-F103A34C6106}"/>
    <dgm:cxn modelId="{65ECD2A0-1F88-874D-9BA2-AAA7C3E03F19}" srcId="{717A1011-076A-FE49-B0C5-65899220AA3F}" destId="{7F6199C1-BE91-4848-8FEA-CDED7B399317}" srcOrd="3" destOrd="0" parTransId="{FC919486-E92F-8244-A4E2-4E9D1C6684C8}" sibTransId="{A1FD3BEF-B67B-134B-8A9F-4DFD2A98ADC3}"/>
    <dgm:cxn modelId="{EAC8B8EB-B093-3B44-8A7A-B80CB004CF8F}" type="presOf" srcId="{F85BF19A-E370-DD49-BC98-F8C07736EB82}" destId="{D89C3858-51E6-1748-8882-7C50D287B7EE}" srcOrd="0" destOrd="0" presId="urn:microsoft.com/office/officeart/2005/8/layout/hChevron3"/>
    <dgm:cxn modelId="{3B3C48FD-DCF1-9840-B690-ABABA257DA41}" type="presOf" srcId="{65356A32-FCD1-9E4B-B448-D7B861228E77}" destId="{316420F7-3DE7-3A4B-8CA4-0625F384C4D2}" srcOrd="0" destOrd="0" presId="urn:microsoft.com/office/officeart/2005/8/layout/hChevron3"/>
    <dgm:cxn modelId="{C560A2CF-5528-D44D-A38C-DCB013F47833}" type="presParOf" srcId="{BC0AC3CD-858F-3F4E-AAD1-FE28AFC687D1}" destId="{DA6D2D55-D0FE-D24C-ADB7-67F3CE93FD91}" srcOrd="0" destOrd="0" presId="urn:microsoft.com/office/officeart/2005/8/layout/hChevron3"/>
    <dgm:cxn modelId="{5BB0EC69-ECC1-1647-9387-332D9205DC2E}" type="presParOf" srcId="{BC0AC3CD-858F-3F4E-AAD1-FE28AFC687D1}" destId="{29614C5C-86A8-4344-8BAC-88DD45058249}" srcOrd="1" destOrd="0" presId="urn:microsoft.com/office/officeart/2005/8/layout/hChevron3"/>
    <dgm:cxn modelId="{FB6CAD68-B7D5-0047-BE10-21B70B3A5897}" type="presParOf" srcId="{BC0AC3CD-858F-3F4E-AAD1-FE28AFC687D1}" destId="{D89C3858-51E6-1748-8882-7C50D287B7EE}" srcOrd="2" destOrd="0" presId="urn:microsoft.com/office/officeart/2005/8/layout/hChevron3"/>
    <dgm:cxn modelId="{594EC637-063F-9642-8167-CDA82469BA7B}" type="presParOf" srcId="{BC0AC3CD-858F-3F4E-AAD1-FE28AFC687D1}" destId="{975BFDF8-E21A-9D46-B9BC-7B61C4151352}" srcOrd="3" destOrd="0" presId="urn:microsoft.com/office/officeart/2005/8/layout/hChevron3"/>
    <dgm:cxn modelId="{5B793315-E351-2942-ACC2-2DB4448BE73D}" type="presParOf" srcId="{BC0AC3CD-858F-3F4E-AAD1-FE28AFC687D1}" destId="{316420F7-3DE7-3A4B-8CA4-0625F384C4D2}" srcOrd="4" destOrd="0" presId="urn:microsoft.com/office/officeart/2005/8/layout/hChevron3"/>
    <dgm:cxn modelId="{E43BFD50-6554-D449-A216-979EC7AF0226}" type="presParOf" srcId="{BC0AC3CD-858F-3F4E-AAD1-FE28AFC687D1}" destId="{E323BCDE-54D1-3746-8A35-F959743FCE99}" srcOrd="5" destOrd="0" presId="urn:microsoft.com/office/officeart/2005/8/layout/hChevron3"/>
    <dgm:cxn modelId="{C9CEDEAB-B2A0-7B4E-93A2-222A5B136B80}" type="presParOf" srcId="{BC0AC3CD-858F-3F4E-AAD1-FE28AFC687D1}" destId="{A09D3F8B-F1CB-064C-B5F7-04C36E231F4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D2D55-D0FE-D24C-ADB7-67F3CE93FD91}">
      <dsp:nvSpPr>
        <dsp:cNvPr id="0" name=""/>
        <dsp:cNvSpPr/>
      </dsp:nvSpPr>
      <dsp:spPr>
        <a:xfrm>
          <a:off x="1134" y="0"/>
          <a:ext cx="2847268" cy="865317"/>
        </a:xfrm>
        <a:prstGeom prst="homePlate">
          <a:avLst/>
        </a:prstGeom>
        <a:solidFill>
          <a:srgbClr val="4BACC6">
            <a:alpha val="90000"/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b" anchorCtr="0">
          <a:noAutofit/>
        </a:bodyPr>
        <a:lstStyle/>
        <a:p>
          <a:pPr marL="0" lvl="0" indent="0" algn="ctr" defTabSz="1244600">
            <a:lnSpc>
              <a:spcPct val="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FYQ1</a:t>
          </a:r>
          <a:r>
            <a:rPr lang="ko-KR" altLang="en-US" sz="28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+mn-ea"/>
              <a:cs typeface="+mn-cs"/>
            </a:rPr>
            <a:t> </a:t>
          </a:r>
          <a:endParaRPr lang="en-US" altLang="ko-KR" sz="2800" kern="1200" dirty="0">
            <a:solidFill>
              <a:sysClr val="window" lastClr="FFFFFF"/>
            </a:solidFill>
            <a:latin typeface="Gotham Rounded Medium" panose="02000000000000000000" pitchFamily="2" charset="-128"/>
            <a:ea typeface="Gotham Rounded Medium" panose="02000000000000000000" pitchFamily="2" charset="-128"/>
            <a:cs typeface="+mn-cs"/>
          </a:endParaRPr>
        </a:p>
        <a:p>
          <a:pPr marL="0" lvl="0" indent="0" algn="ctr" defTabSz="1244600">
            <a:lnSpc>
              <a:spcPct val="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8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 </a:t>
          </a: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~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 </a:t>
          </a: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10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</a:t>
          </a:r>
          <a:endParaRPr lang="en-US" sz="1600" kern="1200" dirty="0">
            <a:solidFill>
              <a:sysClr val="window" lastClr="FFFFFF"/>
            </a:solidFill>
            <a:latin typeface="Gotham Rounded Medium" panose="02000000000000000000" pitchFamily="2" charset="-128"/>
            <a:ea typeface="Gotham Rounded Medium" panose="02000000000000000000" pitchFamily="2" charset="-128"/>
            <a:cs typeface="+mn-cs"/>
          </a:endParaRPr>
        </a:p>
      </dsp:txBody>
      <dsp:txXfrm>
        <a:off x="1134" y="0"/>
        <a:ext cx="2630939" cy="865317"/>
      </dsp:txXfrm>
    </dsp:sp>
    <dsp:sp modelId="{D89C3858-51E6-1748-8882-7C50D287B7EE}">
      <dsp:nvSpPr>
        <dsp:cNvPr id="0" name=""/>
        <dsp:cNvSpPr/>
      </dsp:nvSpPr>
      <dsp:spPr>
        <a:xfrm>
          <a:off x="2157770" y="0"/>
          <a:ext cx="3453159" cy="865317"/>
        </a:xfrm>
        <a:prstGeom prst="chevron">
          <a:avLst/>
        </a:prstGeom>
        <a:solidFill>
          <a:srgbClr val="4BACC6">
            <a:alpha val="90000"/>
            <a:hueOff val="0"/>
            <a:satOff val="0"/>
            <a:lumOff val="0"/>
            <a:alphaOff val="-13333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b" anchorCtr="0">
          <a:noAutofit/>
        </a:bodyPr>
        <a:lstStyle/>
        <a:p>
          <a:pPr marL="0" lvl="0" indent="0" algn="ctr" defTabSz="1244600">
            <a:lnSpc>
              <a:spcPct val="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FYQ2</a:t>
          </a:r>
        </a:p>
        <a:p>
          <a:pPr marL="0" lvl="0" indent="0" algn="ctr" defTabSz="1244600">
            <a:lnSpc>
              <a:spcPct val="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11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 </a:t>
          </a: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~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 </a:t>
          </a: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1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</a:t>
          </a:r>
          <a:endParaRPr lang="en-US" sz="1600" kern="1200" dirty="0">
            <a:solidFill>
              <a:sysClr val="window" lastClr="FFFFFF"/>
            </a:solidFill>
            <a:latin typeface="Gotham Rounded Medium" panose="02000000000000000000" pitchFamily="2" charset="-128"/>
            <a:ea typeface="Gotham Rounded Medium" panose="02000000000000000000" pitchFamily="2" charset="-128"/>
            <a:cs typeface="+mn-cs"/>
          </a:endParaRPr>
        </a:p>
      </dsp:txBody>
      <dsp:txXfrm>
        <a:off x="2590429" y="0"/>
        <a:ext cx="2587842" cy="865317"/>
      </dsp:txXfrm>
    </dsp:sp>
    <dsp:sp modelId="{316420F7-3DE7-3A4B-8CA4-0625F384C4D2}">
      <dsp:nvSpPr>
        <dsp:cNvPr id="0" name=""/>
        <dsp:cNvSpPr/>
      </dsp:nvSpPr>
      <dsp:spPr>
        <a:xfrm>
          <a:off x="4920298" y="0"/>
          <a:ext cx="3453159" cy="865317"/>
        </a:xfrm>
        <a:prstGeom prst="chevron">
          <a:avLst/>
        </a:prstGeom>
        <a:solidFill>
          <a:srgbClr val="4BACC6">
            <a:alpha val="90000"/>
            <a:hueOff val="0"/>
            <a:satOff val="0"/>
            <a:lumOff val="0"/>
            <a:alphaOff val="-26667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b" anchorCtr="0">
          <a:noAutofit/>
        </a:bodyPr>
        <a:lstStyle/>
        <a:p>
          <a:pPr marL="0" lvl="0" indent="0" algn="ctr" defTabSz="1244600">
            <a:lnSpc>
              <a:spcPct val="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FYQ3</a:t>
          </a:r>
        </a:p>
        <a:p>
          <a:pPr marL="0" lvl="0" indent="0" algn="ctr" defTabSz="1244600">
            <a:lnSpc>
              <a:spcPct val="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2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 </a:t>
          </a: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~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 </a:t>
          </a: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4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</a:t>
          </a:r>
          <a:endParaRPr lang="en-US" sz="1600" kern="1200" dirty="0">
            <a:solidFill>
              <a:sysClr val="window" lastClr="FFFFFF"/>
            </a:solidFill>
            <a:latin typeface="Gotham Rounded Medium" panose="02000000000000000000" pitchFamily="2" charset="-128"/>
            <a:ea typeface="Gotham Rounded Medium" panose="02000000000000000000" pitchFamily="2" charset="-128"/>
            <a:cs typeface="+mn-cs"/>
          </a:endParaRPr>
        </a:p>
      </dsp:txBody>
      <dsp:txXfrm>
        <a:off x="5352957" y="0"/>
        <a:ext cx="2587842" cy="865317"/>
      </dsp:txXfrm>
    </dsp:sp>
    <dsp:sp modelId="{A09D3F8B-F1CB-064C-B5F7-04C36E231F48}">
      <dsp:nvSpPr>
        <dsp:cNvPr id="0" name=""/>
        <dsp:cNvSpPr/>
      </dsp:nvSpPr>
      <dsp:spPr>
        <a:xfrm>
          <a:off x="7682826" y="0"/>
          <a:ext cx="3453159" cy="865317"/>
        </a:xfrm>
        <a:prstGeom prst="chevron">
          <a:avLst/>
        </a:prstGeom>
        <a:solidFill>
          <a:srgbClr val="4BACC6">
            <a:alpha val="90000"/>
            <a:hueOff val="0"/>
            <a:satOff val="0"/>
            <a:lumOff val="0"/>
            <a:alphaOff val="-4000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b" anchorCtr="0">
          <a:noAutofit/>
        </a:bodyPr>
        <a:lstStyle/>
        <a:p>
          <a:pPr marL="0" lvl="0" indent="0" algn="ctr" defTabSz="1244600">
            <a:lnSpc>
              <a:spcPct val="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FYQ4</a:t>
          </a:r>
        </a:p>
        <a:p>
          <a:pPr marL="0" lvl="0" indent="0" algn="ctr" defTabSz="1244600">
            <a:lnSpc>
              <a:spcPct val="2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5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 </a:t>
          </a: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~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 </a:t>
          </a:r>
          <a:r>
            <a:rPr lang="en-US" altLang="ko-KR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Gotham Rounded Medium" panose="02000000000000000000" pitchFamily="2" charset="-128"/>
              <a:cs typeface="+mn-cs"/>
            </a:rPr>
            <a:t>7</a:t>
          </a:r>
          <a:r>
            <a:rPr lang="ko-KR" altLang="en-US" sz="1600" kern="1200" dirty="0">
              <a:solidFill>
                <a:sysClr val="window" lastClr="FFFFFF"/>
              </a:solidFill>
              <a:latin typeface="Gotham Rounded Medium" panose="02000000000000000000" pitchFamily="2" charset="-128"/>
              <a:ea typeface="Malgun Gothic" panose="020B0503020000020004" pitchFamily="34" charset="-127"/>
              <a:cs typeface="+mn-cs"/>
            </a:rPr>
            <a:t>월</a:t>
          </a:r>
          <a:endParaRPr lang="en-US" sz="1600" kern="1200" dirty="0">
            <a:solidFill>
              <a:sysClr val="window" lastClr="FFFFFF"/>
            </a:solidFill>
            <a:latin typeface="Gotham Rounded Medium" panose="02000000000000000000" pitchFamily="2" charset="-128"/>
            <a:ea typeface="Gotham Rounded Medium" panose="02000000000000000000" pitchFamily="2" charset="-128"/>
            <a:cs typeface="+mn-cs"/>
          </a:endParaRPr>
        </a:p>
      </dsp:txBody>
      <dsp:txXfrm>
        <a:off x="8115485" y="0"/>
        <a:ext cx="2587842" cy="865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F43EE-5CB6-2741-985B-383AFC60C440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A2018-3C35-F148-8205-9705DBC23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Green_Title slide">
    <p:bg>
      <p:bgPr>
        <a:gradFill>
          <a:gsLst>
            <a:gs pos="50000">
              <a:schemeClr val="accent5"/>
            </a:gs>
            <a:gs pos="0">
              <a:schemeClr val="bg2"/>
            </a:gs>
            <a:gs pos="100000">
              <a:srgbClr val="B0D23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3AFDAD-D076-934B-BDC5-3B0B170453E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3279C1B-4808-5844-B464-1C2BB2401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7F77D15-659C-8044-A61A-F85AC3C24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627262-CEA2-ED4D-8712-94789C4E3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40233" y="273650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2337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Teal_Divider slide">
    <p:bg>
      <p:bgPr>
        <a:gradFill>
          <a:gsLst>
            <a:gs pos="50000">
              <a:srgbClr val="348AC7"/>
            </a:gs>
            <a:gs pos="0">
              <a:schemeClr val="accent6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447917F3-659B-8440-BD05-CD4489E1208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0254889-104D-6247-B03F-D1606EB67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3422EB6-BC0D-1147-BEFD-75F011960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9B02C19-63A9-BB4A-A67D-3FA774AE0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76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Orange_Divider slide">
    <p:bg>
      <p:bgPr>
        <a:gradFill>
          <a:gsLst>
            <a:gs pos="0">
              <a:schemeClr val="accent5"/>
            </a:gs>
            <a:gs pos="50000">
              <a:srgbClr val="7B9082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3949FB01-AF4D-0847-9DA9-137600FDFC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FB6F4E2-621D-7D46-AA04-C4CA447B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BC0C8BD-1263-4A48-B2A7-5C27FA2D3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0F6B3CA-E12B-A945-AF9A-5F485E3D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16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elOrange_Divider slide">
    <p:bg>
      <p:bgPr>
        <a:gradFill>
          <a:gsLst>
            <a:gs pos="50000">
              <a:srgbClr val="AC6766"/>
            </a:gs>
            <a:gs pos="0">
              <a:schemeClr val="accent6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94B36B1B-27E6-FB4A-BF66-D14F3539441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DF4D0C91-28E3-BD43-946C-7990B80CB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FEA584C-E53D-8F42-BDE7-75BDDDBFD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78DCDF1-ADFC-FC40-82BB-41820799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6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Purple_Divider slide">
    <p:bg>
      <p:bgPr>
        <a:gradFill>
          <a:gsLst>
            <a:gs pos="50000">
              <a:srgbClr val="3457A7"/>
            </a:gs>
            <a:gs pos="0">
              <a:schemeClr val="bg2"/>
            </a:gs>
            <a:gs pos="100000">
              <a:schemeClr val="accent6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65F839A7-9DFC-1045-9DEB-E4A02DBC2FB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9119055-FF34-2E4D-BF24-D12471813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5430C06-B191-8540-9F99-297C8AC19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E6799CB-83AC-E44D-A3E8-210D15EF1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538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Orange_Divider slide">
    <p:bg>
      <p:bgPr>
        <a:gradFill>
          <a:gsLst>
            <a:gs pos="50000">
              <a:srgbClr val="7C8162"/>
            </a:gs>
            <a:gs pos="0">
              <a:schemeClr val="bg2"/>
            </a:gs>
            <a:gs pos="100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04D9A5C3-556B-CD48-9BDA-4630B4A6A3D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81015FA-1318-C049-884A-9C94D80B6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A7F898A-C1C5-B741-8B82-03D53EA27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24E968D-DB31-AF46-BAF5-3A13CEEA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063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37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1809750" y="1371600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469380" y="137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7669530" y="1371600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2616799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1809750" y="2616799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6469380" y="2616799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7669530" y="2616799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3861998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25"/>
          </p:nvPr>
        </p:nvSpPr>
        <p:spPr>
          <a:xfrm>
            <a:off x="1809750" y="3861998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6469380" y="3861998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7669530" y="3861998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5107197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1809750" y="5107197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6469380" y="5107197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7669530" y="5107197"/>
            <a:ext cx="36385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144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Green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 flip="none" rotWithShape="1">
            <a:gsLst>
              <a:gs pos="50000">
                <a:srgbClr val="5A906C"/>
              </a:gs>
              <a:gs pos="0">
                <a:schemeClr val="bg2"/>
              </a:gs>
              <a:gs pos="100000">
                <a:srgbClr val="B0D23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47335" y="6381328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6682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Teal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50000">
                <a:srgbClr val="0381C2"/>
              </a:gs>
              <a:gs pos="0">
                <a:schemeClr val="bg2"/>
              </a:gs>
              <a:gs pos="100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549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Teal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50000">
                <a:srgbClr val="348AC7"/>
              </a:gs>
              <a:gs pos="0">
                <a:schemeClr val="accent6"/>
              </a:gs>
              <a:gs pos="100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764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Oran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rgbClr val="7B9082"/>
              </a:gs>
              <a:gs pos="100000">
                <a:schemeClr val="accent4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93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Teal_Title slide">
    <p:bg>
      <p:bgPr>
        <a:gradFill>
          <a:gsLst>
            <a:gs pos="0">
              <a:schemeClr val="bg2"/>
            </a:gs>
            <a:gs pos="50000">
              <a:srgbClr val="0381C2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DB377640-E8D5-3142-9C6B-CC2DF4BAA94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12EFE0C-70A0-5B48-B145-C2ABB590B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3128997-922D-7247-B7CC-512BD96ED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47EB40B-1979-3443-A1BD-2A3274A4E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6D2EC92-8A44-D342-AE6A-6BB2FAD898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82813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Oran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50000">
                <a:srgbClr val="AC6766"/>
              </a:gs>
              <a:gs pos="0">
                <a:schemeClr val="accent6"/>
              </a:gs>
              <a:gs pos="100000">
                <a:schemeClr val="accent4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50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Purpl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50000">
                <a:srgbClr val="3457A7"/>
              </a:gs>
              <a:gs pos="0">
                <a:schemeClr val="bg2"/>
              </a:gs>
              <a:gs pos="100000">
                <a:schemeClr val="accent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515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Orang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4132" y="0"/>
            <a:ext cx="5223832" cy="6858000"/>
          </a:xfrm>
          <a:prstGeom prst="rect">
            <a:avLst/>
          </a:prstGeom>
          <a:gradFill>
            <a:gsLst>
              <a:gs pos="50000">
                <a:srgbClr val="7C8162"/>
              </a:gs>
              <a:gs pos="0">
                <a:schemeClr val="bg2"/>
              </a:gs>
              <a:gs pos="100000">
                <a:schemeClr val="accent3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|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609599" y="3121224"/>
            <a:ext cx="3632405" cy="6155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753100" y="7620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753100" y="18669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753100" y="29718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753100" y="40767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753100" y="5181600"/>
            <a:ext cx="914400" cy="9144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6953250" y="7620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953250" y="18669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6953250" y="29718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6953250" y="40767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6953250" y="5181600"/>
            <a:ext cx="4629150" cy="91440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1E1E1E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545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ra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A307953-38AB-9445-A353-FD5D8CD6F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98528" y="6313819"/>
            <a:ext cx="59494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51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9425" y="1371600"/>
            <a:ext cx="11233149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9425" y="2464399"/>
            <a:ext cx="11233149" cy="370145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C32614-C405-584A-A44C-915246E0B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98528" y="6313819"/>
            <a:ext cx="59494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87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slide with 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2512923"/>
            <a:ext cx="5120640" cy="295466"/>
          </a:xfrm>
        </p:spPr>
        <p:txBody>
          <a:bodyPr wrap="square">
            <a:spAutoFit/>
          </a:bodyPr>
          <a:lstStyle>
            <a:lvl1pPr marL="0" indent="0">
              <a:buNone/>
              <a:defRPr sz="16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2914559"/>
            <a:ext cx="5120640" cy="318144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9425" y="1371600"/>
            <a:ext cx="11233149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481448" y="2512923"/>
            <a:ext cx="5120640" cy="295466"/>
          </a:xfrm>
        </p:spPr>
        <p:txBody>
          <a:bodyPr wrap="square">
            <a:spAutoFit/>
          </a:bodyPr>
          <a:lstStyle>
            <a:lvl1pPr marL="0" indent="0">
              <a:buNone/>
              <a:defRPr sz="16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7"/>
          </p:nvPr>
        </p:nvSpPr>
        <p:spPr>
          <a:xfrm>
            <a:off x="6481448" y="2914559"/>
            <a:ext cx="5120640" cy="318144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07D03DA-D2EB-B242-9240-692C9CE7214F}"/>
              </a:ext>
            </a:extLst>
          </p:cNvPr>
          <p:cNvSpPr txBox="1">
            <a:spLocks/>
          </p:cNvSpPr>
          <p:nvPr userDrawn="1"/>
        </p:nvSpPr>
        <p:spPr>
          <a:xfrm>
            <a:off x="5798528" y="6313819"/>
            <a:ext cx="59494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6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aragraph slide with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33374"/>
            <a:ext cx="5613527" cy="123038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9425" y="1972163"/>
            <a:ext cx="5613527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9425" y="3113155"/>
            <a:ext cx="5311775" cy="270843"/>
          </a:xfrm>
        </p:spPr>
        <p:txBody>
          <a:bodyPr wrap="square">
            <a:spAutoFit/>
          </a:bodyPr>
          <a:lstStyle>
            <a:lvl1pPr marL="0" indent="0">
              <a:buNone/>
              <a:defRPr sz="16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79425" y="3514790"/>
            <a:ext cx="5613527" cy="265106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  <p:sp>
        <p:nvSpPr>
          <p:cNvPr id="15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6092952" y="71998"/>
            <a:ext cx="6099048" cy="6786001"/>
          </a:xfrm>
        </p:spPr>
        <p:txBody>
          <a:bodyPr bIns="1097280"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2883B-E752-B249-8BE3-C916632D1DD6}"/>
              </a:ext>
            </a:extLst>
          </p:cNvPr>
          <p:cNvSpPr/>
          <p:nvPr userDrawn="1"/>
        </p:nvSpPr>
        <p:spPr>
          <a:xfrm>
            <a:off x="0" y="-1"/>
            <a:ext cx="12192000" cy="7200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880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4350-F27E-3341-A0F8-04CD2F148161}"/>
              </a:ext>
            </a:extLst>
          </p:cNvPr>
          <p:cNvSpPr txBox="1">
            <a:spLocks/>
          </p:cNvSpPr>
          <p:nvPr userDrawn="1"/>
        </p:nvSpPr>
        <p:spPr>
          <a:xfrm>
            <a:off x="5798528" y="6313819"/>
            <a:ext cx="59494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56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Clr>
                <a:schemeClr val="accent1"/>
              </a:buClr>
              <a:buFont typeface="+mj-lt"/>
              <a:buAutoNum type="arabicPeriod"/>
              <a:defRPr/>
            </a:lvl1pPr>
            <a:lvl2pPr marL="685800" indent="-285750">
              <a:buFont typeface="+mj-lt"/>
              <a:buAutoNum type="arabicPeriod"/>
              <a:defRPr/>
            </a:lvl2pPr>
            <a:lvl3pPr marL="1085850" indent="-28575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3CC0-12B7-5942-AFF9-BADF340260B2}"/>
              </a:ext>
            </a:extLst>
          </p:cNvPr>
          <p:cNvSpPr txBox="1">
            <a:spLocks/>
          </p:cNvSpPr>
          <p:nvPr userDrawn="1"/>
        </p:nvSpPr>
        <p:spPr>
          <a:xfrm>
            <a:off x="5798528" y="6313819"/>
            <a:ext cx="59494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58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47DC-375A-F84F-87FA-CA432E193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98528" y="6313819"/>
            <a:ext cx="59494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8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Teal_Title slide">
    <p:bg>
      <p:bgPr>
        <a:gradFill>
          <a:gsLst>
            <a:gs pos="50000">
              <a:srgbClr val="348AC7"/>
            </a:gs>
            <a:gs pos="0">
              <a:schemeClr val="accent6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A21C4CAA-C7A9-FC44-B7DC-107D6C2F8E1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8EFBB60-89AB-2A4D-96F9-F6E250D95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60B2882-A863-F44E-A4C4-42749877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22F218F-6474-AD4C-B659-A29ECB712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182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slide">
    <p:bg>
      <p:bgPr>
        <a:gradFill>
          <a:gsLst>
            <a:gs pos="50000">
              <a:srgbClr val="5A906C"/>
            </a:gs>
            <a:gs pos="0">
              <a:schemeClr val="bg2"/>
            </a:gs>
            <a:gs pos="100000">
              <a:srgbClr val="B0D23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95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slide">
    <p:bg>
      <p:bgPr>
        <a:gradFill>
          <a:gsLst>
            <a:gs pos="50000">
              <a:srgbClr val="0381C2"/>
            </a:gs>
            <a:gs pos="0">
              <a:schemeClr val="bg2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95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slide">
    <p:bg>
      <p:bgPr>
        <a:gradFill>
          <a:gsLst>
            <a:gs pos="50000">
              <a:srgbClr val="348AC7"/>
            </a:gs>
            <a:gs pos="0">
              <a:schemeClr val="accent6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106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Quote slide">
    <p:bg>
      <p:bgPr>
        <a:gradFill>
          <a:gsLst>
            <a:gs pos="50000">
              <a:srgbClr val="7B9082"/>
            </a:gs>
            <a:gs pos="0">
              <a:schemeClr val="accent5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45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Quote slide">
    <p:bg>
      <p:bgPr>
        <a:gradFill>
          <a:gsLst>
            <a:gs pos="50500">
              <a:srgbClr val="AC6766"/>
            </a:gs>
            <a:gs pos="1000">
              <a:schemeClr val="accent6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58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Quote slide">
    <p:bg>
      <p:bgPr>
        <a:gradFill>
          <a:gsLst>
            <a:gs pos="50500">
              <a:srgbClr val="3457A7"/>
            </a:gs>
            <a:gs pos="1000">
              <a:schemeClr val="bg2"/>
            </a:gs>
            <a:gs pos="100000">
              <a:schemeClr val="accent6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6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Quote slide">
    <p:bg>
      <p:bgPr>
        <a:gradFill>
          <a:gsLst>
            <a:gs pos="50500">
              <a:srgbClr val="7C8162"/>
            </a:gs>
            <a:gs pos="1000">
              <a:schemeClr val="bg2"/>
            </a:gs>
            <a:gs pos="100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36799" y="6273000"/>
            <a:ext cx="365289" cy="255600"/>
            <a:chOff x="6935788" y="3157538"/>
            <a:chExt cx="1136650" cy="795337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631690" y="481013"/>
            <a:ext cx="1044081" cy="873125"/>
          </a:xfrm>
          <a:custGeom>
            <a:avLst/>
            <a:gdLst>
              <a:gd name="connsiteX0" fmla="*/ 890811 w 1044081"/>
              <a:gd name="connsiteY0" fmla="*/ 0 h 873125"/>
              <a:gd name="connsiteX1" fmla="*/ 916860 w 1044081"/>
              <a:gd name="connsiteY1" fmla="*/ 1667 h 873125"/>
              <a:gd name="connsiteX2" fmla="*/ 935704 w 1044081"/>
              <a:gd name="connsiteY2" fmla="*/ 13894 h 873125"/>
              <a:gd name="connsiteX3" fmla="*/ 939584 w 1044081"/>
              <a:gd name="connsiteY3" fmla="*/ 36681 h 873125"/>
              <a:gd name="connsiteX4" fmla="*/ 914089 w 1044081"/>
              <a:gd name="connsiteY4" fmla="*/ 126717 h 873125"/>
              <a:gd name="connsiteX5" fmla="*/ 891920 w 1044081"/>
              <a:gd name="connsiteY5" fmla="*/ 146169 h 873125"/>
              <a:gd name="connsiteX6" fmla="*/ 695166 w 1044081"/>
              <a:gd name="connsiteY6" fmla="*/ 404050 h 873125"/>
              <a:gd name="connsiteX7" fmla="*/ 790495 w 1044081"/>
              <a:gd name="connsiteY7" fmla="*/ 384597 h 873125"/>
              <a:gd name="connsiteX8" fmla="*/ 866979 w 1044081"/>
              <a:gd name="connsiteY8" fmla="*/ 395713 h 873125"/>
              <a:gd name="connsiteX9" fmla="*/ 1012743 w 1044081"/>
              <a:gd name="connsiteY9" fmla="*/ 510759 h 873125"/>
              <a:gd name="connsiteX10" fmla="*/ 1034913 w 1044081"/>
              <a:gd name="connsiteY10" fmla="*/ 695277 h 873125"/>
              <a:gd name="connsiteX11" fmla="*/ 801579 w 1044081"/>
              <a:gd name="connsiteY11" fmla="*/ 873125 h 873125"/>
              <a:gd name="connsiteX12" fmla="*/ 800471 w 1044081"/>
              <a:gd name="connsiteY12" fmla="*/ 873125 h 873125"/>
              <a:gd name="connsiteX13" fmla="*/ 598175 w 1044081"/>
              <a:gd name="connsiteY13" fmla="*/ 770862 h 873125"/>
              <a:gd name="connsiteX14" fmla="*/ 558270 w 1044081"/>
              <a:gd name="connsiteY14" fmla="*/ 351807 h 873125"/>
              <a:gd name="connsiteX15" fmla="*/ 890811 w 1044081"/>
              <a:gd name="connsiteY15" fmla="*/ 0 h 873125"/>
              <a:gd name="connsiteX16" fmla="*/ 357799 w 1044081"/>
              <a:gd name="connsiteY16" fmla="*/ 0 h 873125"/>
              <a:gd name="connsiteX17" fmla="*/ 383875 w 1044081"/>
              <a:gd name="connsiteY17" fmla="*/ 1667 h 873125"/>
              <a:gd name="connsiteX18" fmla="*/ 402739 w 1044081"/>
              <a:gd name="connsiteY18" fmla="*/ 13894 h 873125"/>
              <a:gd name="connsiteX19" fmla="*/ 406067 w 1044081"/>
              <a:gd name="connsiteY19" fmla="*/ 36681 h 873125"/>
              <a:gd name="connsiteX20" fmla="*/ 381101 w 1044081"/>
              <a:gd name="connsiteY20" fmla="*/ 126717 h 873125"/>
              <a:gd name="connsiteX21" fmla="*/ 358909 w 1044081"/>
              <a:gd name="connsiteY21" fmla="*/ 146169 h 873125"/>
              <a:gd name="connsiteX22" fmla="*/ 161397 w 1044081"/>
              <a:gd name="connsiteY22" fmla="*/ 404050 h 873125"/>
              <a:gd name="connsiteX23" fmla="*/ 257379 w 1044081"/>
              <a:gd name="connsiteY23" fmla="*/ 384597 h 873125"/>
              <a:gd name="connsiteX24" fmla="*/ 333942 w 1044081"/>
              <a:gd name="connsiteY24" fmla="*/ 395713 h 873125"/>
              <a:gd name="connsiteX25" fmla="*/ 479857 w 1044081"/>
              <a:gd name="connsiteY25" fmla="*/ 510759 h 873125"/>
              <a:gd name="connsiteX26" fmla="*/ 502049 w 1044081"/>
              <a:gd name="connsiteY26" fmla="*/ 695277 h 873125"/>
              <a:gd name="connsiteX27" fmla="*/ 268475 w 1044081"/>
              <a:gd name="connsiteY27" fmla="*/ 873125 h 873125"/>
              <a:gd name="connsiteX28" fmla="*/ 267366 w 1044081"/>
              <a:gd name="connsiteY28" fmla="*/ 873125 h 873125"/>
              <a:gd name="connsiteX29" fmla="*/ 64306 w 1044081"/>
              <a:gd name="connsiteY29" fmla="*/ 770862 h 873125"/>
              <a:gd name="connsiteX30" fmla="*/ 24915 w 1044081"/>
              <a:gd name="connsiteY30" fmla="*/ 351807 h 873125"/>
              <a:gd name="connsiteX31" fmla="*/ 357799 w 1044081"/>
              <a:gd name="connsiteY31" fmla="*/ 0 h 87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4081" h="873125">
                <a:moveTo>
                  <a:pt x="890811" y="0"/>
                </a:moveTo>
                <a:cubicBezTo>
                  <a:pt x="899679" y="0"/>
                  <a:pt x="908547" y="556"/>
                  <a:pt x="916860" y="1667"/>
                </a:cubicBezTo>
                <a:cubicBezTo>
                  <a:pt x="924620" y="2779"/>
                  <a:pt x="931825" y="7225"/>
                  <a:pt x="935704" y="13894"/>
                </a:cubicBezTo>
                <a:cubicBezTo>
                  <a:pt x="940138" y="20564"/>
                  <a:pt x="941247" y="28900"/>
                  <a:pt x="939584" y="36681"/>
                </a:cubicBezTo>
                <a:cubicBezTo>
                  <a:pt x="939584" y="36681"/>
                  <a:pt x="939584" y="36681"/>
                  <a:pt x="914089" y="126717"/>
                </a:cubicBezTo>
                <a:cubicBezTo>
                  <a:pt x="911318" y="137277"/>
                  <a:pt x="902450" y="144502"/>
                  <a:pt x="891920" y="146169"/>
                </a:cubicBezTo>
                <a:cubicBezTo>
                  <a:pt x="776639" y="163398"/>
                  <a:pt x="718998" y="315681"/>
                  <a:pt x="695166" y="404050"/>
                </a:cubicBezTo>
                <a:cubicBezTo>
                  <a:pt x="720107" y="393490"/>
                  <a:pt x="752252" y="384597"/>
                  <a:pt x="790495" y="384597"/>
                </a:cubicBezTo>
                <a:cubicBezTo>
                  <a:pt x="815435" y="384597"/>
                  <a:pt x="841484" y="388488"/>
                  <a:pt x="866979" y="395713"/>
                </a:cubicBezTo>
                <a:cubicBezTo>
                  <a:pt x="929608" y="413498"/>
                  <a:pt x="981152" y="454625"/>
                  <a:pt x="1012743" y="510759"/>
                </a:cubicBezTo>
                <a:cubicBezTo>
                  <a:pt x="1044335" y="566892"/>
                  <a:pt x="1052648" y="632474"/>
                  <a:pt x="1034913" y="695277"/>
                </a:cubicBezTo>
                <a:cubicBezTo>
                  <a:pt x="1005538" y="799763"/>
                  <a:pt x="909655" y="873125"/>
                  <a:pt x="801579" y="873125"/>
                </a:cubicBezTo>
                <a:cubicBezTo>
                  <a:pt x="801025" y="873125"/>
                  <a:pt x="801025" y="873125"/>
                  <a:pt x="800471" y="873125"/>
                </a:cubicBezTo>
                <a:cubicBezTo>
                  <a:pt x="712902" y="869235"/>
                  <a:pt x="644730" y="835332"/>
                  <a:pt x="598175" y="770862"/>
                </a:cubicBezTo>
                <a:cubicBezTo>
                  <a:pt x="514485" y="655816"/>
                  <a:pt x="524461" y="472966"/>
                  <a:pt x="558270" y="351807"/>
                </a:cubicBezTo>
                <a:cubicBezTo>
                  <a:pt x="615910" y="144502"/>
                  <a:pt x="752806" y="0"/>
                  <a:pt x="890811" y="0"/>
                </a:cubicBezTo>
                <a:close/>
                <a:moveTo>
                  <a:pt x="357799" y="0"/>
                </a:moveTo>
                <a:cubicBezTo>
                  <a:pt x="366676" y="0"/>
                  <a:pt x="374998" y="556"/>
                  <a:pt x="383875" y="1667"/>
                </a:cubicBezTo>
                <a:cubicBezTo>
                  <a:pt x="391642" y="2779"/>
                  <a:pt x="398300" y="7225"/>
                  <a:pt x="402739" y="13894"/>
                </a:cubicBezTo>
                <a:cubicBezTo>
                  <a:pt x="407177" y="20564"/>
                  <a:pt x="408287" y="28900"/>
                  <a:pt x="406067" y="36681"/>
                </a:cubicBezTo>
                <a:cubicBezTo>
                  <a:pt x="406067" y="36681"/>
                  <a:pt x="406067" y="36681"/>
                  <a:pt x="381101" y="126717"/>
                </a:cubicBezTo>
                <a:cubicBezTo>
                  <a:pt x="378327" y="137277"/>
                  <a:pt x="369450" y="144502"/>
                  <a:pt x="358909" y="146169"/>
                </a:cubicBezTo>
                <a:cubicBezTo>
                  <a:pt x="243509" y="163398"/>
                  <a:pt x="185809" y="315681"/>
                  <a:pt x="161397" y="404050"/>
                </a:cubicBezTo>
                <a:cubicBezTo>
                  <a:pt x="186364" y="393490"/>
                  <a:pt x="219097" y="384597"/>
                  <a:pt x="257379" y="384597"/>
                </a:cubicBezTo>
                <a:cubicBezTo>
                  <a:pt x="282345" y="384597"/>
                  <a:pt x="308421" y="388488"/>
                  <a:pt x="333942" y="395713"/>
                </a:cubicBezTo>
                <a:cubicBezTo>
                  <a:pt x="396636" y="413498"/>
                  <a:pt x="448233" y="454625"/>
                  <a:pt x="479857" y="510759"/>
                </a:cubicBezTo>
                <a:cubicBezTo>
                  <a:pt x="511481" y="566892"/>
                  <a:pt x="519248" y="632474"/>
                  <a:pt x="502049" y="695277"/>
                </a:cubicBezTo>
                <a:cubicBezTo>
                  <a:pt x="472644" y="799763"/>
                  <a:pt x="376663" y="873125"/>
                  <a:pt x="268475" y="873125"/>
                </a:cubicBezTo>
                <a:cubicBezTo>
                  <a:pt x="267920" y="873125"/>
                  <a:pt x="267920" y="873125"/>
                  <a:pt x="267366" y="873125"/>
                </a:cubicBezTo>
                <a:cubicBezTo>
                  <a:pt x="179706" y="869235"/>
                  <a:pt x="111465" y="835332"/>
                  <a:pt x="64306" y="770862"/>
                </a:cubicBezTo>
                <a:cubicBezTo>
                  <a:pt x="-18915" y="655816"/>
                  <a:pt x="-8928" y="472966"/>
                  <a:pt x="24915" y="351807"/>
                </a:cubicBezTo>
                <a:cubicBezTo>
                  <a:pt x="82615" y="144502"/>
                  <a:pt x="219652" y="0"/>
                  <a:pt x="35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2219851" y="5089233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all" spc="300" baseline="0">
                <a:solidFill>
                  <a:schemeClr val="bg1"/>
                </a:solidFill>
                <a:latin typeface="Gotham Rounded Medium" panose="02000000000000000000" pitchFamily="50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2219851" y="5473002"/>
            <a:ext cx="8714014" cy="246221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219850" y="876299"/>
            <a:ext cx="8714015" cy="32194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5F210-9537-FE4C-A81B-BE066CD13273}"/>
              </a:ext>
            </a:extLst>
          </p:cNvPr>
          <p:cNvCxnSpPr>
            <a:cxnSpLocks/>
          </p:cNvCxnSpPr>
          <p:nvPr userDrawn="1"/>
        </p:nvCxnSpPr>
        <p:spPr>
          <a:xfrm>
            <a:off x="2219850" y="4607792"/>
            <a:ext cx="997215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497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9425" y="1371600"/>
            <a:ext cx="11233149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920058"/>
            <a:ext cx="283845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" y="4321694"/>
            <a:ext cx="283845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76775" y="3920058"/>
            <a:ext cx="283845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4676775" y="4321694"/>
            <a:ext cx="283845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743950" y="3920058"/>
            <a:ext cx="283845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743950" y="4321694"/>
            <a:ext cx="283845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1571625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5638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9705975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EFD75CB-5710-FB4B-9C63-28D5C2A81DDB}"/>
              </a:ext>
            </a:extLst>
          </p:cNvPr>
          <p:cNvSpPr txBox="1">
            <a:spLocks/>
          </p:cNvSpPr>
          <p:nvPr userDrawn="1"/>
        </p:nvSpPr>
        <p:spPr>
          <a:xfrm>
            <a:off x="5798528" y="6313819"/>
            <a:ext cx="59494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341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9425" y="1371600"/>
            <a:ext cx="11233149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920058"/>
            <a:ext cx="245364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" y="4321695"/>
            <a:ext cx="245364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449320" y="3920058"/>
            <a:ext cx="245364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3449320" y="4321695"/>
            <a:ext cx="245364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128760" y="3920058"/>
            <a:ext cx="245364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9128760" y="4321695"/>
            <a:ext cx="245364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137922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05866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989838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2" hasCustomPrompt="1"/>
          </p:nvPr>
        </p:nvSpPr>
        <p:spPr>
          <a:xfrm>
            <a:off x="6289040" y="3920058"/>
            <a:ext cx="2453640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23"/>
          </p:nvPr>
        </p:nvSpPr>
        <p:spPr>
          <a:xfrm>
            <a:off x="6289040" y="4321695"/>
            <a:ext cx="2453640" cy="167905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421894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4E4851F-AA73-6344-A99A-0C60904085C8}"/>
              </a:ext>
            </a:extLst>
          </p:cNvPr>
          <p:cNvSpPr txBox="1">
            <a:spLocks/>
          </p:cNvSpPr>
          <p:nvPr userDrawn="1"/>
        </p:nvSpPr>
        <p:spPr>
          <a:xfrm>
            <a:off x="5798528" y="6313819"/>
            <a:ext cx="59494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70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9425" y="1371600"/>
            <a:ext cx="11233149" cy="7239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1E1E1E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Sub-title goes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920058"/>
            <a:ext cx="1828800" cy="2215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2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" y="4321695"/>
            <a:ext cx="1828800" cy="167905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895600" y="3920058"/>
            <a:ext cx="1828800" cy="2215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2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895600" y="4321695"/>
            <a:ext cx="1828800" cy="167905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7467600" y="3920058"/>
            <a:ext cx="1828800" cy="2215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2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7467600" y="4321695"/>
            <a:ext cx="1828800" cy="167905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1066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7924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10210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181600" y="3920058"/>
            <a:ext cx="1828800" cy="2215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2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23"/>
          </p:nvPr>
        </p:nvSpPr>
        <p:spPr>
          <a:xfrm>
            <a:off x="5181600" y="4321695"/>
            <a:ext cx="1828800" cy="167905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5638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25" hasCustomPrompt="1"/>
          </p:nvPr>
        </p:nvSpPr>
        <p:spPr>
          <a:xfrm>
            <a:off x="9753600" y="3920058"/>
            <a:ext cx="1828800" cy="2215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200" baseline="0">
                <a:solidFill>
                  <a:srgbClr val="76787A"/>
                </a:solidFill>
                <a:latin typeface="Gotham Medium" panose="0200060403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IN" dirty="0"/>
              <a:t>Heading goes here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6"/>
          </p:nvPr>
        </p:nvSpPr>
        <p:spPr>
          <a:xfrm>
            <a:off x="9753600" y="4321695"/>
            <a:ext cx="1828800" cy="167905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27" hasCustomPrompt="1"/>
          </p:nvPr>
        </p:nvSpPr>
        <p:spPr>
          <a:xfrm>
            <a:off x="3352800" y="2586132"/>
            <a:ext cx="914400" cy="914400"/>
          </a:xfr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IN" dirty="0"/>
              <a:t>Icon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765122A0-1C31-6546-93B9-525C64634479}"/>
              </a:ext>
            </a:extLst>
          </p:cNvPr>
          <p:cNvSpPr txBox="1">
            <a:spLocks/>
          </p:cNvSpPr>
          <p:nvPr userDrawn="1"/>
        </p:nvSpPr>
        <p:spPr>
          <a:xfrm>
            <a:off x="5798528" y="6313819"/>
            <a:ext cx="59494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Orange_Title slide">
    <p:bg>
      <p:bgPr>
        <a:gradFill>
          <a:gsLst>
            <a:gs pos="0">
              <a:schemeClr val="accent5"/>
            </a:gs>
            <a:gs pos="50000">
              <a:srgbClr val="7B9082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0701FFA2-8CB5-F043-BEDB-4639E0499F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FEB6727-C1E2-9B40-A405-32E6A7B3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5A0B814-D2ED-D942-BA48-3433B60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33AD033-DBA3-FC4C-878B-A6C14775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2387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79425" y="1371600"/>
            <a:ext cx="11233149" cy="47942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0D83B6-2B92-664E-B00A-DC0E7311D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98528" y="6313819"/>
            <a:ext cx="59494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813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479425" y="1371600"/>
            <a:ext cx="11233149" cy="47942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53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886200" y="1371600"/>
            <a:ext cx="7715250" cy="472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371600"/>
            <a:ext cx="2898648" cy="4724400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504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>
            <a:endCxn id="42" idx="4"/>
          </p:cNvCxnSpPr>
          <p:nvPr userDrawn="1"/>
        </p:nvCxnSpPr>
        <p:spPr>
          <a:xfrm>
            <a:off x="-2115" y="2768051"/>
            <a:ext cx="862763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476628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343656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210684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077712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9944738" y="3536798"/>
            <a:ext cx="1657350" cy="2215224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Freeform 41"/>
          <p:cNvSpPr/>
          <p:nvPr userDrawn="1"/>
        </p:nvSpPr>
        <p:spPr>
          <a:xfrm>
            <a:off x="860648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2727676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 userDrawn="1"/>
        </p:nvSpPr>
        <p:spPr>
          <a:xfrm>
            <a:off x="4594704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 44"/>
          <p:cNvSpPr/>
          <p:nvPr userDrawn="1"/>
        </p:nvSpPr>
        <p:spPr>
          <a:xfrm>
            <a:off x="6461732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 45"/>
          <p:cNvSpPr/>
          <p:nvPr userDrawn="1"/>
        </p:nvSpPr>
        <p:spPr>
          <a:xfrm>
            <a:off x="8328760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 userDrawn="1"/>
        </p:nvSpPr>
        <p:spPr>
          <a:xfrm>
            <a:off x="10195786" y="2768051"/>
            <a:ext cx="1155254" cy="393700"/>
          </a:xfrm>
          <a:custGeom>
            <a:avLst/>
            <a:gdLst>
              <a:gd name="connsiteX0" fmla="*/ 0 w 1155254"/>
              <a:gd name="connsiteY0" fmla="*/ 0 h 393700"/>
              <a:gd name="connsiteX1" fmla="*/ 1155254 w 1155254"/>
              <a:gd name="connsiteY1" fmla="*/ 0 h 393700"/>
              <a:gd name="connsiteX2" fmla="*/ 1151024 w 1155254"/>
              <a:gd name="connsiteY2" fmla="*/ 13627 h 393700"/>
              <a:gd name="connsiteX3" fmla="*/ 577627 w 1155254"/>
              <a:gd name="connsiteY3" fmla="*/ 393700 h 393700"/>
              <a:gd name="connsiteX4" fmla="*/ 4230 w 1155254"/>
              <a:gd name="connsiteY4" fmla="*/ 13627 h 393700"/>
              <a:gd name="connsiteX0" fmla="*/ 0 w 1155254"/>
              <a:gd name="connsiteY0" fmla="*/ 6350 h 400050"/>
              <a:gd name="connsiteX1" fmla="*/ 549052 w 1155254"/>
              <a:gd name="connsiteY1" fmla="*/ 0 h 400050"/>
              <a:gd name="connsiteX2" fmla="*/ 1155254 w 1155254"/>
              <a:gd name="connsiteY2" fmla="*/ 6350 h 400050"/>
              <a:gd name="connsiteX3" fmla="*/ 1151024 w 1155254"/>
              <a:gd name="connsiteY3" fmla="*/ 19977 h 400050"/>
              <a:gd name="connsiteX4" fmla="*/ 577627 w 1155254"/>
              <a:gd name="connsiteY4" fmla="*/ 400050 h 400050"/>
              <a:gd name="connsiteX5" fmla="*/ 4230 w 1155254"/>
              <a:gd name="connsiteY5" fmla="*/ 19977 h 400050"/>
              <a:gd name="connsiteX6" fmla="*/ 0 w 1155254"/>
              <a:gd name="connsiteY6" fmla="*/ 635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6" fmla="*/ 640492 w 1155254"/>
              <a:gd name="connsiteY6" fmla="*/ 91440 h 400050"/>
              <a:gd name="connsiteX0" fmla="*/ 549052 w 1155254"/>
              <a:gd name="connsiteY0" fmla="*/ 0 h 400050"/>
              <a:gd name="connsiteX1" fmla="*/ 1155254 w 1155254"/>
              <a:gd name="connsiteY1" fmla="*/ 6350 h 400050"/>
              <a:gd name="connsiteX2" fmla="*/ 1151024 w 1155254"/>
              <a:gd name="connsiteY2" fmla="*/ 19977 h 400050"/>
              <a:gd name="connsiteX3" fmla="*/ 577627 w 1155254"/>
              <a:gd name="connsiteY3" fmla="*/ 400050 h 400050"/>
              <a:gd name="connsiteX4" fmla="*/ 4230 w 1155254"/>
              <a:gd name="connsiteY4" fmla="*/ 19977 h 400050"/>
              <a:gd name="connsiteX5" fmla="*/ 0 w 1155254"/>
              <a:gd name="connsiteY5" fmla="*/ 6350 h 400050"/>
              <a:gd name="connsiteX0" fmla="*/ 1155254 w 1155254"/>
              <a:gd name="connsiteY0" fmla="*/ 0 h 393700"/>
              <a:gd name="connsiteX1" fmla="*/ 1151024 w 1155254"/>
              <a:gd name="connsiteY1" fmla="*/ 13627 h 393700"/>
              <a:gd name="connsiteX2" fmla="*/ 577627 w 1155254"/>
              <a:gd name="connsiteY2" fmla="*/ 393700 h 393700"/>
              <a:gd name="connsiteX3" fmla="*/ 4230 w 1155254"/>
              <a:gd name="connsiteY3" fmla="*/ 13627 h 393700"/>
              <a:gd name="connsiteX4" fmla="*/ 0 w 1155254"/>
              <a:gd name="connsiteY4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254" h="393700">
                <a:moveTo>
                  <a:pt x="1155254" y="0"/>
                </a:moveTo>
                <a:lnTo>
                  <a:pt x="1151024" y="13627"/>
                </a:lnTo>
                <a:cubicBezTo>
                  <a:pt x="1056553" y="236980"/>
                  <a:pt x="835392" y="393700"/>
                  <a:pt x="577627" y="393700"/>
                </a:cubicBezTo>
                <a:cubicBezTo>
                  <a:pt x="319862" y="393700"/>
                  <a:pt x="98701" y="236980"/>
                  <a:pt x="4230" y="13627"/>
                </a:cubicBezTo>
                <a:lnTo>
                  <a:pt x="0" y="0"/>
                </a:lnTo>
              </a:path>
            </a:pathLst>
          </a:cu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42" idx="0"/>
          </p:cNvCxnSpPr>
          <p:nvPr userDrawn="1"/>
        </p:nvCxnSpPr>
        <p:spPr>
          <a:xfrm>
            <a:off x="2015902" y="2768051"/>
            <a:ext cx="711774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3882930" y="2768051"/>
            <a:ext cx="711774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>
            <a:off x="5749958" y="2768051"/>
            <a:ext cx="711774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7616986" y="2768051"/>
            <a:ext cx="711774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9484012" y="2768051"/>
            <a:ext cx="711774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0"/>
          </p:cNvCxnSpPr>
          <p:nvPr userDrawn="1"/>
        </p:nvCxnSpPr>
        <p:spPr>
          <a:xfrm>
            <a:off x="11351040" y="2768051"/>
            <a:ext cx="840960" cy="0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923925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  <p:sp>
        <p:nvSpPr>
          <p:cNvPr id="63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2793585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  <p:sp>
        <p:nvSpPr>
          <p:cNvPr id="64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660613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  <p:sp>
        <p:nvSpPr>
          <p:cNvPr id="6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6527641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  <p:sp>
        <p:nvSpPr>
          <p:cNvPr id="6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8394669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  <p:sp>
        <p:nvSpPr>
          <p:cNvPr id="6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10261697" y="2027733"/>
            <a:ext cx="1026068" cy="1026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/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bg2"/>
                </a:solidFill>
                <a:latin typeface="Gotham Rounded Medium" panose="02000000000000000000" pitchFamily="50" charset="0"/>
              </a:defRPr>
            </a:lvl1pPr>
          </a:lstStyle>
          <a:p>
            <a:pPr lvl="0"/>
            <a:r>
              <a:rPr lang="en-US" dirty="0"/>
              <a:t>20##</a:t>
            </a:r>
          </a:p>
        </p:txBody>
      </p:sp>
    </p:spTree>
    <p:extLst>
      <p:ext uri="{BB962C8B-B14F-4D97-AF65-F5344CB8AC3E}">
        <p14:creationId xmlns:p14="http://schemas.microsoft.com/office/powerpoint/2010/main" val="9723397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mock up slide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2488" y="759925"/>
            <a:ext cx="9257697" cy="5431325"/>
          </a:xfrm>
          <a:prstGeom prst="rect">
            <a:avLst/>
          </a:prstGeom>
        </p:spPr>
      </p:pic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257316" y="1180629"/>
            <a:ext cx="6934683" cy="432539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tIns="91440" bIns="137160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Screenshot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7148"/>
            <a:ext cx="4239986" cy="6155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972164"/>
            <a:ext cx="2933700" cy="412383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85003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 mock up slide_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7148"/>
            <a:ext cx="4857750" cy="123110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972164"/>
            <a:ext cx="4857750" cy="412383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975"/>
          <a:stretch/>
        </p:blipFill>
        <p:spPr>
          <a:xfrm>
            <a:off x="6897503" y="806889"/>
            <a:ext cx="3418890" cy="6051111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7133292" y="1655064"/>
            <a:ext cx="2945962" cy="5202936"/>
          </a:xfrm>
          <a:prstGeom prst="rect">
            <a:avLst/>
          </a:prstGeom>
          <a:noFill/>
        </p:spPr>
        <p:txBody>
          <a:bodyPr tIns="91440" bIns="137160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848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Green_Thank you slide">
    <p:bg>
      <p:bgPr>
        <a:gradFill>
          <a:gsLst>
            <a:gs pos="50000">
              <a:schemeClr val="accent5"/>
            </a:gs>
            <a:gs pos="0">
              <a:srgbClr val="034EA2"/>
            </a:gs>
            <a:gs pos="100000">
              <a:srgbClr val="B0D23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56383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Teal_Thank you slide">
    <p:bg>
      <p:bgPr>
        <a:gradFill>
          <a:gsLst>
            <a:gs pos="50000">
              <a:srgbClr val="1586B0"/>
            </a:gs>
            <a:gs pos="0">
              <a:schemeClr val="accent1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3470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Teal_Thank you slide">
    <p:bg>
      <p:bgPr>
        <a:gradFill>
          <a:gsLst>
            <a:gs pos="50000">
              <a:srgbClr val="5D72A7"/>
            </a:gs>
            <a:gs pos="0">
              <a:schemeClr val="accent3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6896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Orange_Thank you slide">
    <p:bg>
      <p:bgPr>
        <a:gradFill>
          <a:gsLst>
            <a:gs pos="0">
              <a:schemeClr val="accent5"/>
            </a:gs>
            <a:gs pos="50000">
              <a:srgbClr val="8D9770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133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Orange_Title slide">
    <p:bg>
      <p:bgPr>
        <a:gradFill>
          <a:gsLst>
            <a:gs pos="50000">
              <a:srgbClr val="AC6766"/>
            </a:gs>
            <a:gs pos="0">
              <a:schemeClr val="accent6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73303928-DC83-BB4F-862E-5CCD63C7691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AD2CC9E-5D43-C845-BAFC-05FF24180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A7974D9-B587-7740-9E50-02FBC42B9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D2B2824-D44D-964F-8089-9249AFDE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8350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Orange_Thank you slide">
    <p:bg>
      <p:bgPr>
        <a:gradFill>
          <a:gsLst>
            <a:gs pos="0">
              <a:schemeClr val="accent3"/>
            </a:gs>
            <a:gs pos="50000">
              <a:srgbClr val="C34C58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8876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Purple_Thank you slide">
    <p:bg>
      <p:bgPr>
        <a:gradFill>
          <a:gsLst>
            <a:gs pos="0">
              <a:schemeClr val="accent1"/>
            </a:gs>
            <a:gs pos="50000">
              <a:srgbClr val="4B3B99"/>
            </a:gs>
            <a:gs pos="100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245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Orange_Thank you slide">
    <p:bg>
      <p:bgPr>
        <a:gradFill>
          <a:gsLst>
            <a:gs pos="50000">
              <a:srgbClr val="7B5F62"/>
            </a:gs>
            <a:gs pos="0">
              <a:schemeClr val="accent1"/>
            </a:gs>
            <a:gs pos="100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CDF122-8555-7B41-A3D0-67E29D37E0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76918"/>
            <a:ext cx="8437896" cy="5904164"/>
            <a:chOff x="6935788" y="3157538"/>
            <a:chExt cx="1136650" cy="795337"/>
          </a:xfrm>
          <a:solidFill>
            <a:schemeClr val="bg1">
              <a:alpha val="1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09EEB6E-588D-BD40-A284-E8AFF9CE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BA86735-9237-0E41-B5CB-EF3CE879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8DA2662-5E1D-D946-B31C-0BAC13D8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 userDrawn="1"/>
        </p:nvGrpSpPr>
        <p:grpSpPr>
          <a:xfrm>
            <a:off x="4821936" y="246732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31922"/>
            <a:ext cx="9144000" cy="692497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311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Purple_Title slide">
    <p:bg>
      <p:bgPr>
        <a:gradFill>
          <a:gsLst>
            <a:gs pos="50000">
              <a:srgbClr val="3457A7"/>
            </a:gs>
            <a:gs pos="0">
              <a:schemeClr val="bg2"/>
            </a:gs>
            <a:gs pos="100000">
              <a:schemeClr val="accent6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A6D6B17A-FEC4-CA43-AE7E-57933DB3881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D0C4989-3BED-3546-9BBD-1F3E8DA75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62D580F-DB78-C444-B0A0-675586DD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6303A58-871B-624C-A305-7017AF4C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91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Orange_Title slide">
    <p:bg>
      <p:bgPr>
        <a:gradFill>
          <a:gsLst>
            <a:gs pos="50000">
              <a:srgbClr val="7C8162"/>
            </a:gs>
            <a:gs pos="0">
              <a:schemeClr val="bg2"/>
            </a:gs>
            <a:gs pos="100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3EF97728-C9A1-524D-8FB7-780899DAE8F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51F24F1-9A6F-534C-9662-4E4D84801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5E9A69D-FE82-9D49-8739-D92D76993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57E82F2-5EB0-804F-ACDF-96564C5A2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82752"/>
            <a:ext cx="9144000" cy="1384995"/>
          </a:xfrm>
        </p:spPr>
        <p:txBody>
          <a:bodyPr anchor="ctr"/>
          <a:lstStyle>
            <a:lvl1pPr algn="ctr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6159483"/>
            <a:ext cx="9144000" cy="221599"/>
          </a:xfrm>
        </p:spPr>
        <p:txBody>
          <a:bodyPr>
            <a:spAutoFit/>
          </a:bodyPr>
          <a:lstStyle>
            <a:lvl1pPr marL="0" indent="0" algn="ctr">
              <a:buNone/>
              <a:defRPr sz="120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| Confidential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17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Green_Divider slide">
    <p:bg>
      <p:bgPr>
        <a:gradFill>
          <a:gsLst>
            <a:gs pos="50000">
              <a:schemeClr val="accent5"/>
            </a:gs>
            <a:gs pos="0">
              <a:schemeClr val="bg2"/>
            </a:gs>
            <a:gs pos="100000">
              <a:srgbClr val="B0D23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F02259BA-10CE-0440-B6FD-B755E261618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50EAB05-D937-5047-8534-84050134F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312E9-3F1E-AA46-978B-D4D9E2E44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32D28F3-CEB5-C947-968E-42CC2212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04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Teal_Divider slide">
    <p:bg>
      <p:bgPr>
        <a:gradFill>
          <a:gsLst>
            <a:gs pos="50000">
              <a:srgbClr val="0381C2"/>
            </a:gs>
            <a:gs pos="0">
              <a:schemeClr val="bg2"/>
            </a:gs>
            <a:gs pos="100000">
              <a:schemeClr val="accent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06502E28-0201-D74F-A071-2750C0C07F7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77052" y="490709"/>
            <a:ext cx="8437896" cy="5904164"/>
            <a:chOff x="6935788" y="3157538"/>
            <a:chExt cx="1136650" cy="795337"/>
          </a:xfrm>
          <a:solidFill>
            <a:schemeClr val="bg1">
              <a:alpha val="15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1702FC4-2BE4-994F-BF2F-FA8E6C87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6490E2F-6A60-BB4D-AD5B-D09237BE4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84B5EE0-9083-CB48-B795-CEA479D2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87752"/>
            <a:ext cx="10972800" cy="76944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639312"/>
            <a:ext cx="10972800" cy="332399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Gotham Rounded Book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57109" y="1062946"/>
            <a:ext cx="2010434" cy="4732109"/>
            <a:chOff x="12257109" y="1105729"/>
            <a:chExt cx="1740570" cy="4005066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2257110" y="1105729"/>
              <a:ext cx="1740569" cy="5470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TO CUSTOMIZE WITH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 A NEW PICTURE</a:t>
              </a:r>
              <a:endParaRPr sz="1200" b="0" dirty="0">
                <a:solidFill>
                  <a:schemeClr val="bg2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257109" y="1720805"/>
              <a:ext cx="1740570" cy="3389990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Delete</a:t>
              </a:r>
              <a:r>
                <a:rPr sz="1200" b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</a:rPr>
                <a:t>the current picture, if there is one.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dirty="0">
                  <a:solidFill>
                    <a:schemeClr val="bg2"/>
                  </a:solidFill>
                </a:rPr>
                <a:t>On the </a:t>
              </a:r>
              <a:r>
                <a:rPr sz="1200" b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dirty="0">
                  <a:solidFill>
                    <a:schemeClr val="bg2"/>
                  </a:solidFill>
                </a:rPr>
                <a:t> tab, click</a:t>
              </a:r>
              <a:r>
                <a:rPr sz="1200" b="0" baseline="0" dirty="0">
                  <a:solidFill>
                    <a:schemeClr val="bg2"/>
                  </a:solidFill>
                </a:rPr>
                <a:t>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Pictures</a:t>
              </a:r>
              <a:r>
                <a:rPr sz="1200" b="0" baseline="0" dirty="0">
                  <a:solidFill>
                    <a:schemeClr val="bg2"/>
                  </a:solidFill>
                </a:rPr>
                <a:t> button.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Navigate to the image you want to use and select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Insert</a:t>
              </a:r>
              <a:r>
                <a:rPr sz="1200" b="0" baseline="0" dirty="0">
                  <a:solidFill>
                    <a:schemeClr val="bg2"/>
                  </a:solidFill>
                </a:rPr>
                <a:t>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Resize the picture to fit the slide, as needed. Hold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Shift</a:t>
              </a:r>
              <a:r>
                <a:rPr sz="1200" b="0" baseline="0" dirty="0">
                  <a:solidFill>
                    <a:schemeClr val="bg2"/>
                  </a:solidFill>
                </a:rPr>
                <a:t>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key</a:t>
              </a:r>
              <a:r>
                <a:rPr sz="1200" b="0" baseline="0" dirty="0">
                  <a:solidFill>
                    <a:schemeClr val="bg2"/>
                  </a:solidFill>
                </a:rPr>
                <a:t> and click and drag a corner.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On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Home</a:t>
              </a:r>
              <a:r>
                <a:rPr sz="1200" b="0" baseline="0" dirty="0">
                  <a:solidFill>
                    <a:schemeClr val="bg2"/>
                  </a:solidFill>
                </a:rPr>
                <a:t> tab, 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Arrange</a:t>
              </a:r>
              <a:r>
                <a:rPr sz="1200" b="0" baseline="0" dirty="0">
                  <a:solidFill>
                    <a:schemeClr val="bg2"/>
                  </a:solidFill>
                </a:rPr>
                <a:t> button, then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Send to Back</a:t>
              </a:r>
              <a:r>
                <a:rPr sz="1200" b="0" baseline="0" dirty="0">
                  <a:solidFill>
                    <a:schemeClr val="bg2"/>
                  </a:solidFill>
                </a:rPr>
                <a:t> so the photo is behind the 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logos, </a:t>
              </a:r>
              <a:r>
                <a:rPr sz="1200" b="0" baseline="0" dirty="0">
                  <a:solidFill>
                    <a:schemeClr val="bg2"/>
                  </a:solidFill>
                </a:rPr>
                <a:t>text</a:t>
              </a:r>
              <a:r>
                <a:rPr lang="en-US" sz="1200" b="0" baseline="0" dirty="0">
                  <a:solidFill>
                    <a:schemeClr val="bg2"/>
                  </a:solidFill>
                </a:rPr>
                <a:t>,</a:t>
              </a:r>
              <a:r>
                <a:rPr sz="1200" b="0" baseline="0" dirty="0">
                  <a:solidFill>
                    <a:schemeClr val="bg2"/>
                  </a:solidFill>
                </a:rPr>
                <a:t> and the transparent overlay.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FreightSansLFPro" panose="02000506030000020004" pitchFamily="50" charset="0"/>
                <a:buNone/>
                <a:tabLst/>
                <a:defRPr/>
              </a:pPr>
              <a:r>
                <a:rPr sz="1200" b="0" baseline="0" dirty="0">
                  <a:solidFill>
                    <a:schemeClr val="bg2"/>
                  </a:solidFill>
                </a:rPr>
                <a:t>Click the </a:t>
              </a:r>
              <a:r>
                <a:rPr sz="1200" b="0" baseline="0" dirty="0">
                  <a:solidFill>
                    <a:schemeClr val="bg2"/>
                  </a:solidFill>
                  <a:latin typeface="Gotham Medium" panose="02000604030000020004" pitchFamily="50" charset="0"/>
                </a:rPr>
                <a:t>Reset</a:t>
              </a:r>
              <a:r>
                <a:rPr sz="1200" b="0" baseline="0" dirty="0">
                  <a:solidFill>
                    <a:schemeClr val="bg2"/>
                  </a:solidFill>
                </a:rPr>
                <a:t> button to reapply the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0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4" y="339361"/>
            <a:ext cx="1123315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222276"/>
            <a:ext cx="11233150" cy="49435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8528" y="6313819"/>
            <a:ext cx="59494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2C8F94F2-79B1-4F8D-B2F0-3428BA660B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2883B-E752-B249-8BE3-C916632D1DD6}"/>
              </a:ext>
            </a:extLst>
          </p:cNvPr>
          <p:cNvSpPr/>
          <p:nvPr userDrawn="1"/>
        </p:nvSpPr>
        <p:spPr>
          <a:xfrm>
            <a:off x="0" y="-1"/>
            <a:ext cx="12192000" cy="7200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1"/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BBCE42-BFBB-E546-A838-9E83EE260B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47335" y="6381328"/>
            <a:ext cx="365289" cy="255600"/>
            <a:chOff x="6935788" y="3157538"/>
            <a:chExt cx="1136650" cy="795337"/>
          </a:xfrm>
          <a:solidFill>
            <a:srgbClr val="024DA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8A7F5D8-6563-714A-BC0C-90811F5F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56AF4A-1F0A-C644-945C-165179E9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5B7BAA4-C009-CC46-9C18-8DC89490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solidFill>
              <a:srgbClr val="AFD1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4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685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13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684" r:id="rId23"/>
    <p:sldLayoutId id="2147483715" r:id="rId24"/>
    <p:sldLayoutId id="2147483716" r:id="rId25"/>
    <p:sldLayoutId id="2147483717" r:id="rId26"/>
    <p:sldLayoutId id="2147483714" r:id="rId27"/>
    <p:sldLayoutId id="2147483718" r:id="rId28"/>
    <p:sldLayoutId id="2147483719" r:id="rId29"/>
    <p:sldLayoutId id="2147483721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686" r:id="rId37"/>
    <p:sldLayoutId id="2147483727" r:id="rId38"/>
    <p:sldLayoutId id="2147483728" r:id="rId39"/>
    <p:sldLayoutId id="2147483729" r:id="rId40"/>
    <p:sldLayoutId id="2147483730" r:id="rId41"/>
    <p:sldLayoutId id="2147483731" r:id="rId42"/>
    <p:sldLayoutId id="2147483732" r:id="rId43"/>
    <p:sldLayoutId id="2147483733" r:id="rId44"/>
    <p:sldLayoutId id="2147483734" r:id="rId45"/>
    <p:sldLayoutId id="2147483735" r:id="rId46"/>
    <p:sldLayoutId id="2147483736" r:id="rId47"/>
    <p:sldLayoutId id="2147483737" r:id="rId48"/>
    <p:sldLayoutId id="2147483738" r:id="rId49"/>
    <p:sldLayoutId id="2147483739" r:id="rId50"/>
    <p:sldLayoutId id="2147483740" r:id="rId51"/>
    <p:sldLayoutId id="2147483741" r:id="rId5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bg2"/>
          </a:solidFill>
          <a:latin typeface="Gotham Rounded Medium" panose="02000000000000000000" pitchFamily="2" charset="0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Gotham Rounded Medium" panose="02000000000000000000" pitchFamily="2" charset="0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Tx/>
        <a:buFont typeface="Avenir Book" panose="02000503020000020003" pitchFamily="2" charset="0"/>
        <a:buChar char="–"/>
        <a:defRPr sz="1400" kern="1200">
          <a:solidFill>
            <a:schemeClr val="tx2"/>
          </a:solidFill>
          <a:latin typeface="Gotham Rounded Medium" panose="02000000000000000000" pitchFamily="2" charset="0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Tx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Gotham Rounded Medium" panose="02000000000000000000" pitchFamily="2" charset="0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ClrTx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Gotham Rounded Medium" panose="02000000000000000000" pitchFamily="2" charset="0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ClrTx/>
        <a:buFont typeface="Wingdings" panose="05000000000000000000" pitchFamily="2" charset="2"/>
        <a:buChar char="Ø"/>
        <a:defRPr sz="1400" kern="1200">
          <a:solidFill>
            <a:schemeClr val="tx2"/>
          </a:solidFill>
          <a:latin typeface="Gotham Rounded Medium" panose="02000000000000000000" pitchFamily="2" charset="0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378" userDrawn="1">
          <p15:clr>
            <a:srgbClr val="A4A3A4"/>
          </p15:clr>
        </p15:guide>
        <p15:guide id="3" pos="302" userDrawn="1">
          <p15:clr>
            <a:srgbClr val="A4A3A4"/>
          </p15:clr>
        </p15:guide>
        <p15:guide id="4" orient="horz" pos="21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static.ziftsolutions.com/files/8a9982127b19622b017b1badcb7c5b37/FY22_Nutanix_Elevate_Reseller_Partner_Program_Guide.pdf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ziftsolutions.com/files/8a9982127b19622b017b1badcb7c5b37/FY22_Nutanix_Elevate_Reseller_Partner_Program_Guide.pdf" TargetMode="Externa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tanix.com/support-services/training-certification/2021-discount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tiff"/><Relationship Id="rId3" Type="http://schemas.openxmlformats.org/officeDocument/2006/relationships/image" Target="../media/image12.tiff"/><Relationship Id="rId7" Type="http://schemas.openxmlformats.org/officeDocument/2006/relationships/image" Target="../media/image16.tiff"/><Relationship Id="rId12" Type="http://schemas.openxmlformats.org/officeDocument/2006/relationships/image" Target="../media/image21.tiff"/><Relationship Id="rId17" Type="http://schemas.openxmlformats.org/officeDocument/2006/relationships/image" Target="../media/image26.tiff"/><Relationship Id="rId2" Type="http://schemas.openxmlformats.org/officeDocument/2006/relationships/image" Target="../media/image11.png"/><Relationship Id="rId16" Type="http://schemas.openxmlformats.org/officeDocument/2006/relationships/image" Target="../media/image25.tif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tiff"/><Relationship Id="rId11" Type="http://schemas.openxmlformats.org/officeDocument/2006/relationships/image" Target="../media/image20.tiff"/><Relationship Id="rId5" Type="http://schemas.openxmlformats.org/officeDocument/2006/relationships/image" Target="../media/image14.tiff"/><Relationship Id="rId15" Type="http://schemas.openxmlformats.org/officeDocument/2006/relationships/image" Target="../media/image24.png"/><Relationship Id="rId10" Type="http://schemas.openxmlformats.org/officeDocument/2006/relationships/image" Target="../media/image19.tiff"/><Relationship Id="rId4" Type="http://schemas.openxmlformats.org/officeDocument/2006/relationships/image" Target="../media/image13.tiff"/><Relationship Id="rId9" Type="http://schemas.openxmlformats.org/officeDocument/2006/relationships/image" Target="../media/image18.tiff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" b="13"/>
          <a:stretch>
            <a:fillRect/>
          </a:stretch>
        </p:blipFill>
        <p:spPr>
          <a:xfrm>
            <a:off x="0" y="30660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529" y="2836093"/>
            <a:ext cx="10758942" cy="1384995"/>
          </a:xfrm>
        </p:spPr>
        <p:txBody>
          <a:bodyPr/>
          <a:lstStyle/>
          <a:p>
            <a:r>
              <a:rPr lang="en-US" altLang="ko-KR" dirty="0"/>
              <a:t>FY22</a:t>
            </a:r>
            <a:r>
              <a:rPr lang="ko-KR" altLang="en-US" dirty="0"/>
              <a:t> </a:t>
            </a:r>
            <a:r>
              <a:rPr lang="en-US" altLang="ko-KR" dirty="0"/>
              <a:t>Nutanix Partner </a:t>
            </a:r>
            <a:br>
              <a:rPr lang="en-US" altLang="ko-KR" dirty="0"/>
            </a:br>
            <a:r>
              <a:rPr lang="en-US" altLang="ko-KR" dirty="0"/>
              <a:t>Certification &amp; Training</a:t>
            </a:r>
            <a:endParaRPr lang="en-US" dirty="0">
              <a:latin typeface="Gotham Rounded Medium" panose="02000000000000000000" pitchFamily="2" charset="0"/>
              <a:ea typeface="Malgun Gothic" panose="020B0503020000020004" pitchFamily="34" charset="-12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392844-4C1B-794E-BDC5-91FBFB7ED4A7}"/>
              </a:ext>
            </a:extLst>
          </p:cNvPr>
          <p:cNvGrpSpPr/>
          <p:nvPr/>
        </p:nvGrpSpPr>
        <p:grpSpPr>
          <a:xfrm>
            <a:off x="4821936" y="2318150"/>
            <a:ext cx="2548128" cy="315914"/>
            <a:chOff x="1757363" y="3146425"/>
            <a:chExt cx="6607175" cy="819150"/>
          </a:xfrm>
          <a:solidFill>
            <a:schemeClr val="bg1"/>
          </a:solidFill>
        </p:grpSpPr>
        <p:sp>
          <p:nvSpPr>
            <p:cNvPr id="10" name="Freeform 1">
              <a:extLst>
                <a:ext uri="{FF2B5EF4-FFF2-40B4-BE49-F238E27FC236}">
                  <a16:creationId xmlns:a16="http://schemas.microsoft.com/office/drawing/2014/main" id="{CF62CECC-1B2E-0747-B8A8-572DD95A5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50 w 560"/>
                <a:gd name="T1" fmla="*/ 0 h 2205"/>
                <a:gd name="T2" fmla="*/ 0 w 560"/>
                <a:gd name="T3" fmla="*/ 50 h 2205"/>
                <a:gd name="T4" fmla="*/ 0 w 560"/>
                <a:gd name="T5" fmla="*/ 2154 h 2205"/>
                <a:gd name="T6" fmla="*/ 50 w 560"/>
                <a:gd name="T7" fmla="*/ 2204 h 2205"/>
                <a:gd name="T8" fmla="*/ 509 w 560"/>
                <a:gd name="T9" fmla="*/ 2204 h 2205"/>
                <a:gd name="T10" fmla="*/ 559 w 560"/>
                <a:gd name="T11" fmla="*/ 2154 h 2205"/>
                <a:gd name="T12" fmla="*/ 559 w 560"/>
                <a:gd name="T13" fmla="*/ 50 h 2205"/>
                <a:gd name="T14" fmla="*/ 509 w 560"/>
                <a:gd name="T15" fmla="*/ 0 h 2205"/>
                <a:gd name="T16" fmla="*/ 50 w 560"/>
                <a:gd name="T17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50" y="0"/>
                  </a:moveTo>
                  <a:cubicBezTo>
                    <a:pt x="21" y="0"/>
                    <a:pt x="0" y="24"/>
                    <a:pt x="0" y="50"/>
                  </a:cubicBezTo>
                  <a:lnTo>
                    <a:pt x="0" y="2154"/>
                  </a:lnTo>
                  <a:cubicBezTo>
                    <a:pt x="0" y="2183"/>
                    <a:pt x="24" y="2204"/>
                    <a:pt x="50" y="2204"/>
                  </a:cubicBezTo>
                  <a:lnTo>
                    <a:pt x="509" y="2204"/>
                  </a:lnTo>
                  <a:cubicBezTo>
                    <a:pt x="538" y="2204"/>
                    <a:pt x="559" y="2180"/>
                    <a:pt x="559" y="2154"/>
                  </a:cubicBezTo>
                  <a:lnTo>
                    <a:pt x="559" y="50"/>
                  </a:lnTo>
                  <a:cubicBezTo>
                    <a:pt x="559" y="21"/>
                    <a:pt x="535" y="0"/>
                    <a:pt x="509" y="0"/>
                  </a:cubicBez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19F24F82-469C-C145-92D5-EA1F2591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363" y="3824288"/>
              <a:ext cx="106362" cy="130175"/>
            </a:xfrm>
            <a:custGeom>
              <a:avLst/>
              <a:gdLst>
                <a:gd name="T0" fmla="*/ 115 w 297"/>
                <a:gd name="T1" fmla="*/ 57 h 360"/>
                <a:gd name="T2" fmla="*/ 28 w 297"/>
                <a:gd name="T3" fmla="*/ 57 h 360"/>
                <a:gd name="T4" fmla="*/ 0 w 297"/>
                <a:gd name="T5" fmla="*/ 28 h 360"/>
                <a:gd name="T6" fmla="*/ 28 w 297"/>
                <a:gd name="T7" fmla="*/ 0 h 360"/>
                <a:gd name="T8" fmla="*/ 267 w 297"/>
                <a:gd name="T9" fmla="*/ 0 h 360"/>
                <a:gd name="T10" fmla="*/ 296 w 297"/>
                <a:gd name="T11" fmla="*/ 28 h 360"/>
                <a:gd name="T12" fmla="*/ 267 w 297"/>
                <a:gd name="T13" fmla="*/ 57 h 360"/>
                <a:gd name="T14" fmla="*/ 181 w 297"/>
                <a:gd name="T15" fmla="*/ 57 h 360"/>
                <a:gd name="T16" fmla="*/ 181 w 297"/>
                <a:gd name="T17" fmla="*/ 327 h 360"/>
                <a:gd name="T18" fmla="*/ 149 w 297"/>
                <a:gd name="T19" fmla="*/ 359 h 360"/>
                <a:gd name="T20" fmla="*/ 118 w 297"/>
                <a:gd name="T21" fmla="*/ 327 h 360"/>
                <a:gd name="T22" fmla="*/ 118 w 297"/>
                <a:gd name="T23" fmla="*/ 57 h 360"/>
                <a:gd name="T24" fmla="*/ 115 w 297"/>
                <a:gd name="T25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60">
                  <a:moveTo>
                    <a:pt x="115" y="57"/>
                  </a:moveTo>
                  <a:lnTo>
                    <a:pt x="28" y="57"/>
                  </a:lnTo>
                  <a:cubicBezTo>
                    <a:pt x="13" y="57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lnTo>
                    <a:pt x="267" y="0"/>
                  </a:lnTo>
                  <a:cubicBezTo>
                    <a:pt x="283" y="0"/>
                    <a:pt x="296" y="13"/>
                    <a:pt x="296" y="28"/>
                  </a:cubicBezTo>
                  <a:cubicBezTo>
                    <a:pt x="296" y="44"/>
                    <a:pt x="283" y="57"/>
                    <a:pt x="267" y="57"/>
                  </a:cubicBezTo>
                  <a:lnTo>
                    <a:pt x="181" y="57"/>
                  </a:lnTo>
                  <a:lnTo>
                    <a:pt x="181" y="327"/>
                  </a:lnTo>
                  <a:cubicBezTo>
                    <a:pt x="181" y="346"/>
                    <a:pt x="167" y="359"/>
                    <a:pt x="149" y="359"/>
                  </a:cubicBezTo>
                  <a:cubicBezTo>
                    <a:pt x="131" y="359"/>
                    <a:pt x="118" y="346"/>
                    <a:pt x="118" y="327"/>
                  </a:cubicBezTo>
                  <a:lnTo>
                    <a:pt x="118" y="57"/>
                  </a:lnTo>
                  <a:lnTo>
                    <a:pt x="11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7C3CDDBB-A1B5-9141-9F65-E0AB1278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950" y="3822700"/>
              <a:ext cx="128588" cy="130175"/>
            </a:xfrm>
            <a:custGeom>
              <a:avLst/>
              <a:gdLst>
                <a:gd name="T0" fmla="*/ 0 w 355"/>
                <a:gd name="T1" fmla="*/ 31 h 363"/>
                <a:gd name="T2" fmla="*/ 31 w 355"/>
                <a:gd name="T3" fmla="*/ 0 h 363"/>
                <a:gd name="T4" fmla="*/ 39 w 355"/>
                <a:gd name="T5" fmla="*/ 0 h 363"/>
                <a:gd name="T6" fmla="*/ 68 w 355"/>
                <a:gd name="T7" fmla="*/ 16 h 363"/>
                <a:gd name="T8" fmla="*/ 175 w 355"/>
                <a:gd name="T9" fmla="*/ 186 h 363"/>
                <a:gd name="T10" fmla="*/ 286 w 355"/>
                <a:gd name="T11" fmla="*/ 16 h 363"/>
                <a:gd name="T12" fmla="*/ 314 w 355"/>
                <a:gd name="T13" fmla="*/ 0 h 363"/>
                <a:gd name="T14" fmla="*/ 322 w 355"/>
                <a:gd name="T15" fmla="*/ 0 h 363"/>
                <a:gd name="T16" fmla="*/ 354 w 355"/>
                <a:gd name="T17" fmla="*/ 31 h 363"/>
                <a:gd name="T18" fmla="*/ 354 w 355"/>
                <a:gd name="T19" fmla="*/ 330 h 363"/>
                <a:gd name="T20" fmla="*/ 322 w 355"/>
                <a:gd name="T21" fmla="*/ 362 h 363"/>
                <a:gd name="T22" fmla="*/ 291 w 355"/>
                <a:gd name="T23" fmla="*/ 330 h 363"/>
                <a:gd name="T24" fmla="*/ 291 w 355"/>
                <a:gd name="T25" fmla="*/ 115 h 363"/>
                <a:gd name="T26" fmla="*/ 204 w 355"/>
                <a:gd name="T27" fmla="*/ 246 h 363"/>
                <a:gd name="T28" fmla="*/ 178 w 355"/>
                <a:gd name="T29" fmla="*/ 262 h 363"/>
                <a:gd name="T30" fmla="*/ 152 w 355"/>
                <a:gd name="T31" fmla="*/ 246 h 363"/>
                <a:gd name="T32" fmla="*/ 65 w 355"/>
                <a:gd name="T33" fmla="*/ 115 h 363"/>
                <a:gd name="T34" fmla="*/ 65 w 355"/>
                <a:gd name="T35" fmla="*/ 330 h 363"/>
                <a:gd name="T36" fmla="*/ 34 w 355"/>
                <a:gd name="T37" fmla="*/ 362 h 363"/>
                <a:gd name="T38" fmla="*/ 2 w 355"/>
                <a:gd name="T39" fmla="*/ 330 h 363"/>
                <a:gd name="T40" fmla="*/ 2 w 355"/>
                <a:gd name="T41" fmla="*/ 31 h 363"/>
                <a:gd name="T42" fmla="*/ 0 w 355"/>
                <a:gd name="T43" fmla="*/ 3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5" h="363">
                  <a:moveTo>
                    <a:pt x="0" y="31"/>
                  </a:moveTo>
                  <a:cubicBezTo>
                    <a:pt x="0" y="13"/>
                    <a:pt x="13" y="0"/>
                    <a:pt x="31" y="0"/>
                  </a:cubicBezTo>
                  <a:lnTo>
                    <a:pt x="39" y="0"/>
                  </a:lnTo>
                  <a:cubicBezTo>
                    <a:pt x="52" y="0"/>
                    <a:pt x="63" y="8"/>
                    <a:pt x="68" y="16"/>
                  </a:cubicBezTo>
                  <a:lnTo>
                    <a:pt x="175" y="186"/>
                  </a:lnTo>
                  <a:lnTo>
                    <a:pt x="286" y="16"/>
                  </a:lnTo>
                  <a:cubicBezTo>
                    <a:pt x="293" y="5"/>
                    <a:pt x="301" y="0"/>
                    <a:pt x="314" y="0"/>
                  </a:cubicBezTo>
                  <a:lnTo>
                    <a:pt x="322" y="0"/>
                  </a:lnTo>
                  <a:cubicBezTo>
                    <a:pt x="341" y="0"/>
                    <a:pt x="354" y="13"/>
                    <a:pt x="354" y="31"/>
                  </a:cubicBezTo>
                  <a:lnTo>
                    <a:pt x="354" y="330"/>
                  </a:lnTo>
                  <a:cubicBezTo>
                    <a:pt x="354" y="349"/>
                    <a:pt x="341" y="362"/>
                    <a:pt x="322" y="362"/>
                  </a:cubicBezTo>
                  <a:cubicBezTo>
                    <a:pt x="307" y="362"/>
                    <a:pt x="291" y="349"/>
                    <a:pt x="291" y="330"/>
                  </a:cubicBezTo>
                  <a:lnTo>
                    <a:pt x="291" y="115"/>
                  </a:lnTo>
                  <a:lnTo>
                    <a:pt x="204" y="246"/>
                  </a:lnTo>
                  <a:cubicBezTo>
                    <a:pt x="196" y="257"/>
                    <a:pt x="189" y="262"/>
                    <a:pt x="178" y="262"/>
                  </a:cubicBezTo>
                  <a:cubicBezTo>
                    <a:pt x="168" y="262"/>
                    <a:pt x="160" y="257"/>
                    <a:pt x="152" y="246"/>
                  </a:cubicBezTo>
                  <a:lnTo>
                    <a:pt x="65" y="115"/>
                  </a:lnTo>
                  <a:lnTo>
                    <a:pt x="65" y="330"/>
                  </a:lnTo>
                  <a:cubicBezTo>
                    <a:pt x="65" y="349"/>
                    <a:pt x="52" y="362"/>
                    <a:pt x="34" y="362"/>
                  </a:cubicBezTo>
                  <a:cubicBezTo>
                    <a:pt x="16" y="362"/>
                    <a:pt x="2" y="349"/>
                    <a:pt x="2" y="330"/>
                  </a:cubicBezTo>
                  <a:lnTo>
                    <a:pt x="2" y="31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0DCBBD5-9DCD-4A4E-AAA9-C4D6EA40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3159125"/>
              <a:ext cx="949325" cy="795338"/>
            </a:xfrm>
            <a:custGeom>
              <a:avLst/>
              <a:gdLst>
                <a:gd name="T0" fmla="*/ 2163 w 2638"/>
                <a:gd name="T1" fmla="*/ 0 h 2210"/>
                <a:gd name="T2" fmla="*/ 2079 w 2638"/>
                <a:gd name="T3" fmla="*/ 84 h 2210"/>
                <a:gd name="T4" fmla="*/ 2079 w 2638"/>
                <a:gd name="T5" fmla="*/ 1515 h 2210"/>
                <a:gd name="T6" fmla="*/ 1610 w 2638"/>
                <a:gd name="T7" fmla="*/ 1715 h 2210"/>
                <a:gd name="T8" fmla="*/ 1319 w 2638"/>
                <a:gd name="T9" fmla="*/ 1715 h 2210"/>
                <a:gd name="T10" fmla="*/ 1028 w 2638"/>
                <a:gd name="T11" fmla="*/ 1715 h 2210"/>
                <a:gd name="T12" fmla="*/ 558 w 2638"/>
                <a:gd name="T13" fmla="*/ 1515 h 2210"/>
                <a:gd name="T14" fmla="*/ 558 w 2638"/>
                <a:gd name="T15" fmla="*/ 84 h 2210"/>
                <a:gd name="T16" fmla="*/ 474 w 2638"/>
                <a:gd name="T17" fmla="*/ 0 h 2210"/>
                <a:gd name="T18" fmla="*/ 84 w 2638"/>
                <a:gd name="T19" fmla="*/ 0 h 2210"/>
                <a:gd name="T20" fmla="*/ 0 w 2638"/>
                <a:gd name="T21" fmla="*/ 84 h 2210"/>
                <a:gd name="T22" fmla="*/ 0 w 2638"/>
                <a:gd name="T23" fmla="*/ 1547 h 2210"/>
                <a:gd name="T24" fmla="*/ 320 w 2638"/>
                <a:gd name="T25" fmla="*/ 2083 h 2210"/>
                <a:gd name="T26" fmla="*/ 1161 w 2638"/>
                <a:gd name="T27" fmla="*/ 2204 h 2210"/>
                <a:gd name="T28" fmla="*/ 1319 w 2638"/>
                <a:gd name="T29" fmla="*/ 2204 h 2210"/>
                <a:gd name="T30" fmla="*/ 1476 w 2638"/>
                <a:gd name="T31" fmla="*/ 2204 h 2210"/>
                <a:gd name="T32" fmla="*/ 2317 w 2638"/>
                <a:gd name="T33" fmla="*/ 2083 h 2210"/>
                <a:gd name="T34" fmla="*/ 2637 w 2638"/>
                <a:gd name="T35" fmla="*/ 1547 h 2210"/>
                <a:gd name="T36" fmla="*/ 2637 w 2638"/>
                <a:gd name="T37" fmla="*/ 84 h 2210"/>
                <a:gd name="T38" fmla="*/ 2553 w 2638"/>
                <a:gd name="T39" fmla="*/ 0 h 2210"/>
                <a:gd name="T40" fmla="*/ 2163 w 2638"/>
                <a:gd name="T41" fmla="*/ 0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38" h="2210">
                  <a:moveTo>
                    <a:pt x="2163" y="0"/>
                  </a:moveTo>
                  <a:cubicBezTo>
                    <a:pt x="2116" y="0"/>
                    <a:pt x="2079" y="39"/>
                    <a:pt x="2079" y="84"/>
                  </a:cubicBezTo>
                  <a:lnTo>
                    <a:pt x="2079" y="1515"/>
                  </a:lnTo>
                  <a:cubicBezTo>
                    <a:pt x="2079" y="1667"/>
                    <a:pt x="1869" y="1715"/>
                    <a:pt x="1610" y="1715"/>
                  </a:cubicBezTo>
                  <a:lnTo>
                    <a:pt x="1319" y="1715"/>
                  </a:lnTo>
                  <a:lnTo>
                    <a:pt x="1028" y="1715"/>
                  </a:lnTo>
                  <a:cubicBezTo>
                    <a:pt x="768" y="1715"/>
                    <a:pt x="558" y="1667"/>
                    <a:pt x="558" y="1515"/>
                  </a:cubicBezTo>
                  <a:lnTo>
                    <a:pt x="558" y="84"/>
                  </a:lnTo>
                  <a:cubicBezTo>
                    <a:pt x="558" y="37"/>
                    <a:pt x="519" y="0"/>
                    <a:pt x="474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1547"/>
                  </a:lnTo>
                  <a:cubicBezTo>
                    <a:pt x="0" y="1797"/>
                    <a:pt x="110" y="1957"/>
                    <a:pt x="320" y="2083"/>
                  </a:cubicBezTo>
                  <a:cubicBezTo>
                    <a:pt x="530" y="2209"/>
                    <a:pt x="1017" y="2204"/>
                    <a:pt x="1161" y="2204"/>
                  </a:cubicBezTo>
                  <a:lnTo>
                    <a:pt x="1319" y="2204"/>
                  </a:lnTo>
                  <a:lnTo>
                    <a:pt x="1476" y="2204"/>
                  </a:lnTo>
                  <a:cubicBezTo>
                    <a:pt x="1620" y="2204"/>
                    <a:pt x="2107" y="2209"/>
                    <a:pt x="2317" y="2083"/>
                  </a:cubicBezTo>
                  <a:cubicBezTo>
                    <a:pt x="2526" y="1957"/>
                    <a:pt x="2637" y="1797"/>
                    <a:pt x="2637" y="1547"/>
                  </a:cubicBezTo>
                  <a:lnTo>
                    <a:pt x="2637" y="84"/>
                  </a:lnTo>
                  <a:cubicBezTo>
                    <a:pt x="2637" y="37"/>
                    <a:pt x="2601" y="0"/>
                    <a:pt x="2553" y="0"/>
                  </a:cubicBezTo>
                  <a:lnTo>
                    <a:pt x="2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3A68453-55AD-B34D-97D6-126AAF11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157538"/>
              <a:ext cx="492125" cy="334962"/>
            </a:xfrm>
            <a:custGeom>
              <a:avLst/>
              <a:gdLst>
                <a:gd name="T0" fmla="*/ 639 w 1369"/>
                <a:gd name="T1" fmla="*/ 16 h 929"/>
                <a:gd name="T2" fmla="*/ 676 w 1369"/>
                <a:gd name="T3" fmla="*/ 0 h 929"/>
                <a:gd name="T4" fmla="*/ 1316 w 1369"/>
                <a:gd name="T5" fmla="*/ 0 h 929"/>
                <a:gd name="T6" fmla="*/ 1368 w 1369"/>
                <a:gd name="T7" fmla="*/ 53 h 929"/>
                <a:gd name="T8" fmla="*/ 1347 w 1369"/>
                <a:gd name="T9" fmla="*/ 95 h 929"/>
                <a:gd name="T10" fmla="*/ 409 w 1369"/>
                <a:gd name="T11" fmla="*/ 913 h 929"/>
                <a:gd name="T12" fmla="*/ 372 w 1369"/>
                <a:gd name="T13" fmla="*/ 928 h 929"/>
                <a:gd name="T14" fmla="*/ 333 w 1369"/>
                <a:gd name="T15" fmla="*/ 913 h 929"/>
                <a:gd name="T16" fmla="*/ 13 w 1369"/>
                <a:gd name="T17" fmla="*/ 632 h 929"/>
                <a:gd name="T18" fmla="*/ 0 w 1369"/>
                <a:gd name="T19" fmla="*/ 598 h 929"/>
                <a:gd name="T20" fmla="*/ 18 w 1369"/>
                <a:gd name="T21" fmla="*/ 559 h 929"/>
                <a:gd name="T22" fmla="*/ 639 w 1369"/>
                <a:gd name="T23" fmla="*/ 16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9">
                  <a:moveTo>
                    <a:pt x="639" y="16"/>
                  </a:moveTo>
                  <a:cubicBezTo>
                    <a:pt x="650" y="8"/>
                    <a:pt x="660" y="0"/>
                    <a:pt x="676" y="0"/>
                  </a:cubicBezTo>
                  <a:lnTo>
                    <a:pt x="1316" y="0"/>
                  </a:lnTo>
                  <a:cubicBezTo>
                    <a:pt x="1345" y="0"/>
                    <a:pt x="1368" y="24"/>
                    <a:pt x="1368" y="53"/>
                  </a:cubicBezTo>
                  <a:cubicBezTo>
                    <a:pt x="1368" y="69"/>
                    <a:pt x="1360" y="84"/>
                    <a:pt x="1347" y="95"/>
                  </a:cubicBezTo>
                  <a:lnTo>
                    <a:pt x="409" y="913"/>
                  </a:lnTo>
                  <a:cubicBezTo>
                    <a:pt x="398" y="923"/>
                    <a:pt x="388" y="928"/>
                    <a:pt x="372" y="928"/>
                  </a:cubicBezTo>
                  <a:cubicBezTo>
                    <a:pt x="356" y="928"/>
                    <a:pt x="343" y="923"/>
                    <a:pt x="333" y="913"/>
                  </a:cubicBezTo>
                  <a:lnTo>
                    <a:pt x="13" y="632"/>
                  </a:lnTo>
                  <a:cubicBezTo>
                    <a:pt x="5" y="624"/>
                    <a:pt x="0" y="611"/>
                    <a:pt x="0" y="598"/>
                  </a:cubicBezTo>
                  <a:cubicBezTo>
                    <a:pt x="0" y="582"/>
                    <a:pt x="8" y="569"/>
                    <a:pt x="18" y="559"/>
                  </a:cubicBezTo>
                  <a:lnTo>
                    <a:pt x="639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0DC3D4F-65D0-C249-AB0B-8E8489D1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3619500"/>
              <a:ext cx="492125" cy="333375"/>
            </a:xfrm>
            <a:custGeom>
              <a:avLst/>
              <a:gdLst>
                <a:gd name="T0" fmla="*/ 639 w 1369"/>
                <a:gd name="T1" fmla="*/ 912 h 928"/>
                <a:gd name="T2" fmla="*/ 676 w 1369"/>
                <a:gd name="T3" fmla="*/ 927 h 928"/>
                <a:gd name="T4" fmla="*/ 1316 w 1369"/>
                <a:gd name="T5" fmla="*/ 927 h 928"/>
                <a:gd name="T6" fmla="*/ 1368 w 1369"/>
                <a:gd name="T7" fmla="*/ 875 h 928"/>
                <a:gd name="T8" fmla="*/ 1347 w 1369"/>
                <a:gd name="T9" fmla="*/ 833 h 928"/>
                <a:gd name="T10" fmla="*/ 409 w 1369"/>
                <a:gd name="T11" fmla="*/ 16 h 928"/>
                <a:gd name="T12" fmla="*/ 372 w 1369"/>
                <a:gd name="T13" fmla="*/ 0 h 928"/>
                <a:gd name="T14" fmla="*/ 333 w 1369"/>
                <a:gd name="T15" fmla="*/ 16 h 928"/>
                <a:gd name="T16" fmla="*/ 13 w 1369"/>
                <a:gd name="T17" fmla="*/ 294 h 928"/>
                <a:gd name="T18" fmla="*/ 0 w 1369"/>
                <a:gd name="T19" fmla="*/ 328 h 928"/>
                <a:gd name="T20" fmla="*/ 18 w 1369"/>
                <a:gd name="T21" fmla="*/ 367 h 928"/>
                <a:gd name="T22" fmla="*/ 639 w 1369"/>
                <a:gd name="T23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9" h="928">
                  <a:moveTo>
                    <a:pt x="639" y="912"/>
                  </a:moveTo>
                  <a:cubicBezTo>
                    <a:pt x="650" y="920"/>
                    <a:pt x="660" y="927"/>
                    <a:pt x="676" y="927"/>
                  </a:cubicBezTo>
                  <a:lnTo>
                    <a:pt x="1316" y="927"/>
                  </a:lnTo>
                  <a:cubicBezTo>
                    <a:pt x="1345" y="927"/>
                    <a:pt x="1368" y="904"/>
                    <a:pt x="1368" y="875"/>
                  </a:cubicBezTo>
                  <a:cubicBezTo>
                    <a:pt x="1368" y="859"/>
                    <a:pt x="1360" y="844"/>
                    <a:pt x="1347" y="833"/>
                  </a:cubicBezTo>
                  <a:lnTo>
                    <a:pt x="409" y="16"/>
                  </a:lnTo>
                  <a:cubicBezTo>
                    <a:pt x="398" y="6"/>
                    <a:pt x="388" y="0"/>
                    <a:pt x="372" y="0"/>
                  </a:cubicBezTo>
                  <a:cubicBezTo>
                    <a:pt x="356" y="0"/>
                    <a:pt x="343" y="6"/>
                    <a:pt x="333" y="16"/>
                  </a:cubicBezTo>
                  <a:lnTo>
                    <a:pt x="13" y="294"/>
                  </a:lnTo>
                  <a:cubicBezTo>
                    <a:pt x="5" y="304"/>
                    <a:pt x="0" y="315"/>
                    <a:pt x="0" y="328"/>
                  </a:cubicBezTo>
                  <a:cubicBezTo>
                    <a:pt x="0" y="344"/>
                    <a:pt x="8" y="357"/>
                    <a:pt x="18" y="367"/>
                  </a:cubicBezTo>
                  <a:lnTo>
                    <a:pt x="639" y="9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0DDECF-BF8D-E946-B902-2C4FF3F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3157538"/>
              <a:ext cx="703262" cy="795337"/>
            </a:xfrm>
            <a:custGeom>
              <a:avLst/>
              <a:gdLst>
                <a:gd name="T0" fmla="*/ 726 w 1954"/>
                <a:gd name="T1" fmla="*/ 2194 h 2208"/>
                <a:gd name="T2" fmla="*/ 692 w 1954"/>
                <a:gd name="T3" fmla="*/ 2207 h 2208"/>
                <a:gd name="T4" fmla="*/ 52 w 1954"/>
                <a:gd name="T5" fmla="*/ 2207 h 2208"/>
                <a:gd name="T6" fmla="*/ 0 w 1954"/>
                <a:gd name="T7" fmla="*/ 2154 h 2208"/>
                <a:gd name="T8" fmla="*/ 15 w 1954"/>
                <a:gd name="T9" fmla="*/ 2118 h 2208"/>
                <a:gd name="T10" fmla="*/ 1137 w 1954"/>
                <a:gd name="T11" fmla="*/ 1143 h 2208"/>
                <a:gd name="T12" fmla="*/ 1156 w 1954"/>
                <a:gd name="T13" fmla="*/ 1104 h 2208"/>
                <a:gd name="T14" fmla="*/ 1140 w 1954"/>
                <a:gd name="T15" fmla="*/ 1067 h 2208"/>
                <a:gd name="T16" fmla="*/ 21 w 1954"/>
                <a:gd name="T17" fmla="*/ 92 h 2208"/>
                <a:gd name="T18" fmla="*/ 2 w 1954"/>
                <a:gd name="T19" fmla="*/ 53 h 2208"/>
                <a:gd name="T20" fmla="*/ 55 w 1954"/>
                <a:gd name="T21" fmla="*/ 0 h 2208"/>
                <a:gd name="T22" fmla="*/ 694 w 1954"/>
                <a:gd name="T23" fmla="*/ 0 h 2208"/>
                <a:gd name="T24" fmla="*/ 728 w 1954"/>
                <a:gd name="T25" fmla="*/ 14 h 2208"/>
                <a:gd name="T26" fmla="*/ 1934 w 1954"/>
                <a:gd name="T27" fmla="*/ 1065 h 2208"/>
                <a:gd name="T28" fmla="*/ 1953 w 1954"/>
                <a:gd name="T29" fmla="*/ 1104 h 2208"/>
                <a:gd name="T30" fmla="*/ 1934 w 1954"/>
                <a:gd name="T31" fmla="*/ 1143 h 2208"/>
                <a:gd name="T32" fmla="*/ 726 w 1954"/>
                <a:gd name="T33" fmla="*/ 219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4" h="2208">
                  <a:moveTo>
                    <a:pt x="726" y="2194"/>
                  </a:moveTo>
                  <a:cubicBezTo>
                    <a:pt x="718" y="2202"/>
                    <a:pt x="705" y="2207"/>
                    <a:pt x="692" y="2207"/>
                  </a:cubicBezTo>
                  <a:lnTo>
                    <a:pt x="52" y="2207"/>
                  </a:lnTo>
                  <a:cubicBezTo>
                    <a:pt x="23" y="2207"/>
                    <a:pt x="0" y="2183"/>
                    <a:pt x="0" y="2154"/>
                  </a:cubicBezTo>
                  <a:cubicBezTo>
                    <a:pt x="0" y="2141"/>
                    <a:pt x="5" y="2128"/>
                    <a:pt x="15" y="2118"/>
                  </a:cubicBezTo>
                  <a:lnTo>
                    <a:pt x="1137" y="1143"/>
                  </a:lnTo>
                  <a:cubicBezTo>
                    <a:pt x="1148" y="1133"/>
                    <a:pt x="1156" y="1120"/>
                    <a:pt x="1156" y="1104"/>
                  </a:cubicBezTo>
                  <a:cubicBezTo>
                    <a:pt x="1156" y="1088"/>
                    <a:pt x="1150" y="1075"/>
                    <a:pt x="1140" y="1067"/>
                  </a:cubicBezTo>
                  <a:lnTo>
                    <a:pt x="21" y="92"/>
                  </a:lnTo>
                  <a:cubicBezTo>
                    <a:pt x="10" y="82"/>
                    <a:pt x="2" y="69"/>
                    <a:pt x="2" y="53"/>
                  </a:cubicBezTo>
                  <a:cubicBezTo>
                    <a:pt x="2" y="24"/>
                    <a:pt x="26" y="0"/>
                    <a:pt x="55" y="0"/>
                  </a:cubicBezTo>
                  <a:lnTo>
                    <a:pt x="694" y="0"/>
                  </a:lnTo>
                  <a:cubicBezTo>
                    <a:pt x="707" y="0"/>
                    <a:pt x="721" y="6"/>
                    <a:pt x="728" y="14"/>
                  </a:cubicBezTo>
                  <a:lnTo>
                    <a:pt x="1934" y="1065"/>
                  </a:lnTo>
                  <a:cubicBezTo>
                    <a:pt x="1945" y="1075"/>
                    <a:pt x="1953" y="1088"/>
                    <a:pt x="1953" y="1104"/>
                  </a:cubicBezTo>
                  <a:cubicBezTo>
                    <a:pt x="1953" y="1120"/>
                    <a:pt x="1945" y="1133"/>
                    <a:pt x="1934" y="1143"/>
                  </a:cubicBezTo>
                  <a:lnTo>
                    <a:pt x="726" y="219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DD14FDE-81AC-5644-8559-68EEB8A2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3159125"/>
              <a:ext cx="869950" cy="793750"/>
            </a:xfrm>
            <a:custGeom>
              <a:avLst/>
              <a:gdLst>
                <a:gd name="T0" fmla="*/ 1486 w 2418"/>
                <a:gd name="T1" fmla="*/ 543 h 2205"/>
                <a:gd name="T2" fmla="*/ 1539 w 2418"/>
                <a:gd name="T3" fmla="*/ 490 h 2205"/>
                <a:gd name="T4" fmla="*/ 2333 w 2418"/>
                <a:gd name="T5" fmla="*/ 490 h 2205"/>
                <a:gd name="T6" fmla="*/ 2417 w 2418"/>
                <a:gd name="T7" fmla="*/ 406 h 2205"/>
                <a:gd name="T8" fmla="*/ 2417 w 2418"/>
                <a:gd name="T9" fmla="*/ 84 h 2205"/>
                <a:gd name="T10" fmla="*/ 2333 w 2418"/>
                <a:gd name="T11" fmla="*/ 0 h 2205"/>
                <a:gd name="T12" fmla="*/ 84 w 2418"/>
                <a:gd name="T13" fmla="*/ 0 h 2205"/>
                <a:gd name="T14" fmla="*/ 0 w 2418"/>
                <a:gd name="T15" fmla="*/ 84 h 2205"/>
                <a:gd name="T16" fmla="*/ 0 w 2418"/>
                <a:gd name="T17" fmla="*/ 406 h 2205"/>
                <a:gd name="T18" fmla="*/ 84 w 2418"/>
                <a:gd name="T19" fmla="*/ 490 h 2205"/>
                <a:gd name="T20" fmla="*/ 878 w 2418"/>
                <a:gd name="T21" fmla="*/ 490 h 2205"/>
                <a:gd name="T22" fmla="*/ 930 w 2418"/>
                <a:gd name="T23" fmla="*/ 543 h 2205"/>
                <a:gd name="T24" fmla="*/ 930 w 2418"/>
                <a:gd name="T25" fmla="*/ 2120 h 2205"/>
                <a:gd name="T26" fmla="*/ 1014 w 2418"/>
                <a:gd name="T27" fmla="*/ 2204 h 2205"/>
                <a:gd name="T28" fmla="*/ 1402 w 2418"/>
                <a:gd name="T29" fmla="*/ 2204 h 2205"/>
                <a:gd name="T30" fmla="*/ 1486 w 2418"/>
                <a:gd name="T31" fmla="*/ 2120 h 2205"/>
                <a:gd name="T32" fmla="*/ 1486 w 2418"/>
                <a:gd name="T33" fmla="*/ 54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8" h="2205">
                  <a:moveTo>
                    <a:pt x="1486" y="543"/>
                  </a:moveTo>
                  <a:cubicBezTo>
                    <a:pt x="1486" y="514"/>
                    <a:pt x="1510" y="490"/>
                    <a:pt x="1539" y="490"/>
                  </a:cubicBezTo>
                  <a:lnTo>
                    <a:pt x="2333" y="490"/>
                  </a:lnTo>
                  <a:cubicBezTo>
                    <a:pt x="2380" y="490"/>
                    <a:pt x="2417" y="451"/>
                    <a:pt x="2417" y="406"/>
                  </a:cubicBezTo>
                  <a:lnTo>
                    <a:pt x="2417" y="84"/>
                  </a:lnTo>
                  <a:cubicBezTo>
                    <a:pt x="2417" y="37"/>
                    <a:pt x="2378" y="0"/>
                    <a:pt x="2333" y="0"/>
                  </a:cubicBezTo>
                  <a:lnTo>
                    <a:pt x="84" y="0"/>
                  </a:lnTo>
                  <a:cubicBezTo>
                    <a:pt x="37" y="0"/>
                    <a:pt x="0" y="39"/>
                    <a:pt x="0" y="84"/>
                  </a:cubicBezTo>
                  <a:lnTo>
                    <a:pt x="0" y="406"/>
                  </a:lnTo>
                  <a:cubicBezTo>
                    <a:pt x="0" y="454"/>
                    <a:pt x="39" y="490"/>
                    <a:pt x="84" y="490"/>
                  </a:cubicBezTo>
                  <a:lnTo>
                    <a:pt x="878" y="490"/>
                  </a:lnTo>
                  <a:cubicBezTo>
                    <a:pt x="907" y="490"/>
                    <a:pt x="930" y="514"/>
                    <a:pt x="930" y="543"/>
                  </a:cubicBezTo>
                  <a:lnTo>
                    <a:pt x="930" y="2120"/>
                  </a:lnTo>
                  <a:cubicBezTo>
                    <a:pt x="930" y="2167"/>
                    <a:pt x="970" y="2204"/>
                    <a:pt x="1014" y="2204"/>
                  </a:cubicBezTo>
                  <a:lnTo>
                    <a:pt x="1402" y="2204"/>
                  </a:lnTo>
                  <a:cubicBezTo>
                    <a:pt x="1450" y="2204"/>
                    <a:pt x="1486" y="2164"/>
                    <a:pt x="1486" y="2120"/>
                  </a:cubicBezTo>
                  <a:lnTo>
                    <a:pt x="1486" y="5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F2DB374-3C99-714F-91A1-D7FEAC73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3146425"/>
              <a:ext cx="952500" cy="819150"/>
            </a:xfrm>
            <a:custGeom>
              <a:avLst/>
              <a:gdLst>
                <a:gd name="T0" fmla="*/ 2050 w 2646"/>
                <a:gd name="T1" fmla="*/ 1416 h 2276"/>
                <a:gd name="T2" fmla="*/ 2087 w 2646"/>
                <a:gd name="T3" fmla="*/ 1379 h 2276"/>
                <a:gd name="T4" fmla="*/ 2087 w 2646"/>
                <a:gd name="T5" fmla="*/ 121 h 2276"/>
                <a:gd name="T6" fmla="*/ 2171 w 2646"/>
                <a:gd name="T7" fmla="*/ 37 h 2276"/>
                <a:gd name="T8" fmla="*/ 2561 w 2646"/>
                <a:gd name="T9" fmla="*/ 37 h 2276"/>
                <a:gd name="T10" fmla="*/ 2645 w 2646"/>
                <a:gd name="T11" fmla="*/ 121 h 2276"/>
                <a:gd name="T12" fmla="*/ 2645 w 2646"/>
                <a:gd name="T13" fmla="*/ 1945 h 2276"/>
                <a:gd name="T14" fmla="*/ 2501 w 2646"/>
                <a:gd name="T15" fmla="*/ 2243 h 2276"/>
                <a:gd name="T16" fmla="*/ 2084 w 2646"/>
                <a:gd name="T17" fmla="*/ 2149 h 2276"/>
                <a:gd name="T18" fmla="*/ 689 w 2646"/>
                <a:gd name="T19" fmla="*/ 934 h 2276"/>
                <a:gd name="T20" fmla="*/ 611 w 2646"/>
                <a:gd name="T21" fmla="*/ 863 h 2276"/>
                <a:gd name="T22" fmla="*/ 592 w 2646"/>
                <a:gd name="T23" fmla="*/ 855 h 2276"/>
                <a:gd name="T24" fmla="*/ 561 w 2646"/>
                <a:gd name="T25" fmla="*/ 886 h 2276"/>
                <a:gd name="T26" fmla="*/ 561 w 2646"/>
                <a:gd name="T27" fmla="*/ 2152 h 2276"/>
                <a:gd name="T28" fmla="*/ 477 w 2646"/>
                <a:gd name="T29" fmla="*/ 2236 h 2276"/>
                <a:gd name="T30" fmla="*/ 84 w 2646"/>
                <a:gd name="T31" fmla="*/ 2236 h 2276"/>
                <a:gd name="T32" fmla="*/ 0 w 2646"/>
                <a:gd name="T33" fmla="*/ 2152 h 2276"/>
                <a:gd name="T34" fmla="*/ 0 w 2646"/>
                <a:gd name="T35" fmla="*/ 331 h 2276"/>
                <a:gd name="T36" fmla="*/ 144 w 2646"/>
                <a:gd name="T37" fmla="*/ 32 h 2276"/>
                <a:gd name="T38" fmla="*/ 561 w 2646"/>
                <a:gd name="T39" fmla="*/ 126 h 2276"/>
                <a:gd name="T40" fmla="*/ 1956 w 2646"/>
                <a:gd name="T41" fmla="*/ 1343 h 2276"/>
                <a:gd name="T42" fmla="*/ 2024 w 2646"/>
                <a:gd name="T43" fmla="*/ 1406 h 2276"/>
                <a:gd name="T44" fmla="*/ 2050 w 2646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6" h="2276">
                  <a:moveTo>
                    <a:pt x="2050" y="1416"/>
                  </a:moveTo>
                  <a:cubicBezTo>
                    <a:pt x="2068" y="1416"/>
                    <a:pt x="2087" y="1400"/>
                    <a:pt x="2087" y="1379"/>
                  </a:cubicBezTo>
                  <a:lnTo>
                    <a:pt x="2087" y="121"/>
                  </a:lnTo>
                  <a:cubicBezTo>
                    <a:pt x="2087" y="74"/>
                    <a:pt x="2126" y="37"/>
                    <a:pt x="2171" y="37"/>
                  </a:cubicBezTo>
                  <a:lnTo>
                    <a:pt x="2561" y="37"/>
                  </a:lnTo>
                  <a:cubicBezTo>
                    <a:pt x="2608" y="37"/>
                    <a:pt x="2645" y="76"/>
                    <a:pt x="2645" y="121"/>
                  </a:cubicBezTo>
                  <a:lnTo>
                    <a:pt x="2645" y="1945"/>
                  </a:lnTo>
                  <a:cubicBezTo>
                    <a:pt x="2645" y="2131"/>
                    <a:pt x="2572" y="2212"/>
                    <a:pt x="2501" y="2243"/>
                  </a:cubicBezTo>
                  <a:cubicBezTo>
                    <a:pt x="2430" y="2275"/>
                    <a:pt x="2215" y="2262"/>
                    <a:pt x="2084" y="2149"/>
                  </a:cubicBezTo>
                  <a:cubicBezTo>
                    <a:pt x="1956" y="2036"/>
                    <a:pt x="689" y="934"/>
                    <a:pt x="689" y="934"/>
                  </a:cubicBezTo>
                  <a:cubicBezTo>
                    <a:pt x="689" y="934"/>
                    <a:pt x="616" y="868"/>
                    <a:pt x="611" y="863"/>
                  </a:cubicBezTo>
                  <a:cubicBezTo>
                    <a:pt x="605" y="858"/>
                    <a:pt x="598" y="855"/>
                    <a:pt x="592" y="855"/>
                  </a:cubicBezTo>
                  <a:cubicBezTo>
                    <a:pt x="574" y="855"/>
                    <a:pt x="561" y="868"/>
                    <a:pt x="561" y="886"/>
                  </a:cubicBezTo>
                  <a:lnTo>
                    <a:pt x="561" y="2152"/>
                  </a:lnTo>
                  <a:cubicBezTo>
                    <a:pt x="561" y="2199"/>
                    <a:pt x="522" y="2236"/>
                    <a:pt x="477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92" y="239"/>
                    <a:pt x="1956" y="1343"/>
                    <a:pt x="1956" y="1343"/>
                  </a:cubicBezTo>
                  <a:cubicBezTo>
                    <a:pt x="1956" y="1343"/>
                    <a:pt x="2021" y="1400"/>
                    <a:pt x="2024" y="1406"/>
                  </a:cubicBezTo>
                  <a:cubicBezTo>
                    <a:pt x="2032" y="1411"/>
                    <a:pt x="2040" y="1416"/>
                    <a:pt x="2050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DA560CA-6A4B-3844-8E0F-E1088EB6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146425"/>
              <a:ext cx="950912" cy="819150"/>
            </a:xfrm>
            <a:custGeom>
              <a:avLst/>
              <a:gdLst>
                <a:gd name="T0" fmla="*/ 2047 w 2643"/>
                <a:gd name="T1" fmla="*/ 1416 h 2276"/>
                <a:gd name="T2" fmla="*/ 2084 w 2643"/>
                <a:gd name="T3" fmla="*/ 1379 h 2276"/>
                <a:gd name="T4" fmla="*/ 2084 w 2643"/>
                <a:gd name="T5" fmla="*/ 121 h 2276"/>
                <a:gd name="T6" fmla="*/ 2168 w 2643"/>
                <a:gd name="T7" fmla="*/ 37 h 2276"/>
                <a:gd name="T8" fmla="*/ 2559 w 2643"/>
                <a:gd name="T9" fmla="*/ 37 h 2276"/>
                <a:gd name="T10" fmla="*/ 2642 w 2643"/>
                <a:gd name="T11" fmla="*/ 121 h 2276"/>
                <a:gd name="T12" fmla="*/ 2642 w 2643"/>
                <a:gd name="T13" fmla="*/ 1945 h 2276"/>
                <a:gd name="T14" fmla="*/ 2498 w 2643"/>
                <a:gd name="T15" fmla="*/ 2243 h 2276"/>
                <a:gd name="T16" fmla="*/ 2081 w 2643"/>
                <a:gd name="T17" fmla="*/ 2149 h 2276"/>
                <a:gd name="T18" fmla="*/ 687 w 2643"/>
                <a:gd name="T19" fmla="*/ 934 h 2276"/>
                <a:gd name="T20" fmla="*/ 608 w 2643"/>
                <a:gd name="T21" fmla="*/ 863 h 2276"/>
                <a:gd name="T22" fmla="*/ 590 w 2643"/>
                <a:gd name="T23" fmla="*/ 855 h 2276"/>
                <a:gd name="T24" fmla="*/ 558 w 2643"/>
                <a:gd name="T25" fmla="*/ 886 h 2276"/>
                <a:gd name="T26" fmla="*/ 558 w 2643"/>
                <a:gd name="T27" fmla="*/ 2152 h 2276"/>
                <a:gd name="T28" fmla="*/ 474 w 2643"/>
                <a:gd name="T29" fmla="*/ 2236 h 2276"/>
                <a:gd name="T30" fmla="*/ 84 w 2643"/>
                <a:gd name="T31" fmla="*/ 2236 h 2276"/>
                <a:gd name="T32" fmla="*/ 0 w 2643"/>
                <a:gd name="T33" fmla="*/ 2152 h 2276"/>
                <a:gd name="T34" fmla="*/ 0 w 2643"/>
                <a:gd name="T35" fmla="*/ 331 h 2276"/>
                <a:gd name="T36" fmla="*/ 144 w 2643"/>
                <a:gd name="T37" fmla="*/ 32 h 2276"/>
                <a:gd name="T38" fmla="*/ 561 w 2643"/>
                <a:gd name="T39" fmla="*/ 126 h 2276"/>
                <a:gd name="T40" fmla="*/ 1956 w 2643"/>
                <a:gd name="T41" fmla="*/ 1343 h 2276"/>
                <a:gd name="T42" fmla="*/ 2021 w 2643"/>
                <a:gd name="T43" fmla="*/ 1406 h 2276"/>
                <a:gd name="T44" fmla="*/ 2047 w 2643"/>
                <a:gd name="T45" fmla="*/ 1416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3" h="2276">
                  <a:moveTo>
                    <a:pt x="2047" y="1416"/>
                  </a:moveTo>
                  <a:cubicBezTo>
                    <a:pt x="2068" y="1416"/>
                    <a:pt x="2084" y="1400"/>
                    <a:pt x="2084" y="1379"/>
                  </a:cubicBezTo>
                  <a:lnTo>
                    <a:pt x="2084" y="121"/>
                  </a:lnTo>
                  <a:cubicBezTo>
                    <a:pt x="2084" y="74"/>
                    <a:pt x="2123" y="37"/>
                    <a:pt x="2168" y="37"/>
                  </a:cubicBezTo>
                  <a:lnTo>
                    <a:pt x="2559" y="37"/>
                  </a:lnTo>
                  <a:cubicBezTo>
                    <a:pt x="2606" y="37"/>
                    <a:pt x="2642" y="76"/>
                    <a:pt x="2642" y="121"/>
                  </a:cubicBezTo>
                  <a:lnTo>
                    <a:pt x="2642" y="1945"/>
                  </a:lnTo>
                  <a:cubicBezTo>
                    <a:pt x="2642" y="2131"/>
                    <a:pt x="2569" y="2212"/>
                    <a:pt x="2498" y="2243"/>
                  </a:cubicBezTo>
                  <a:cubicBezTo>
                    <a:pt x="2427" y="2275"/>
                    <a:pt x="2212" y="2262"/>
                    <a:pt x="2081" y="2149"/>
                  </a:cubicBezTo>
                  <a:cubicBezTo>
                    <a:pt x="1953" y="2036"/>
                    <a:pt x="687" y="934"/>
                    <a:pt x="687" y="934"/>
                  </a:cubicBezTo>
                  <a:cubicBezTo>
                    <a:pt x="687" y="934"/>
                    <a:pt x="613" y="868"/>
                    <a:pt x="608" y="863"/>
                  </a:cubicBezTo>
                  <a:cubicBezTo>
                    <a:pt x="603" y="858"/>
                    <a:pt x="595" y="855"/>
                    <a:pt x="590" y="855"/>
                  </a:cubicBezTo>
                  <a:cubicBezTo>
                    <a:pt x="571" y="855"/>
                    <a:pt x="558" y="868"/>
                    <a:pt x="558" y="886"/>
                  </a:cubicBezTo>
                  <a:lnTo>
                    <a:pt x="558" y="2152"/>
                  </a:lnTo>
                  <a:cubicBezTo>
                    <a:pt x="558" y="2199"/>
                    <a:pt x="519" y="2236"/>
                    <a:pt x="474" y="2236"/>
                  </a:cubicBezTo>
                  <a:lnTo>
                    <a:pt x="84" y="2236"/>
                  </a:lnTo>
                  <a:cubicBezTo>
                    <a:pt x="37" y="2236"/>
                    <a:pt x="0" y="2196"/>
                    <a:pt x="0" y="2152"/>
                  </a:cubicBezTo>
                  <a:lnTo>
                    <a:pt x="0" y="331"/>
                  </a:lnTo>
                  <a:cubicBezTo>
                    <a:pt x="0" y="145"/>
                    <a:pt x="73" y="63"/>
                    <a:pt x="144" y="32"/>
                  </a:cubicBezTo>
                  <a:cubicBezTo>
                    <a:pt x="215" y="0"/>
                    <a:pt x="430" y="13"/>
                    <a:pt x="561" y="126"/>
                  </a:cubicBezTo>
                  <a:cubicBezTo>
                    <a:pt x="689" y="239"/>
                    <a:pt x="1956" y="1343"/>
                    <a:pt x="1956" y="1343"/>
                  </a:cubicBezTo>
                  <a:cubicBezTo>
                    <a:pt x="1956" y="1343"/>
                    <a:pt x="2016" y="1400"/>
                    <a:pt x="2021" y="1406"/>
                  </a:cubicBezTo>
                  <a:cubicBezTo>
                    <a:pt x="2029" y="1411"/>
                    <a:pt x="2037" y="1416"/>
                    <a:pt x="2047" y="14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775AE05-31C4-7842-B6A7-FF53DBC0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088" y="3159125"/>
              <a:ext cx="201612" cy="793750"/>
            </a:xfrm>
            <a:custGeom>
              <a:avLst/>
              <a:gdLst>
                <a:gd name="T0" fmla="*/ 0 w 560"/>
                <a:gd name="T1" fmla="*/ 84 h 2205"/>
                <a:gd name="T2" fmla="*/ 84 w 560"/>
                <a:gd name="T3" fmla="*/ 0 h 2205"/>
                <a:gd name="T4" fmla="*/ 475 w 560"/>
                <a:gd name="T5" fmla="*/ 0 h 2205"/>
                <a:gd name="T6" fmla="*/ 559 w 560"/>
                <a:gd name="T7" fmla="*/ 84 h 2205"/>
                <a:gd name="T8" fmla="*/ 559 w 560"/>
                <a:gd name="T9" fmla="*/ 2120 h 2205"/>
                <a:gd name="T10" fmla="*/ 475 w 560"/>
                <a:gd name="T11" fmla="*/ 2204 h 2205"/>
                <a:gd name="T12" fmla="*/ 84 w 560"/>
                <a:gd name="T13" fmla="*/ 2204 h 2205"/>
                <a:gd name="T14" fmla="*/ 0 w 560"/>
                <a:gd name="T15" fmla="*/ 2120 h 2205"/>
                <a:gd name="T16" fmla="*/ 0 w 560"/>
                <a:gd name="T17" fmla="*/ 84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2205">
                  <a:moveTo>
                    <a:pt x="0" y="84"/>
                  </a:moveTo>
                  <a:cubicBezTo>
                    <a:pt x="0" y="37"/>
                    <a:pt x="40" y="0"/>
                    <a:pt x="84" y="0"/>
                  </a:cubicBezTo>
                  <a:lnTo>
                    <a:pt x="475" y="0"/>
                  </a:lnTo>
                  <a:cubicBezTo>
                    <a:pt x="522" y="0"/>
                    <a:pt x="559" y="39"/>
                    <a:pt x="559" y="84"/>
                  </a:cubicBezTo>
                  <a:lnTo>
                    <a:pt x="559" y="2120"/>
                  </a:lnTo>
                  <a:cubicBezTo>
                    <a:pt x="559" y="2167"/>
                    <a:pt x="519" y="2204"/>
                    <a:pt x="475" y="2204"/>
                  </a:cubicBezTo>
                  <a:lnTo>
                    <a:pt x="84" y="2204"/>
                  </a:lnTo>
                  <a:cubicBezTo>
                    <a:pt x="37" y="2204"/>
                    <a:pt x="0" y="2164"/>
                    <a:pt x="0" y="2120"/>
                  </a:cubicBezTo>
                  <a:lnTo>
                    <a:pt x="0" y="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0842B31-E7A5-5A41-A7CB-EEC1A3CC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3155950"/>
              <a:ext cx="1196975" cy="798513"/>
            </a:xfrm>
            <a:custGeom>
              <a:avLst/>
              <a:gdLst>
                <a:gd name="T0" fmla="*/ 1931 w 3324"/>
                <a:gd name="T1" fmla="*/ 141 h 2217"/>
                <a:gd name="T2" fmla="*/ 1662 w 3324"/>
                <a:gd name="T3" fmla="*/ 0 h 2217"/>
                <a:gd name="T4" fmla="*/ 1392 w 3324"/>
                <a:gd name="T5" fmla="*/ 141 h 2217"/>
                <a:gd name="T6" fmla="*/ 13 w 3324"/>
                <a:gd name="T7" fmla="*/ 2130 h 2217"/>
                <a:gd name="T8" fmla="*/ 0 w 3324"/>
                <a:gd name="T9" fmla="*/ 2164 h 2217"/>
                <a:gd name="T10" fmla="*/ 53 w 3324"/>
                <a:gd name="T11" fmla="*/ 2216 h 2217"/>
                <a:gd name="T12" fmla="*/ 556 w 3324"/>
                <a:gd name="T13" fmla="*/ 2216 h 2217"/>
                <a:gd name="T14" fmla="*/ 601 w 3324"/>
                <a:gd name="T15" fmla="*/ 2190 h 2217"/>
                <a:gd name="T16" fmla="*/ 957 w 3324"/>
                <a:gd name="T17" fmla="*/ 1675 h 2217"/>
                <a:gd name="T18" fmla="*/ 1004 w 3324"/>
                <a:gd name="T19" fmla="*/ 1646 h 2217"/>
                <a:gd name="T20" fmla="*/ 2319 w 3324"/>
                <a:gd name="T21" fmla="*/ 1646 h 2217"/>
                <a:gd name="T22" fmla="*/ 2366 w 3324"/>
                <a:gd name="T23" fmla="*/ 1675 h 2217"/>
                <a:gd name="T24" fmla="*/ 2723 w 3324"/>
                <a:gd name="T25" fmla="*/ 2190 h 2217"/>
                <a:gd name="T26" fmla="*/ 2768 w 3324"/>
                <a:gd name="T27" fmla="*/ 2216 h 2217"/>
                <a:gd name="T28" fmla="*/ 3271 w 3324"/>
                <a:gd name="T29" fmla="*/ 2216 h 2217"/>
                <a:gd name="T30" fmla="*/ 3323 w 3324"/>
                <a:gd name="T31" fmla="*/ 2164 h 2217"/>
                <a:gd name="T32" fmla="*/ 3310 w 3324"/>
                <a:gd name="T33" fmla="*/ 2130 h 2217"/>
                <a:gd name="T34" fmla="*/ 1931 w 3324"/>
                <a:gd name="T35" fmla="*/ 141 h 2217"/>
                <a:gd name="T36" fmla="*/ 1377 w 3324"/>
                <a:gd name="T37" fmla="*/ 1153 h 2217"/>
                <a:gd name="T38" fmla="*/ 1345 w 3324"/>
                <a:gd name="T39" fmla="*/ 1122 h 2217"/>
                <a:gd name="T40" fmla="*/ 1353 w 3324"/>
                <a:gd name="T41" fmla="*/ 1101 h 2217"/>
                <a:gd name="T42" fmla="*/ 1633 w 3324"/>
                <a:gd name="T43" fmla="*/ 697 h 2217"/>
                <a:gd name="T44" fmla="*/ 1639 w 3324"/>
                <a:gd name="T45" fmla="*/ 692 h 2217"/>
                <a:gd name="T46" fmla="*/ 1644 w 3324"/>
                <a:gd name="T47" fmla="*/ 686 h 2217"/>
                <a:gd name="T48" fmla="*/ 1657 w 3324"/>
                <a:gd name="T49" fmla="*/ 684 h 2217"/>
                <a:gd name="T50" fmla="*/ 1660 w 3324"/>
                <a:gd name="T51" fmla="*/ 684 h 2217"/>
                <a:gd name="T52" fmla="*/ 1662 w 3324"/>
                <a:gd name="T53" fmla="*/ 684 h 2217"/>
                <a:gd name="T54" fmla="*/ 1675 w 3324"/>
                <a:gd name="T55" fmla="*/ 686 h 2217"/>
                <a:gd name="T56" fmla="*/ 1681 w 3324"/>
                <a:gd name="T57" fmla="*/ 692 h 2217"/>
                <a:gd name="T58" fmla="*/ 1686 w 3324"/>
                <a:gd name="T59" fmla="*/ 697 h 2217"/>
                <a:gd name="T60" fmla="*/ 1965 w 3324"/>
                <a:gd name="T61" fmla="*/ 1101 h 2217"/>
                <a:gd name="T62" fmla="*/ 1973 w 3324"/>
                <a:gd name="T63" fmla="*/ 1122 h 2217"/>
                <a:gd name="T64" fmla="*/ 1944 w 3324"/>
                <a:gd name="T65" fmla="*/ 1153 h 2217"/>
                <a:gd name="T66" fmla="*/ 1377 w 3324"/>
                <a:gd name="T67" fmla="*/ 1153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4" h="2217">
                  <a:moveTo>
                    <a:pt x="1931" y="141"/>
                  </a:moveTo>
                  <a:cubicBezTo>
                    <a:pt x="1871" y="55"/>
                    <a:pt x="1774" y="0"/>
                    <a:pt x="1662" y="0"/>
                  </a:cubicBezTo>
                  <a:cubicBezTo>
                    <a:pt x="1549" y="0"/>
                    <a:pt x="1450" y="57"/>
                    <a:pt x="1392" y="141"/>
                  </a:cubicBezTo>
                  <a:lnTo>
                    <a:pt x="13" y="2130"/>
                  </a:lnTo>
                  <a:cubicBezTo>
                    <a:pt x="5" y="2138"/>
                    <a:pt x="0" y="2151"/>
                    <a:pt x="0" y="2164"/>
                  </a:cubicBezTo>
                  <a:cubicBezTo>
                    <a:pt x="0" y="2193"/>
                    <a:pt x="24" y="2216"/>
                    <a:pt x="53" y="2216"/>
                  </a:cubicBezTo>
                  <a:lnTo>
                    <a:pt x="556" y="2216"/>
                  </a:lnTo>
                  <a:cubicBezTo>
                    <a:pt x="574" y="2216"/>
                    <a:pt x="593" y="2206"/>
                    <a:pt x="601" y="2190"/>
                  </a:cubicBezTo>
                  <a:lnTo>
                    <a:pt x="957" y="1675"/>
                  </a:lnTo>
                  <a:cubicBezTo>
                    <a:pt x="965" y="1656"/>
                    <a:pt x="983" y="1646"/>
                    <a:pt x="1004" y="1646"/>
                  </a:cubicBezTo>
                  <a:lnTo>
                    <a:pt x="2319" y="1646"/>
                  </a:lnTo>
                  <a:cubicBezTo>
                    <a:pt x="2340" y="1646"/>
                    <a:pt x="2359" y="1659"/>
                    <a:pt x="2366" y="1675"/>
                  </a:cubicBezTo>
                  <a:lnTo>
                    <a:pt x="2723" y="2190"/>
                  </a:lnTo>
                  <a:cubicBezTo>
                    <a:pt x="2731" y="2206"/>
                    <a:pt x="2749" y="2216"/>
                    <a:pt x="2768" y="2216"/>
                  </a:cubicBezTo>
                  <a:lnTo>
                    <a:pt x="3271" y="2216"/>
                  </a:lnTo>
                  <a:cubicBezTo>
                    <a:pt x="3300" y="2216"/>
                    <a:pt x="3323" y="2193"/>
                    <a:pt x="3323" y="2164"/>
                  </a:cubicBezTo>
                  <a:cubicBezTo>
                    <a:pt x="3321" y="2151"/>
                    <a:pt x="3315" y="2138"/>
                    <a:pt x="3310" y="2130"/>
                  </a:cubicBezTo>
                  <a:lnTo>
                    <a:pt x="1931" y="141"/>
                  </a:lnTo>
                  <a:close/>
                  <a:moveTo>
                    <a:pt x="1377" y="1153"/>
                  </a:moveTo>
                  <a:cubicBezTo>
                    <a:pt x="1358" y="1153"/>
                    <a:pt x="1345" y="1140"/>
                    <a:pt x="1345" y="1122"/>
                  </a:cubicBezTo>
                  <a:cubicBezTo>
                    <a:pt x="1345" y="1114"/>
                    <a:pt x="1348" y="1106"/>
                    <a:pt x="1353" y="1101"/>
                  </a:cubicBezTo>
                  <a:lnTo>
                    <a:pt x="1633" y="697"/>
                  </a:lnTo>
                  <a:lnTo>
                    <a:pt x="1639" y="692"/>
                  </a:lnTo>
                  <a:lnTo>
                    <a:pt x="1644" y="686"/>
                  </a:lnTo>
                  <a:cubicBezTo>
                    <a:pt x="1647" y="684"/>
                    <a:pt x="1652" y="684"/>
                    <a:pt x="1657" y="684"/>
                  </a:cubicBezTo>
                  <a:lnTo>
                    <a:pt x="1660" y="684"/>
                  </a:lnTo>
                  <a:lnTo>
                    <a:pt x="1662" y="684"/>
                  </a:lnTo>
                  <a:cubicBezTo>
                    <a:pt x="1668" y="684"/>
                    <a:pt x="1670" y="684"/>
                    <a:pt x="1675" y="686"/>
                  </a:cubicBezTo>
                  <a:cubicBezTo>
                    <a:pt x="1678" y="686"/>
                    <a:pt x="1678" y="689"/>
                    <a:pt x="1681" y="692"/>
                  </a:cubicBezTo>
                  <a:cubicBezTo>
                    <a:pt x="1683" y="694"/>
                    <a:pt x="1686" y="694"/>
                    <a:pt x="1686" y="697"/>
                  </a:cubicBezTo>
                  <a:lnTo>
                    <a:pt x="1965" y="1101"/>
                  </a:lnTo>
                  <a:cubicBezTo>
                    <a:pt x="1971" y="1106"/>
                    <a:pt x="1973" y="1114"/>
                    <a:pt x="1973" y="1122"/>
                  </a:cubicBezTo>
                  <a:cubicBezTo>
                    <a:pt x="1976" y="1140"/>
                    <a:pt x="1963" y="1153"/>
                    <a:pt x="1944" y="1153"/>
                  </a:cubicBezTo>
                  <a:lnTo>
                    <a:pt x="1377" y="11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15F644A1-038F-D847-BE5D-E516F11560D0}"/>
              </a:ext>
            </a:extLst>
          </p:cNvPr>
          <p:cNvSpPr txBox="1">
            <a:spLocks/>
          </p:cNvSpPr>
          <p:nvPr/>
        </p:nvSpPr>
        <p:spPr>
          <a:xfrm>
            <a:off x="479424" y="5019314"/>
            <a:ext cx="4552787" cy="11459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b="0" i="0" kern="1200">
                <a:solidFill>
                  <a:schemeClr val="bg1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otham Rounded Light" charset="0"/>
                <a:ea typeface="Gotham Rounded Light" charset="0"/>
                <a:cs typeface="Gotham Rounde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otham Rounded Light" charset="0"/>
                <a:ea typeface="Gotham Rounded Light" charset="0"/>
                <a:cs typeface="Gotham Rounde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otham Rounded Light" charset="0"/>
                <a:ea typeface="Gotham Rounded Light" charset="0"/>
                <a:cs typeface="Gotham Rounde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otham Rounded Light" charset="0"/>
                <a:ea typeface="Gotham Rounded Light" charset="0"/>
                <a:cs typeface="Gotham Rounde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/>
            <a:r>
              <a:rPr lang="ko-KR" altLang="en-US" dirty="0">
                <a:latin typeface="Gotham Rounded Medium" panose="02000000000000000000" pitchFamily="2" charset="-128"/>
                <a:ea typeface="Malgun Gothic" panose="020B0503020000020004" pitchFamily="34" charset="-127"/>
              </a:rPr>
              <a:t>김 국 재 이사</a:t>
            </a:r>
            <a:endParaRPr lang="en-US" altLang="ko-KR" dirty="0">
              <a:latin typeface="Gotham Rounded Medium" panose="02000000000000000000" pitchFamily="2" charset="-128"/>
              <a:ea typeface="Gotham Rounded Medium" panose="02000000000000000000" pitchFamily="2" charset="-128"/>
            </a:endParaRPr>
          </a:p>
          <a:p>
            <a:pPr marL="9525"/>
            <a:r>
              <a:rPr lang="en-US" altLang="ko-KR" dirty="0">
                <a:latin typeface="Gotham Rounded Medium" panose="02000000000000000000" pitchFamily="2" charset="-128"/>
                <a:ea typeface="Gotham Rounded Medium" panose="02000000000000000000" pitchFamily="2" charset="-128"/>
              </a:rPr>
              <a:t>Sr. Channel Systems Engineer, Korea</a:t>
            </a:r>
          </a:p>
          <a:p>
            <a:pPr marL="9525"/>
            <a:r>
              <a:rPr lang="en-US" altLang="ko-KR" dirty="0" err="1">
                <a:latin typeface="Gotham Rounded Medium" panose="02000000000000000000" pitchFamily="2" charset="-128"/>
                <a:ea typeface="Gotham Rounded Medium" panose="02000000000000000000" pitchFamily="2" charset="-128"/>
              </a:rPr>
              <a:t>Kookjae.kim@nutanix.com</a:t>
            </a:r>
            <a:endParaRPr lang="en-US" altLang="ko-KR" dirty="0">
              <a:latin typeface="Gotham Rounded Medium" panose="02000000000000000000" pitchFamily="2" charset="-128"/>
              <a:ea typeface="Gotham Rounded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14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D49E8-05A0-6B4E-B088-30AC6E18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FY22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Nutanix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Partner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T</a:t>
            </a:r>
            <a:r>
              <a:rPr kumimoji="1" lang="en-US" altLang="ko-KR" dirty="0"/>
              <a:t>ier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A7EB3-3B52-1F49-B007-47C70889C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A6F2FD-04B7-164A-9609-EE65D6E0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6" y="1611085"/>
            <a:ext cx="2700138" cy="36736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7C4C6A-BA86-6440-BF79-456BDAA9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516" y="1611085"/>
            <a:ext cx="2680965" cy="36736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173259-A277-DC4E-AF11-ADDFEC82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607" y="1611085"/>
            <a:ext cx="2680965" cy="370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4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12854-449A-0E41-8119-DD09131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FY22 Partner Tier Checkpoint Timeline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5734E3-6952-AB46-9029-7CAB579E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3" name="Group 2">
            <a:extLst>
              <a:ext uri="{FF2B5EF4-FFF2-40B4-BE49-F238E27FC236}">
                <a16:creationId xmlns:a16="http://schemas.microsoft.com/office/drawing/2014/main" id="{897F19D5-EB79-DF47-B162-BDDBFE12CD43}"/>
              </a:ext>
            </a:extLst>
          </p:cNvPr>
          <p:cNvGrpSpPr/>
          <p:nvPr/>
        </p:nvGrpSpPr>
        <p:grpSpPr>
          <a:xfrm>
            <a:off x="2468591" y="2959127"/>
            <a:ext cx="685110" cy="1018682"/>
            <a:chOff x="2478294" y="3355817"/>
            <a:chExt cx="685467" cy="1019213"/>
          </a:xfrm>
        </p:grpSpPr>
        <p:sp>
          <p:nvSpPr>
            <p:cNvPr id="34" name="Down Arrow 44">
              <a:extLst>
                <a:ext uri="{FF2B5EF4-FFF2-40B4-BE49-F238E27FC236}">
                  <a16:creationId xmlns:a16="http://schemas.microsoft.com/office/drawing/2014/main" id="{6ED22A68-DD0B-3441-8B71-68395A6ABBB6}"/>
                </a:ext>
              </a:extLst>
            </p:cNvPr>
            <p:cNvSpPr/>
            <p:nvPr/>
          </p:nvSpPr>
          <p:spPr>
            <a:xfrm>
              <a:off x="2649579" y="3946405"/>
              <a:ext cx="342900" cy="428625"/>
            </a:xfrm>
            <a:prstGeom prst="downArrow">
              <a:avLst/>
            </a:prstGeom>
            <a:solidFill>
              <a:srgbClr val="B0D23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43902">
                <a:defRPr/>
              </a:pPr>
              <a:endParaRPr lang="en-US" sz="2399" b="1" kern="0">
                <a:solidFill>
                  <a:prstClr val="white"/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35" name="Group 46">
              <a:extLst>
                <a:ext uri="{FF2B5EF4-FFF2-40B4-BE49-F238E27FC236}">
                  <a16:creationId xmlns:a16="http://schemas.microsoft.com/office/drawing/2014/main" id="{C1ADC6B1-273F-2249-B1CF-0C8E634F953D}"/>
                </a:ext>
              </a:extLst>
            </p:cNvPr>
            <p:cNvGrpSpPr/>
            <p:nvPr/>
          </p:nvGrpSpPr>
          <p:grpSpPr>
            <a:xfrm>
              <a:off x="2478294" y="3355817"/>
              <a:ext cx="685467" cy="685467"/>
              <a:chOff x="5436158" y="3903498"/>
              <a:chExt cx="685467" cy="685467"/>
            </a:xfrm>
          </p:grpSpPr>
          <p:sp>
            <p:nvSpPr>
              <p:cNvPr id="36" name="Oval 47">
                <a:extLst>
                  <a:ext uri="{FF2B5EF4-FFF2-40B4-BE49-F238E27FC236}">
                    <a16:creationId xmlns:a16="http://schemas.microsoft.com/office/drawing/2014/main" id="{8727A249-86BF-2443-A3B4-2FF9C55CBD61}"/>
                  </a:ext>
                </a:extLst>
              </p:cNvPr>
              <p:cNvSpPr/>
              <p:nvPr/>
            </p:nvSpPr>
            <p:spPr>
              <a:xfrm>
                <a:off x="5436158" y="3903498"/>
                <a:ext cx="685467" cy="685467"/>
              </a:xfrm>
              <a:prstGeom prst="ellipse">
                <a:avLst/>
              </a:prstGeom>
              <a:solidFill>
                <a:srgbClr val="599BFC"/>
              </a:solidFill>
              <a:ln w="50800" cap="flat" cmpd="sng" algn="ctr">
                <a:solidFill>
                  <a:srgbClr val="EDECEB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37" name="Notched Right Arrow 48">
                <a:extLst>
                  <a:ext uri="{FF2B5EF4-FFF2-40B4-BE49-F238E27FC236}">
                    <a16:creationId xmlns:a16="http://schemas.microsoft.com/office/drawing/2014/main" id="{4DB3551A-214D-3747-B569-CA06AC459672}"/>
                  </a:ext>
                </a:extLst>
              </p:cNvPr>
              <p:cNvSpPr/>
              <p:nvPr/>
            </p:nvSpPr>
            <p:spPr>
              <a:xfrm rot="16200000">
                <a:off x="5563441" y="4087139"/>
                <a:ext cx="430900" cy="318186"/>
              </a:xfrm>
              <a:prstGeom prst="notchedRightArrow">
                <a:avLst/>
              </a:prstGeom>
              <a:noFill/>
              <a:ln w="222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</p:grpSp>
      </p:grpSp>
      <p:graphicFrame>
        <p:nvGraphicFramePr>
          <p:cNvPr id="38" name="Diagram 5">
            <a:extLst>
              <a:ext uri="{FF2B5EF4-FFF2-40B4-BE49-F238E27FC236}">
                <a16:creationId xmlns:a16="http://schemas.microsoft.com/office/drawing/2014/main" id="{D8766289-6090-4A4D-A8CE-B559419E8FC1}"/>
              </a:ext>
            </a:extLst>
          </p:cNvPr>
          <p:cNvGraphicFramePr/>
          <p:nvPr/>
        </p:nvGraphicFramePr>
        <p:xfrm>
          <a:off x="495698" y="3977809"/>
          <a:ext cx="11137120" cy="865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Group 63">
            <a:extLst>
              <a:ext uri="{FF2B5EF4-FFF2-40B4-BE49-F238E27FC236}">
                <a16:creationId xmlns:a16="http://schemas.microsoft.com/office/drawing/2014/main" id="{143538D4-8033-0D41-A63D-221F16C90BF8}"/>
              </a:ext>
            </a:extLst>
          </p:cNvPr>
          <p:cNvGrpSpPr/>
          <p:nvPr/>
        </p:nvGrpSpPr>
        <p:grpSpPr>
          <a:xfrm>
            <a:off x="8010663" y="2959127"/>
            <a:ext cx="685110" cy="1018682"/>
            <a:chOff x="2478294" y="3355817"/>
            <a:chExt cx="685467" cy="1019213"/>
          </a:xfrm>
        </p:grpSpPr>
        <p:sp>
          <p:nvSpPr>
            <p:cNvPr id="40" name="Down Arrow 64">
              <a:extLst>
                <a:ext uri="{FF2B5EF4-FFF2-40B4-BE49-F238E27FC236}">
                  <a16:creationId xmlns:a16="http://schemas.microsoft.com/office/drawing/2014/main" id="{B34F6522-E83E-244F-8C5C-C08D27A5B4E9}"/>
                </a:ext>
              </a:extLst>
            </p:cNvPr>
            <p:cNvSpPr/>
            <p:nvPr/>
          </p:nvSpPr>
          <p:spPr>
            <a:xfrm>
              <a:off x="2649579" y="3946405"/>
              <a:ext cx="342900" cy="428625"/>
            </a:xfrm>
            <a:prstGeom prst="downArrow">
              <a:avLst/>
            </a:prstGeom>
            <a:solidFill>
              <a:srgbClr val="B0D23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43902">
                <a:defRPr/>
              </a:pPr>
              <a:endParaRPr lang="en-US" sz="2399" b="1" kern="0">
                <a:solidFill>
                  <a:prstClr val="white"/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41" name="Group 65">
              <a:extLst>
                <a:ext uri="{FF2B5EF4-FFF2-40B4-BE49-F238E27FC236}">
                  <a16:creationId xmlns:a16="http://schemas.microsoft.com/office/drawing/2014/main" id="{0E605031-C254-854F-B934-02FF9A78B856}"/>
                </a:ext>
              </a:extLst>
            </p:cNvPr>
            <p:cNvGrpSpPr/>
            <p:nvPr/>
          </p:nvGrpSpPr>
          <p:grpSpPr>
            <a:xfrm>
              <a:off x="2478294" y="3355817"/>
              <a:ext cx="685467" cy="685467"/>
              <a:chOff x="5436158" y="3903498"/>
              <a:chExt cx="685467" cy="685467"/>
            </a:xfrm>
          </p:grpSpPr>
          <p:sp>
            <p:nvSpPr>
              <p:cNvPr id="42" name="Oval 66">
                <a:extLst>
                  <a:ext uri="{FF2B5EF4-FFF2-40B4-BE49-F238E27FC236}">
                    <a16:creationId xmlns:a16="http://schemas.microsoft.com/office/drawing/2014/main" id="{2ECBF9E5-7630-0B44-B301-71A53CEEFF1B}"/>
                  </a:ext>
                </a:extLst>
              </p:cNvPr>
              <p:cNvSpPr/>
              <p:nvPr/>
            </p:nvSpPr>
            <p:spPr>
              <a:xfrm>
                <a:off x="5436158" y="3903498"/>
                <a:ext cx="685467" cy="685467"/>
              </a:xfrm>
              <a:prstGeom prst="ellipse">
                <a:avLst/>
              </a:prstGeom>
              <a:solidFill>
                <a:srgbClr val="599BFC"/>
              </a:solidFill>
              <a:ln w="50800" cap="flat" cmpd="sng" algn="ctr">
                <a:solidFill>
                  <a:srgbClr val="EDECEB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3" name="Notched Right Arrow 67">
                <a:extLst>
                  <a:ext uri="{FF2B5EF4-FFF2-40B4-BE49-F238E27FC236}">
                    <a16:creationId xmlns:a16="http://schemas.microsoft.com/office/drawing/2014/main" id="{E6E47EC9-81F6-6A4C-B4E0-362F18FE0BCC}"/>
                  </a:ext>
                </a:extLst>
              </p:cNvPr>
              <p:cNvSpPr/>
              <p:nvPr/>
            </p:nvSpPr>
            <p:spPr>
              <a:xfrm rot="16200000">
                <a:off x="5563441" y="4087139"/>
                <a:ext cx="430900" cy="318186"/>
              </a:xfrm>
              <a:prstGeom prst="notchedRightArrow">
                <a:avLst/>
              </a:prstGeom>
              <a:noFill/>
              <a:ln w="222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</p:grpSp>
      </p:grpSp>
      <p:grpSp>
        <p:nvGrpSpPr>
          <p:cNvPr id="44" name="Group 2">
            <a:extLst>
              <a:ext uri="{FF2B5EF4-FFF2-40B4-BE49-F238E27FC236}">
                <a16:creationId xmlns:a16="http://schemas.microsoft.com/office/drawing/2014/main" id="{31B8667D-6498-A34E-8E51-41ED1F520C57}"/>
              </a:ext>
            </a:extLst>
          </p:cNvPr>
          <p:cNvGrpSpPr/>
          <p:nvPr/>
        </p:nvGrpSpPr>
        <p:grpSpPr>
          <a:xfrm>
            <a:off x="4871864" y="2959127"/>
            <a:ext cx="685110" cy="1018682"/>
            <a:chOff x="2478294" y="3355817"/>
            <a:chExt cx="685467" cy="1019213"/>
          </a:xfrm>
        </p:grpSpPr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9D6C4EED-E7D6-D247-B1B2-2D478C68BB5D}"/>
                </a:ext>
              </a:extLst>
            </p:cNvPr>
            <p:cNvSpPr/>
            <p:nvPr/>
          </p:nvSpPr>
          <p:spPr>
            <a:xfrm>
              <a:off x="2649579" y="3946405"/>
              <a:ext cx="342900" cy="428625"/>
            </a:xfrm>
            <a:prstGeom prst="downArrow">
              <a:avLst/>
            </a:prstGeom>
            <a:solidFill>
              <a:srgbClr val="B0D23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43902">
                <a:defRPr/>
              </a:pPr>
              <a:endParaRPr lang="en-US" sz="2399" b="1" kern="0">
                <a:solidFill>
                  <a:prstClr val="white"/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46" name="Group 46">
              <a:extLst>
                <a:ext uri="{FF2B5EF4-FFF2-40B4-BE49-F238E27FC236}">
                  <a16:creationId xmlns:a16="http://schemas.microsoft.com/office/drawing/2014/main" id="{A8E5087C-B7EF-C143-A404-3576C6BFB941}"/>
                </a:ext>
              </a:extLst>
            </p:cNvPr>
            <p:cNvGrpSpPr/>
            <p:nvPr/>
          </p:nvGrpSpPr>
          <p:grpSpPr>
            <a:xfrm>
              <a:off x="2478294" y="3355817"/>
              <a:ext cx="685467" cy="685467"/>
              <a:chOff x="5436158" y="3903498"/>
              <a:chExt cx="685467" cy="685467"/>
            </a:xfrm>
          </p:grpSpPr>
          <p:sp>
            <p:nvSpPr>
              <p:cNvPr id="47" name="Oval 47">
                <a:extLst>
                  <a:ext uri="{FF2B5EF4-FFF2-40B4-BE49-F238E27FC236}">
                    <a16:creationId xmlns:a16="http://schemas.microsoft.com/office/drawing/2014/main" id="{3A96A2B5-D10F-EF46-B447-2E370A46AB38}"/>
                  </a:ext>
                </a:extLst>
              </p:cNvPr>
              <p:cNvSpPr/>
              <p:nvPr/>
            </p:nvSpPr>
            <p:spPr>
              <a:xfrm>
                <a:off x="5436158" y="3903498"/>
                <a:ext cx="685467" cy="685467"/>
              </a:xfrm>
              <a:prstGeom prst="ellipse">
                <a:avLst/>
              </a:prstGeom>
              <a:solidFill>
                <a:srgbClr val="599BFC"/>
              </a:solidFill>
              <a:ln w="50800" cap="flat" cmpd="sng" algn="ctr">
                <a:solidFill>
                  <a:srgbClr val="EDECEB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48" name="Notched Right Arrow 48">
                <a:extLst>
                  <a:ext uri="{FF2B5EF4-FFF2-40B4-BE49-F238E27FC236}">
                    <a16:creationId xmlns:a16="http://schemas.microsoft.com/office/drawing/2014/main" id="{4A9738E3-9D9F-4C4C-AE2D-84C293E4F3CC}"/>
                  </a:ext>
                </a:extLst>
              </p:cNvPr>
              <p:cNvSpPr/>
              <p:nvPr/>
            </p:nvSpPr>
            <p:spPr>
              <a:xfrm rot="16200000">
                <a:off x="5563441" y="4087139"/>
                <a:ext cx="430900" cy="318186"/>
              </a:xfrm>
              <a:prstGeom prst="notchedRightArrow">
                <a:avLst/>
              </a:prstGeom>
              <a:noFill/>
              <a:ln w="222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</p:grpSp>
      </p:grpSp>
      <p:grpSp>
        <p:nvGrpSpPr>
          <p:cNvPr id="49" name="Group 63">
            <a:extLst>
              <a:ext uri="{FF2B5EF4-FFF2-40B4-BE49-F238E27FC236}">
                <a16:creationId xmlns:a16="http://schemas.microsoft.com/office/drawing/2014/main" id="{49C20CC9-417E-BF47-A5DA-1874F09E7253}"/>
              </a:ext>
            </a:extLst>
          </p:cNvPr>
          <p:cNvGrpSpPr/>
          <p:nvPr/>
        </p:nvGrpSpPr>
        <p:grpSpPr>
          <a:xfrm>
            <a:off x="10538663" y="2959126"/>
            <a:ext cx="685110" cy="1018682"/>
            <a:chOff x="2478294" y="3355817"/>
            <a:chExt cx="685467" cy="1019213"/>
          </a:xfrm>
        </p:grpSpPr>
        <p:sp>
          <p:nvSpPr>
            <p:cNvPr id="50" name="Down Arrow 64">
              <a:extLst>
                <a:ext uri="{FF2B5EF4-FFF2-40B4-BE49-F238E27FC236}">
                  <a16:creationId xmlns:a16="http://schemas.microsoft.com/office/drawing/2014/main" id="{D4964F06-C0A8-5A4D-BEF8-491CA867EA88}"/>
                </a:ext>
              </a:extLst>
            </p:cNvPr>
            <p:cNvSpPr/>
            <p:nvPr/>
          </p:nvSpPr>
          <p:spPr>
            <a:xfrm>
              <a:off x="2649579" y="3946405"/>
              <a:ext cx="342900" cy="428625"/>
            </a:xfrm>
            <a:prstGeom prst="downArrow">
              <a:avLst/>
            </a:prstGeom>
            <a:solidFill>
              <a:srgbClr val="B0D23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43902">
                <a:defRPr/>
              </a:pPr>
              <a:endParaRPr lang="en-US" sz="2399" b="1" kern="0">
                <a:solidFill>
                  <a:prstClr val="white"/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51" name="Group 65">
              <a:extLst>
                <a:ext uri="{FF2B5EF4-FFF2-40B4-BE49-F238E27FC236}">
                  <a16:creationId xmlns:a16="http://schemas.microsoft.com/office/drawing/2014/main" id="{A0ADC698-2628-4E4E-ADCB-616EF1C7EBAC}"/>
                </a:ext>
              </a:extLst>
            </p:cNvPr>
            <p:cNvGrpSpPr/>
            <p:nvPr/>
          </p:nvGrpSpPr>
          <p:grpSpPr>
            <a:xfrm>
              <a:off x="2478294" y="3355817"/>
              <a:ext cx="685467" cy="685467"/>
              <a:chOff x="5436158" y="3903498"/>
              <a:chExt cx="685467" cy="685467"/>
            </a:xfrm>
          </p:grpSpPr>
          <p:sp>
            <p:nvSpPr>
              <p:cNvPr id="52" name="Oval 66">
                <a:extLst>
                  <a:ext uri="{FF2B5EF4-FFF2-40B4-BE49-F238E27FC236}">
                    <a16:creationId xmlns:a16="http://schemas.microsoft.com/office/drawing/2014/main" id="{BA99057D-B725-ED4D-BF49-BA861C1380BD}"/>
                  </a:ext>
                </a:extLst>
              </p:cNvPr>
              <p:cNvSpPr/>
              <p:nvPr/>
            </p:nvSpPr>
            <p:spPr>
              <a:xfrm>
                <a:off x="5436158" y="3903498"/>
                <a:ext cx="685467" cy="685467"/>
              </a:xfrm>
              <a:prstGeom prst="ellipse">
                <a:avLst/>
              </a:prstGeom>
              <a:solidFill>
                <a:srgbClr val="599BFC"/>
              </a:solidFill>
              <a:ln w="50800" cap="flat" cmpd="sng" algn="ctr">
                <a:solidFill>
                  <a:srgbClr val="EDECEB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53" name="Notched Right Arrow 67">
                <a:extLst>
                  <a:ext uri="{FF2B5EF4-FFF2-40B4-BE49-F238E27FC236}">
                    <a16:creationId xmlns:a16="http://schemas.microsoft.com/office/drawing/2014/main" id="{15A23EEB-F92C-CF48-92C0-24EE77D92DA5}"/>
                  </a:ext>
                </a:extLst>
              </p:cNvPr>
              <p:cNvSpPr/>
              <p:nvPr/>
            </p:nvSpPr>
            <p:spPr>
              <a:xfrm rot="16200000">
                <a:off x="5563441" y="4087139"/>
                <a:ext cx="430900" cy="318186"/>
              </a:xfrm>
              <a:prstGeom prst="notchedRightArrow">
                <a:avLst/>
              </a:prstGeom>
              <a:noFill/>
              <a:ln w="222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048CF2A-C85F-AF4A-B763-86165F2A27EF}"/>
              </a:ext>
            </a:extLst>
          </p:cNvPr>
          <p:cNvGrpSpPr/>
          <p:nvPr/>
        </p:nvGrpSpPr>
        <p:grpSpPr>
          <a:xfrm>
            <a:off x="11315546" y="2959127"/>
            <a:ext cx="685110" cy="1018682"/>
            <a:chOff x="10108945" y="3860929"/>
            <a:chExt cx="685467" cy="1019213"/>
          </a:xfrm>
        </p:grpSpPr>
        <p:sp>
          <p:nvSpPr>
            <p:cNvPr id="55" name="Down Arrow 64">
              <a:extLst>
                <a:ext uri="{FF2B5EF4-FFF2-40B4-BE49-F238E27FC236}">
                  <a16:creationId xmlns:a16="http://schemas.microsoft.com/office/drawing/2014/main" id="{84BA303F-BBA2-6C41-A5AD-0A3F05D4D11F}"/>
                </a:ext>
              </a:extLst>
            </p:cNvPr>
            <p:cNvSpPr/>
            <p:nvPr/>
          </p:nvSpPr>
          <p:spPr>
            <a:xfrm>
              <a:off x="10280230" y="4451517"/>
              <a:ext cx="342900" cy="428625"/>
            </a:xfrm>
            <a:prstGeom prst="downArrow">
              <a:avLst/>
            </a:prstGeom>
            <a:solidFill>
              <a:srgbClr val="B0D23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43902">
                <a:defRPr/>
              </a:pPr>
              <a:endParaRPr lang="en-US" sz="2399" b="1" kern="0">
                <a:solidFill>
                  <a:prstClr val="white"/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56" name="Group 65">
              <a:extLst>
                <a:ext uri="{FF2B5EF4-FFF2-40B4-BE49-F238E27FC236}">
                  <a16:creationId xmlns:a16="http://schemas.microsoft.com/office/drawing/2014/main" id="{F775398A-A1DF-E043-A50C-5C8352B81E67}"/>
                </a:ext>
              </a:extLst>
            </p:cNvPr>
            <p:cNvGrpSpPr/>
            <p:nvPr/>
          </p:nvGrpSpPr>
          <p:grpSpPr>
            <a:xfrm rot="10800000">
              <a:off x="10108945" y="3860929"/>
              <a:ext cx="685467" cy="685467"/>
              <a:chOff x="5436158" y="3903498"/>
              <a:chExt cx="685467" cy="685467"/>
            </a:xfrm>
          </p:grpSpPr>
          <p:sp>
            <p:nvSpPr>
              <p:cNvPr id="57" name="Oval 66">
                <a:extLst>
                  <a:ext uri="{FF2B5EF4-FFF2-40B4-BE49-F238E27FC236}">
                    <a16:creationId xmlns:a16="http://schemas.microsoft.com/office/drawing/2014/main" id="{B9C50C0D-5A7D-494E-89F0-3A4D49381115}"/>
                  </a:ext>
                </a:extLst>
              </p:cNvPr>
              <p:cNvSpPr/>
              <p:nvPr/>
            </p:nvSpPr>
            <p:spPr>
              <a:xfrm>
                <a:off x="5436158" y="3903498"/>
                <a:ext cx="685467" cy="685467"/>
              </a:xfrm>
              <a:prstGeom prst="ellipse">
                <a:avLst/>
              </a:prstGeom>
              <a:solidFill>
                <a:srgbClr val="FF0000"/>
              </a:solidFill>
              <a:ln w="50800" cap="flat" cmpd="sng" algn="ctr">
                <a:solidFill>
                  <a:srgbClr val="EDECEB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58" name="Notched Right Arrow 67">
                <a:extLst>
                  <a:ext uri="{FF2B5EF4-FFF2-40B4-BE49-F238E27FC236}">
                    <a16:creationId xmlns:a16="http://schemas.microsoft.com/office/drawing/2014/main" id="{F1E5520C-4234-6B4A-B1B8-28C69D458CE3}"/>
                  </a:ext>
                </a:extLst>
              </p:cNvPr>
              <p:cNvSpPr/>
              <p:nvPr/>
            </p:nvSpPr>
            <p:spPr>
              <a:xfrm rot="16200000">
                <a:off x="5563441" y="4087139"/>
                <a:ext cx="430900" cy="318186"/>
              </a:xfrm>
              <a:prstGeom prst="notchedRightArrow">
                <a:avLst/>
              </a:prstGeom>
              <a:noFill/>
              <a:ln w="222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2DE12F-72DC-8E44-8386-2DCD570D25F3}"/>
              </a:ext>
            </a:extLst>
          </p:cNvPr>
          <p:cNvSpPr txBox="1"/>
          <p:nvPr/>
        </p:nvSpPr>
        <p:spPr>
          <a:xfrm>
            <a:off x="495698" y="1210488"/>
            <a:ext cx="11213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07" indent="-285607" defTabSz="60928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매 분기 말 등급 심사를 통해 요구사항 충족 시 </a:t>
            </a:r>
            <a:r>
              <a:rPr kumimoji="1"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상위 등급으로 변경</a:t>
            </a:r>
            <a:endParaRPr kumimoji="1" lang="en-US" altLang="ko-KR" sz="1600" dirty="0">
              <a:latin typeface="Gotham Rounded Medium" panose="02000000000000000000" pitchFamily="2" charset="0"/>
              <a:ea typeface="Malgun Gothic" panose="020B0503020000020004" pitchFamily="34" charset="-127"/>
            </a:endParaRPr>
          </a:p>
          <a:p>
            <a:pPr marL="285607" indent="-285607" defTabSz="60928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Q2(1</a:t>
            </a:r>
            <a:r>
              <a:rPr kumimoji="1"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월 말</a:t>
            </a:r>
            <a:r>
              <a:rPr kumimoji="1"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),</a:t>
            </a:r>
            <a:r>
              <a:rPr kumimoji="1"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Q4(7</a:t>
            </a:r>
            <a:r>
              <a:rPr kumimoji="1"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월 말</a:t>
            </a:r>
            <a:r>
              <a:rPr kumimoji="1"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) - </a:t>
            </a:r>
            <a:r>
              <a:rPr kumimoji="1"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요구사항 충족여부에 따라 </a:t>
            </a:r>
            <a:r>
              <a:rPr kumimoji="1"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상위 또는 하위 등급으로</a:t>
            </a:r>
            <a:r>
              <a:rPr kumimoji="1" lang="en-US" altLang="ko-KR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 </a:t>
            </a:r>
            <a:r>
              <a:rPr kumimoji="1"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변경</a:t>
            </a:r>
            <a:endParaRPr kumimoji="1" lang="en-US" altLang="ko-KR" sz="1600" dirty="0">
              <a:solidFill>
                <a:srgbClr val="FF0000"/>
              </a:solidFill>
              <a:latin typeface="Gotham Rounded Medium" panose="02000000000000000000" pitchFamily="2" charset="0"/>
              <a:ea typeface="Malgun Gothic" panose="020B0503020000020004" pitchFamily="34" charset="-127"/>
            </a:endParaRPr>
          </a:p>
          <a:p>
            <a:pPr marL="285607" indent="-285607" defTabSz="60928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Q2(1</a:t>
            </a:r>
            <a:r>
              <a:rPr kumimoji="1"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월 말</a:t>
            </a:r>
            <a:r>
              <a:rPr kumimoji="1"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),</a:t>
            </a:r>
            <a:r>
              <a:rPr kumimoji="1"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Q4(7</a:t>
            </a:r>
            <a:r>
              <a:rPr kumimoji="1"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월 말</a:t>
            </a:r>
            <a:r>
              <a:rPr kumimoji="1"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)</a:t>
            </a:r>
            <a:r>
              <a:rPr kumimoji="1"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기준</a:t>
            </a:r>
            <a:r>
              <a:rPr kumimoji="1"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모든 파트너는 </a:t>
            </a:r>
            <a:r>
              <a:rPr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등급 심사 기간 이전 </a:t>
            </a:r>
            <a:r>
              <a:rPr lang="en-US" altLang="ko-KR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12</a:t>
            </a:r>
            <a:r>
              <a:rPr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개월 동안 최소 </a:t>
            </a:r>
            <a:r>
              <a:rPr lang="en-US" altLang="ko-KR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$75K</a:t>
            </a:r>
            <a:r>
              <a:rPr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USD </a:t>
            </a:r>
            <a:r>
              <a:rPr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이상의 매출 실적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이 있어야 함 </a:t>
            </a:r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(SW 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매출 기준</a:t>
            </a:r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E65637-55DC-FA4F-88DF-9C8B5E0F84A1}"/>
              </a:ext>
            </a:extLst>
          </p:cNvPr>
          <p:cNvSpPr txBox="1"/>
          <p:nvPr/>
        </p:nvSpPr>
        <p:spPr>
          <a:xfrm>
            <a:off x="482350" y="5426640"/>
            <a:ext cx="1122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[</a:t>
            </a:r>
            <a:r>
              <a:rPr kumimoji="1" lang="ko-KR" altLang="en-US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참조 문서</a:t>
            </a:r>
            <a:r>
              <a:rPr kumimoji="1" lang="en-US" altLang="ko-KR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]</a:t>
            </a:r>
            <a:r>
              <a:rPr kumimoji="1" lang="ko-KR" altLang="en-US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FY22 Nutanix </a:t>
            </a:r>
            <a:r>
              <a:rPr kumimoji="1" lang="en-US" altLang="ko-Kore-KR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Elevate Partner Program</a:t>
            </a:r>
            <a:r>
              <a:rPr kumimoji="1" lang="ko-KR" altLang="en-US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Guide</a:t>
            </a:r>
            <a:r>
              <a:rPr kumimoji="1" lang="en-US" altLang="ko-Kore-KR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</a:t>
            </a:r>
            <a:r>
              <a:rPr lang="en-US" altLang="ko-Kore-KR" sz="1400" dirty="0">
                <a:latin typeface="Gotham Rounded Medium" panose="02000000000000000000" pitchFamily="2" charset="0"/>
                <a:ea typeface="Malgun Gothic" panose="020B0503020000020004" pitchFamily="34" charset="-127"/>
                <a:hlinkClick r:id="rId7"/>
              </a:rPr>
              <a:t>https://static.ziftsolutions.com/files/8a9982127b19622b017b1badcb7c5b37/FY22_Nutanix_Elevate_Reseller_Partner_Program_Guide.pdf</a:t>
            </a:r>
            <a:endParaRPr lang="en-US" altLang="ko-Kore-KR" sz="1400" dirty="0">
              <a:latin typeface="Gotham Rounded Medium" panose="02000000000000000000" pitchFamily="2" charset="0"/>
              <a:ea typeface="Malgun Gothic" panose="020B0503020000020004" pitchFamily="34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C28C667-7FF3-254C-8607-8A7F1822C927}"/>
              </a:ext>
            </a:extLst>
          </p:cNvPr>
          <p:cNvGrpSpPr/>
          <p:nvPr/>
        </p:nvGrpSpPr>
        <p:grpSpPr>
          <a:xfrm>
            <a:off x="5580427" y="2959127"/>
            <a:ext cx="685110" cy="1018682"/>
            <a:chOff x="10108945" y="3860929"/>
            <a:chExt cx="685467" cy="1019213"/>
          </a:xfrm>
        </p:grpSpPr>
        <p:sp>
          <p:nvSpPr>
            <p:cNvPr id="61" name="Down Arrow 64">
              <a:extLst>
                <a:ext uri="{FF2B5EF4-FFF2-40B4-BE49-F238E27FC236}">
                  <a16:creationId xmlns:a16="http://schemas.microsoft.com/office/drawing/2014/main" id="{D8C8079E-9FF9-BF4B-B7BD-7C23351BE91B}"/>
                </a:ext>
              </a:extLst>
            </p:cNvPr>
            <p:cNvSpPr/>
            <p:nvPr/>
          </p:nvSpPr>
          <p:spPr>
            <a:xfrm>
              <a:off x="10280230" y="4451517"/>
              <a:ext cx="342900" cy="428625"/>
            </a:xfrm>
            <a:prstGeom prst="downArrow">
              <a:avLst/>
            </a:prstGeom>
            <a:solidFill>
              <a:srgbClr val="B0D23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43902">
                <a:defRPr/>
              </a:pPr>
              <a:endParaRPr lang="en-US" sz="2399" b="1" kern="0">
                <a:solidFill>
                  <a:prstClr val="white"/>
                </a:solidFill>
                <a:latin typeface="Calibri"/>
                <a:ea typeface="ＭＳ Ｐゴシック" charset="-128"/>
              </a:endParaRPr>
            </a:p>
          </p:txBody>
        </p:sp>
        <p:grpSp>
          <p:nvGrpSpPr>
            <p:cNvPr id="62" name="Group 65">
              <a:extLst>
                <a:ext uri="{FF2B5EF4-FFF2-40B4-BE49-F238E27FC236}">
                  <a16:creationId xmlns:a16="http://schemas.microsoft.com/office/drawing/2014/main" id="{3B3B6CA8-80B2-2542-93B6-209BF56BE70D}"/>
                </a:ext>
              </a:extLst>
            </p:cNvPr>
            <p:cNvGrpSpPr/>
            <p:nvPr/>
          </p:nvGrpSpPr>
          <p:grpSpPr>
            <a:xfrm rot="10800000">
              <a:off x="10108945" y="3860929"/>
              <a:ext cx="685467" cy="685467"/>
              <a:chOff x="5436158" y="3903498"/>
              <a:chExt cx="685467" cy="685467"/>
            </a:xfrm>
          </p:grpSpPr>
          <p:sp>
            <p:nvSpPr>
              <p:cNvPr id="63" name="Oval 66">
                <a:extLst>
                  <a:ext uri="{FF2B5EF4-FFF2-40B4-BE49-F238E27FC236}">
                    <a16:creationId xmlns:a16="http://schemas.microsoft.com/office/drawing/2014/main" id="{716980B4-0E02-494D-8A48-AA2BA22EB9E8}"/>
                  </a:ext>
                </a:extLst>
              </p:cNvPr>
              <p:cNvSpPr/>
              <p:nvPr/>
            </p:nvSpPr>
            <p:spPr>
              <a:xfrm>
                <a:off x="5436158" y="3903498"/>
                <a:ext cx="685467" cy="685467"/>
              </a:xfrm>
              <a:prstGeom prst="ellipse">
                <a:avLst/>
              </a:prstGeom>
              <a:solidFill>
                <a:srgbClr val="FF0000"/>
              </a:solidFill>
              <a:ln w="50800" cap="flat" cmpd="sng" algn="ctr">
                <a:solidFill>
                  <a:srgbClr val="EDECEB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  <p:sp>
            <p:nvSpPr>
              <p:cNvPr id="64" name="Notched Right Arrow 67">
                <a:extLst>
                  <a:ext uri="{FF2B5EF4-FFF2-40B4-BE49-F238E27FC236}">
                    <a16:creationId xmlns:a16="http://schemas.microsoft.com/office/drawing/2014/main" id="{326634D6-321C-BF4B-8917-12EB0EA7E96D}"/>
                  </a:ext>
                </a:extLst>
              </p:cNvPr>
              <p:cNvSpPr/>
              <p:nvPr/>
            </p:nvSpPr>
            <p:spPr>
              <a:xfrm rot="16200000">
                <a:off x="5563441" y="4087139"/>
                <a:ext cx="430900" cy="318186"/>
              </a:xfrm>
              <a:prstGeom prst="notchedRightArrow">
                <a:avLst/>
              </a:prstGeom>
              <a:noFill/>
              <a:ln w="222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3902">
                  <a:defRPr/>
                </a:pPr>
                <a:endParaRPr lang="en-US" sz="2399" kern="0" dirty="0" err="1">
                  <a:solidFill>
                    <a:prstClr val="white"/>
                  </a:solidFill>
                  <a:latin typeface="Calibri"/>
                  <a:ea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85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286D-3796-6D46-A230-80ED7099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FY22 Requirements by Partner Level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32F5D-CA61-E54D-B355-81C0D99AA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B3732A0-CEAF-1240-90DC-FEA38C5F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34263"/>
              </p:ext>
            </p:extLst>
          </p:nvPr>
        </p:nvGraphicFramePr>
        <p:xfrm>
          <a:off x="468184" y="4154458"/>
          <a:ext cx="11233148" cy="2011392"/>
        </p:xfrm>
        <a:graphic>
          <a:graphicData uri="http://schemas.openxmlformats.org/drawingml/2006/table">
            <a:tbl>
              <a:tblPr firstRow="1" bandRow="1"/>
              <a:tblGrid>
                <a:gridCol w="2600830">
                  <a:extLst>
                    <a:ext uri="{9D8B030D-6E8A-4147-A177-3AD203B41FA5}">
                      <a16:colId xmlns:a16="http://schemas.microsoft.com/office/drawing/2014/main" val="204180210"/>
                    </a:ext>
                  </a:extLst>
                </a:gridCol>
                <a:gridCol w="3590944">
                  <a:extLst>
                    <a:ext uri="{9D8B030D-6E8A-4147-A177-3AD203B41FA5}">
                      <a16:colId xmlns:a16="http://schemas.microsoft.com/office/drawing/2014/main" val="4208246353"/>
                    </a:ext>
                  </a:extLst>
                </a:gridCol>
                <a:gridCol w="1680458">
                  <a:extLst>
                    <a:ext uri="{9D8B030D-6E8A-4147-A177-3AD203B41FA5}">
                      <a16:colId xmlns:a16="http://schemas.microsoft.com/office/drawing/2014/main" val="2267145304"/>
                    </a:ext>
                  </a:extLst>
                </a:gridCol>
                <a:gridCol w="1680458">
                  <a:extLst>
                    <a:ext uri="{9D8B030D-6E8A-4147-A177-3AD203B41FA5}">
                      <a16:colId xmlns:a16="http://schemas.microsoft.com/office/drawing/2014/main" val="4235957007"/>
                    </a:ext>
                  </a:extLst>
                </a:gridCol>
                <a:gridCol w="1680458">
                  <a:extLst>
                    <a:ext uri="{9D8B030D-6E8A-4147-A177-3AD203B41FA5}">
                      <a16:colId xmlns:a16="http://schemas.microsoft.com/office/drawing/2014/main" val="4004228721"/>
                    </a:ext>
                  </a:extLst>
                </a:gridCol>
              </a:tblGrid>
              <a:tr h="26863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Requirements</a:t>
                      </a:r>
                      <a:endParaRPr lang="ko-KR" altLang="en-US" sz="1600" dirty="0"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Gotham Rounded Medium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Authorized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7B7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Professional</a:t>
                      </a:r>
                      <a:endParaRPr lang="ko-KR" altLang="en-US" sz="1600" dirty="0"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42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Champion</a:t>
                      </a:r>
                      <a:endParaRPr lang="ko-KR" altLang="en-US" sz="1600" dirty="0"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5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76641"/>
                  </a:ext>
                </a:extLst>
              </a:tr>
              <a:tr h="15551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Sales Certification 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6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NCSR 2022</a:t>
                      </a: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</a:rPr>
                        <a:t>3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</a:rPr>
                        <a:t>3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47844"/>
                  </a:ext>
                </a:extLst>
              </a:tr>
              <a:tr h="155516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NCSX</a:t>
                      </a:r>
                      <a:endParaRPr lang="ko-KR" altLang="en-US" sz="1600" dirty="0"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08752"/>
                  </a:ext>
                </a:extLst>
              </a:tr>
              <a:tr h="155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Technical Certification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6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NCSE-Core (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</a:t>
                      </a:r>
                      <a:r>
                        <a:rPr lang="ko-KR" altLang="en-US" sz="1600" dirty="0">
                          <a:latin typeface="Gotham Rounded Medium" panose="02000000000000000000" pitchFamily="2" charset="0"/>
                        </a:rPr>
                        <a:t> </a:t>
                      </a:r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NCSE</a:t>
                      </a:r>
                      <a:r>
                        <a:rPr lang="ko-KR" altLang="en-US" sz="1600" dirty="0">
                          <a:latin typeface="Gotham Rounded Medium" panose="02000000000000000000" pitchFamily="2" charset="0"/>
                        </a:rPr>
                        <a:t> </a:t>
                      </a:r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L1)</a:t>
                      </a: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53770"/>
                  </a:ext>
                </a:extLst>
              </a:tr>
              <a:tr h="1555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Services Certification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6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NCP-MCI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NCP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5.xx)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6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6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6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1705"/>
                  </a:ext>
                </a:extLst>
              </a:tr>
              <a:tr h="15551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6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NCS-Core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59478"/>
                  </a:ext>
                </a:extLst>
              </a:tr>
            </a:tbl>
          </a:graphicData>
        </a:graphic>
      </p:graphicFrame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90C8568-A7AB-5540-B8F8-488B2E641DFD}"/>
              </a:ext>
            </a:extLst>
          </p:cNvPr>
          <p:cNvSpPr txBox="1">
            <a:spLocks/>
          </p:cNvSpPr>
          <p:nvPr/>
        </p:nvSpPr>
        <p:spPr>
          <a:xfrm>
            <a:off x="482350" y="1211582"/>
            <a:ext cx="11227302" cy="164135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Gotham Rounded Light" charset="0"/>
                <a:ea typeface="Gotham Rounded Light" charset="0"/>
                <a:cs typeface="Gotham Rounded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otham Rounded Light" charset="0"/>
                <a:ea typeface="Gotham Rounded Light" charset="0"/>
                <a:cs typeface="Gotham Rounded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otham Rounded Light" charset="0"/>
                <a:ea typeface="Gotham Rounded Light" charset="0"/>
                <a:cs typeface="Gotham Rounded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otham Rounded Light" charset="0"/>
                <a:ea typeface="Gotham Rounded Light" charset="0"/>
                <a:cs typeface="Gotham Rounded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otham Rounded Light" charset="0"/>
                <a:ea typeface="Gotham Rounded Light" charset="0"/>
                <a:cs typeface="Gotham Rounded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latinLnBrk="1"/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FY22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에 새롭게 변경된 </a:t>
            </a:r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Sales 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자격증인 </a:t>
            </a:r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NCSR 2022</a:t>
            </a:r>
            <a:r>
              <a:rPr lang="ko-KR" altLang="en-US" sz="1600" dirty="0" err="1">
                <a:latin typeface="Gotham Rounded Medium" panose="02000000000000000000" pitchFamily="2" charset="0"/>
                <a:ea typeface="Malgun Gothic" panose="020B0503020000020004" pitchFamily="34" charset="-127"/>
              </a:rPr>
              <a:t>를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취득해야 함</a:t>
            </a:r>
            <a:endParaRPr lang="en-US" altLang="ko-KR" sz="1600" dirty="0">
              <a:latin typeface="Gotham Rounded Medium" panose="02000000000000000000" pitchFamily="2" charset="0"/>
              <a:ea typeface="Malgun Gothic" panose="020B0503020000020004" pitchFamily="34" charset="-127"/>
            </a:endParaRPr>
          </a:p>
          <a:p>
            <a:pPr marL="177800" indent="-177800" latinLnBrk="1"/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기존 </a:t>
            </a:r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NCSR L1~L3 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자격증은</a:t>
            </a:r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NCSR2022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로 대체되지 않으므로</a:t>
            </a:r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,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기존 </a:t>
            </a:r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NCSR L1~L3 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보유자도 신규 취득 필요</a:t>
            </a:r>
            <a:endParaRPr lang="en-US" altLang="ko-KR" sz="1600" dirty="0">
              <a:latin typeface="Gotham Rounded Medium" panose="02000000000000000000" pitchFamily="2" charset="0"/>
              <a:ea typeface="Malgun Gothic" panose="020B0503020000020004" pitchFamily="34" charset="-127"/>
            </a:endParaRPr>
          </a:p>
          <a:p>
            <a:pPr marL="177800" indent="-177800" latinLnBrk="1"/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그 외 </a:t>
            </a:r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Technical 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및 </a:t>
            </a:r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Services 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자격증은 변화 없음</a:t>
            </a:r>
            <a:endParaRPr lang="en-US" altLang="ko-KR" sz="1600" dirty="0">
              <a:latin typeface="Gotham Rounded Medium" panose="02000000000000000000" pitchFamily="2" charset="0"/>
              <a:ea typeface="Malgun Gothic" panose="020B0503020000020004" pitchFamily="34" charset="-127"/>
            </a:endParaRPr>
          </a:p>
          <a:p>
            <a:pPr marL="177800" indent="-177800" latinLnBrk="1"/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현 등급 유지를 위해 모든 파트너는 </a:t>
            </a:r>
            <a:r>
              <a:rPr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심사 시기 이전 </a:t>
            </a:r>
            <a:r>
              <a:rPr lang="en-US" altLang="ko-KR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12</a:t>
            </a:r>
            <a:r>
              <a:rPr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개월 동안 최소 </a:t>
            </a:r>
            <a:r>
              <a:rPr lang="en-US" altLang="ko-KR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$75K</a:t>
            </a:r>
            <a:r>
              <a:rPr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USD </a:t>
            </a:r>
            <a:r>
              <a:rPr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이상의 매출 실적</a:t>
            </a:r>
            <a:r>
              <a:rPr lang="en-US" altLang="ko-KR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(SW </a:t>
            </a:r>
            <a:r>
              <a:rPr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매출 기준</a:t>
            </a:r>
            <a:r>
              <a:rPr lang="en-US" altLang="ko-KR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) 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이 있어야 하며</a:t>
            </a:r>
            <a:r>
              <a:rPr lang="en-US" altLang="ko-KR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,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충족하지 못하는 경우 </a:t>
            </a:r>
            <a:r>
              <a:rPr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현 등급에 관계없이 </a:t>
            </a:r>
            <a:r>
              <a:rPr lang="en-US" altLang="ko-KR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’Enrolled’ </a:t>
            </a:r>
            <a:r>
              <a:rPr lang="ko-KR" altLang="en-US" sz="1600" dirty="0">
                <a:solidFill>
                  <a:srgbClr val="FF0000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로 변경</a:t>
            </a:r>
            <a:r>
              <a:rPr lang="ko-KR" altLang="en-US" sz="16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됨</a:t>
            </a:r>
            <a:endParaRPr lang="en-US" altLang="ko-KR" sz="1600" dirty="0">
              <a:latin typeface="Gotham Rounded Medium" panose="020000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C7A89-F7B2-7947-A970-27B0BBE3851A}"/>
              </a:ext>
            </a:extLst>
          </p:cNvPr>
          <p:cNvSpPr txBox="1"/>
          <p:nvPr/>
        </p:nvSpPr>
        <p:spPr>
          <a:xfrm>
            <a:off x="479425" y="3410416"/>
            <a:ext cx="11233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[</a:t>
            </a:r>
            <a:r>
              <a:rPr kumimoji="1" lang="ko-KR" altLang="en-US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참조 문서</a:t>
            </a:r>
            <a:r>
              <a:rPr kumimoji="1" lang="en-US" altLang="ko-KR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]</a:t>
            </a:r>
            <a:r>
              <a:rPr kumimoji="1" lang="ko-KR" altLang="en-US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FY22 Nutanix </a:t>
            </a:r>
            <a:r>
              <a:rPr kumimoji="1" lang="en-US" altLang="ko-Kore-KR" sz="1400" dirty="0">
                <a:latin typeface="Gotham Rounded Medium" panose="02000000000000000000" pitchFamily="2" charset="0"/>
                <a:ea typeface="Malgun Gothic" panose="020B0503020000020004" pitchFamily="34" charset="-127"/>
              </a:rPr>
              <a:t>Elevate Partner Program Guide </a:t>
            </a:r>
            <a:r>
              <a:rPr lang="en-US" altLang="ko-Kore-KR" sz="1400" dirty="0">
                <a:latin typeface="Gotham Rounded Medium" panose="02000000000000000000" pitchFamily="2" charset="0"/>
                <a:ea typeface="Malgun Gothic" panose="020B0503020000020004" pitchFamily="34" charset="-127"/>
                <a:hlinkClick r:id="rId2"/>
              </a:rPr>
              <a:t>https://static.ziftsolutions.com/files/8a9982127b19622b017b1badcb7c5b37/FY22_Nutanix_Elevate_Reseller_Partner_Program_Guide.pdf</a:t>
            </a:r>
            <a:endParaRPr kumimoji="1" lang="ko-Kore-KR" altLang="en-US" sz="1400" dirty="0">
              <a:latin typeface="Gotham Rounded Medium" panose="02000000000000000000" pitchFamily="2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48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92B18-1E02-8C4D-AC3F-D35EE6B5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FY22 </a:t>
            </a:r>
            <a:r>
              <a:rPr kumimoji="1" lang="ko-KR" altLang="en-US" dirty="0"/>
              <a:t>기술 자격증 응시료 할인 프로모션 기간 연장</a:t>
            </a:r>
            <a:endParaRPr kumimoji="1" lang="ko-Kore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C9548C-EB4E-4444-A924-61D5CB74C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115218"/>
              </p:ext>
            </p:extLst>
          </p:nvPr>
        </p:nvGraphicFramePr>
        <p:xfrm>
          <a:off x="4862443" y="1556792"/>
          <a:ext cx="6863862" cy="38164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7768">
                  <a:extLst>
                    <a:ext uri="{9D8B030D-6E8A-4147-A177-3AD203B41FA5}">
                      <a16:colId xmlns:a16="http://schemas.microsoft.com/office/drawing/2014/main" val="1823562137"/>
                    </a:ext>
                  </a:extLst>
                </a:gridCol>
                <a:gridCol w="5486094">
                  <a:extLst>
                    <a:ext uri="{9D8B030D-6E8A-4147-A177-3AD203B41FA5}">
                      <a16:colId xmlns:a16="http://schemas.microsoft.com/office/drawing/2014/main" val="492743594"/>
                    </a:ext>
                  </a:extLst>
                </a:gridCol>
              </a:tblGrid>
              <a:tr h="42549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상세내용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056278"/>
                  </a:ext>
                </a:extLst>
              </a:tr>
              <a:tr h="64459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대상</a:t>
                      </a:r>
                      <a:r>
                        <a:rPr lang="ko-KR" altLang="en-US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자격증</a:t>
                      </a:r>
                      <a:endParaRPr lang="ko-Kore-KR" altLang="en-US" sz="14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NCA, </a:t>
                      </a:r>
                      <a:r>
                        <a:rPr lang="en-US" altLang="ko-Kore-KR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NCP</a:t>
                      </a:r>
                      <a:r>
                        <a:rPr lang="en-US" altLang="ko-KR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-MCI</a:t>
                      </a:r>
                      <a:r>
                        <a:rPr lang="en-US" altLang="ko-Kore-KR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, NCP-DS, NCP-DB, NCP-EUC, NCM-MCI, </a:t>
                      </a:r>
                      <a:r>
                        <a:rPr lang="en-US" altLang="ko-KR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NCSE-Core, </a:t>
                      </a:r>
                      <a:r>
                        <a:rPr lang="en-US" altLang="ko-Kore-KR" sz="1400" strike="noStrike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NCS</a:t>
                      </a:r>
                      <a:r>
                        <a:rPr lang="en-US" altLang="ko-KR" sz="1400" strike="noStrike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en-US" altLang="ko-Kore-KR" sz="1400" strike="noStrike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Core, NCS</a:t>
                      </a:r>
                      <a:r>
                        <a:rPr lang="en-US" altLang="ko-KR" sz="1400" strike="noStrike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en-US" altLang="ko-Kore-KR" sz="1400" strike="noStrike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CoreM</a:t>
                      </a:r>
                      <a:endParaRPr lang="en-US" altLang="ko-Kore-KR" sz="1400" strike="noStrike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973707"/>
                  </a:ext>
                </a:extLst>
              </a:tr>
              <a:tr h="4254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할인 적용</a:t>
                      </a:r>
                      <a:endParaRPr lang="ko-Kore-KR" altLang="en-US" sz="14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75%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할인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부가세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10%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별도</a:t>
                      </a:r>
                      <a:endParaRPr lang="ko-Kore-KR" altLang="en-US" sz="14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149162"/>
                  </a:ext>
                </a:extLst>
              </a:tr>
              <a:tr h="4254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할인 코드</a:t>
                      </a:r>
                      <a:endParaRPr lang="ko-Kore-KR" altLang="en-US" sz="14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sz="1600" b="1" kern="1200" dirty="0">
                          <a:solidFill>
                            <a:schemeClr val="dk1"/>
                          </a:solidFill>
                          <a:effectLst/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Q122NTXACRT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546751"/>
                  </a:ext>
                </a:extLst>
              </a:tr>
              <a:tr h="4254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사용 기한</a:t>
                      </a:r>
                      <a:endParaRPr lang="ko-Kore-KR" altLang="en-US" sz="14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022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일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(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응시 예약 및 결제일 기준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)</a:t>
                      </a:r>
                      <a:endParaRPr lang="ko-Kore-KR" altLang="en-US" sz="1400" dirty="0">
                        <a:solidFill>
                          <a:srgbClr val="FF0000"/>
                        </a:solidFill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65302"/>
                  </a:ext>
                </a:extLst>
              </a:tr>
              <a:tr h="42549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사용 횟수</a:t>
                      </a:r>
                      <a:endParaRPr lang="ko-Kore-KR" altLang="en-US" sz="14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인당 </a:t>
                      </a:r>
                      <a:r>
                        <a:rPr lang="en-US" altLang="ko-Kore-KR" sz="1400" b="1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ore-KR" altLang="en-US" sz="1400" b="1" dirty="0">
                          <a:solidFill>
                            <a:srgbClr val="FF0000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073542"/>
                  </a:ext>
                </a:extLst>
              </a:tr>
              <a:tr h="10443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상세</a:t>
                      </a:r>
                      <a:r>
                        <a:rPr lang="ko-KR" altLang="en-US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페이지</a:t>
                      </a:r>
                      <a:endParaRPr lang="ko-Kore-KR" altLang="en-US" sz="14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  <a:hlinkClick r:id="rId2"/>
                        </a:rPr>
                        <a:t>https://www.nutanix.com/support-services/training-certification/2021-discount</a:t>
                      </a:r>
                      <a:endParaRPr lang="en-US" altLang="ko-Kore-KR" sz="14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82428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FAD29-0D45-EC4B-821F-BE9EB7DB4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 descr="텍스트, 사람, 실외이(가) 표시된 사진&#10;&#10;자동 생성된 설명">
            <a:extLst>
              <a:ext uri="{FF2B5EF4-FFF2-40B4-BE49-F238E27FC236}">
                <a16:creationId xmlns:a16="http://schemas.microsoft.com/office/drawing/2014/main" id="{A6B6F33F-B4A1-BB44-8DCE-A12122DE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431370"/>
            <a:ext cx="3995260" cy="19976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4572ED-4475-D140-94C9-BE18875A4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3434789"/>
            <a:ext cx="40062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1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0DDBD-EFC4-7643-BB7D-AE4AEEC2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339361"/>
            <a:ext cx="11233150" cy="553998"/>
          </a:xfrm>
        </p:spPr>
        <p:txBody>
          <a:bodyPr/>
          <a:lstStyle/>
          <a:p>
            <a:r>
              <a:rPr lang="en-US" altLang="ko-Kore-KR" dirty="0"/>
              <a:t>Partner XTRIBE </a:t>
            </a:r>
            <a:endParaRPr kumimoji="1" lang="ko-Kore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3D639970-4E81-154A-BED6-7F8C193AE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6846" y="852497"/>
            <a:ext cx="4695738" cy="49434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72A2B-2C8D-E04B-9FCA-24493D0FA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CBDF15-F289-FA45-AF59-4DB4D2E59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215647"/>
            <a:ext cx="3831999" cy="4217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AAED86-D5CE-3F46-BA86-98BC0C6AB081}"/>
              </a:ext>
            </a:extLst>
          </p:cNvPr>
          <p:cNvSpPr txBox="1"/>
          <p:nvPr/>
        </p:nvSpPr>
        <p:spPr>
          <a:xfrm>
            <a:off x="6600104" y="5796518"/>
            <a:ext cx="468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XTRIBE </a:t>
            </a:r>
            <a:r>
              <a:rPr kumimoji="1" lang="ko-KR" alt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리워드 페이지에서 상품 구매</a:t>
            </a:r>
            <a:endParaRPr kumimoji="1" lang="ko-Kore-KR" altLang="en-US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5DBED-50B4-6B4D-AEE4-5497266F69A3}"/>
              </a:ext>
            </a:extLst>
          </p:cNvPr>
          <p:cNvSpPr txBox="1"/>
          <p:nvPr/>
        </p:nvSpPr>
        <p:spPr>
          <a:xfrm>
            <a:off x="839416" y="5519519"/>
            <a:ext cx="488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챌린지</a:t>
            </a:r>
            <a:r>
              <a:rPr kumimoji="1" lang="ko-KR" alt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수행</a:t>
            </a:r>
            <a:r>
              <a:rPr kumimoji="1"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교육 수강</a:t>
            </a:r>
            <a:r>
              <a:rPr kumimoji="1"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자격증 취득 시 리워드 포인트 지급</a:t>
            </a:r>
            <a:endParaRPr kumimoji="1" lang="ko-Kore-KR" altLang="en-US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27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79;p2">
            <a:extLst>
              <a:ext uri="{FF2B5EF4-FFF2-40B4-BE49-F238E27FC236}">
                <a16:creationId xmlns:a16="http://schemas.microsoft.com/office/drawing/2014/main" id="{D1FBDE7A-8B60-464D-A14B-39F6078F3252}"/>
              </a:ext>
            </a:extLst>
          </p:cNvPr>
          <p:cNvSpPr/>
          <p:nvPr/>
        </p:nvSpPr>
        <p:spPr>
          <a:xfrm>
            <a:off x="917811" y="1477715"/>
            <a:ext cx="10321045" cy="3506421"/>
          </a:xfrm>
          <a:prstGeom prst="roundRect">
            <a:avLst>
              <a:gd name="adj" fmla="val 3619"/>
            </a:avLst>
          </a:prstGeom>
          <a:solidFill>
            <a:schemeClr val="accent1"/>
          </a:solidFill>
          <a:ln>
            <a:noFill/>
          </a:ln>
          <a:effectLst>
            <a:outerShdw blurRad="234652" dist="38100" dir="5400000" algn="t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  <a:sym typeface="Arial"/>
            </a:endParaRPr>
          </a:p>
        </p:txBody>
      </p:sp>
      <p:sp>
        <p:nvSpPr>
          <p:cNvPr id="94" name="Google Shape;180;p2">
            <a:extLst>
              <a:ext uri="{FF2B5EF4-FFF2-40B4-BE49-F238E27FC236}">
                <a16:creationId xmlns:a16="http://schemas.microsoft.com/office/drawing/2014/main" id="{A9999DCC-86D4-DA46-BDD5-984F567F739B}"/>
              </a:ext>
            </a:extLst>
          </p:cNvPr>
          <p:cNvSpPr/>
          <p:nvPr/>
        </p:nvSpPr>
        <p:spPr>
          <a:xfrm>
            <a:off x="913547" y="5104820"/>
            <a:ext cx="10321045" cy="9230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34652" dist="38100" dir="5400000" algn="t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  <a:sym typeface="Arial"/>
            </a:endParaRPr>
          </a:p>
        </p:txBody>
      </p:sp>
      <p:sp>
        <p:nvSpPr>
          <p:cNvPr id="95" name="Google Shape;181;p2">
            <a:extLst>
              <a:ext uri="{FF2B5EF4-FFF2-40B4-BE49-F238E27FC236}">
                <a16:creationId xmlns:a16="http://schemas.microsoft.com/office/drawing/2014/main" id="{9CBFEF4C-4E37-F849-9948-076A528B80DB}"/>
              </a:ext>
            </a:extLst>
          </p:cNvPr>
          <p:cNvSpPr/>
          <p:nvPr/>
        </p:nvSpPr>
        <p:spPr>
          <a:xfrm rot="10800000" flipH="1">
            <a:off x="910983" y="1898804"/>
            <a:ext cx="10327873" cy="3756218"/>
          </a:xfrm>
          <a:prstGeom prst="round2SameRect">
            <a:avLst>
              <a:gd name="adj1" fmla="val 4551"/>
              <a:gd name="adj2" fmla="val 5220"/>
            </a:avLst>
          </a:prstGeom>
          <a:solidFill>
            <a:srgbClr val="F2F2F2"/>
          </a:solidFill>
          <a:ln>
            <a:noFill/>
          </a:ln>
          <a:effectLst>
            <a:outerShdw blurRad="127000" dist="81756" dir="5400000" algn="t" rotWithShape="0">
              <a:srgbClr val="000000">
                <a:alpha val="1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  <a:sym typeface="Arial"/>
            </a:endParaRPr>
          </a:p>
        </p:txBody>
      </p:sp>
      <p:grpSp>
        <p:nvGrpSpPr>
          <p:cNvPr id="96" name="Google Shape;189;p2">
            <a:extLst>
              <a:ext uri="{FF2B5EF4-FFF2-40B4-BE49-F238E27FC236}">
                <a16:creationId xmlns:a16="http://schemas.microsoft.com/office/drawing/2014/main" id="{7B8B3AC4-16D7-D142-A0FA-71E8FEB92E88}"/>
              </a:ext>
            </a:extLst>
          </p:cNvPr>
          <p:cNvGrpSpPr/>
          <p:nvPr/>
        </p:nvGrpSpPr>
        <p:grpSpPr>
          <a:xfrm>
            <a:off x="3949691" y="2022795"/>
            <a:ext cx="4250457" cy="382797"/>
            <a:chOff x="3592073" y="2812288"/>
            <a:chExt cx="4250457" cy="382797"/>
          </a:xfrm>
        </p:grpSpPr>
        <p:sp>
          <p:nvSpPr>
            <p:cNvPr id="97" name="Google Shape;190;p2">
              <a:extLst>
                <a:ext uri="{FF2B5EF4-FFF2-40B4-BE49-F238E27FC236}">
                  <a16:creationId xmlns:a16="http://schemas.microsoft.com/office/drawing/2014/main" id="{C267BEF5-0E18-754C-B958-C63E9167558B}"/>
                </a:ext>
              </a:extLst>
            </p:cNvPr>
            <p:cNvSpPr txBox="1"/>
            <p:nvPr/>
          </p:nvSpPr>
          <p:spPr>
            <a:xfrm>
              <a:off x="5452656" y="2812288"/>
              <a:ext cx="2389874" cy="382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B3E2"/>
                </a:buClr>
                <a:buSzPts val="2400"/>
                <a:buFont typeface="Arial"/>
                <a:buNone/>
                <a:tabLst/>
                <a:defRPr/>
              </a:pPr>
              <a:r>
                <a:rPr lang="ko-KR" altLang="en-US" sz="2400" dirty="0">
                  <a:solidFill>
                    <a:srgbClr val="034EA2"/>
                  </a:solidFill>
                  <a:latin typeface="Gotham Rounded Medium" panose="02000000000000000000" pitchFamily="2" charset="0"/>
                  <a:ea typeface="Malgun Gothic" panose="020B0503020000020004" pitchFamily="34" charset="-127"/>
                  <a:cs typeface="Gotham Medium" pitchFamily="2" charset="0"/>
                  <a:sym typeface="Arial"/>
                </a:rPr>
                <a:t>클라우드 플랫폼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Arial"/>
              </a:endParaRPr>
            </a:p>
          </p:txBody>
        </p:sp>
        <p:pic>
          <p:nvPicPr>
            <p:cNvPr id="98" name="Google Shape;191;p2">
              <a:extLst>
                <a:ext uri="{FF2B5EF4-FFF2-40B4-BE49-F238E27FC236}">
                  <a16:creationId xmlns:a16="http://schemas.microsoft.com/office/drawing/2014/main" id="{7C6B6004-CB9B-5E40-A58D-14869E7B906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592073" y="2905935"/>
              <a:ext cx="1774352" cy="2154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79DD84-86BB-564F-9DF7-8AEDA6D0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Nutanix Cloud Platform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7747A-9B29-694A-93AE-E9B1F951A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B0119E-6ADB-0148-B99C-FDF2CD42EA1D}"/>
              </a:ext>
            </a:extLst>
          </p:cNvPr>
          <p:cNvGrpSpPr/>
          <p:nvPr/>
        </p:nvGrpSpPr>
        <p:grpSpPr>
          <a:xfrm>
            <a:off x="1351788" y="3359919"/>
            <a:ext cx="874273" cy="774456"/>
            <a:chOff x="866297" y="1134560"/>
            <a:chExt cx="1654417" cy="148940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89604B6-6E79-1C4B-A09F-0BD232467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4138" y="1134560"/>
              <a:ext cx="952004" cy="95200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F858AC-32BF-BB43-A381-6BD420035D5E}"/>
                </a:ext>
              </a:extLst>
            </p:cNvPr>
            <p:cNvSpPr txBox="1"/>
            <p:nvPr/>
          </p:nvSpPr>
          <p:spPr>
            <a:xfrm>
              <a:off x="866297" y="2120844"/>
              <a:ext cx="1654417" cy="503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100" dirty="0">
                  <a:latin typeface="Gotham Rounded Medium" panose="02000000000000000000" pitchFamily="2" charset="0"/>
                  <a:ea typeface="ＭＳ Ｐゴシック" charset="-128"/>
                </a:rPr>
                <a:t>Acropolis</a:t>
              </a:r>
              <a:endParaRPr kumimoji="1" lang="ko-KR" altLang="en-US" sz="11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36D7CD5-8BD3-4A46-B801-E61908510ECB}"/>
              </a:ext>
            </a:extLst>
          </p:cNvPr>
          <p:cNvGrpSpPr/>
          <p:nvPr/>
        </p:nvGrpSpPr>
        <p:grpSpPr>
          <a:xfrm>
            <a:off x="3480592" y="4231832"/>
            <a:ext cx="719045" cy="765546"/>
            <a:chOff x="8257275" y="4594888"/>
            <a:chExt cx="1362632" cy="148433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8DA45B1-335F-5244-B83D-D758D2A9B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8750" y="4594888"/>
              <a:ext cx="799683" cy="95200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4DCC06-2BF0-624D-BF76-EE9951EDD8BA}"/>
                </a:ext>
              </a:extLst>
            </p:cNvPr>
            <p:cNvSpPr txBox="1"/>
            <p:nvPr/>
          </p:nvSpPr>
          <p:spPr>
            <a:xfrm>
              <a:off x="8257275" y="5542140"/>
              <a:ext cx="1362632" cy="53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Xi Leaf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A7C38C-314C-9D43-99C2-799CBE3A7532}"/>
              </a:ext>
            </a:extLst>
          </p:cNvPr>
          <p:cNvGrpSpPr/>
          <p:nvPr/>
        </p:nvGrpSpPr>
        <p:grpSpPr>
          <a:xfrm>
            <a:off x="2783614" y="3407705"/>
            <a:ext cx="732055" cy="824127"/>
            <a:chOff x="2849350" y="1136680"/>
            <a:chExt cx="1362632" cy="148242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BDBF92A-A941-EE45-988D-31303B528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1197" y="1136680"/>
              <a:ext cx="1078938" cy="9520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604420-08BD-774C-89DB-CA50E458407E}"/>
                </a:ext>
              </a:extLst>
            </p:cNvPr>
            <p:cNvSpPr txBox="1"/>
            <p:nvPr/>
          </p:nvSpPr>
          <p:spPr>
            <a:xfrm>
              <a:off x="2849350" y="2120845"/>
              <a:ext cx="1362632" cy="498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AHV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00905B-9C8F-DA41-ADE1-9D7795D34160}"/>
              </a:ext>
            </a:extLst>
          </p:cNvPr>
          <p:cNvGrpSpPr/>
          <p:nvPr/>
        </p:nvGrpSpPr>
        <p:grpSpPr>
          <a:xfrm>
            <a:off x="2127922" y="4200349"/>
            <a:ext cx="741174" cy="828748"/>
            <a:chOff x="4654418" y="2928937"/>
            <a:chExt cx="1362632" cy="142994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33E8FE1-5F5A-9748-8B84-851CFFB5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3572" y="2928937"/>
              <a:ext cx="1104325" cy="95200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0EB172-3A94-A748-AD95-A879BACBFEF0}"/>
                </a:ext>
              </a:extLst>
            </p:cNvPr>
            <p:cNvSpPr txBox="1"/>
            <p:nvPr/>
          </p:nvSpPr>
          <p:spPr>
            <a:xfrm>
              <a:off x="4654418" y="3880941"/>
              <a:ext cx="1362632" cy="477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Flow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DDCA43-A602-684D-A813-E01B0F86F468}"/>
              </a:ext>
            </a:extLst>
          </p:cNvPr>
          <p:cNvGrpSpPr/>
          <p:nvPr/>
        </p:nvGrpSpPr>
        <p:grpSpPr>
          <a:xfrm>
            <a:off x="4016326" y="3352669"/>
            <a:ext cx="895103" cy="791553"/>
            <a:chOff x="6425033" y="2883917"/>
            <a:chExt cx="1362632" cy="124720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D729490-B2EA-114D-A186-9D5237FE1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30347" y="2883917"/>
              <a:ext cx="952004" cy="95200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86E23F-1FD2-AD40-884E-C52B527F95CF}"/>
                </a:ext>
              </a:extLst>
            </p:cNvPr>
            <p:cNvSpPr txBox="1"/>
            <p:nvPr/>
          </p:nvSpPr>
          <p:spPr>
            <a:xfrm>
              <a:off x="6425033" y="3854123"/>
              <a:ext cx="1362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Karbon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029A2E-FAFE-784E-A5D9-17B6F4BB8037}"/>
              </a:ext>
            </a:extLst>
          </p:cNvPr>
          <p:cNvGrpSpPr/>
          <p:nvPr/>
        </p:nvGrpSpPr>
        <p:grpSpPr>
          <a:xfrm>
            <a:off x="4803978" y="4248712"/>
            <a:ext cx="931982" cy="716201"/>
            <a:chOff x="4031266" y="5080956"/>
            <a:chExt cx="1559035" cy="1227045"/>
          </a:xfrm>
        </p:grpSpPr>
        <p:pic>
          <p:nvPicPr>
            <p:cNvPr id="26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E05D7A0-84E6-8040-8035-F6B671BAC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1784" y="5080956"/>
              <a:ext cx="1337725" cy="75247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E451E6-D5FE-2743-9607-442541D59C02}"/>
                </a:ext>
              </a:extLst>
            </p:cNvPr>
            <p:cNvSpPr txBox="1"/>
            <p:nvPr/>
          </p:nvSpPr>
          <p:spPr>
            <a:xfrm>
              <a:off x="4031266" y="5833427"/>
              <a:ext cx="1559035" cy="474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Clusters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D58D7AA-1251-C248-A32B-858D62DC18EB}"/>
              </a:ext>
            </a:extLst>
          </p:cNvPr>
          <p:cNvGrpSpPr/>
          <p:nvPr/>
        </p:nvGrpSpPr>
        <p:grpSpPr>
          <a:xfrm>
            <a:off x="7753969" y="4183328"/>
            <a:ext cx="889852" cy="829533"/>
            <a:chOff x="6053019" y="4376379"/>
            <a:chExt cx="1362632" cy="145152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E4C95F3-A0E4-9145-BA4C-7148A2A5D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7373" y="4376379"/>
              <a:ext cx="913924" cy="95200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878843-9F96-6A43-9320-D2A334C3D052}"/>
                </a:ext>
              </a:extLst>
            </p:cNvPr>
            <p:cNvSpPr txBox="1"/>
            <p:nvPr/>
          </p:nvSpPr>
          <p:spPr>
            <a:xfrm>
              <a:off x="6053019" y="5328383"/>
              <a:ext cx="1362632" cy="49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Xi Beam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F1E192D-37DF-C44C-932A-4E8EA16C40F2}"/>
              </a:ext>
            </a:extLst>
          </p:cNvPr>
          <p:cNvGrpSpPr/>
          <p:nvPr/>
        </p:nvGrpSpPr>
        <p:grpSpPr>
          <a:xfrm>
            <a:off x="6600056" y="3350421"/>
            <a:ext cx="1208352" cy="1100942"/>
            <a:chOff x="9562983" y="905478"/>
            <a:chExt cx="1543859" cy="1590861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AC50ECA-6E24-5141-8506-2CB8D399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53039" y="905478"/>
              <a:ext cx="863150" cy="95200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858CCC-2EFB-5A4C-8A01-F7A4B9FA06E0}"/>
                </a:ext>
              </a:extLst>
            </p:cNvPr>
            <p:cNvSpPr txBox="1"/>
            <p:nvPr/>
          </p:nvSpPr>
          <p:spPr>
            <a:xfrm>
              <a:off x="9562983" y="1829233"/>
              <a:ext cx="1543859" cy="667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Prism Pro/Ultimate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741D5A1-F067-5F4A-B817-699DCE27F239}"/>
              </a:ext>
            </a:extLst>
          </p:cNvPr>
          <p:cNvGrpSpPr/>
          <p:nvPr/>
        </p:nvGrpSpPr>
        <p:grpSpPr>
          <a:xfrm>
            <a:off x="8632410" y="3329253"/>
            <a:ext cx="792971" cy="793110"/>
            <a:chOff x="6053019" y="2663273"/>
            <a:chExt cx="1362632" cy="143740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EB043F7-0BBA-2C43-8A2A-184417E36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58518" y="2663273"/>
              <a:ext cx="952004" cy="95200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4D0B94-7841-7F47-B880-D5CE71C69795}"/>
                </a:ext>
              </a:extLst>
            </p:cNvPr>
            <p:cNvSpPr txBox="1"/>
            <p:nvPr/>
          </p:nvSpPr>
          <p:spPr>
            <a:xfrm>
              <a:off x="6053019" y="3651395"/>
              <a:ext cx="1362632" cy="44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Calm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8D1851-6B49-D54B-BE32-699D9DF65402}"/>
              </a:ext>
            </a:extLst>
          </p:cNvPr>
          <p:cNvGrpSpPr/>
          <p:nvPr/>
        </p:nvGrpSpPr>
        <p:grpSpPr>
          <a:xfrm>
            <a:off x="9409450" y="4024147"/>
            <a:ext cx="1455171" cy="1065406"/>
            <a:chOff x="9290574" y="2710428"/>
            <a:chExt cx="2198581" cy="1713627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89F1C6B-F983-2F4E-B95D-8CB52447D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87767" y="2710428"/>
              <a:ext cx="1104325" cy="95200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36E2FB-29D7-DC4F-BCDF-65EAA8EFDEE2}"/>
                </a:ext>
              </a:extLst>
            </p:cNvPr>
            <p:cNvSpPr txBox="1"/>
            <p:nvPr/>
          </p:nvSpPr>
          <p:spPr>
            <a:xfrm>
              <a:off x="9290574" y="3681501"/>
              <a:ext cx="2198581" cy="74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Flow </a:t>
              </a:r>
            </a:p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Security Central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637AFE-D015-A44C-B11B-231A8D5CFCF5}"/>
              </a:ext>
            </a:extLst>
          </p:cNvPr>
          <p:cNvGrpSpPr/>
          <p:nvPr/>
        </p:nvGrpSpPr>
        <p:grpSpPr>
          <a:xfrm>
            <a:off x="2064068" y="2158053"/>
            <a:ext cx="835924" cy="802058"/>
            <a:chOff x="3180402" y="1172510"/>
            <a:chExt cx="1362632" cy="144845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5CB1805-0E68-8949-8009-579CD615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03209" y="1172510"/>
              <a:ext cx="1117018" cy="95200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9F64C5-2A9C-EE46-83DB-CB1A17FCD328}"/>
                </a:ext>
              </a:extLst>
            </p:cNvPr>
            <p:cNvSpPr txBox="1"/>
            <p:nvPr/>
          </p:nvSpPr>
          <p:spPr>
            <a:xfrm>
              <a:off x="3180402" y="2120728"/>
              <a:ext cx="1362632" cy="50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Files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7688576-1E68-0442-B692-E54CCC6BA373}"/>
              </a:ext>
            </a:extLst>
          </p:cNvPr>
          <p:cNvGrpSpPr/>
          <p:nvPr/>
        </p:nvGrpSpPr>
        <p:grpSpPr>
          <a:xfrm>
            <a:off x="1179181" y="2182342"/>
            <a:ext cx="868929" cy="737792"/>
            <a:chOff x="1057217" y="1150082"/>
            <a:chExt cx="1862045" cy="152898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25477C9-4D50-F14E-8D22-3CA1935F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91414" y="1150082"/>
              <a:ext cx="1827848" cy="95200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0D44E5-8244-034B-8621-C8F80D053302}"/>
                </a:ext>
              </a:extLst>
            </p:cNvPr>
            <p:cNvSpPr txBox="1"/>
            <p:nvPr/>
          </p:nvSpPr>
          <p:spPr>
            <a:xfrm>
              <a:off x="1057217" y="2105020"/>
              <a:ext cx="1827846" cy="57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Volumes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187E0E-84E5-DB44-B84F-B97738921F78}"/>
              </a:ext>
            </a:extLst>
          </p:cNvPr>
          <p:cNvGrpSpPr/>
          <p:nvPr/>
        </p:nvGrpSpPr>
        <p:grpSpPr>
          <a:xfrm>
            <a:off x="2869678" y="2082867"/>
            <a:ext cx="843230" cy="894047"/>
            <a:chOff x="4964738" y="989850"/>
            <a:chExt cx="1635132" cy="17646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0F391F-4220-2D49-83C9-7100CC9B1596}"/>
                </a:ext>
              </a:extLst>
            </p:cNvPr>
            <p:cNvSpPr txBox="1"/>
            <p:nvPr/>
          </p:nvSpPr>
          <p:spPr>
            <a:xfrm>
              <a:off x="5043957" y="2207748"/>
              <a:ext cx="1555913" cy="54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Objects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  <p:pic>
          <p:nvPicPr>
            <p:cNvPr id="47" name="Picture 15">
              <a:extLst>
                <a:ext uri="{FF2B5EF4-FFF2-40B4-BE49-F238E27FC236}">
                  <a16:creationId xmlns:a16="http://schemas.microsoft.com/office/drawing/2014/main" id="{D5BA3862-601C-A947-8B6B-15803551D0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66"/>
            <a:stretch/>
          </p:blipFill>
          <p:spPr>
            <a:xfrm>
              <a:off x="4964738" y="989850"/>
              <a:ext cx="1495499" cy="1231387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59D37E5-C458-A349-A423-C7317ED73066}"/>
              </a:ext>
            </a:extLst>
          </p:cNvPr>
          <p:cNvGrpSpPr/>
          <p:nvPr/>
        </p:nvGrpSpPr>
        <p:grpSpPr>
          <a:xfrm>
            <a:off x="3612553" y="2132215"/>
            <a:ext cx="827263" cy="887779"/>
            <a:chOff x="6419190" y="1143844"/>
            <a:chExt cx="1725519" cy="1680625"/>
          </a:xfrm>
        </p:grpSpPr>
        <p:pic>
          <p:nvPicPr>
            <p:cNvPr id="54" name="Google Shape;1760;p27">
              <a:extLst>
                <a:ext uri="{FF2B5EF4-FFF2-40B4-BE49-F238E27FC236}">
                  <a16:creationId xmlns:a16="http://schemas.microsoft.com/office/drawing/2014/main" id="{FA4E9306-4E14-E04D-99F9-6391F0E5A6F6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1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35343" y="1143844"/>
              <a:ext cx="1293215" cy="1081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F3557D-4CF4-0A4F-BF40-7C2F3C13EB0F}"/>
                </a:ext>
              </a:extLst>
            </p:cNvPr>
            <p:cNvSpPr txBox="1"/>
            <p:nvPr/>
          </p:nvSpPr>
          <p:spPr>
            <a:xfrm>
              <a:off x="6419190" y="2186729"/>
              <a:ext cx="1725519" cy="637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Mine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EC2F7AE-00C2-B04D-ADBA-7C8A79D83432}"/>
              </a:ext>
            </a:extLst>
          </p:cNvPr>
          <p:cNvGrpSpPr/>
          <p:nvPr/>
        </p:nvGrpSpPr>
        <p:grpSpPr>
          <a:xfrm>
            <a:off x="9081456" y="2027566"/>
            <a:ext cx="1022529" cy="1048833"/>
            <a:chOff x="9241439" y="1026295"/>
            <a:chExt cx="1362632" cy="1503241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49E4FA7-A34A-024B-A167-B2C6A08AD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503873" y="1026295"/>
              <a:ext cx="837764" cy="952004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5E7457-2757-3E4F-950D-4D443AB8E6A3}"/>
                </a:ext>
              </a:extLst>
            </p:cNvPr>
            <p:cNvSpPr txBox="1"/>
            <p:nvPr/>
          </p:nvSpPr>
          <p:spPr>
            <a:xfrm>
              <a:off x="9241439" y="1983177"/>
              <a:ext cx="1362632" cy="54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Frame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972010-2014-8942-B5D4-17540A03FE01}"/>
              </a:ext>
            </a:extLst>
          </p:cNvPr>
          <p:cNvGrpSpPr/>
          <p:nvPr/>
        </p:nvGrpSpPr>
        <p:grpSpPr>
          <a:xfrm>
            <a:off x="5669947" y="2061445"/>
            <a:ext cx="771222" cy="877477"/>
            <a:chOff x="6558907" y="1089058"/>
            <a:chExt cx="1362632" cy="1452623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DDD7955-6694-CB40-BFBF-482D25E5D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763317" y="1089058"/>
              <a:ext cx="964698" cy="95200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4C9324-D7AE-4A49-8DFB-721DCFFFDC6D}"/>
                </a:ext>
              </a:extLst>
            </p:cNvPr>
            <p:cNvSpPr txBox="1"/>
            <p:nvPr/>
          </p:nvSpPr>
          <p:spPr>
            <a:xfrm>
              <a:off x="6558907" y="2083122"/>
              <a:ext cx="1362632" cy="45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28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latin typeface="Gotham Rounded Medium" panose="02000000000000000000" pitchFamily="2" charset="0"/>
                  <a:ea typeface="ＭＳ Ｐゴシック" charset="-128"/>
                </a:rPr>
                <a:t>Era</a:t>
              </a:r>
              <a:endParaRPr kumimoji="1" lang="ko-KR" altLang="en-US" sz="1200" dirty="0">
                <a:latin typeface="Gotham Rounded Medium" panose="02000000000000000000" pitchFamily="2" charset="0"/>
              </a:endParaRPr>
            </a:p>
          </p:txBody>
        </p:sp>
      </p:grpSp>
      <p:sp>
        <p:nvSpPr>
          <p:cNvPr id="70" name="Google Shape;231;p2">
            <a:extLst>
              <a:ext uri="{FF2B5EF4-FFF2-40B4-BE49-F238E27FC236}">
                <a16:creationId xmlns:a16="http://schemas.microsoft.com/office/drawing/2014/main" id="{B27ADEF2-5888-484F-A76B-658B18088CB3}"/>
              </a:ext>
            </a:extLst>
          </p:cNvPr>
          <p:cNvSpPr/>
          <p:nvPr/>
        </p:nvSpPr>
        <p:spPr>
          <a:xfrm>
            <a:off x="1083766" y="3087787"/>
            <a:ext cx="4929282" cy="1981617"/>
          </a:xfrm>
          <a:prstGeom prst="roundRect">
            <a:avLst>
              <a:gd name="adj" fmla="val 9658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  <a:sym typeface="Arial"/>
            </a:endParaRPr>
          </a:p>
        </p:txBody>
      </p:sp>
      <p:sp>
        <p:nvSpPr>
          <p:cNvPr id="71" name="Google Shape;185;p2">
            <a:extLst>
              <a:ext uri="{FF2B5EF4-FFF2-40B4-BE49-F238E27FC236}">
                <a16:creationId xmlns:a16="http://schemas.microsoft.com/office/drawing/2014/main" id="{62724E3A-2AA0-7244-A3DB-A6DEFCC795A0}"/>
              </a:ext>
            </a:extLst>
          </p:cNvPr>
          <p:cNvSpPr/>
          <p:nvPr/>
        </p:nvSpPr>
        <p:spPr>
          <a:xfrm>
            <a:off x="1325000" y="3188259"/>
            <a:ext cx="4444979" cy="46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클라우드 인프라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(</a:t>
            </a:r>
            <a:r>
              <a:rPr lang="en-US" altLang="ko-KR" sz="2000" b="1" dirty="0">
                <a:solidFill>
                  <a:prstClr val="white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NCI)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</a:endParaRPr>
          </a:p>
        </p:txBody>
      </p:sp>
      <p:grpSp>
        <p:nvGrpSpPr>
          <p:cNvPr id="72" name="Group 3">
            <a:extLst>
              <a:ext uri="{FF2B5EF4-FFF2-40B4-BE49-F238E27FC236}">
                <a16:creationId xmlns:a16="http://schemas.microsoft.com/office/drawing/2014/main" id="{6D4B40D6-88A5-5642-B76B-9BE4B07BE1A6}"/>
              </a:ext>
            </a:extLst>
          </p:cNvPr>
          <p:cNvGrpSpPr/>
          <p:nvPr/>
        </p:nvGrpSpPr>
        <p:grpSpPr>
          <a:xfrm>
            <a:off x="1512439" y="4203167"/>
            <a:ext cx="4073051" cy="290305"/>
            <a:chOff x="1512439" y="4233968"/>
            <a:chExt cx="4073051" cy="290305"/>
          </a:xfrm>
        </p:grpSpPr>
        <p:sp>
          <p:nvSpPr>
            <p:cNvPr id="73" name="Rounded Rectangle 1">
              <a:extLst>
                <a:ext uri="{FF2B5EF4-FFF2-40B4-BE49-F238E27FC236}">
                  <a16:creationId xmlns:a16="http://schemas.microsoft.com/office/drawing/2014/main" id="{5AE4F227-6279-6D42-B88B-51945E41D615}"/>
                </a:ext>
              </a:extLst>
            </p:cNvPr>
            <p:cNvSpPr/>
            <p:nvPr/>
          </p:nvSpPr>
          <p:spPr>
            <a:xfrm>
              <a:off x="1512439" y="4233968"/>
              <a:ext cx="1948080" cy="2903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66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Rounded Medium" panose="02000000000000000000" pitchFamily="2" charset="0"/>
                  <a:ea typeface="Malgun Gothic" panose="020B0503020000020004" pitchFamily="34" charset="-127"/>
                  <a:cs typeface="Gotham Book" pitchFamily="2" charset="0"/>
                  <a:sym typeface="Montserrat Medium"/>
                </a:rPr>
                <a:t>AHV </a:t>
              </a:r>
              <a:r>
                <a:rPr kumimoji="0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Rounded Medium" panose="02000000000000000000" pitchFamily="2" charset="0"/>
                  <a:ea typeface="Malgun Gothic" panose="020B0503020000020004" pitchFamily="34" charset="-127"/>
                  <a:cs typeface="Gotham Book" pitchFamily="2" charset="0"/>
                  <a:sym typeface="Montserrat Medium"/>
                </a:rPr>
                <a:t>하이퍼바이저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</a:endParaRPr>
            </a:p>
          </p:txBody>
        </p:sp>
        <p:sp>
          <p:nvSpPr>
            <p:cNvPr id="74" name="Rounded Rectangle 48">
              <a:extLst>
                <a:ext uri="{FF2B5EF4-FFF2-40B4-BE49-F238E27FC236}">
                  <a16:creationId xmlns:a16="http://schemas.microsoft.com/office/drawing/2014/main" id="{BEF0A057-4C1D-FE49-9770-D004564C4939}"/>
                </a:ext>
              </a:extLst>
            </p:cNvPr>
            <p:cNvSpPr/>
            <p:nvPr/>
          </p:nvSpPr>
          <p:spPr>
            <a:xfrm>
              <a:off x="3637410" y="4233968"/>
              <a:ext cx="1948080" cy="2903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66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Rounded Medium" panose="02000000000000000000" pitchFamily="2" charset="0"/>
                  <a:ea typeface="Malgun Gothic" panose="020B0503020000020004" pitchFamily="34" charset="-127"/>
                  <a:cs typeface="Gotham Book" pitchFamily="2" charset="0"/>
                  <a:sym typeface="Montserrat Medium"/>
                </a:rPr>
                <a:t>가상 네트워크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</a:endParaRPr>
            </a:p>
          </p:txBody>
        </p:sp>
      </p:grpSp>
      <p:sp>
        <p:nvSpPr>
          <p:cNvPr id="75" name="Rounded Rectangle 52">
            <a:extLst>
              <a:ext uri="{FF2B5EF4-FFF2-40B4-BE49-F238E27FC236}">
                <a16:creationId xmlns:a16="http://schemas.microsoft.com/office/drawing/2014/main" id="{77BDB1A6-C502-E348-B05F-70884514D29B}"/>
              </a:ext>
            </a:extLst>
          </p:cNvPr>
          <p:cNvSpPr/>
          <p:nvPr/>
        </p:nvSpPr>
        <p:spPr>
          <a:xfrm>
            <a:off x="1507136" y="4591601"/>
            <a:ext cx="4058308" cy="29030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Montserrat Medium"/>
              </a:rPr>
              <a:t>스케일아웃 </a:t>
            </a:r>
            <a:r>
              <a:rPr lang="en-US" altLang="ko-KR" sz="1200" dirty="0">
                <a:solidFill>
                  <a:srgbClr val="FFFFFF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Montserrat Medium"/>
              </a:rPr>
              <a:t>HCI</a:t>
            </a:r>
            <a:r>
              <a:rPr lang="ko-KR" altLang="en-US" sz="1200" dirty="0">
                <a:solidFill>
                  <a:srgbClr val="FFFFFF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Montserrat Medium"/>
              </a:rPr>
              <a:t> 스토리지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Book" pitchFamily="2" charset="0"/>
            </a:endParaRPr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5095F1E5-14C8-0642-9B8E-E4A1915ED62C}"/>
              </a:ext>
            </a:extLst>
          </p:cNvPr>
          <p:cNvGrpSpPr/>
          <p:nvPr/>
        </p:nvGrpSpPr>
        <p:grpSpPr>
          <a:xfrm>
            <a:off x="1507135" y="3658138"/>
            <a:ext cx="4072764" cy="446901"/>
            <a:chOff x="1507135" y="3658138"/>
            <a:chExt cx="4072764" cy="446901"/>
          </a:xfrm>
        </p:grpSpPr>
        <p:sp>
          <p:nvSpPr>
            <p:cNvPr id="77" name="Rounded Rectangle 49">
              <a:extLst>
                <a:ext uri="{FF2B5EF4-FFF2-40B4-BE49-F238E27FC236}">
                  <a16:creationId xmlns:a16="http://schemas.microsoft.com/office/drawing/2014/main" id="{8484AB69-BD80-3141-9600-A8CFA8FB5DB0}"/>
                </a:ext>
              </a:extLst>
            </p:cNvPr>
            <p:cNvSpPr/>
            <p:nvPr/>
          </p:nvSpPr>
          <p:spPr>
            <a:xfrm>
              <a:off x="1507135" y="3658138"/>
              <a:ext cx="1275735" cy="43254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</a:endParaRPr>
            </a:p>
          </p:txBody>
        </p:sp>
        <p:sp>
          <p:nvSpPr>
            <p:cNvPr id="78" name="Google Shape;219;p2">
              <a:extLst>
                <a:ext uri="{FF2B5EF4-FFF2-40B4-BE49-F238E27FC236}">
                  <a16:creationId xmlns:a16="http://schemas.microsoft.com/office/drawing/2014/main" id="{FD6FDCE7-E163-6E4B-928F-D0876419F2F5}"/>
                </a:ext>
              </a:extLst>
            </p:cNvPr>
            <p:cNvSpPr txBox="1"/>
            <p:nvPr/>
          </p:nvSpPr>
          <p:spPr>
            <a:xfrm>
              <a:off x="1729189" y="3658138"/>
              <a:ext cx="817655" cy="446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66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Rounded Medium" panose="02000000000000000000" pitchFamily="2" charset="0"/>
                  <a:ea typeface="Malgun Gothic" panose="020B0503020000020004" pitchFamily="34" charset="-127"/>
                  <a:cs typeface="Gotham Book" pitchFamily="2" charset="0"/>
                  <a:sym typeface="Montserrat Medium"/>
                </a:rPr>
                <a:t>재해복구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</a:endParaRPr>
            </a:p>
          </p:txBody>
        </p:sp>
        <p:sp>
          <p:nvSpPr>
            <p:cNvPr id="79" name="Rounded Rectangle 65">
              <a:extLst>
                <a:ext uri="{FF2B5EF4-FFF2-40B4-BE49-F238E27FC236}">
                  <a16:creationId xmlns:a16="http://schemas.microsoft.com/office/drawing/2014/main" id="{368217A4-085E-814B-BFFA-2099B862382F}"/>
                </a:ext>
              </a:extLst>
            </p:cNvPr>
            <p:cNvSpPr/>
            <p:nvPr/>
          </p:nvSpPr>
          <p:spPr>
            <a:xfrm>
              <a:off x="2881968" y="3658138"/>
              <a:ext cx="1275735" cy="43254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</a:endParaRPr>
            </a:p>
          </p:txBody>
        </p:sp>
        <p:sp>
          <p:nvSpPr>
            <p:cNvPr id="80" name="Rounded Rectangle 66">
              <a:extLst>
                <a:ext uri="{FF2B5EF4-FFF2-40B4-BE49-F238E27FC236}">
                  <a16:creationId xmlns:a16="http://schemas.microsoft.com/office/drawing/2014/main" id="{0F5D27D6-3601-224D-8AFE-37BC443E1473}"/>
                </a:ext>
              </a:extLst>
            </p:cNvPr>
            <p:cNvSpPr/>
            <p:nvPr/>
          </p:nvSpPr>
          <p:spPr>
            <a:xfrm>
              <a:off x="4304164" y="3658138"/>
              <a:ext cx="1275735" cy="43254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</a:endParaRPr>
            </a:p>
          </p:txBody>
        </p:sp>
        <p:sp>
          <p:nvSpPr>
            <p:cNvPr id="81" name="Google Shape;219;p2">
              <a:extLst>
                <a:ext uri="{FF2B5EF4-FFF2-40B4-BE49-F238E27FC236}">
                  <a16:creationId xmlns:a16="http://schemas.microsoft.com/office/drawing/2014/main" id="{C4FB7C2B-2A70-2F49-AF96-E36966DCED0E}"/>
                </a:ext>
              </a:extLst>
            </p:cNvPr>
            <p:cNvSpPr txBox="1"/>
            <p:nvPr/>
          </p:nvSpPr>
          <p:spPr>
            <a:xfrm>
              <a:off x="3053204" y="3658138"/>
              <a:ext cx="912245" cy="446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66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Rounded Medium" panose="02000000000000000000" pitchFamily="2" charset="0"/>
                  <a:ea typeface="Malgun Gothic" panose="020B0503020000020004" pitchFamily="34" charset="-127"/>
                  <a:cs typeface="Gotham Book" pitchFamily="2" charset="0"/>
                  <a:sym typeface="Montserrat Medium"/>
                </a:rPr>
                <a:t>컨테이너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Montserrat Medium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66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srgbClr val="FFFFFF"/>
                  </a:solidFill>
                  <a:latin typeface="Gotham Rounded Medium" panose="02000000000000000000" pitchFamily="2" charset="0"/>
                  <a:ea typeface="Malgun Gothic" panose="020B0503020000020004" pitchFamily="34" charset="-127"/>
                  <a:cs typeface="Gotham Book" pitchFamily="2" charset="0"/>
                  <a:sym typeface="Montserrat Medium"/>
                </a:rPr>
                <a:t>서비스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</a:endParaRPr>
            </a:p>
          </p:txBody>
        </p:sp>
        <p:sp>
          <p:nvSpPr>
            <p:cNvPr id="82" name="Google Shape;219;p2">
              <a:extLst>
                <a:ext uri="{FF2B5EF4-FFF2-40B4-BE49-F238E27FC236}">
                  <a16:creationId xmlns:a16="http://schemas.microsoft.com/office/drawing/2014/main" id="{97D86E60-9DCE-3B48-AD2C-628A93098860}"/>
                </a:ext>
              </a:extLst>
            </p:cNvPr>
            <p:cNvSpPr txBox="1"/>
            <p:nvPr/>
          </p:nvSpPr>
          <p:spPr>
            <a:xfrm>
              <a:off x="4555889" y="3658138"/>
              <a:ext cx="754635" cy="446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66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Rounded Medium" panose="02000000000000000000" pitchFamily="2" charset="0"/>
                  <a:ea typeface="Malgun Gothic" panose="020B0503020000020004" pitchFamily="34" charset="-127"/>
                  <a:cs typeface="Gotham Book" pitchFamily="2" charset="0"/>
                  <a:sym typeface="Montserrat Medium"/>
                </a:rPr>
                <a:t>네트워크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Montserrat Medium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8666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srgbClr val="FFFFFF"/>
                  </a:solidFill>
                  <a:latin typeface="Gotham Rounded Medium" panose="02000000000000000000" pitchFamily="2" charset="0"/>
                  <a:ea typeface="Malgun Gothic" panose="020B0503020000020004" pitchFamily="34" charset="-127"/>
                  <a:cs typeface="Gotham Book" pitchFamily="2" charset="0"/>
                  <a:sym typeface="Montserrat Medium"/>
                </a:rPr>
                <a:t>보안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</a:endParaRPr>
            </a:p>
          </p:txBody>
        </p:sp>
      </p:grpSp>
      <p:sp>
        <p:nvSpPr>
          <p:cNvPr id="83" name="Google Shape;231;p2">
            <a:extLst>
              <a:ext uri="{FF2B5EF4-FFF2-40B4-BE49-F238E27FC236}">
                <a16:creationId xmlns:a16="http://schemas.microsoft.com/office/drawing/2014/main" id="{499F8A41-D11B-4243-B118-10132520AB55}"/>
              </a:ext>
            </a:extLst>
          </p:cNvPr>
          <p:cNvSpPr/>
          <p:nvPr/>
        </p:nvSpPr>
        <p:spPr>
          <a:xfrm>
            <a:off x="6173519" y="3087787"/>
            <a:ext cx="4929282" cy="1981617"/>
          </a:xfrm>
          <a:prstGeom prst="roundRect">
            <a:avLst>
              <a:gd name="adj" fmla="val 9366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  <a:sym typeface="Arial"/>
            </a:endParaRPr>
          </a:p>
        </p:txBody>
      </p:sp>
      <p:sp>
        <p:nvSpPr>
          <p:cNvPr id="84" name="Google Shape;185;p2">
            <a:extLst>
              <a:ext uri="{FF2B5EF4-FFF2-40B4-BE49-F238E27FC236}">
                <a16:creationId xmlns:a16="http://schemas.microsoft.com/office/drawing/2014/main" id="{5F639D73-AA47-7F43-B7DA-AC11F8C4DBA5}"/>
              </a:ext>
            </a:extLst>
          </p:cNvPr>
          <p:cNvSpPr/>
          <p:nvPr/>
        </p:nvSpPr>
        <p:spPr>
          <a:xfrm>
            <a:off x="6415671" y="3193559"/>
            <a:ext cx="4444979" cy="46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white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클라우드 매니저</a:t>
            </a:r>
            <a:r>
              <a:rPr lang="en-US" altLang="ko-KR" sz="2000" b="1" dirty="0">
                <a:solidFill>
                  <a:prstClr val="white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(NCM)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</a:endParaRPr>
          </a:p>
        </p:txBody>
      </p:sp>
      <p:sp>
        <p:nvSpPr>
          <p:cNvPr id="85" name="Rounded Rectangle 53">
            <a:extLst>
              <a:ext uri="{FF2B5EF4-FFF2-40B4-BE49-F238E27FC236}">
                <a16:creationId xmlns:a16="http://schemas.microsoft.com/office/drawing/2014/main" id="{F07A7F72-AB70-2142-84E8-04E2918366C7}"/>
              </a:ext>
            </a:extLst>
          </p:cNvPr>
          <p:cNvSpPr/>
          <p:nvPr/>
        </p:nvSpPr>
        <p:spPr>
          <a:xfrm>
            <a:off x="6519240" y="4591601"/>
            <a:ext cx="4237840" cy="29030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Montserrat Medium"/>
              </a:rPr>
              <a:t>AI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Montserrat Medium"/>
              </a:rPr>
              <a:t>기반 운영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Book" pitchFamily="2" charset="0"/>
            </a:endParaRPr>
          </a:p>
        </p:txBody>
      </p:sp>
      <p:sp>
        <p:nvSpPr>
          <p:cNvPr id="86" name="Rounded Rectangle 54">
            <a:extLst>
              <a:ext uri="{FF2B5EF4-FFF2-40B4-BE49-F238E27FC236}">
                <a16:creationId xmlns:a16="http://schemas.microsoft.com/office/drawing/2014/main" id="{FAB51EE3-FB87-014E-97FC-385687F8FFF0}"/>
              </a:ext>
            </a:extLst>
          </p:cNvPr>
          <p:cNvSpPr/>
          <p:nvPr/>
        </p:nvSpPr>
        <p:spPr>
          <a:xfrm>
            <a:off x="6519240" y="3658138"/>
            <a:ext cx="4237840" cy="29030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Montserrat Medium"/>
              </a:rPr>
              <a:t>앱 자동화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Book" pitchFamily="2" charset="0"/>
            </a:endParaRPr>
          </a:p>
        </p:txBody>
      </p:sp>
      <p:sp>
        <p:nvSpPr>
          <p:cNvPr id="87" name="Rounded Rectangle 55">
            <a:extLst>
              <a:ext uri="{FF2B5EF4-FFF2-40B4-BE49-F238E27FC236}">
                <a16:creationId xmlns:a16="http://schemas.microsoft.com/office/drawing/2014/main" id="{A1631C50-8A3D-7B42-B315-BD54227940F8}"/>
              </a:ext>
            </a:extLst>
          </p:cNvPr>
          <p:cNvSpPr/>
          <p:nvPr/>
        </p:nvSpPr>
        <p:spPr>
          <a:xfrm>
            <a:off x="6519240" y="4053242"/>
            <a:ext cx="1959302" cy="4325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FFFFFF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Montserrat Medium"/>
              </a:rPr>
              <a:t>거버넌스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Book" pitchFamily="2" charset="0"/>
            </a:endParaRPr>
          </a:p>
        </p:txBody>
      </p:sp>
      <p:sp>
        <p:nvSpPr>
          <p:cNvPr id="88" name="Rounded Rectangle 58">
            <a:extLst>
              <a:ext uri="{FF2B5EF4-FFF2-40B4-BE49-F238E27FC236}">
                <a16:creationId xmlns:a16="http://schemas.microsoft.com/office/drawing/2014/main" id="{51F73D31-4EFE-E245-8355-606D4F8D2C7B}"/>
              </a:ext>
            </a:extLst>
          </p:cNvPr>
          <p:cNvSpPr/>
          <p:nvPr/>
        </p:nvSpPr>
        <p:spPr>
          <a:xfrm>
            <a:off x="8576720" y="4053242"/>
            <a:ext cx="2180360" cy="4325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FFFFFF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Montserrat Medium"/>
              </a:rPr>
              <a:t>셀프 서비스 인프라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Book" pitchFamily="2" charset="0"/>
            </a:endParaRPr>
          </a:p>
        </p:txBody>
      </p:sp>
      <p:sp>
        <p:nvSpPr>
          <p:cNvPr id="89" name="Google Shape;231;p2">
            <a:extLst>
              <a:ext uri="{FF2B5EF4-FFF2-40B4-BE49-F238E27FC236}">
                <a16:creationId xmlns:a16="http://schemas.microsoft.com/office/drawing/2014/main" id="{45DACB98-279F-C545-859A-B41AC3E97C68}"/>
              </a:ext>
            </a:extLst>
          </p:cNvPr>
          <p:cNvSpPr/>
          <p:nvPr/>
        </p:nvSpPr>
        <p:spPr>
          <a:xfrm>
            <a:off x="1083766" y="2559082"/>
            <a:ext cx="3264950" cy="3657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Arial"/>
              </a:rPr>
              <a:t>통합 스토리지</a:t>
            </a:r>
            <a:r>
              <a:rPr lang="en-US" altLang="ko-KR" sz="1600" b="1" dirty="0">
                <a:solidFill>
                  <a:prstClr val="white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Arial"/>
              </a:rPr>
              <a:t>(NUS)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  <a:sym typeface="Arial"/>
            </a:endParaRPr>
          </a:p>
        </p:txBody>
      </p:sp>
      <p:sp>
        <p:nvSpPr>
          <p:cNvPr id="91" name="Google Shape;233;p2">
            <a:extLst>
              <a:ext uri="{FF2B5EF4-FFF2-40B4-BE49-F238E27FC236}">
                <a16:creationId xmlns:a16="http://schemas.microsoft.com/office/drawing/2014/main" id="{A1FC38EF-F487-EF4A-B7EE-2BE4E3117424}"/>
              </a:ext>
            </a:extLst>
          </p:cNvPr>
          <p:cNvSpPr/>
          <p:nvPr/>
        </p:nvSpPr>
        <p:spPr>
          <a:xfrm>
            <a:off x="4463525" y="2559082"/>
            <a:ext cx="3264950" cy="3657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Arial"/>
              </a:rPr>
              <a:t>데이터베이스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Arial"/>
              </a:rPr>
              <a:t>(</a:t>
            </a:r>
            <a:r>
              <a:rPr lang="en-US" altLang="ko-KR" sz="1600" b="1" dirty="0">
                <a:solidFill>
                  <a:prstClr val="white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Arial"/>
              </a:rPr>
              <a:t>NDB)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  <a:sym typeface="Arial"/>
            </a:endParaRPr>
          </a:p>
        </p:txBody>
      </p:sp>
      <p:sp>
        <p:nvSpPr>
          <p:cNvPr id="92" name="Google Shape;232;p2">
            <a:extLst>
              <a:ext uri="{FF2B5EF4-FFF2-40B4-BE49-F238E27FC236}">
                <a16:creationId xmlns:a16="http://schemas.microsoft.com/office/drawing/2014/main" id="{DB84FD13-A17B-B646-AC87-6111DEA26EFE}"/>
              </a:ext>
            </a:extLst>
          </p:cNvPr>
          <p:cNvSpPr/>
          <p:nvPr/>
        </p:nvSpPr>
        <p:spPr>
          <a:xfrm>
            <a:off x="7843284" y="2559082"/>
            <a:ext cx="3264950" cy="3657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Arial"/>
              </a:rPr>
              <a:t>엔드 유저 컴퓨팅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Arial"/>
              </a:rPr>
              <a:t>(</a:t>
            </a:r>
            <a:r>
              <a:rPr lang="en-US" altLang="ko-KR" sz="1600" b="1" dirty="0">
                <a:solidFill>
                  <a:prstClr val="white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Arial"/>
              </a:rPr>
              <a:t>EUC)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  <a:sym typeface="Arial"/>
            </a:endParaRPr>
          </a:p>
        </p:txBody>
      </p:sp>
      <p:sp>
        <p:nvSpPr>
          <p:cNvPr id="99" name="Google Shape;187;p2">
            <a:extLst>
              <a:ext uri="{FF2B5EF4-FFF2-40B4-BE49-F238E27FC236}">
                <a16:creationId xmlns:a16="http://schemas.microsoft.com/office/drawing/2014/main" id="{8B0B8EDC-A107-4F4A-AD7B-ECB0FA2396EC}"/>
              </a:ext>
            </a:extLst>
          </p:cNvPr>
          <p:cNvSpPr txBox="1"/>
          <p:nvPr/>
        </p:nvSpPr>
        <p:spPr>
          <a:xfrm>
            <a:off x="1744125" y="5688483"/>
            <a:ext cx="178084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프라이빗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 클라우드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</a:endParaRPr>
          </a:p>
        </p:txBody>
      </p:sp>
      <p:sp>
        <p:nvSpPr>
          <p:cNvPr id="100" name="Google Shape;188;p2">
            <a:extLst>
              <a:ext uri="{FF2B5EF4-FFF2-40B4-BE49-F238E27FC236}">
                <a16:creationId xmlns:a16="http://schemas.microsoft.com/office/drawing/2014/main" id="{9549A9A0-3B7D-F841-BF2D-B0FB3784DA55}"/>
              </a:ext>
            </a:extLst>
          </p:cNvPr>
          <p:cNvSpPr txBox="1"/>
          <p:nvPr/>
        </p:nvSpPr>
        <p:spPr>
          <a:xfrm>
            <a:off x="8596684" y="5688483"/>
            <a:ext cx="181777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MSP /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통신사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  <a:sym typeface="Montserrat"/>
            </a:endParaRPr>
          </a:p>
        </p:txBody>
      </p:sp>
      <p:sp>
        <p:nvSpPr>
          <p:cNvPr id="101" name="Google Shape;193;p2">
            <a:extLst>
              <a:ext uri="{FF2B5EF4-FFF2-40B4-BE49-F238E27FC236}">
                <a16:creationId xmlns:a16="http://schemas.microsoft.com/office/drawing/2014/main" id="{30CDE487-8E1A-8F42-84F4-A143780008FA}"/>
              </a:ext>
            </a:extLst>
          </p:cNvPr>
          <p:cNvSpPr txBox="1"/>
          <p:nvPr/>
        </p:nvSpPr>
        <p:spPr>
          <a:xfrm>
            <a:off x="3388589" y="1580691"/>
            <a:ext cx="156191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2730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500"/>
              <a:buFont typeface="Montserrat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클라우드 네이티브 앱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</a:endParaRPr>
          </a:p>
        </p:txBody>
      </p:sp>
      <p:sp>
        <p:nvSpPr>
          <p:cNvPr id="102" name="Google Shape;194;p2">
            <a:extLst>
              <a:ext uri="{FF2B5EF4-FFF2-40B4-BE49-F238E27FC236}">
                <a16:creationId xmlns:a16="http://schemas.microsoft.com/office/drawing/2014/main" id="{55D6C2B4-2F5D-C447-9488-938B1DC5D2A4}"/>
              </a:ext>
            </a:extLst>
          </p:cNvPr>
          <p:cNvSpPr txBox="1"/>
          <p:nvPr/>
        </p:nvSpPr>
        <p:spPr>
          <a:xfrm>
            <a:off x="9007765" y="1580691"/>
            <a:ext cx="6676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2730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500"/>
              <a:buFont typeface="Montserrat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엣지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  <a:sym typeface="Montserrat"/>
            </a:endParaRPr>
          </a:p>
        </p:txBody>
      </p:sp>
      <p:sp>
        <p:nvSpPr>
          <p:cNvPr id="103" name="Google Shape;196;p2">
            <a:extLst>
              <a:ext uri="{FF2B5EF4-FFF2-40B4-BE49-F238E27FC236}">
                <a16:creationId xmlns:a16="http://schemas.microsoft.com/office/drawing/2014/main" id="{C30D5A01-2300-9643-AA85-6A7487B86248}"/>
              </a:ext>
            </a:extLst>
          </p:cNvPr>
          <p:cNvSpPr txBox="1"/>
          <p:nvPr/>
        </p:nvSpPr>
        <p:spPr>
          <a:xfrm>
            <a:off x="5565444" y="1580691"/>
            <a:ext cx="118336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2730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500"/>
              <a:buFont typeface="Montserrat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분석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머신러닝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</a:endParaRPr>
          </a:p>
        </p:txBody>
      </p:sp>
      <p:sp>
        <p:nvSpPr>
          <p:cNvPr id="104" name="Google Shape;198;p2">
            <a:extLst>
              <a:ext uri="{FF2B5EF4-FFF2-40B4-BE49-F238E27FC236}">
                <a16:creationId xmlns:a16="http://schemas.microsoft.com/office/drawing/2014/main" id="{3B46B87D-5012-D943-B8F9-644A1170C89E}"/>
              </a:ext>
            </a:extLst>
          </p:cNvPr>
          <p:cNvSpPr txBox="1"/>
          <p:nvPr/>
        </p:nvSpPr>
        <p:spPr>
          <a:xfrm>
            <a:off x="10290359" y="1580691"/>
            <a:ext cx="53693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2730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500"/>
              <a:buFont typeface="Montserrat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EUC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</a:endParaRPr>
          </a:p>
        </p:txBody>
      </p:sp>
      <p:sp>
        <p:nvSpPr>
          <p:cNvPr id="105" name="Google Shape;199;p2">
            <a:extLst>
              <a:ext uri="{FF2B5EF4-FFF2-40B4-BE49-F238E27FC236}">
                <a16:creationId xmlns:a16="http://schemas.microsoft.com/office/drawing/2014/main" id="{BD218AAA-56E8-BE4B-B485-CFAACFE0A5E6}"/>
              </a:ext>
            </a:extLst>
          </p:cNvPr>
          <p:cNvSpPr txBox="1"/>
          <p:nvPr/>
        </p:nvSpPr>
        <p:spPr>
          <a:xfrm>
            <a:off x="7363750" y="1580691"/>
            <a:ext cx="10290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2730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500"/>
              <a:buFont typeface="Montserrat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데이터베이스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</a:endParaRPr>
          </a:p>
        </p:txBody>
      </p:sp>
      <p:sp>
        <p:nvSpPr>
          <p:cNvPr id="106" name="Google Shape;200;p2">
            <a:extLst>
              <a:ext uri="{FF2B5EF4-FFF2-40B4-BE49-F238E27FC236}">
                <a16:creationId xmlns:a16="http://schemas.microsoft.com/office/drawing/2014/main" id="{AC77038D-5539-5842-A417-55088876EE6C}"/>
              </a:ext>
            </a:extLst>
          </p:cNvPr>
          <p:cNvSpPr txBox="1"/>
          <p:nvPr/>
        </p:nvSpPr>
        <p:spPr>
          <a:xfrm>
            <a:off x="1274364" y="1580691"/>
            <a:ext cx="149928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2730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500"/>
              <a:buFont typeface="Montserrat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엔터프라이즈 앱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  <a:sym typeface="Montserrat"/>
            </a:endParaRPr>
          </a:p>
        </p:txBody>
      </p:sp>
      <p:cxnSp>
        <p:nvCxnSpPr>
          <p:cNvPr id="107" name="Google Shape;203;p2">
            <a:extLst>
              <a:ext uri="{FF2B5EF4-FFF2-40B4-BE49-F238E27FC236}">
                <a16:creationId xmlns:a16="http://schemas.microsoft.com/office/drawing/2014/main" id="{34788983-50FD-D84C-BA05-145177A17866}"/>
              </a:ext>
            </a:extLst>
          </p:cNvPr>
          <p:cNvCxnSpPr>
            <a:cxnSpLocks/>
          </p:cNvCxnSpPr>
          <p:nvPr/>
        </p:nvCxnSpPr>
        <p:spPr>
          <a:xfrm>
            <a:off x="3081119" y="1535864"/>
            <a:ext cx="0" cy="27432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204;p2">
            <a:extLst>
              <a:ext uri="{FF2B5EF4-FFF2-40B4-BE49-F238E27FC236}">
                <a16:creationId xmlns:a16="http://schemas.microsoft.com/office/drawing/2014/main" id="{EE336FCB-6642-F746-A379-D9671A115811}"/>
              </a:ext>
            </a:extLst>
          </p:cNvPr>
          <p:cNvCxnSpPr>
            <a:cxnSpLocks/>
          </p:cNvCxnSpPr>
          <p:nvPr/>
        </p:nvCxnSpPr>
        <p:spPr>
          <a:xfrm>
            <a:off x="5257974" y="1535864"/>
            <a:ext cx="0" cy="27432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205;p2">
            <a:extLst>
              <a:ext uri="{FF2B5EF4-FFF2-40B4-BE49-F238E27FC236}">
                <a16:creationId xmlns:a16="http://schemas.microsoft.com/office/drawing/2014/main" id="{E416A0DA-B1A8-D94C-A70B-5AC0543169D1}"/>
              </a:ext>
            </a:extLst>
          </p:cNvPr>
          <p:cNvCxnSpPr>
            <a:cxnSpLocks/>
          </p:cNvCxnSpPr>
          <p:nvPr/>
        </p:nvCxnSpPr>
        <p:spPr>
          <a:xfrm>
            <a:off x="7056280" y="1535864"/>
            <a:ext cx="0" cy="27432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207;p2">
            <a:extLst>
              <a:ext uri="{FF2B5EF4-FFF2-40B4-BE49-F238E27FC236}">
                <a16:creationId xmlns:a16="http://schemas.microsoft.com/office/drawing/2014/main" id="{5FA6C061-AD83-774C-8BCD-61D45358AE7A}"/>
              </a:ext>
            </a:extLst>
          </p:cNvPr>
          <p:cNvCxnSpPr>
            <a:cxnSpLocks/>
          </p:cNvCxnSpPr>
          <p:nvPr/>
        </p:nvCxnSpPr>
        <p:spPr>
          <a:xfrm>
            <a:off x="8700295" y="1535864"/>
            <a:ext cx="0" cy="27432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209;p2">
            <a:extLst>
              <a:ext uri="{FF2B5EF4-FFF2-40B4-BE49-F238E27FC236}">
                <a16:creationId xmlns:a16="http://schemas.microsoft.com/office/drawing/2014/main" id="{83443262-5521-3B41-8324-86BC7456264C}"/>
              </a:ext>
            </a:extLst>
          </p:cNvPr>
          <p:cNvCxnSpPr>
            <a:cxnSpLocks/>
          </p:cNvCxnSpPr>
          <p:nvPr/>
        </p:nvCxnSpPr>
        <p:spPr>
          <a:xfrm>
            <a:off x="9982894" y="1535864"/>
            <a:ext cx="0" cy="27432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212;p2">
            <a:extLst>
              <a:ext uri="{FF2B5EF4-FFF2-40B4-BE49-F238E27FC236}">
                <a16:creationId xmlns:a16="http://schemas.microsoft.com/office/drawing/2014/main" id="{35959606-DAF0-844B-B92E-2F67A994E21F}"/>
              </a:ext>
            </a:extLst>
          </p:cNvPr>
          <p:cNvCxnSpPr/>
          <p:nvPr/>
        </p:nvCxnSpPr>
        <p:spPr>
          <a:xfrm>
            <a:off x="4348716" y="5720070"/>
            <a:ext cx="0" cy="27432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213;p2">
            <a:extLst>
              <a:ext uri="{FF2B5EF4-FFF2-40B4-BE49-F238E27FC236}">
                <a16:creationId xmlns:a16="http://schemas.microsoft.com/office/drawing/2014/main" id="{9836867F-48E1-B343-8282-D662BB41CBBB}"/>
              </a:ext>
            </a:extLst>
          </p:cNvPr>
          <p:cNvCxnSpPr/>
          <p:nvPr/>
        </p:nvCxnSpPr>
        <p:spPr>
          <a:xfrm>
            <a:off x="7790120" y="5720070"/>
            <a:ext cx="0" cy="27432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214;p2">
            <a:extLst>
              <a:ext uri="{FF2B5EF4-FFF2-40B4-BE49-F238E27FC236}">
                <a16:creationId xmlns:a16="http://schemas.microsoft.com/office/drawing/2014/main" id="{F78C001C-78A0-0C48-848E-E916B581812E}"/>
              </a:ext>
            </a:extLst>
          </p:cNvPr>
          <p:cNvSpPr txBox="1"/>
          <p:nvPr/>
        </p:nvSpPr>
        <p:spPr>
          <a:xfrm>
            <a:off x="4863645" y="5688483"/>
            <a:ext cx="236924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퍼블릭 클라우드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/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Medium" panose="02000000000000000000" pitchFamily="2" charset="0"/>
                <a:ea typeface="Malgun Gothic" panose="020B0503020000020004" pitchFamily="34" charset="-127"/>
                <a:cs typeface="Gotham Medium" pitchFamily="2" charset="0"/>
                <a:sym typeface="Montserrat"/>
              </a:rPr>
              <a:t>aaS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Gotham Rounded Medium" panose="02000000000000000000" pitchFamily="2" charset="0"/>
              <a:ea typeface="Malgun Gothic" panose="020B0503020000020004" pitchFamily="34" charset="-127"/>
              <a:cs typeface="Gotham Medium" pitchFamily="2" charset="0"/>
            </a:endParaRPr>
          </a:p>
        </p:txBody>
      </p:sp>
      <p:sp>
        <p:nvSpPr>
          <p:cNvPr id="115" name="Google Shape;231;p2">
            <a:extLst>
              <a:ext uri="{FF2B5EF4-FFF2-40B4-BE49-F238E27FC236}">
                <a16:creationId xmlns:a16="http://schemas.microsoft.com/office/drawing/2014/main" id="{67B82CC3-25BD-464D-9A22-75FEE01A7CA9}"/>
              </a:ext>
            </a:extLst>
          </p:cNvPr>
          <p:cNvSpPr/>
          <p:nvPr/>
        </p:nvSpPr>
        <p:spPr>
          <a:xfrm>
            <a:off x="1083766" y="5161453"/>
            <a:ext cx="10019034" cy="3657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otham Book" pitchFamily="50" charset="0"/>
                <a:sym typeface="Arial"/>
              </a:rPr>
              <a:t>통합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otham Book" pitchFamily="50" charset="0"/>
                <a:sym typeface="Arial"/>
              </a:rPr>
              <a:t>제어창</a:t>
            </a:r>
            <a:r>
              <a:rPr lang="en-US" altLang="ko-KR" sz="1600" dirty="0">
                <a:solidFill>
                  <a:schemeClr val="bg2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Arial"/>
              </a:rPr>
              <a:t>(Prism)</a:t>
            </a:r>
            <a:r>
              <a:rPr lang="ko-KR" altLang="en-US" sz="1200" dirty="0">
                <a:solidFill>
                  <a:schemeClr val="bg2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Arial"/>
              </a:rPr>
              <a:t> </a:t>
            </a:r>
            <a:r>
              <a:rPr lang="en-US" altLang="ko-KR" sz="1200" dirty="0">
                <a:solidFill>
                  <a:schemeClr val="bg2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Arial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otham Book" pitchFamily="50" charset="0"/>
                <a:sym typeface="Arial"/>
              </a:rPr>
              <a:t>통합 </a:t>
            </a:r>
            <a:r>
              <a:rPr lang="en-US" altLang="ko-KR" sz="1600" dirty="0">
                <a:solidFill>
                  <a:schemeClr val="bg2"/>
                </a:solidFill>
                <a:latin typeface="Gotham Rounded Medium" panose="02000000000000000000" pitchFamily="2" charset="0"/>
                <a:ea typeface="Malgun Gothic" panose="020B0503020000020004" pitchFamily="34" charset="-127"/>
                <a:cs typeface="Gotham Book" pitchFamily="2" charset="0"/>
                <a:sym typeface="Arial"/>
              </a:rPr>
              <a:t>API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otham Book" pitchFamily="50" charset="0"/>
                <a:sym typeface="Arial"/>
              </a:rPr>
              <a:t> –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otham Book" pitchFamily="50" charset="0"/>
                <a:sym typeface="Arial"/>
              </a:rPr>
              <a:t>보안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otham Book" pitchFamily="50" charset="0"/>
                <a:sym typeface="Arial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otham Book" pitchFamily="50" charset="0"/>
                <a:sym typeface="Arial"/>
              </a:rPr>
              <a:t>라이프사이클 관리</a:t>
            </a:r>
          </a:p>
        </p:txBody>
      </p:sp>
    </p:spTree>
    <p:extLst>
      <p:ext uri="{BB962C8B-B14F-4D97-AF65-F5344CB8AC3E}">
        <p14:creationId xmlns:p14="http://schemas.microsoft.com/office/powerpoint/2010/main" val="23890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70" grpId="0" animBg="1"/>
      <p:bldP spid="71" grpId="0"/>
      <p:bldP spid="75" grpId="0" animBg="1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1" grpId="0" animBg="1"/>
      <p:bldP spid="92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4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845BC-249F-314F-A5AF-9FEB4237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FY22 Nutanix Korea Technical Training</a:t>
            </a:r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F2308D-81E7-E440-8DA9-518C821C1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F94F2-79B1-4F8D-B2F0-3428BA660B5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8BB5285-C555-054B-B182-FA184FD2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45267"/>
              </p:ext>
            </p:extLst>
          </p:nvPr>
        </p:nvGraphicFramePr>
        <p:xfrm>
          <a:off x="623393" y="1205114"/>
          <a:ext cx="1080119" cy="4743522"/>
        </p:xfrm>
        <a:graphic>
          <a:graphicData uri="http://schemas.openxmlformats.org/drawingml/2006/table">
            <a:tbl>
              <a:tblPr firstRow="1" bandRow="1"/>
              <a:tblGrid>
                <a:gridCol w="1080119">
                  <a:extLst>
                    <a:ext uri="{9D8B030D-6E8A-4147-A177-3AD203B41FA5}">
                      <a16:colId xmlns:a16="http://schemas.microsoft.com/office/drawing/2014/main" val="3506540670"/>
                    </a:ext>
                  </a:extLst>
                </a:gridCol>
              </a:tblGrid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latin typeface="Gotham Rounded Medium" panose="02000000000000000000" pitchFamily="2" charset="0"/>
                        </a:rPr>
                        <a:t>Training</a:t>
                      </a:r>
                      <a:endParaRPr lang="ko-KR" altLang="en-US" sz="1600" dirty="0"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83633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대상자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592490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am Rounded Medium" charset="0"/>
                        </a:rPr>
                        <a:t>참가자격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567562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주제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37645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진행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188431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일정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0885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8E19393-9192-B142-B94C-5B3F12C9F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02687"/>
              </p:ext>
            </p:extLst>
          </p:nvPr>
        </p:nvGraphicFramePr>
        <p:xfrm>
          <a:off x="1703513" y="1205114"/>
          <a:ext cx="1656184" cy="4743522"/>
        </p:xfrm>
        <a:graphic>
          <a:graphicData uri="http://schemas.openxmlformats.org/drawingml/2006/table">
            <a:tbl>
              <a:tblPr firstRow="1" bandRow="1"/>
              <a:tblGrid>
                <a:gridCol w="1656184">
                  <a:extLst>
                    <a:ext uri="{9D8B030D-6E8A-4147-A177-3AD203B41FA5}">
                      <a16:colId xmlns:a16="http://schemas.microsoft.com/office/drawing/2014/main" val="2474851022"/>
                    </a:ext>
                  </a:extLst>
                </a:gridCol>
              </a:tblGrid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800" dirty="0">
                          <a:latin typeface="Gotham Rounded Medium" panose="02000000000000000000" pitchFamily="2" charset="0"/>
                        </a:rPr>
                        <a:t>Basic Bootcamp</a:t>
                      </a:r>
                      <a:endParaRPr lang="ko-KR" altLang="en-US" sz="1800" dirty="0"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62834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파트너 기술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영업</a:t>
                      </a:r>
                      <a:endParaRPr lang="en-US" altLang="ko-KR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고객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47168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신규 파트너 및 고객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69996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Nutanix 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기초 교육</a:t>
                      </a:r>
                      <a:endParaRPr lang="en-US" altLang="ko-KR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155372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Dist’y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SE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Kolon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, SKNS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79627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월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628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B42C998-FE86-F642-8AC8-080FDBD36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74524"/>
              </p:ext>
            </p:extLst>
          </p:nvPr>
        </p:nvGraphicFramePr>
        <p:xfrm>
          <a:off x="3359696" y="1205115"/>
          <a:ext cx="1656184" cy="4749780"/>
        </p:xfrm>
        <a:graphic>
          <a:graphicData uri="http://schemas.openxmlformats.org/drawingml/2006/table">
            <a:tbl>
              <a:tblPr firstRow="1" bandRow="1"/>
              <a:tblGrid>
                <a:gridCol w="1656184">
                  <a:extLst>
                    <a:ext uri="{9D8B030D-6E8A-4147-A177-3AD203B41FA5}">
                      <a16:colId xmlns:a16="http://schemas.microsoft.com/office/drawing/2014/main" val="1616574316"/>
                    </a:ext>
                  </a:extLst>
                </a:gridCol>
              </a:tblGrid>
              <a:tr h="7760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Gotham Rounded Medium" panose="02000000000000000000" pitchFamily="2" charset="0"/>
                        </a:rPr>
                        <a:t>Cluster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Gotham Rounded Medium" panose="02000000000000000000" pitchFamily="2" charset="0"/>
                        </a:rPr>
                        <a:t>Hands-on</a:t>
                      </a:r>
                      <a:r>
                        <a:rPr lang="ko-KR" altLang="en-US" sz="1100" dirty="0">
                          <a:latin typeface="Gotham Rounded Medium" panose="02000000000000000000" pitchFamily="2" charset="0"/>
                        </a:rPr>
                        <a:t> </a:t>
                      </a:r>
                      <a:r>
                        <a:rPr lang="en-US" altLang="ko-KR" sz="1100" dirty="0">
                          <a:latin typeface="Gotham Rounded Medium" panose="02000000000000000000" pitchFamily="2" charset="0"/>
                        </a:rPr>
                        <a:t>–</a:t>
                      </a:r>
                      <a:r>
                        <a:rPr lang="ko-KR" altLang="en-US" sz="1100" dirty="0">
                          <a:latin typeface="Gotham Rounded Medium" panose="02000000000000000000" pitchFamily="2" charset="0"/>
                        </a:rPr>
                        <a:t> </a:t>
                      </a:r>
                      <a:endParaRPr lang="en-US" altLang="ko-KR" sz="1100" dirty="0">
                        <a:latin typeface="Gotham Rounded Medium" panose="02000000000000000000" pitchFamily="2" charset="0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Gotham Rounded Medium" panose="02000000000000000000" pitchFamily="2" charset="0"/>
                        </a:rPr>
                        <a:t>Install &amp; Configure</a:t>
                      </a:r>
                      <a:endParaRPr lang="ko-KR" altLang="en-US" sz="1100" dirty="0"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120819"/>
                  </a:ext>
                </a:extLst>
              </a:tr>
              <a:tr h="7971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7800" indent="-177800" algn="l" latinLnBrk="1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파트너 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SE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15000"/>
                  </a:ext>
                </a:extLst>
              </a:tr>
              <a:tr h="8088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도입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잠재 고객 보유 파트너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799868"/>
                  </a:ext>
                </a:extLst>
              </a:tr>
              <a:tr h="791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Cluster 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설치 및 구성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88771"/>
                  </a:ext>
                </a:extLst>
              </a:tr>
              <a:tr h="804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Channel SE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Dist’y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SE</a:t>
                      </a:r>
                    </a:p>
                    <a:p>
                      <a:pPr marL="314325" indent="-314325" algn="l" latinLnBrk="1">
                        <a:buFontTx/>
                        <a:buNone/>
                        <a:tabLst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Kolon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, SKNS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70922"/>
                  </a:ext>
                </a:extLst>
              </a:tr>
              <a:tr h="7724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분기 또는 반기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2863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5C1ADCF-D009-AF49-9195-431EEE7F3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51553"/>
              </p:ext>
            </p:extLst>
          </p:nvPr>
        </p:nvGraphicFramePr>
        <p:xfrm>
          <a:off x="6672064" y="1205114"/>
          <a:ext cx="1656185" cy="4743522"/>
        </p:xfrm>
        <a:graphic>
          <a:graphicData uri="http://schemas.openxmlformats.org/drawingml/2006/table">
            <a:tbl>
              <a:tblPr firstRow="1" bandRow="1"/>
              <a:tblGrid>
                <a:gridCol w="1656185">
                  <a:extLst>
                    <a:ext uri="{9D8B030D-6E8A-4147-A177-3AD203B41FA5}">
                      <a16:colId xmlns:a16="http://schemas.microsoft.com/office/drawing/2014/main" val="4242216612"/>
                    </a:ext>
                  </a:extLst>
                </a:gridCol>
              </a:tblGrid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latin typeface="Gotham Rounded Medium" panose="02000000000000000000" pitchFamily="2" charset="0"/>
                        </a:rPr>
                        <a:t>NCI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Gotham Rounded Medium" panose="02000000000000000000" pitchFamily="2" charset="0"/>
                        </a:rPr>
                        <a:t>Hands-on</a:t>
                      </a:r>
                      <a:endParaRPr lang="ko-KR" altLang="en-US" sz="1600" dirty="0"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218230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Key 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파트너 사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SE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715632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다수 구축 경험자</a:t>
                      </a:r>
                      <a:endParaRPr lang="en-US" altLang="ko-KR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NTNX SE 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추천</a:t>
                      </a:r>
                      <a:endParaRPr lang="en-US" altLang="ko-KR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878385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제품 이론 및 구성 실습 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06808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Channel SE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Dist’y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SE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Kolon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, SKNS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92799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분기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또는 반기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0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205442-FFFF-1344-B396-C29C25C6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72208"/>
              </p:ext>
            </p:extLst>
          </p:nvPr>
        </p:nvGraphicFramePr>
        <p:xfrm>
          <a:off x="8256240" y="1205114"/>
          <a:ext cx="1656185" cy="4743522"/>
        </p:xfrm>
        <a:graphic>
          <a:graphicData uri="http://schemas.openxmlformats.org/drawingml/2006/table">
            <a:tbl>
              <a:tblPr firstRow="1" bandRow="1"/>
              <a:tblGrid>
                <a:gridCol w="1656185">
                  <a:extLst>
                    <a:ext uri="{9D8B030D-6E8A-4147-A177-3AD203B41FA5}">
                      <a16:colId xmlns:a16="http://schemas.microsoft.com/office/drawing/2014/main" val="4242216612"/>
                    </a:ext>
                  </a:extLst>
                </a:gridCol>
              </a:tblGrid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latin typeface="Gotham Rounded Medium" panose="02000000000000000000" pitchFamily="2" charset="0"/>
                        </a:rPr>
                        <a:t>NCM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Gotham Rounded Medium" panose="02000000000000000000" pitchFamily="2" charset="0"/>
                        </a:rPr>
                        <a:t>Hands-on</a:t>
                      </a:r>
                      <a:endParaRPr lang="ko-KR" altLang="en-US" sz="1600" dirty="0"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218230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Key 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파트너 사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SE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715632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다수 구축 경험자</a:t>
                      </a:r>
                      <a:endParaRPr lang="en-US" altLang="ko-KR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NTNX SE 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추천</a:t>
                      </a:r>
                      <a:endParaRPr lang="en-US" altLang="ko-KR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878385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제품 이론 및 구성 실습 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06808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Channel SE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Dist’y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SE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Kolon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, SKNS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92799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분기 또는 반기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0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2A6400-F3E8-864F-83AF-29DF20C40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32481"/>
              </p:ext>
            </p:extLst>
          </p:nvPr>
        </p:nvGraphicFramePr>
        <p:xfrm>
          <a:off x="9912424" y="1209451"/>
          <a:ext cx="1656184" cy="4743522"/>
        </p:xfrm>
        <a:graphic>
          <a:graphicData uri="http://schemas.openxmlformats.org/drawingml/2006/table">
            <a:tbl>
              <a:tblPr firstRow="1" bandRow="1"/>
              <a:tblGrid>
                <a:gridCol w="1656184">
                  <a:extLst>
                    <a:ext uri="{9D8B030D-6E8A-4147-A177-3AD203B41FA5}">
                      <a16:colId xmlns:a16="http://schemas.microsoft.com/office/drawing/2014/main" val="4242216612"/>
                    </a:ext>
                  </a:extLst>
                </a:gridCol>
              </a:tblGrid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latin typeface="Gotham Rounded Medium" panose="02000000000000000000" pitchFamily="2" charset="0"/>
                        </a:rPr>
                        <a:t>NUS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Gotham Rounded Medium" panose="02000000000000000000" pitchFamily="2" charset="0"/>
                        </a:rPr>
                        <a:t>Hands-on</a:t>
                      </a:r>
                      <a:endParaRPr lang="ko-KR" altLang="en-US" sz="1600" dirty="0"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218230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Key 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파트너 사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SE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715632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다수 구축 경험자</a:t>
                      </a:r>
                      <a:endParaRPr lang="en-US" altLang="ko-KR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NTNX SE 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추천</a:t>
                      </a:r>
                      <a:endParaRPr lang="en-US" altLang="ko-KR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878385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제품 이론 및 구성 실습 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06808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Channel SE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Dist’y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SE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Kolon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, SKNS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92799"/>
                  </a:ext>
                </a:extLst>
              </a:tr>
              <a:tr h="7905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분기 또는 반기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03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F66FC71-BD62-0447-86D1-ECDD4B597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97272"/>
              </p:ext>
            </p:extLst>
          </p:nvPr>
        </p:nvGraphicFramePr>
        <p:xfrm>
          <a:off x="5015880" y="1205758"/>
          <a:ext cx="1656184" cy="4743522"/>
        </p:xfrm>
        <a:graphic>
          <a:graphicData uri="http://schemas.openxmlformats.org/drawingml/2006/table">
            <a:tbl>
              <a:tblPr firstRow="1" bandRow="1"/>
              <a:tblGrid>
                <a:gridCol w="1656184">
                  <a:extLst>
                    <a:ext uri="{9D8B030D-6E8A-4147-A177-3AD203B41FA5}">
                      <a16:colId xmlns:a16="http://schemas.microsoft.com/office/drawing/2014/main" val="1616574316"/>
                    </a:ext>
                  </a:extLst>
                </a:gridCol>
              </a:tblGrid>
              <a:tr h="7724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Gotham Rounded Medium" panose="02000000000000000000" pitchFamily="2" charset="0"/>
                        </a:rPr>
                        <a:t>Cluster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Gotham Rounded Medium" panose="02000000000000000000" pitchFamily="2" charset="0"/>
                        </a:rPr>
                        <a:t>Hands-on</a:t>
                      </a:r>
                      <a:r>
                        <a:rPr lang="ko-KR" altLang="en-US" sz="1100" dirty="0">
                          <a:latin typeface="Gotham Rounded Medium" panose="02000000000000000000" pitchFamily="2" charset="0"/>
                        </a:rPr>
                        <a:t> </a:t>
                      </a:r>
                      <a:r>
                        <a:rPr lang="en-US" altLang="ko-KR" sz="1100" dirty="0">
                          <a:latin typeface="Gotham Rounded Medium" panose="02000000000000000000" pitchFamily="2" charset="0"/>
                        </a:rPr>
                        <a:t>–</a:t>
                      </a:r>
                      <a:r>
                        <a:rPr lang="ko-KR" altLang="en-US" sz="1100" dirty="0">
                          <a:latin typeface="Gotham Rounded Medium" panose="02000000000000000000" pitchFamily="2" charset="0"/>
                        </a:rPr>
                        <a:t> </a:t>
                      </a:r>
                      <a:endParaRPr lang="en-US" altLang="ko-KR" sz="1100" dirty="0">
                        <a:latin typeface="Gotham Rounded Medium" panose="02000000000000000000" pitchFamily="2" charset="0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Gotham Rounded Medium" panose="02000000000000000000" pitchFamily="2" charset="0"/>
                        </a:rPr>
                        <a:t>Operation</a:t>
                      </a:r>
                      <a:endParaRPr lang="ko-KR" altLang="en-US" sz="1100" dirty="0">
                        <a:latin typeface="Gotham Rounded Medium" panose="02000000000000000000" pitchFamily="2" charset="0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120819"/>
                  </a:ext>
                </a:extLst>
              </a:tr>
              <a:tr h="7724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7800" indent="-177800" algn="l" latinLnBrk="1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파트너 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SE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15000"/>
                  </a:ext>
                </a:extLst>
              </a:tr>
              <a:tr h="831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도입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잠재 고객 보유 파트너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799868"/>
                  </a:ext>
                </a:extLst>
              </a:tr>
              <a:tr h="791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Cluster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증설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업그레이드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DR,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기술지원 프로세스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88771"/>
                  </a:ext>
                </a:extLst>
              </a:tr>
              <a:tr h="804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Channel SE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Dist’y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SE</a:t>
                      </a:r>
                    </a:p>
                    <a:p>
                      <a:pPr marL="314325" indent="-314325" algn="l" latinLnBrk="1">
                        <a:buFontTx/>
                        <a:buNone/>
                        <a:tabLst/>
                      </a:pP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Kolon</a:t>
                      </a:r>
                      <a:r>
                        <a:rPr lang="en-US" altLang="ko-KR" sz="1200" dirty="0"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, SKNS</a:t>
                      </a:r>
                      <a:endParaRPr lang="ko-KR" altLang="en-US" sz="1200" dirty="0">
                        <a:latin typeface="Gotham Rounded Medium" panose="02000000000000000000" pitchFamily="2" charset="0"/>
                        <a:ea typeface="Malgun Gothic" panose="020B0503020000020004" pitchFamily="34" charset="-127"/>
                      </a:endParaRP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70922"/>
                  </a:ext>
                </a:extLst>
              </a:tr>
              <a:tr h="7724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otham Rounded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otham Rounded Medium" panose="02000000000000000000" pitchFamily="2" charset="0"/>
                          <a:ea typeface="Malgun Gothic" panose="020B0503020000020004" pitchFamily="34" charset="-127"/>
                        </a:rPr>
                        <a:t>분기 또는 반기</a:t>
                      </a:r>
                    </a:p>
                  </a:txBody>
                  <a:tcPr marL="91392" marR="91392" marT="45696" marB="45696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B8E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28633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9609CEF-8AC5-AB41-A7FC-DB0DCC1479B8}"/>
              </a:ext>
            </a:extLst>
          </p:cNvPr>
          <p:cNvCxnSpPr/>
          <p:nvPr/>
        </p:nvCxnSpPr>
        <p:spPr>
          <a:xfrm>
            <a:off x="1703512" y="6165850"/>
            <a:ext cx="4968552" cy="0"/>
          </a:xfrm>
          <a:prstGeom prst="straightConnector1">
            <a:avLst/>
          </a:prstGeom>
          <a:ln w="381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571EB7-8F43-B348-BEDF-61321B2FB624}"/>
              </a:ext>
            </a:extLst>
          </p:cNvPr>
          <p:cNvCxnSpPr>
            <a:cxnSpLocks/>
          </p:cNvCxnSpPr>
          <p:nvPr/>
        </p:nvCxnSpPr>
        <p:spPr>
          <a:xfrm>
            <a:off x="6672064" y="6165850"/>
            <a:ext cx="4896544" cy="0"/>
          </a:xfrm>
          <a:prstGeom prst="straightConnector1">
            <a:avLst/>
          </a:prstGeom>
          <a:ln w="381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505FDE-F6DB-BC4B-A30C-272D4792557C}"/>
              </a:ext>
            </a:extLst>
          </p:cNvPr>
          <p:cNvSpPr txBox="1"/>
          <p:nvPr/>
        </p:nvSpPr>
        <p:spPr>
          <a:xfrm>
            <a:off x="3215680" y="61653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기초 교육</a:t>
            </a:r>
            <a:r>
              <a:rPr kumimoji="1" lang="en-US" altLang="ko-KR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solidFill>
                  <a:schemeClr val="bg2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(HCI)</a:t>
            </a:r>
            <a:endParaRPr kumimoji="1" lang="ko-Kore-KR" altLang="en-US" dirty="0">
              <a:solidFill>
                <a:schemeClr val="bg2"/>
              </a:solidFill>
              <a:latin typeface="Gotham Rounded Medium" panose="020000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8BC67-AC89-4548-B55D-C84E3639E88D}"/>
              </a:ext>
            </a:extLst>
          </p:cNvPr>
          <p:cNvSpPr txBox="1"/>
          <p:nvPr/>
        </p:nvSpPr>
        <p:spPr>
          <a:xfrm>
            <a:off x="8058218" y="6197755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심화 교육</a:t>
            </a:r>
            <a:r>
              <a:rPr kumimoji="1" lang="en-US" altLang="ko-KR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solidFill>
                  <a:schemeClr val="bg2"/>
                </a:solidFill>
                <a:latin typeface="Gotham Rounded Medium" panose="02000000000000000000" pitchFamily="2" charset="0"/>
                <a:ea typeface="Malgun Gothic" panose="020B0503020000020004" pitchFamily="34" charset="-127"/>
              </a:rPr>
              <a:t>(Cloud)</a:t>
            </a:r>
            <a:endParaRPr kumimoji="1" lang="ko-Kore-KR" altLang="en-US" dirty="0">
              <a:solidFill>
                <a:schemeClr val="bg2"/>
              </a:solidFill>
              <a:latin typeface="Gotham Rounded Medium" panose="020000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541FCC-F175-2A4F-A7B7-BEE8D8F4EF93}"/>
              </a:ext>
            </a:extLst>
          </p:cNvPr>
          <p:cNvSpPr/>
          <p:nvPr/>
        </p:nvSpPr>
        <p:spPr>
          <a:xfrm>
            <a:off x="5015878" y="1209451"/>
            <a:ext cx="1656185" cy="47391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3096543"/>
            <a:ext cx="9144000" cy="692497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6569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Nutanix NEW Color">
      <a:dk1>
        <a:srgbClr val="1E1E1E"/>
      </a:dk1>
      <a:lt1>
        <a:sysClr val="window" lastClr="FFFFFF"/>
      </a:lt1>
      <a:dk2>
        <a:srgbClr val="4D4D4E"/>
      </a:dk2>
      <a:lt2>
        <a:srgbClr val="034EA2"/>
      </a:lt2>
      <a:accent1>
        <a:srgbClr val="B0D235"/>
      </a:accent1>
      <a:accent2>
        <a:srgbClr val="4379BD"/>
      </a:accent2>
      <a:accent3>
        <a:srgbClr val="F4B321"/>
      </a:accent3>
      <a:accent4>
        <a:srgbClr val="F36D21"/>
      </a:accent4>
      <a:accent5>
        <a:srgbClr val="02B3E2"/>
      </a:accent5>
      <a:accent6>
        <a:srgbClr val="6560AB"/>
      </a:accent6>
      <a:hlink>
        <a:srgbClr val="032177"/>
      </a:hlink>
      <a:folHlink>
        <a:srgbClr val="C84A01"/>
      </a:folHlink>
    </a:clrScheme>
    <a:fontScheme name="Custom 181">
      <a:majorFont>
        <a:latin typeface="Gotham Rounded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8cf8f2276e8432784f85286619b1505 xmlns="5c4baf0e-907e-4897-8a65-73a862675cf1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fc808f99-a59d-416d-9730-0ac783c78d2f</TermId>
        </TermInfo>
      </Terms>
    </p8cf8f2276e8432784f85286619b1505>
    <Event-Year xmlns="5c4baf0e-907e-4897-8a65-73a862675cf1" xsi:nil="true"/>
    <What_x0027_s_x0020_New xmlns="5c4baf0e-907e-4897-8a65-73a862675cf1">true</What_x0027_s_x0020_New>
    <n829ac2c7abe4da6a26764bf1fbb5a18 xmlns="5c4baf0e-907e-4897-8a65-73a862675cf1">
      <Terms xmlns="http://schemas.microsoft.com/office/infopath/2007/PartnerControls"/>
    </n829ac2c7abe4da6a26764bf1fbb5a18>
    <dd5f106b524041feb25751a3103336ee xmlns="5c4baf0e-907e-4897-8a65-73a862675cf1">
      <Terms xmlns="http://schemas.microsoft.com/office/infopath/2007/PartnerControls"/>
    </dd5f106b524041feb25751a3103336ee>
    <l60675d5931b401983b00dee22c20b5f xmlns="5c4baf0e-907e-4897-8a65-73a862675cf1">
      <Terms xmlns="http://schemas.microsoft.com/office/infopath/2007/PartnerControls"/>
    </l60675d5931b401983b00dee22c20b5f>
    <Briefcase xmlns="5c4baf0e-907e-4897-8a65-73a862675cf1">false</Briefcase>
    <ac6d5ee138fd41efbb36493f42ab5e53 xmlns="5c4baf0e-907e-4897-8a65-73a862675cf1">
      <Terms xmlns="http://schemas.microsoft.com/office/infopath/2007/PartnerControls"/>
    </ac6d5ee138fd41efbb36493f42ab5e53>
    <_x002e_NEXT_x0020_2017 xmlns="5c4baf0e-907e-4897-8a65-73a862675cf1">false</_x002e_NEXT_x0020_2017>
    <TaxCatchAll xmlns="5c4baf0e-907e-4897-8a65-73a862675cf1">
      <Value>37</Value>
    </TaxCatchAll>
    <Content_x0020_Expiration_x0020_Date xmlns="5c4baf0e-907e-4897-8a65-73a862675cf1" xsi:nil="true"/>
    <e23f895c49994394906eaaba2e597d2d xmlns="5c4baf0e-907e-4897-8a65-73a862675cf1">
      <Terms xmlns="http://schemas.microsoft.com/office/infopath/2007/PartnerControls"/>
    </e23f895c49994394906eaaba2e597d2d>
    <fe107ff1d62a47d49f4c92891555805f xmlns="5c4baf0e-907e-4897-8a65-73a862675cf1">
      <Terms xmlns="http://schemas.microsoft.com/office/infopath/2007/PartnerControls"/>
    </fe107ff1d62a47d49f4c92891555805f>
    <Date xmlns="289df867-2f94-458b-94ec-cef9748d7bfb" xsi:nil="true"/>
    <hef54bcea0324f6ebde9f9405b9e89e6 xmlns="5c4baf0e-907e-4897-8a65-73a862675cf1">
      <Terms xmlns="http://schemas.microsoft.com/office/infopath/2007/PartnerControls"/>
    </hef54bcea0324f6ebde9f9405b9e89e6>
    <SKO_x0020_2017 xmlns="5c4baf0e-907e-4897-8a65-73a862675cf1">false</SKO_x0020_2017>
    <n092e486398d4c01b65f5dd1358cec4c xmlns="5c4baf0e-907e-4897-8a65-73a862675cf1">
      <Terms xmlns="http://schemas.microsoft.com/office/infopath/2007/PartnerControls"/>
    </n092e486398d4c01b65f5dd1358cec4c>
    <g3473dd57eea4f568e12e1aa73dde91c xmlns="5c4baf0e-907e-4897-8a65-73a862675cf1">
      <Terms xmlns="http://schemas.microsoft.com/office/infopath/2007/PartnerControls"/>
    </g3473dd57eea4f568e12e1aa73dde91c>
    <iadf4f55a566483284104aeeb661a15c xmlns="5c4baf0e-907e-4897-8a65-73a862675cf1">
      <Terms xmlns="http://schemas.microsoft.com/office/infopath/2007/PartnerControls"/>
    </iadf4f55a566483284104aeeb661a15c>
    <dcb3e535d3254ec09bf71e3bf9815ddf xmlns="5c4baf0e-907e-4897-8a65-73a862675cf1">
      <Terms xmlns="http://schemas.microsoft.com/office/infopath/2007/PartnerControls"/>
    </dcb3e535d3254ec09bf71e3bf9815ddf>
    <Writer xmlns="5c4baf0e-907e-4897-8a65-73a862675cf1">
      <UserInfo>
        <DisplayName/>
        <AccountId xsi:nil="true"/>
        <AccountType/>
      </UserInfo>
    </Writ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eismic" ma:contentTypeID="0x01010094FC953F7CE1684098FC2BF3470F1A0000A59D9180465D46499292711C7129DD2E" ma:contentTypeVersion="106" ma:contentTypeDescription="" ma:contentTypeScope="" ma:versionID="4fbe2786f6c95273bcb52eeb50f78b19">
  <xsd:schema xmlns:xsd="http://www.w3.org/2001/XMLSchema" xmlns:xs="http://www.w3.org/2001/XMLSchema" xmlns:p="http://schemas.microsoft.com/office/2006/metadata/properties" xmlns:ns2="5c4baf0e-907e-4897-8a65-73a862675cf1" xmlns:ns4="289df867-2f94-458b-94ec-cef9748d7bfb" xmlns:ns5="eb9844fa-8566-4b53-9224-cd55e67ab8a7" targetNamespace="http://schemas.microsoft.com/office/2006/metadata/properties" ma:root="true" ma:fieldsID="81003e0e6725962d0a2993ecfd451fea" ns2:_="" ns4:_="" ns5:_="">
    <xsd:import namespace="5c4baf0e-907e-4897-8a65-73a862675cf1"/>
    <xsd:import namespace="289df867-2f94-458b-94ec-cef9748d7bfb"/>
    <xsd:import namespace="eb9844fa-8566-4b53-9224-cd55e67ab8a7"/>
    <xsd:element name="properties">
      <xsd:complexType>
        <xsd:sequence>
          <xsd:element name="documentManagement">
            <xsd:complexType>
              <xsd:all>
                <xsd:element ref="ns2:p8cf8f2276e8432784f85286619b1505" minOccurs="0"/>
                <xsd:element ref="ns2:TaxCatchAll" minOccurs="0"/>
                <xsd:element ref="ns2:TaxCatchAllLabel" minOccurs="0"/>
                <xsd:element ref="ns2:dd5f106b524041feb25751a3103336ee" minOccurs="0"/>
                <xsd:element ref="ns2:hef54bcea0324f6ebde9f9405b9e89e6" minOccurs="0"/>
                <xsd:element ref="ns2:l60675d5931b401983b00dee22c20b5f" minOccurs="0"/>
                <xsd:element ref="ns2:e23f895c49994394906eaaba2e597d2d" minOccurs="0"/>
                <xsd:element ref="ns2:n092e486398d4c01b65f5dd1358cec4c" minOccurs="0"/>
                <xsd:element ref="ns2:dcb3e535d3254ec09bf71e3bf9815ddf" minOccurs="0"/>
                <xsd:element ref="ns2:iadf4f55a566483284104aeeb661a15c" minOccurs="0"/>
                <xsd:element ref="ns2:g3473dd57eea4f568e12e1aa73dde91c" minOccurs="0"/>
                <xsd:element ref="ns2:ac6d5ee138fd41efbb36493f42ab5e53" minOccurs="0"/>
                <xsd:element ref="ns2:fe107ff1d62a47d49f4c92891555805f" minOccurs="0"/>
                <xsd:element ref="ns2:What_x0027_s_x0020_New" minOccurs="0"/>
                <xsd:element ref="ns2:Briefcase" minOccurs="0"/>
                <xsd:element ref="ns2:_x002e_NEXT_x0020_2017" minOccurs="0"/>
                <xsd:element ref="ns2:SKO_x0020_2017" minOccurs="0"/>
                <xsd:element ref="ns2:Writer" minOccurs="0"/>
                <xsd:element ref="ns2:Content_x0020_Expiration_x0020_Date" minOccurs="0"/>
                <xsd:element ref="ns2:n829ac2c7abe4da6a26764bf1fbb5a18" minOccurs="0"/>
                <xsd:element ref="ns2:Event-Year" minOccurs="0"/>
                <xsd:element ref="ns4:Date" minOccurs="0"/>
                <xsd:element ref="ns5:SharedWithUsers" minOccurs="0"/>
                <xsd:element ref="ns4:MediaServiceMetadata" minOccurs="0"/>
                <xsd:element ref="ns4:MediaServiceAutoTags" minOccurs="0"/>
                <xsd:element ref="ns4:MediaServiceEventHashCode" minOccurs="0"/>
                <xsd:element ref="ns4:MediaServiceGenerationTime" minOccurs="0"/>
                <xsd:element ref="ns4:MediaServiceFastMetadata" minOccurs="0"/>
                <xsd:element ref="ns5:SharedWithDetails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baf0e-907e-4897-8a65-73a862675cf1" elementFormDefault="qualified">
    <xsd:import namespace="http://schemas.microsoft.com/office/2006/documentManagement/types"/>
    <xsd:import namespace="http://schemas.microsoft.com/office/infopath/2007/PartnerControls"/>
    <xsd:element name="p8cf8f2276e8432784f85286619b1505" ma:index="8" nillable="true" ma:taxonomy="true" ma:internalName="p8cf8f2276e8432784f85286619b1505" ma:taxonomyFieldName="Asset_x0020_Type" ma:displayName="Asset Type" ma:readOnly="false" ma:default="" ma:fieldId="{98cf8f22-76e8-4327-84f8-5286619b1505}" ma:taxonomyMulti="true" ma:sspId="eff1ef14-2a0f-45fb-93fb-bd89a97c7d35" ma:termSetId="48cb8632-7f41-4d66-9652-6406faee04cd" ma:anchorId="94007e8c-163a-4cc4-9d47-437614d94c8a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16cc61b4-9863-4a9a-8cc6-097436aaef40}" ma:internalName="TaxCatchAll" ma:showField="CatchAllData" ma:web="eb9844fa-8566-4b53-9224-cd55e67ab8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16cc61b4-9863-4a9a-8cc6-097436aaef40}" ma:internalName="TaxCatchAllLabel" ma:readOnly="true" ma:showField="CatchAllDataLabel" ma:web="eb9844fa-8566-4b53-9224-cd55e67ab8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d5f106b524041feb25751a3103336ee" ma:index="12" nillable="true" ma:taxonomy="true" ma:internalName="dd5f106b524041feb25751a3103336ee" ma:taxonomyFieldName="Competitor" ma:displayName="Competitor" ma:readOnly="false" ma:default="" ma:fieldId="{dd5f106b-5240-41fe-b257-51a3103336ee}" ma:taxonomyMulti="true" ma:sspId="eff1ef14-2a0f-45fb-93fb-bd89a97c7d35" ma:termSetId="48cb8632-7f41-4d66-9652-6406faee04cd" ma:anchorId="a8d7c650-d348-4313-89d6-6f41daf6b673" ma:open="false" ma:isKeyword="false">
      <xsd:complexType>
        <xsd:sequence>
          <xsd:element ref="pc:Terms" minOccurs="0" maxOccurs="1"/>
        </xsd:sequence>
      </xsd:complexType>
    </xsd:element>
    <xsd:element name="hef54bcea0324f6ebde9f9405b9e89e6" ma:index="14" nillable="true" ma:taxonomy="true" ma:internalName="hef54bcea0324f6ebde9f9405b9e89e6" ma:taxonomyFieldName="Products_x002F_Features" ma:displayName="Products/Features" ma:readOnly="false" ma:default="" ma:fieldId="{1ef54bce-a032-4f6e-bde9-f9405b9e89e6}" ma:taxonomyMulti="true" ma:sspId="eff1ef14-2a0f-45fb-93fb-bd89a97c7d35" ma:termSetId="48cb8632-7f41-4d66-9652-6406faee04cd" ma:anchorId="5951aece-76ad-4207-99c1-3c3cb25f4c36" ma:open="false" ma:isKeyword="false">
      <xsd:complexType>
        <xsd:sequence>
          <xsd:element ref="pc:Terms" minOccurs="0" maxOccurs="1"/>
        </xsd:sequence>
      </xsd:complexType>
    </xsd:element>
    <xsd:element name="l60675d5931b401983b00dee22c20b5f" ma:index="16" nillable="true" ma:taxonomy="true" ma:internalName="l60675d5931b401983b00dee22c20b5f" ma:taxonomyFieldName="Vertical_x002F_Industry" ma:displayName="Vertical/Industry" ma:readOnly="false" ma:default="" ma:fieldId="{560675d5-931b-4019-83b0-0dee22c20b5f}" ma:taxonomyMulti="true" ma:sspId="eff1ef14-2a0f-45fb-93fb-bd89a97c7d35" ma:termSetId="48cb8632-7f41-4d66-9652-6406faee04cd" ma:anchorId="80b9a305-9ff0-40f3-bf10-fb75631a808e" ma:open="false" ma:isKeyword="false">
      <xsd:complexType>
        <xsd:sequence>
          <xsd:element ref="pc:Terms" minOccurs="0" maxOccurs="1"/>
        </xsd:sequence>
      </xsd:complexType>
    </xsd:element>
    <xsd:element name="e23f895c49994394906eaaba2e597d2d" ma:index="18" nillable="true" ma:taxonomy="true" ma:internalName="e23f895c49994394906eaaba2e597d2d" ma:taxonomyFieldName="Solutions" ma:displayName="Solutions" ma:readOnly="false" ma:default="" ma:fieldId="{e23f895c-4999-4394-906e-aaba2e597d2d}" ma:taxonomyMulti="true" ma:sspId="eff1ef14-2a0f-45fb-93fb-bd89a97c7d35" ma:termSetId="48cb8632-7f41-4d66-9652-6406faee04cd" ma:anchorId="59ab9a36-ec3e-4e64-aac4-bd29429379ff" ma:open="false" ma:isKeyword="false">
      <xsd:complexType>
        <xsd:sequence>
          <xsd:element ref="pc:Terms" minOccurs="0" maxOccurs="1"/>
        </xsd:sequence>
      </xsd:complexType>
    </xsd:element>
    <xsd:element name="n092e486398d4c01b65f5dd1358cec4c" ma:index="20" nillable="true" ma:taxonomy="true" ma:internalName="n092e486398d4c01b65f5dd1358cec4c" ma:taxonomyFieldName="Asset_x0020_Category" ma:displayName="Asset Category" ma:readOnly="false" ma:default="" ma:fieldId="{7092e486-398d-4c01-b65f-5dd1358cec4c}" ma:taxonomyMulti="true" ma:sspId="eff1ef14-2a0f-45fb-93fb-bd89a97c7d35" ma:termSetId="48cb8632-7f41-4d66-9652-6406faee04cd" ma:anchorId="4cba7c62-c9bd-43e5-a016-b6586fa3883e" ma:open="false" ma:isKeyword="false">
      <xsd:complexType>
        <xsd:sequence>
          <xsd:element ref="pc:Terms" minOccurs="0" maxOccurs="1"/>
        </xsd:sequence>
      </xsd:complexType>
    </xsd:element>
    <xsd:element name="dcb3e535d3254ec09bf71e3bf9815ddf" ma:index="22" nillable="true" ma:taxonomy="true" ma:internalName="dcb3e535d3254ec09bf71e3bf9815ddf" ma:taxonomyFieldName="Hardware_x0020_Platforms" ma:displayName="Hardware Platforms" ma:readOnly="false" ma:default="" ma:fieldId="{dcb3e535-d325-4ec0-9bf7-1e3bf9815ddf}" ma:taxonomyMulti="true" ma:sspId="eff1ef14-2a0f-45fb-93fb-bd89a97c7d35" ma:termSetId="48cb8632-7f41-4d66-9652-6406faee04cd" ma:anchorId="04626ff4-3225-413e-bfba-b14bcfbda786" ma:open="false" ma:isKeyword="false">
      <xsd:complexType>
        <xsd:sequence>
          <xsd:element ref="pc:Terms" minOccurs="0" maxOccurs="1"/>
        </xsd:sequence>
      </xsd:complexType>
    </xsd:element>
    <xsd:element name="iadf4f55a566483284104aeeb661a15c" ma:index="24" nillable="true" ma:taxonomy="true" ma:internalName="iadf4f55a566483284104aeeb661a15c" ma:taxonomyFieldName="Alliances" ma:displayName="Alliances" ma:readOnly="false" ma:default="" ma:fieldId="{2adf4f55-a566-4832-8410-4aeeb661a15c}" ma:taxonomyMulti="true" ma:sspId="eff1ef14-2a0f-45fb-93fb-bd89a97c7d35" ma:termSetId="48cb8632-7f41-4d66-9652-6406faee04cd" ma:anchorId="0e6ffe85-7af0-4af6-825d-341b52f89b4a" ma:open="false" ma:isKeyword="false">
      <xsd:complexType>
        <xsd:sequence>
          <xsd:element ref="pc:Terms" minOccurs="0" maxOccurs="1"/>
        </xsd:sequence>
      </xsd:complexType>
    </xsd:element>
    <xsd:element name="g3473dd57eea4f568e12e1aa73dde91c" ma:index="26" nillable="true" ma:taxonomy="true" ma:internalName="g3473dd57eea4f568e12e1aa73dde91c" ma:taxonomyFieldName="Region" ma:displayName="Region" ma:readOnly="false" ma:default="" ma:fieldId="{03473dd5-7eea-4f56-8e12-e1aa73dde91c}" ma:taxonomyMulti="true" ma:sspId="eff1ef14-2a0f-45fb-93fb-bd89a97c7d35" ma:termSetId="48cb8632-7f41-4d66-9652-6406faee04cd" ma:anchorId="6cccd562-be04-4cfe-8fdb-47da7cf3690c" ma:open="false" ma:isKeyword="false">
      <xsd:complexType>
        <xsd:sequence>
          <xsd:element ref="pc:Terms" minOccurs="0" maxOccurs="1"/>
        </xsd:sequence>
      </xsd:complexType>
    </xsd:element>
    <xsd:element name="ac6d5ee138fd41efbb36493f42ab5e53" ma:index="28" nillable="true" ma:taxonomy="true" ma:internalName="ac6d5ee138fd41efbb36493f42ab5e53" ma:taxonomyFieldName="Allowed_x0020_Distribution" ma:displayName="Allowed Distribution" ma:readOnly="false" ma:default="" ma:fieldId="{ac6d5ee1-38fd-41ef-bb36-493f42ab5e53}" ma:taxonomyMulti="true" ma:sspId="eff1ef14-2a0f-45fb-93fb-bd89a97c7d35" ma:termSetId="48cb8632-7f41-4d66-9652-6406faee04cd" ma:anchorId="3a5723b7-ea47-492f-8bbf-a4ff22680cd6" ma:open="false" ma:isKeyword="false">
      <xsd:complexType>
        <xsd:sequence>
          <xsd:element ref="pc:Terms" minOccurs="0" maxOccurs="1"/>
        </xsd:sequence>
      </xsd:complexType>
    </xsd:element>
    <xsd:element name="fe107ff1d62a47d49f4c92891555805f" ma:index="30" nillable="true" ma:taxonomy="true" ma:internalName="fe107ff1d62a47d49f4c92891555805f" ma:taxonomyFieldName="Sales_x0020_Stage" ma:displayName="Sales Stage" ma:readOnly="false" ma:default="" ma:fieldId="{fe107ff1-d62a-47d4-9f4c-92891555805f}" ma:taxonomyMulti="true" ma:sspId="eff1ef14-2a0f-45fb-93fb-bd89a97c7d35" ma:termSetId="48cb8632-7f41-4d66-9652-6406faee04cd" ma:anchorId="cc036d30-ebc3-41e2-a327-678dc7b4e069" ma:open="false" ma:isKeyword="false">
      <xsd:complexType>
        <xsd:sequence>
          <xsd:element ref="pc:Terms" minOccurs="0" maxOccurs="1"/>
        </xsd:sequence>
      </xsd:complexType>
    </xsd:element>
    <xsd:element name="What_x0027_s_x0020_New" ma:index="32" nillable="true" ma:displayName="What's New" ma:default="0" ma:internalName="What_x0027_s_x0020_New" ma:readOnly="false">
      <xsd:simpleType>
        <xsd:restriction base="dms:Boolean"/>
      </xsd:simpleType>
    </xsd:element>
    <xsd:element name="Briefcase" ma:index="33" nillable="true" ma:displayName="Briefcase" ma:default="0" ma:internalName="Briefcase" ma:readOnly="false">
      <xsd:simpleType>
        <xsd:restriction base="dms:Boolean"/>
      </xsd:simpleType>
    </xsd:element>
    <xsd:element name="_x002e_NEXT_x0020_2017" ma:index="35" nillable="true" ma:displayName=".NEXT 2017" ma:default="0" ma:internalName="_x002E_NEXT_x0020_2017">
      <xsd:simpleType>
        <xsd:restriction base="dms:Boolean"/>
      </xsd:simpleType>
    </xsd:element>
    <xsd:element name="SKO_x0020_2017" ma:index="36" nillable="true" ma:displayName="SKO 2017" ma:default="0" ma:internalName="SKO_x0020_2017">
      <xsd:simpleType>
        <xsd:restriction base="dms:Boolean"/>
      </xsd:simpleType>
    </xsd:element>
    <xsd:element name="Writer" ma:index="37" nillable="true" ma:displayName="Writer" ma:list="UserInfo" ma:SharePointGroup="0" ma:internalName="Writ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tent_x0020_Expiration_x0020_Date" ma:index="38" nillable="true" ma:displayName="Content Expiration Date" ma:description="This is the date on which the content will be expired and needs to be moved to Archive library in the respective site." ma:format="DateTime" ma:internalName="Content_x0020_Expiration_x0020_Date">
      <xsd:simpleType>
        <xsd:restriction base="dms:DateTime"/>
      </xsd:simpleType>
    </xsd:element>
    <xsd:element name="n829ac2c7abe4da6a26764bf1fbb5a18" ma:index="39" nillable="true" ma:taxonomy="true" ma:internalName="n829ac2c7abe4da6a26764bf1fbb5a18" ma:taxonomyFieldName="SKO_x0020_Year" ma:displayName="SKO Year" ma:default="" ma:fieldId="{7829ac2c-7abe-4da6-a267-64bf1fbb5a18}" ma:taxonomyMulti="true" ma:sspId="eff1ef14-2a0f-45fb-93fb-bd89a97c7d35" ma:termSetId="48cb8632-7f41-4d66-9652-6406faee04cd" ma:anchorId="88574e5a-83f8-463f-9070-becdb7083c67" ma:open="false" ma:isKeyword="false">
      <xsd:complexType>
        <xsd:sequence>
          <xsd:element ref="pc:Terms" minOccurs="0" maxOccurs="1"/>
        </xsd:sequence>
      </xsd:complexType>
    </xsd:element>
    <xsd:element name="Event-Year" ma:index="41" nillable="true" ma:displayName="Event-Year" ma:format="Dropdown" ma:internalName="Event_x002d_Year">
      <xsd:simpleType>
        <xsd:restriction base="dms:Choice">
          <xsd:enumeration value="NEXT 2020"/>
          <xsd:enumeration value="NEXT 2019"/>
          <xsd:enumeration value="2019 SKO"/>
          <xsd:enumeration value="2018 SKO"/>
          <xsd:enumeration value="2018 MSK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df867-2f94-458b-94ec-cef9748d7bfb" elementFormDefault="qualified">
    <xsd:import namespace="http://schemas.microsoft.com/office/2006/documentManagement/types"/>
    <xsd:import namespace="http://schemas.microsoft.com/office/infopath/2007/PartnerControls"/>
    <xsd:element name="Date" ma:index="42" nillable="true" ma:displayName="Date" ma:format="DateOnly" ma:internalName="Date">
      <xsd:simpleType>
        <xsd:restriction base="dms:DateTime"/>
      </xsd:simpleType>
    </xsd:element>
    <xsd:element name="MediaServiceMetadata" ma:index="4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AutoTags" ma:index="4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4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4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FastMetadata" ma:index="4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5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5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844fa-8566-4b53-9224-cd55e67ab8a7" elementFormDefault="qualified">
    <xsd:import namespace="http://schemas.microsoft.com/office/2006/documentManagement/types"/>
    <xsd:import namespace="http://schemas.microsoft.com/office/infopath/2007/PartnerControls"/>
    <xsd:element name="SharedWithUsers" ma:index="4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3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eff1ef14-2a0f-45fb-93fb-bd89a97c7d35" ContentTypeId="0x01010094FC953F7CE1684098FC2BF3470F1A00" PreviousValue="false"/>
</file>

<file path=customXml/itemProps1.xml><?xml version="1.0" encoding="utf-8"?>
<ds:datastoreItem xmlns:ds="http://schemas.openxmlformats.org/officeDocument/2006/customXml" ds:itemID="{6CC81647-F49D-4429-9ED4-0251E90C32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45B50C-DA42-4438-97A8-E49D981C5BBF}">
  <ds:schemaRefs>
    <ds:schemaRef ds:uri="http://schemas.microsoft.com/office/2006/metadata/properties"/>
    <ds:schemaRef ds:uri="http://schemas.microsoft.com/office/infopath/2007/PartnerControls"/>
    <ds:schemaRef ds:uri="5c4baf0e-907e-4897-8a65-73a862675cf1"/>
    <ds:schemaRef ds:uri="289df867-2f94-458b-94ec-cef9748d7bfb"/>
  </ds:schemaRefs>
</ds:datastoreItem>
</file>

<file path=customXml/itemProps3.xml><?xml version="1.0" encoding="utf-8"?>
<ds:datastoreItem xmlns:ds="http://schemas.openxmlformats.org/officeDocument/2006/customXml" ds:itemID="{471478D4-711F-4391-879D-B6399E3A5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4baf0e-907e-4897-8a65-73a862675cf1"/>
    <ds:schemaRef ds:uri="289df867-2f94-458b-94ec-cef9748d7bfb"/>
    <ds:schemaRef ds:uri="eb9844fa-8566-4b53-9224-cd55e67ab8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8113E50-B01E-4E9F-B45F-9CFBCC9CA110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20232</TotalTime>
  <Words>724</Words>
  <Application>Microsoft Macintosh PowerPoint</Application>
  <PresentationFormat>와이드스크린</PresentationFormat>
  <Paragraphs>190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4" baseType="lpstr">
      <vt:lpstr>FreightSansLFPro</vt:lpstr>
      <vt:lpstr>맑은 고딕</vt:lpstr>
      <vt:lpstr>맑은 고딕</vt:lpstr>
      <vt:lpstr>Arial</vt:lpstr>
      <vt:lpstr>Avenir Book</vt:lpstr>
      <vt:lpstr>Calibri</vt:lpstr>
      <vt:lpstr>Courier New</vt:lpstr>
      <vt:lpstr>Gotham Light</vt:lpstr>
      <vt:lpstr>Gotham Medium</vt:lpstr>
      <vt:lpstr>Gotham Rounded Book</vt:lpstr>
      <vt:lpstr>Gotham Rounded Light</vt:lpstr>
      <vt:lpstr>Gotham Rounded Medium</vt:lpstr>
      <vt:lpstr>Montserrat</vt:lpstr>
      <vt:lpstr>Wingdings</vt:lpstr>
      <vt:lpstr>Custom Design</vt:lpstr>
      <vt:lpstr>FY22 Nutanix Partner  Certification &amp; Training</vt:lpstr>
      <vt:lpstr>FY22 Nutanix Partner Tier</vt:lpstr>
      <vt:lpstr>FY22 Partner Tier Checkpoint Timeline</vt:lpstr>
      <vt:lpstr>FY22 Requirements by Partner Level </vt:lpstr>
      <vt:lpstr>FY22 기술 자격증 응시료 할인 프로모션 기간 연장</vt:lpstr>
      <vt:lpstr>Partner XTRIBE </vt:lpstr>
      <vt:lpstr>Nutanix Cloud Platform </vt:lpstr>
      <vt:lpstr>FY22 Nutanix Korea Technical Training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Kookjae Kim</cp:lastModifiedBy>
  <cp:revision>392</cp:revision>
  <cp:lastPrinted>2022-03-21T03:46:40Z</cp:lastPrinted>
  <dcterms:created xsi:type="dcterms:W3CDTF">2017-03-31T16:53:12Z</dcterms:created>
  <dcterms:modified xsi:type="dcterms:W3CDTF">2022-04-04T00:22:18Z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0x01010094FC953F7CE1684098FC2BF3470F1A0000A59D9180465D46499292711C7129DD2E</vt:lpwstr>
  </property>
  <property fmtid="{D5CDD505-2E9C-101B-9397-08002B2CF9AE}" pid="3" name="Asset Category">
    <vt:lpwstr/>
  </property>
  <property fmtid="{D5CDD505-2E9C-101B-9397-08002B2CF9AE}" pid="4" name="Region">
    <vt:lpwstr/>
  </property>
  <property fmtid="{D5CDD505-2E9C-101B-9397-08002B2CF9AE}" pid="5" name="Products/Features">
    <vt:lpwstr/>
  </property>
  <property fmtid="{D5CDD505-2E9C-101B-9397-08002B2CF9AE}" pid="6" name="Solutions">
    <vt:lpwstr/>
  </property>
  <property fmtid="{D5CDD505-2E9C-101B-9397-08002B2CF9AE}" pid="7" name="SKO Year">
    <vt:lpwstr/>
  </property>
  <property fmtid="{D5CDD505-2E9C-101B-9397-08002B2CF9AE}" pid="8" name="Vertical/Industry">
    <vt:lpwstr/>
  </property>
  <property fmtid="{D5CDD505-2E9C-101B-9397-08002B2CF9AE}" pid="9" name="Competitor">
    <vt:lpwstr/>
  </property>
  <property fmtid="{D5CDD505-2E9C-101B-9397-08002B2CF9AE}" pid="10" name="Sales Stage">
    <vt:lpwstr/>
  </property>
  <property fmtid="{D5CDD505-2E9C-101B-9397-08002B2CF9AE}" pid="11" name="n292f40f144f49bc9a0508a456b63f43">
    <vt:lpwstr/>
  </property>
  <property fmtid="{D5CDD505-2E9C-101B-9397-08002B2CF9AE}" pid="12" name="Allowed Distribution">
    <vt:lpwstr/>
  </property>
  <property fmtid="{D5CDD505-2E9C-101B-9397-08002B2CF9AE}" pid="13" name="Alliances">
    <vt:lpwstr/>
  </property>
  <property fmtid="{D5CDD505-2E9C-101B-9397-08002B2CF9AE}" pid="14" name="Hardware Platforms">
    <vt:lpwstr/>
  </property>
  <property fmtid="{D5CDD505-2E9C-101B-9397-08002B2CF9AE}" pid="15" name="Asset Type">
    <vt:lpwstr>37;#Presentation|fc808f99-a59d-416d-9730-0ac783c78d2f</vt:lpwstr>
  </property>
  <property fmtid="{D5CDD505-2E9C-101B-9397-08002B2CF9AE}" pid="16" name="Audience1">
    <vt:lpwstr/>
  </property>
</Properties>
</file>