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8989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89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059e323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059e323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333333"/>
                </a:solidFill>
              </a:rPr>
              <a:t>기본적으로는 페이스북에서 만들어진 쿼리언어이다. GraphQL은 sql과 마찬가지로 쿼리 언어이다. </a:t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666666"/>
                </a:solidFill>
              </a:rPr>
              <a:t>하지만 둘은 기본적으로 사용목적과 구조적인 차이가 있다.</a:t>
            </a:r>
            <a:endParaRPr sz="105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666666"/>
                </a:solidFill>
              </a:rPr>
              <a:t> 우선 sql은 데이터베이스에 저장 된 데이터를 잘 가져오는 것을 목적으로하고,</a:t>
            </a:r>
            <a:endParaRPr sz="105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666666"/>
                </a:solidFill>
              </a:rPr>
              <a:t>gql 은 웹 클라이언트가 데이터를 서버로부터 효율적으로 가져오는 것이 목적임</a:t>
            </a:r>
            <a:endParaRPr sz="105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666666"/>
                </a:solidFill>
              </a:rPr>
              <a:t> </a:t>
            </a:r>
            <a:endParaRPr sz="105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666666"/>
                </a:solidFill>
              </a:rPr>
              <a:t>- sql은 주로 백엔드 개발자가 작성하고 데이터를 호출하고,</a:t>
            </a:r>
            <a:endParaRPr sz="105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666666"/>
                </a:solidFill>
              </a:rPr>
              <a:t>gql은 보통 클라이언트 시스템에서 작성하고 호출함</a:t>
            </a:r>
            <a:endParaRPr sz="105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059e323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059e323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D5156"/>
                </a:solidFill>
                <a:highlight>
                  <a:srgbClr val="FFFFFF"/>
                </a:highlight>
              </a:rPr>
              <a:t>단순하고 표준적인 방법으로 쿼리 가능하고 상호 운용 가능한 REST API를 생성하고 사용할 수있는 개방형 프로토콜</a:t>
            </a: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4171A"/>
                </a:solidFill>
                <a:highlight>
                  <a:srgbClr val="FFFFFF"/>
                </a:highlight>
              </a:rPr>
              <a:t>OData는 요청 및 응답 헤더, 상태 코드, HTTP 메소드, URL 규칙, 미디어 유형, 페이로드 형식 및 쿼리 옵션 등을 정의하는 방법을 염려 할 필요없이 RESTful API를 구축하면서 비즈니스 논리에 집중할 수 있도록 도와줍니다</a:t>
            </a: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1778487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1778487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0f93ead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0f93ead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8989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898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889893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88989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이렇게 규약을 정해두었기 때문에 모든 프로그램이 이 규약에 맞춰 개발해서 서로 정보를 교환할 수 있게 되었다.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059e3234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059e3234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클라이언트가 브라우저를 통해서 어떠한 서비스를 url을 통하거나 다른 것을 통해서 요청(request)을 하면 서버에서는 해당 요청사항에 맞는 결과를 찾아서 사용자에게 응답(response)하는 형태로 동작한다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889893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8898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비연결성connectionless은 </a:t>
            </a:r>
            <a:r>
              <a:rPr b="1" lang="ko"/>
              <a:t>클라이언트와 서버가 한 번 연결을 맺은 후, 클 라이언트 요청에 대해 서버가 응답을 마치면 맺었던 연결을 끊어 버리는 성질</a:t>
            </a:r>
            <a:r>
              <a:rPr lang="ko"/>
              <a:t>을 말합니다.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따라서 </a:t>
            </a:r>
            <a:r>
              <a:rPr b="1" lang="ko"/>
              <a:t>연결을 유지하기 위한 리소스를 줄이면 더 많은 연결을 할 수 있으므로</a:t>
            </a:r>
            <a:r>
              <a:rPr lang="ko"/>
              <a:t> 비연결적인 특징을 갖습니다.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</a:rPr>
              <a:t>Connectionless로 인해 </a:t>
            </a:r>
            <a:r>
              <a:rPr b="1" lang="ko" sz="1200">
                <a:highlight>
                  <a:srgbClr val="FFFFFF"/>
                </a:highlight>
              </a:rPr>
              <a:t>서버는 클라이언트를 식별할 수가 없는데</a:t>
            </a:r>
            <a:r>
              <a:rPr lang="ko" sz="1200">
                <a:highlight>
                  <a:srgbClr val="FFFFFF"/>
                </a:highlight>
              </a:rPr>
              <a:t>, 이를 Stateless, 무상태성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666666"/>
                </a:solidFill>
              </a:rPr>
              <a:t>장점</a:t>
            </a:r>
            <a:r>
              <a:rPr lang="ko" sz="1050">
                <a:solidFill>
                  <a:srgbClr val="666666"/>
                </a:solidFill>
              </a:rPr>
              <a:t>은 쓸데없는 </a:t>
            </a:r>
            <a:r>
              <a:rPr b="1" lang="ko" sz="1050" u="sng">
                <a:solidFill>
                  <a:srgbClr val="666666"/>
                </a:solidFill>
              </a:rPr>
              <a:t>자원</a:t>
            </a:r>
            <a:r>
              <a:rPr lang="ko" sz="1050" u="sng">
                <a:solidFill>
                  <a:srgbClr val="666666"/>
                </a:solidFill>
              </a:rPr>
              <a:t>의 낭비를 줄일 수 있다</a:t>
            </a:r>
            <a:r>
              <a:rPr lang="ko" sz="1050">
                <a:solidFill>
                  <a:srgbClr val="666666"/>
                </a:solidFill>
              </a:rPr>
              <a:t>는 점이고,</a:t>
            </a:r>
            <a:endParaRPr sz="105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666666"/>
                </a:solidFill>
              </a:rPr>
              <a:t>단점</a:t>
            </a:r>
            <a:r>
              <a:rPr lang="ko" sz="1050">
                <a:solidFill>
                  <a:srgbClr val="666666"/>
                </a:solidFill>
              </a:rPr>
              <a:t>은, 클라이언트의 </a:t>
            </a:r>
            <a:r>
              <a:rPr b="1" lang="ko" sz="1050" u="sng">
                <a:solidFill>
                  <a:srgbClr val="666666"/>
                </a:solidFill>
              </a:rPr>
              <a:t>상태</a:t>
            </a:r>
            <a:r>
              <a:rPr lang="ko" sz="1050" u="sng">
                <a:solidFill>
                  <a:srgbClr val="666666"/>
                </a:solidFill>
              </a:rPr>
              <a:t>를 유지시켜줄 수 없다</a:t>
            </a:r>
            <a:r>
              <a:rPr lang="ko" sz="1050">
                <a:solidFill>
                  <a:srgbClr val="666666"/>
                </a:solidFill>
              </a:rPr>
              <a:t>는 점입니다.</a:t>
            </a:r>
            <a:endParaRPr sz="105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666666"/>
                </a:solidFill>
                <a:highlight>
                  <a:srgbClr val="FFFFFF"/>
                </a:highlight>
              </a:rPr>
              <a:t>클라이언트에서 요청(request)를 보내면 서버는 요청을 처리해서 응답(response</a:t>
            </a:r>
            <a:endParaRPr sz="105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059e3234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059e3234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88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DBE8FB"/>
                </a:highlight>
              </a:rPr>
              <a:t>클라이언트와 서버 사이에 이루어지는 요청(Request)과 응답(Response) 데이터를 전송하는 방식</a:t>
            </a:r>
            <a:endParaRPr sz="1200">
              <a:highlight>
                <a:srgbClr val="DBE8FB"/>
              </a:highlight>
            </a:endParaRPr>
          </a:p>
          <a:p>
            <a:pPr indent="0" lvl="0" marL="101600" marR="101600" rtl="0" algn="l">
              <a:lnSpc>
                <a:spcPct val="188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DBE8FB"/>
                </a:highlight>
              </a:rPr>
              <a:t>쉽게말하면 서버에 요청을 보내는 방법!</a:t>
            </a:r>
            <a:endParaRPr sz="1200">
              <a:highlight>
                <a:srgbClr val="DBE8FB"/>
              </a:highlight>
            </a:endParaRPr>
          </a:p>
          <a:p>
            <a:pPr indent="0" lvl="0" marL="101600" marR="101600" rtl="0" algn="l">
              <a:lnSpc>
                <a:spcPct val="188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DBE8FB"/>
              </a:highlight>
            </a:endParaRPr>
          </a:p>
          <a:p>
            <a:pPr indent="0" lvl="0" marL="101600" marR="101600" rtl="0" algn="l">
              <a:lnSpc>
                <a:spcPct val="188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DBE8FB"/>
              </a:highlight>
            </a:endParaRPr>
          </a:p>
          <a:p>
            <a:pPr indent="0" lvl="0" marL="101600" marR="101600" rtl="0" algn="l">
              <a:lnSpc>
                <a:spcPct val="188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DBE8FB"/>
              </a:highlight>
            </a:endParaRPr>
          </a:p>
          <a:p>
            <a:pPr indent="0" lvl="0" marL="101600" marR="101600" rtl="0" algn="l">
              <a:lnSpc>
                <a:spcPct val="188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DBE8FB"/>
                </a:highlight>
              </a:rPr>
              <a:t>GET: </a:t>
            </a: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 HTTP 서버에 데이터 검색을 요청한다</a:t>
            </a:r>
            <a:endParaRPr sz="1200">
              <a:highlight>
                <a:srgbClr val="DBE8FB"/>
              </a:highlight>
            </a:endParaRPr>
          </a:p>
          <a:p>
            <a:pPr indent="0" lvl="0" marL="101600" marR="101600" rtl="0" algn="l">
              <a:lnSpc>
                <a:spcPct val="188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DBE8FB"/>
                </a:highlight>
              </a:rPr>
              <a:t>POST: </a:t>
            </a: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HTTP 서버에 데이터를 생성, 수정과 삭제를 요청한다</a:t>
            </a:r>
            <a:endParaRPr sz="1200">
              <a:highlight>
                <a:srgbClr val="DBE8FB"/>
              </a:highlight>
            </a:endParaRPr>
          </a:p>
          <a:p>
            <a:pPr indent="0" lvl="0" marL="101600" marR="101600" rtl="0" algn="l">
              <a:lnSpc>
                <a:spcPct val="188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DBE8FB"/>
                </a:highlight>
              </a:rPr>
              <a:t>PUT:</a:t>
            </a:r>
            <a:r>
              <a:rPr lang="ko" sz="1200">
                <a:highlight>
                  <a:srgbClr val="DBE8FB"/>
                </a:highlight>
              </a:rPr>
              <a:t> POST처럼 정보를 서버로 제출하는 것이나 보통 갱신 위주다.</a:t>
            </a:r>
            <a:endParaRPr sz="1200">
              <a:highlight>
                <a:srgbClr val="DBE8F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DBE8FB"/>
              </a:highlight>
            </a:endParaRPr>
          </a:p>
          <a:p>
            <a:pPr indent="0" lvl="0" marL="101600" marR="101600" rtl="0" algn="l">
              <a:lnSpc>
                <a:spcPct val="188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DBE8FB"/>
              </a:highlight>
            </a:endParaRPr>
          </a:p>
          <a:p>
            <a:pPr indent="0" lvl="0" marL="101600" marR="101600" rtl="0" algn="l">
              <a:lnSpc>
                <a:spcPct val="188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DBE8FB"/>
                </a:highlight>
              </a:rPr>
              <a:t>DELETE:</a:t>
            </a: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리소스를 제거할 때 사용한다. </a:t>
            </a:r>
            <a:endParaRPr sz="1200">
              <a:highlight>
                <a:srgbClr val="DBE8FB"/>
              </a:highlight>
            </a:endParaRPr>
          </a:p>
          <a:p>
            <a:pPr indent="0" lvl="0" marL="101600" marR="101600" rtl="0" algn="l">
              <a:lnSpc>
                <a:spcPct val="188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HEAD: GET과 유사한 방식이지만, 실제 문서를 요청하는 것이 아니라, 문서 정보를 요청하는 것이다.</a:t>
            </a:r>
            <a:endParaRPr sz="1200">
              <a:highlight>
                <a:srgbClr val="DBE8FB"/>
              </a:highlight>
            </a:endParaRPr>
          </a:p>
          <a:p>
            <a:pPr indent="0" lvl="0" marL="0" rtl="0" algn="l">
              <a:lnSpc>
                <a:spcPct val="188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200"/>
              <a:t>OPTIONS:</a:t>
            </a: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 HTTP서버 또는 엔드포인트가 허용하는 메소드 목록을 조회할때 사용한다</a:t>
            </a:r>
            <a:endParaRPr sz="1200"/>
          </a:p>
          <a:p>
            <a:pPr indent="0" lvl="0" marL="0" rtl="0" algn="l">
              <a:lnSpc>
                <a:spcPct val="188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200"/>
              <a:t>TRACE: 최종자원까지 경로를 따라 메시지 루프백 테스트를 수행한다</a:t>
            </a:r>
            <a:endParaRPr sz="1200"/>
          </a:p>
          <a:p>
            <a:pPr indent="0" lvl="0" marL="0" rtl="0" algn="l">
              <a:lnSpc>
                <a:spcPct val="188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200"/>
              <a:t>PATCH: PUT이 해당자원의 전체를 교체한다면 PATCH는 해당자원의 일부만 변경</a:t>
            </a:r>
            <a:endParaRPr sz="1200"/>
          </a:p>
          <a:p>
            <a:pPr indent="0" lvl="0" marL="0" rtl="0" algn="l">
              <a:lnSpc>
                <a:spcPct val="188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200"/>
              <a:t>CONNECT: </a:t>
            </a:r>
            <a:r>
              <a:rPr lang="ko">
                <a:solidFill>
                  <a:srgbClr val="333333"/>
                </a:solidFill>
                <a:highlight>
                  <a:srgbClr val="FFFFFF"/>
                </a:highlight>
              </a:rPr>
              <a:t>요청한 리소스에 대해 양방향 연결을 시작하는 메소드입니다</a:t>
            </a:r>
            <a:endParaRPr sz="1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059e32347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059e32347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구체적인 개념은 HTTP URL을 통해 자원을 명시하고, HTTP Method(POST, GET, DELETE, PUT)를 통해 해당 자원에 대한 CRUD(CREATE, READ, UPDATE, DELETE) 오퍼레이션을 적용하는 것</a:t>
            </a: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이라고 할 수 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059e32347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059e32347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자원 : Client는 URL을 이용하여 자원을 지정하고 해당 자원에 대한 조작을 Server에 요청한다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행위 :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Client는 HTTP Method(POST, GET, DELETE, PUT)를 이용하여 지정한 자원에 대한 조작을 요청한다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표현 : </a:t>
            </a: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Client가 Server에 자원에 대한 조작을 요청하면 Server는 이에 대한 적절한 응답(Representation)을 보낸다.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059e32347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059e32347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클라이언트는 유저와 관련된 처리를, 서버는 REST api를 제공함으로써 각각의 역활이 확실하게 구분되고 일관적인 인터페이스로 분리되어 작동할 수 있게 한다.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1350"/>
              <a:buFont typeface="Malgun Gothic"/>
              <a:buAutoNum type="arabicPeriod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REST는 HTTP의 특성을 이용하기 때문에 무상태성을 갖는다. 즉 서버에서 어떤 작업을 하기 위해 상태정보를 기억할 필요가 없고 들어온 요청에 대해 처리만 해주면 되기 때문에 구현이 쉽고 단순해진다.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클라이언트와 서버가 분리되어 있기 때문에 중간에 프록시 서버, 암호화 계층등 중간매체를 사용할 수 있어 자유도가 높다.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Json을 이용한 메세지 포멧을 이용하여 직관적으로 이해할 수 있고 REST api 메세지만으로 그 요청이 어떤 행위를 하는지 알 수 있다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HTTP라는 기존 웹표준을 사용하는 REST의 특징 덕분에 기본 웹에서 사용하는 인프라를 그대로 사용 가능하다.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 Uniform Interface는 Http 표준에만 따른다면 모든 플랫폼에서 사용이 가능하며, URI로 지정한 리소스에 대한 조작을 가능하게 하는 아키텍처 스타일을 말한다.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HTTP &amp; REST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943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2020-08-18</a:t>
            </a:r>
            <a:endParaRPr/>
          </a:p>
          <a:p>
            <a:pPr indent="457200" lvl="0" marL="5943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    신길용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GraphQL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350" y="1973150"/>
            <a:ext cx="4419225" cy="232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Odata (Open Data Protocol)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575" y="1987075"/>
            <a:ext cx="4589525" cy="21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요약</a:t>
            </a:r>
            <a:endParaRPr/>
          </a:p>
        </p:txBody>
      </p:sp>
      <p:grpSp>
        <p:nvGrpSpPr>
          <p:cNvPr id="199" name="Google Shape;199;p24"/>
          <p:cNvGrpSpPr/>
          <p:nvPr/>
        </p:nvGrpSpPr>
        <p:grpSpPr>
          <a:xfrm>
            <a:off x="532300" y="1342525"/>
            <a:ext cx="2683300" cy="3302700"/>
            <a:chOff x="431825" y="1342525"/>
            <a:chExt cx="2683300" cy="3302700"/>
          </a:xfrm>
        </p:grpSpPr>
        <p:sp>
          <p:nvSpPr>
            <p:cNvPr id="200" name="Google Shape;200;p24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FFFF"/>
                </a:highlight>
              </a:endParaRPr>
            </a:p>
          </p:txBody>
        </p:sp>
        <p:sp>
          <p:nvSpPr>
            <p:cNvPr id="201" name="Google Shape;201;p24"/>
            <p:cNvSpPr txBox="1"/>
            <p:nvPr/>
          </p:nvSpPr>
          <p:spPr>
            <a:xfrm>
              <a:off x="431925" y="1342525"/>
              <a:ext cx="2683200" cy="823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FFFF"/>
                </a:highlight>
              </a:endParaRPr>
            </a:p>
          </p:txBody>
        </p:sp>
      </p:grpSp>
      <p:grpSp>
        <p:nvGrpSpPr>
          <p:cNvPr id="202" name="Google Shape;202;p24"/>
          <p:cNvGrpSpPr/>
          <p:nvPr/>
        </p:nvGrpSpPr>
        <p:grpSpPr>
          <a:xfrm>
            <a:off x="3551825" y="1342525"/>
            <a:ext cx="2683300" cy="3302700"/>
            <a:chOff x="431825" y="1342525"/>
            <a:chExt cx="2683300" cy="3302700"/>
          </a:xfrm>
        </p:grpSpPr>
        <p:sp>
          <p:nvSpPr>
            <p:cNvPr id="203" name="Google Shape;203;p24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FFFF"/>
                </a:highlight>
              </a:endParaRPr>
            </a:p>
          </p:txBody>
        </p:sp>
        <p:sp>
          <p:nvSpPr>
            <p:cNvPr id="204" name="Google Shape;204;p24"/>
            <p:cNvSpPr txBox="1"/>
            <p:nvPr/>
          </p:nvSpPr>
          <p:spPr>
            <a:xfrm>
              <a:off x="431925" y="1342525"/>
              <a:ext cx="2683200" cy="823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FFFF"/>
                </a:highlight>
              </a:endParaRPr>
            </a:p>
          </p:txBody>
        </p:sp>
      </p:grpSp>
      <p:sp>
        <p:nvSpPr>
          <p:cNvPr id="205" name="Google Shape;205;p24"/>
          <p:cNvSpPr txBox="1"/>
          <p:nvPr/>
        </p:nvSpPr>
        <p:spPr>
          <a:xfrm>
            <a:off x="1396375" y="1496825"/>
            <a:ext cx="10428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4410150" y="1496825"/>
            <a:ext cx="1383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REST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7" name="Google Shape;207;p24"/>
          <p:cNvGrpSpPr/>
          <p:nvPr/>
        </p:nvGrpSpPr>
        <p:grpSpPr>
          <a:xfrm>
            <a:off x="6352300" y="1342525"/>
            <a:ext cx="2683300" cy="3302700"/>
            <a:chOff x="431825" y="1342525"/>
            <a:chExt cx="2683300" cy="3302700"/>
          </a:xfrm>
        </p:grpSpPr>
        <p:sp>
          <p:nvSpPr>
            <p:cNvPr id="208" name="Google Shape;208;p24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FFFF"/>
                </a:highlight>
              </a:endParaRPr>
            </a:p>
          </p:txBody>
        </p:sp>
        <p:sp>
          <p:nvSpPr>
            <p:cNvPr id="209" name="Google Shape;209;p24"/>
            <p:cNvSpPr txBox="1"/>
            <p:nvPr/>
          </p:nvSpPr>
          <p:spPr>
            <a:xfrm>
              <a:off x="431925" y="1342525"/>
              <a:ext cx="2683200" cy="823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FFFF"/>
                </a:highlight>
              </a:endParaRPr>
            </a:p>
          </p:txBody>
        </p:sp>
      </p:grpSp>
      <p:sp>
        <p:nvSpPr>
          <p:cNvPr id="210" name="Google Shape;210;p24"/>
          <p:cNvSpPr txBox="1"/>
          <p:nvPr/>
        </p:nvSpPr>
        <p:spPr>
          <a:xfrm>
            <a:off x="6571350" y="1496825"/>
            <a:ext cx="303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GraphQL   /   ODATA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532425" y="2171825"/>
            <a:ext cx="2683200" cy="24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Request-Response형식의 데이터를 주고받을 수 있는 프로토콜</a:t>
            </a:r>
            <a:r>
              <a:rPr b="1" lang="ko" sz="2650">
                <a:solidFill>
                  <a:srgbClr val="222426"/>
                </a:solidFill>
              </a:rPr>
              <a:t> </a:t>
            </a:r>
            <a:endParaRPr b="1" sz="2650">
              <a:solidFill>
                <a:srgbClr val="22242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50">
              <a:solidFill>
                <a:srgbClr val="22242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: client -&gt; server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응답 : server -&gt; client</a:t>
            </a:r>
            <a:endParaRPr b="1" sz="1500">
              <a:solidFill>
                <a:srgbClr val="222426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3552025" y="2200050"/>
            <a:ext cx="2683200" cy="24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자원을 이름으로 구분하여 해당 자원의 상태를 주고 받는 모든 것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Resource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Verb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Representation of Resource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6359050" y="2179950"/>
            <a:ext cx="2683200" cy="24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</a:rPr>
              <a:t>페이스북에서 만들어진 쿼리언어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</a:rPr>
              <a:t>단순하고 표준적인 방법으로 쿼리 가능하고 상호 운용 가능한 REST API를 생성하고 사용할 수있는 개방형 프로토콜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2672500" y="1699075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8000"/>
              <a:t>Q &amp; A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Contents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HTTP					2. REST					3. GraphQL, Odata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/>
              <a:t>- HTTP란?						- REST란?						- GraphQL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/>
              <a:t>- HTTP 동작						- REST 구성요소					- Odata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/>
              <a:t>- HTTP 특징						- REST 특징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/>
              <a:t>-HTTP 메소드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 (Hiper Text Transfer Protocol)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Malgun Gothic"/>
              <a:buChar char="➢"/>
            </a:pPr>
            <a:r>
              <a:rPr b="1" lang="ko" sz="295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 기반의 통신 규약으로 인터넷에서 데이터를 주고받을 수 있는 프로토콜</a:t>
            </a:r>
            <a:r>
              <a:rPr b="1" lang="ko" sz="26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26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15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 동작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9575" lvl="0" marL="457200" rtl="0" algn="l"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Malgun Gothic"/>
              <a:buChar char="●"/>
            </a:pPr>
            <a:r>
              <a:rPr lang="ko" sz="285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: client -&gt; server</a:t>
            </a:r>
            <a:endParaRPr sz="285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9575" lvl="0" marL="457200" rtl="0" algn="l"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Malgun Gothic"/>
              <a:buChar char="●"/>
            </a:pPr>
            <a:r>
              <a:rPr lang="ko" sz="285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응답 : server -&gt; client</a:t>
            </a:r>
            <a:endParaRPr sz="285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4294967295"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 특징</a:t>
            </a:r>
            <a:endParaRPr/>
          </a:p>
        </p:txBody>
      </p:sp>
      <p:grpSp>
        <p:nvGrpSpPr>
          <p:cNvPr id="93" name="Google Shape;93;p17"/>
          <p:cNvGrpSpPr/>
          <p:nvPr/>
        </p:nvGrpSpPr>
        <p:grpSpPr>
          <a:xfrm>
            <a:off x="431825" y="1342525"/>
            <a:ext cx="2683300" cy="3302700"/>
            <a:chOff x="431825" y="1342525"/>
            <a:chExt cx="2683300" cy="3302700"/>
          </a:xfrm>
        </p:grpSpPr>
        <p:sp>
          <p:nvSpPr>
            <p:cNvPr id="94" name="Google Shape;94;p17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FFFF"/>
                </a:highlight>
              </a:endParaRPr>
            </a:p>
          </p:txBody>
        </p:sp>
        <p:sp>
          <p:nvSpPr>
            <p:cNvPr id="95" name="Google Shape;95;p17"/>
            <p:cNvSpPr txBox="1"/>
            <p:nvPr/>
          </p:nvSpPr>
          <p:spPr>
            <a:xfrm>
              <a:off x="431925" y="1342525"/>
              <a:ext cx="2683200" cy="823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FFFF"/>
                </a:highlight>
              </a:endParaRPr>
            </a:p>
          </p:txBody>
        </p:sp>
      </p:grp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1145219" y="1342525"/>
            <a:ext cx="12456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600">
                <a:solidFill>
                  <a:schemeClr val="lt1"/>
                </a:solidFill>
              </a:rPr>
              <a:t>1</a:t>
            </a:r>
            <a:endParaRPr sz="4600">
              <a:solidFill>
                <a:schemeClr val="lt1"/>
              </a:solidFill>
            </a:endParaRPr>
          </a:p>
        </p:txBody>
      </p: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441975" y="2165725"/>
            <a:ext cx="2673000" cy="24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Connectionless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8" name="Google Shape;98;p17"/>
          <p:cNvSpPr txBox="1"/>
          <p:nvPr>
            <p:ph idx="4294967295" type="body"/>
          </p:nvPr>
        </p:nvSpPr>
        <p:spPr>
          <a:xfrm>
            <a:off x="3275767" y="1337725"/>
            <a:ext cx="3495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9" name="Google Shape;99;p17"/>
          <p:cNvCxnSpPr/>
          <p:nvPr/>
        </p:nvCxnSpPr>
        <p:spPr>
          <a:xfrm>
            <a:off x="3647550" y="1514725"/>
            <a:ext cx="0" cy="47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3723750" y="1342525"/>
            <a:ext cx="21018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지구 밖에서도 육안으로 식별 가능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>
            <a:off x="6427225" y="1514725"/>
            <a:ext cx="0" cy="47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7"/>
          <p:cNvSpPr txBox="1"/>
          <p:nvPr>
            <p:ph idx="4294967295" type="body"/>
          </p:nvPr>
        </p:nvSpPr>
        <p:spPr>
          <a:xfrm>
            <a:off x="6503425" y="1342525"/>
            <a:ext cx="21018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호주 퀸즐랜드에 위치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3" name="Google Shape;103;p17"/>
          <p:cNvGrpSpPr/>
          <p:nvPr/>
        </p:nvGrpSpPr>
        <p:grpSpPr>
          <a:xfrm>
            <a:off x="3316700" y="1342525"/>
            <a:ext cx="2683300" cy="3302700"/>
            <a:chOff x="431825" y="1342525"/>
            <a:chExt cx="2683300" cy="3302700"/>
          </a:xfrm>
        </p:grpSpPr>
        <p:sp>
          <p:nvSpPr>
            <p:cNvPr id="104" name="Google Shape;104;p17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FFFF"/>
                </a:highlight>
              </a:endParaRPr>
            </a:p>
          </p:txBody>
        </p:sp>
        <p:sp>
          <p:nvSpPr>
            <p:cNvPr id="105" name="Google Shape;105;p17"/>
            <p:cNvSpPr txBox="1"/>
            <p:nvPr/>
          </p:nvSpPr>
          <p:spPr>
            <a:xfrm>
              <a:off x="431925" y="1342525"/>
              <a:ext cx="2683200" cy="823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FFFF"/>
                </a:highlight>
              </a:endParaRPr>
            </a:p>
          </p:txBody>
        </p:sp>
      </p:grpSp>
      <p:grpSp>
        <p:nvGrpSpPr>
          <p:cNvPr id="106" name="Google Shape;106;p17"/>
          <p:cNvGrpSpPr/>
          <p:nvPr/>
        </p:nvGrpSpPr>
        <p:grpSpPr>
          <a:xfrm>
            <a:off x="6201575" y="1342525"/>
            <a:ext cx="2683300" cy="3302700"/>
            <a:chOff x="431825" y="1342525"/>
            <a:chExt cx="2683300" cy="3302700"/>
          </a:xfrm>
        </p:grpSpPr>
        <p:sp>
          <p:nvSpPr>
            <p:cNvPr id="107" name="Google Shape;107;p17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FFFF"/>
                </a:highlight>
              </a:endParaRPr>
            </a:p>
          </p:txBody>
        </p:sp>
        <p:sp>
          <p:nvSpPr>
            <p:cNvPr id="108" name="Google Shape;108;p17"/>
            <p:cNvSpPr txBox="1"/>
            <p:nvPr/>
          </p:nvSpPr>
          <p:spPr>
            <a:xfrm>
              <a:off x="431925" y="1342525"/>
              <a:ext cx="2683200" cy="823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FFFF"/>
                </a:highlight>
              </a:endParaRPr>
            </a:p>
          </p:txBody>
        </p:sp>
      </p:grpSp>
      <p:sp>
        <p:nvSpPr>
          <p:cNvPr id="109" name="Google Shape;109;p17"/>
          <p:cNvSpPr txBox="1"/>
          <p:nvPr>
            <p:ph idx="4294967295" type="body"/>
          </p:nvPr>
        </p:nvSpPr>
        <p:spPr>
          <a:xfrm>
            <a:off x="3949194" y="1342525"/>
            <a:ext cx="12456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600">
                <a:solidFill>
                  <a:schemeClr val="lt1"/>
                </a:solidFill>
              </a:rPr>
              <a:t>2</a:t>
            </a:r>
            <a:endParaRPr sz="4600">
              <a:solidFill>
                <a:schemeClr val="lt1"/>
              </a:solidFill>
            </a:endParaRPr>
          </a:p>
        </p:txBody>
      </p:sp>
      <p:sp>
        <p:nvSpPr>
          <p:cNvPr id="110" name="Google Shape;110;p17"/>
          <p:cNvSpPr txBox="1"/>
          <p:nvPr>
            <p:ph idx="4294967295" type="body"/>
          </p:nvPr>
        </p:nvSpPr>
        <p:spPr>
          <a:xfrm>
            <a:off x="6985319" y="1342525"/>
            <a:ext cx="12456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600">
                <a:solidFill>
                  <a:schemeClr val="lt1"/>
                </a:solidFill>
              </a:rPr>
              <a:t>3</a:t>
            </a:r>
            <a:endParaRPr sz="4600">
              <a:solidFill>
                <a:schemeClr val="lt1"/>
              </a:solidFill>
            </a:endParaRPr>
          </a:p>
        </p:txBody>
      </p:sp>
      <p:sp>
        <p:nvSpPr>
          <p:cNvPr id="111" name="Google Shape;111;p17"/>
          <p:cNvSpPr txBox="1"/>
          <p:nvPr>
            <p:ph idx="4294967295" type="body"/>
          </p:nvPr>
        </p:nvSpPr>
        <p:spPr>
          <a:xfrm>
            <a:off x="3321850" y="2165725"/>
            <a:ext cx="2673000" cy="24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stateless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6201575" y="2165725"/>
            <a:ext cx="2673000" cy="24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Request-Response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 메소드</a:t>
            </a: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703225" y="1729825"/>
            <a:ext cx="1858500" cy="562500"/>
            <a:chOff x="703225" y="1729825"/>
            <a:chExt cx="1858500" cy="562500"/>
          </a:xfrm>
        </p:grpSpPr>
        <p:sp>
          <p:nvSpPr>
            <p:cNvPr id="119" name="Google Shape;119;p18"/>
            <p:cNvSpPr/>
            <p:nvPr/>
          </p:nvSpPr>
          <p:spPr>
            <a:xfrm>
              <a:off x="703225" y="1729825"/>
              <a:ext cx="1858500" cy="562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 txBox="1"/>
            <p:nvPr/>
          </p:nvSpPr>
          <p:spPr>
            <a:xfrm>
              <a:off x="818725" y="1779925"/>
              <a:ext cx="16275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GET</a:t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1" name="Google Shape;121;p18"/>
          <p:cNvGrpSpPr/>
          <p:nvPr/>
        </p:nvGrpSpPr>
        <p:grpSpPr>
          <a:xfrm>
            <a:off x="2975525" y="2645425"/>
            <a:ext cx="1858500" cy="566063"/>
            <a:chOff x="2975525" y="2645425"/>
            <a:chExt cx="1858500" cy="566063"/>
          </a:xfrm>
        </p:grpSpPr>
        <p:sp>
          <p:nvSpPr>
            <p:cNvPr id="122" name="Google Shape;122;p18"/>
            <p:cNvSpPr/>
            <p:nvPr/>
          </p:nvSpPr>
          <p:spPr>
            <a:xfrm>
              <a:off x="2975525" y="2645425"/>
              <a:ext cx="1858500" cy="562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 txBox="1"/>
            <p:nvPr/>
          </p:nvSpPr>
          <p:spPr>
            <a:xfrm>
              <a:off x="3040575" y="2699088"/>
              <a:ext cx="16275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HEAD</a:t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4" name="Google Shape;124;p18"/>
          <p:cNvGrpSpPr/>
          <p:nvPr/>
        </p:nvGrpSpPr>
        <p:grpSpPr>
          <a:xfrm>
            <a:off x="2975525" y="1729825"/>
            <a:ext cx="1858500" cy="562525"/>
            <a:chOff x="2975525" y="1729825"/>
            <a:chExt cx="1858500" cy="562525"/>
          </a:xfrm>
        </p:grpSpPr>
        <p:sp>
          <p:nvSpPr>
            <p:cNvPr id="125" name="Google Shape;125;p18"/>
            <p:cNvSpPr/>
            <p:nvPr/>
          </p:nvSpPr>
          <p:spPr>
            <a:xfrm>
              <a:off x="2975525" y="1729825"/>
              <a:ext cx="1858500" cy="562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 txBox="1"/>
            <p:nvPr/>
          </p:nvSpPr>
          <p:spPr>
            <a:xfrm>
              <a:off x="3091025" y="1779950"/>
              <a:ext cx="16275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POST</a:t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7" name="Google Shape;127;p18"/>
          <p:cNvGrpSpPr/>
          <p:nvPr/>
        </p:nvGrpSpPr>
        <p:grpSpPr>
          <a:xfrm>
            <a:off x="5487025" y="2645425"/>
            <a:ext cx="1858500" cy="562500"/>
            <a:chOff x="5487025" y="2645425"/>
            <a:chExt cx="1858500" cy="562500"/>
          </a:xfrm>
        </p:grpSpPr>
        <p:sp>
          <p:nvSpPr>
            <p:cNvPr id="128" name="Google Shape;128;p18"/>
            <p:cNvSpPr/>
            <p:nvPr/>
          </p:nvSpPr>
          <p:spPr>
            <a:xfrm>
              <a:off x="5487025" y="2645425"/>
              <a:ext cx="1858500" cy="562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5487025" y="2670475"/>
              <a:ext cx="16275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OPTIONS</a:t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0" name="Google Shape;130;p18"/>
          <p:cNvGrpSpPr/>
          <p:nvPr/>
        </p:nvGrpSpPr>
        <p:grpSpPr>
          <a:xfrm>
            <a:off x="5487025" y="1729825"/>
            <a:ext cx="1858500" cy="562500"/>
            <a:chOff x="5487025" y="1729825"/>
            <a:chExt cx="1858500" cy="562500"/>
          </a:xfrm>
        </p:grpSpPr>
        <p:sp>
          <p:nvSpPr>
            <p:cNvPr id="131" name="Google Shape;131;p18"/>
            <p:cNvSpPr/>
            <p:nvPr/>
          </p:nvSpPr>
          <p:spPr>
            <a:xfrm>
              <a:off x="5487025" y="1729825"/>
              <a:ext cx="1858500" cy="562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 txBox="1"/>
            <p:nvPr/>
          </p:nvSpPr>
          <p:spPr>
            <a:xfrm>
              <a:off x="5602525" y="1754875"/>
              <a:ext cx="16275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PUT</a:t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3" name="Google Shape;133;p18"/>
          <p:cNvGrpSpPr/>
          <p:nvPr/>
        </p:nvGrpSpPr>
        <p:grpSpPr>
          <a:xfrm>
            <a:off x="703225" y="3618250"/>
            <a:ext cx="1858500" cy="562500"/>
            <a:chOff x="703225" y="3618250"/>
            <a:chExt cx="1858500" cy="562500"/>
          </a:xfrm>
        </p:grpSpPr>
        <p:sp>
          <p:nvSpPr>
            <p:cNvPr id="134" name="Google Shape;134;p18"/>
            <p:cNvSpPr/>
            <p:nvPr/>
          </p:nvSpPr>
          <p:spPr>
            <a:xfrm>
              <a:off x="703225" y="3618250"/>
              <a:ext cx="1858500" cy="562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 txBox="1"/>
            <p:nvPr/>
          </p:nvSpPr>
          <p:spPr>
            <a:xfrm>
              <a:off x="777050" y="3643300"/>
              <a:ext cx="16275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TRACE</a:t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6" name="Google Shape;136;p18"/>
          <p:cNvGrpSpPr/>
          <p:nvPr/>
        </p:nvGrpSpPr>
        <p:grpSpPr>
          <a:xfrm>
            <a:off x="2975525" y="3618250"/>
            <a:ext cx="1858500" cy="562500"/>
            <a:chOff x="2975525" y="3618250"/>
            <a:chExt cx="1858500" cy="562500"/>
          </a:xfrm>
        </p:grpSpPr>
        <p:sp>
          <p:nvSpPr>
            <p:cNvPr id="137" name="Google Shape;137;p18"/>
            <p:cNvSpPr/>
            <p:nvPr/>
          </p:nvSpPr>
          <p:spPr>
            <a:xfrm>
              <a:off x="2975525" y="3618250"/>
              <a:ext cx="1858500" cy="562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 txBox="1"/>
            <p:nvPr/>
          </p:nvSpPr>
          <p:spPr>
            <a:xfrm>
              <a:off x="2975525" y="3643300"/>
              <a:ext cx="16275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PATCH</a:t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9" name="Google Shape;139;p18"/>
          <p:cNvGrpSpPr/>
          <p:nvPr/>
        </p:nvGrpSpPr>
        <p:grpSpPr>
          <a:xfrm>
            <a:off x="703225" y="2645425"/>
            <a:ext cx="1858500" cy="562500"/>
            <a:chOff x="703225" y="2645425"/>
            <a:chExt cx="1858500" cy="562500"/>
          </a:xfrm>
        </p:grpSpPr>
        <p:sp>
          <p:nvSpPr>
            <p:cNvPr id="140" name="Google Shape;140;p18"/>
            <p:cNvSpPr/>
            <p:nvPr/>
          </p:nvSpPr>
          <p:spPr>
            <a:xfrm>
              <a:off x="703225" y="2645425"/>
              <a:ext cx="1858500" cy="562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818725" y="2670475"/>
              <a:ext cx="16275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DELETE</a:t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2" name="Google Shape;142;p18"/>
          <p:cNvGrpSpPr/>
          <p:nvPr/>
        </p:nvGrpSpPr>
        <p:grpSpPr>
          <a:xfrm>
            <a:off x="5487025" y="3618250"/>
            <a:ext cx="1858500" cy="562500"/>
            <a:chOff x="5487025" y="3618250"/>
            <a:chExt cx="1858500" cy="562500"/>
          </a:xfrm>
        </p:grpSpPr>
        <p:sp>
          <p:nvSpPr>
            <p:cNvPr id="143" name="Google Shape;143;p18"/>
            <p:cNvSpPr/>
            <p:nvPr/>
          </p:nvSpPr>
          <p:spPr>
            <a:xfrm>
              <a:off x="5487025" y="3618250"/>
              <a:ext cx="1858500" cy="562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5538950" y="3668350"/>
              <a:ext cx="16275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CONNECT</a:t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REST (Representational State Transfer)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55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자원을 이름으로 구분하여 해당 자원의 상태를 주고 받는 모든 것</a:t>
            </a:r>
            <a:r>
              <a:rPr lang="ko" sz="255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의미한다고 한다.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REST의 구성요소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5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자원(Resource) </a:t>
            </a:r>
            <a:endParaRPr sz="3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3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행위(Verb) </a:t>
            </a:r>
            <a:endParaRPr sz="3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3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표현(Representation of Resource)</a:t>
            </a:r>
            <a:endParaRPr sz="3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REST 특징</a:t>
            </a:r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703222" y="1729836"/>
            <a:ext cx="2495594" cy="1023187"/>
            <a:chOff x="703225" y="1729825"/>
            <a:chExt cx="1858500" cy="562500"/>
          </a:xfrm>
        </p:grpSpPr>
        <p:sp>
          <p:nvSpPr>
            <p:cNvPr id="163" name="Google Shape;163;p21"/>
            <p:cNvSpPr/>
            <p:nvPr/>
          </p:nvSpPr>
          <p:spPr>
            <a:xfrm>
              <a:off x="703225" y="1729825"/>
              <a:ext cx="1858500" cy="562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1"/>
            <p:cNvSpPr txBox="1"/>
            <p:nvPr/>
          </p:nvSpPr>
          <p:spPr>
            <a:xfrm>
              <a:off x="818725" y="1779925"/>
              <a:ext cx="16275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b="1" lang="ko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Client/Server </a:t>
              </a:r>
              <a:endParaRPr b="1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3324197" y="1729836"/>
            <a:ext cx="2495594" cy="1023187"/>
            <a:chOff x="703225" y="1729825"/>
            <a:chExt cx="1858500" cy="562500"/>
          </a:xfrm>
        </p:grpSpPr>
        <p:sp>
          <p:nvSpPr>
            <p:cNvPr id="166" name="Google Shape;166;p21"/>
            <p:cNvSpPr/>
            <p:nvPr/>
          </p:nvSpPr>
          <p:spPr>
            <a:xfrm>
              <a:off x="703225" y="1729825"/>
              <a:ext cx="1858500" cy="562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 txBox="1"/>
            <p:nvPr/>
          </p:nvSpPr>
          <p:spPr>
            <a:xfrm>
              <a:off x="818725" y="1779925"/>
              <a:ext cx="16275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b="1" lang="ko" sz="22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Stateless</a:t>
              </a:r>
              <a:endParaRPr b="1" sz="2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68" name="Google Shape;168;p21"/>
          <p:cNvGrpSpPr/>
          <p:nvPr/>
        </p:nvGrpSpPr>
        <p:grpSpPr>
          <a:xfrm>
            <a:off x="6098397" y="1729836"/>
            <a:ext cx="2495594" cy="1023187"/>
            <a:chOff x="703225" y="1729825"/>
            <a:chExt cx="1858500" cy="562500"/>
          </a:xfrm>
        </p:grpSpPr>
        <p:sp>
          <p:nvSpPr>
            <p:cNvPr id="169" name="Google Shape;169;p21"/>
            <p:cNvSpPr/>
            <p:nvPr/>
          </p:nvSpPr>
          <p:spPr>
            <a:xfrm>
              <a:off x="703225" y="1729825"/>
              <a:ext cx="1858500" cy="562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 txBox="1"/>
            <p:nvPr/>
          </p:nvSpPr>
          <p:spPr>
            <a:xfrm>
              <a:off x="818725" y="1779925"/>
              <a:ext cx="16275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b="1" lang="ko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Layered System</a:t>
              </a:r>
              <a:endParaRPr b="1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71" name="Google Shape;171;p21"/>
          <p:cNvGrpSpPr/>
          <p:nvPr/>
        </p:nvGrpSpPr>
        <p:grpSpPr>
          <a:xfrm>
            <a:off x="703222" y="3185986"/>
            <a:ext cx="2495594" cy="1023195"/>
            <a:chOff x="671407" y="1729825"/>
            <a:chExt cx="1858500" cy="562504"/>
          </a:xfrm>
        </p:grpSpPr>
        <p:sp>
          <p:nvSpPr>
            <p:cNvPr id="172" name="Google Shape;172;p21"/>
            <p:cNvSpPr/>
            <p:nvPr/>
          </p:nvSpPr>
          <p:spPr>
            <a:xfrm>
              <a:off x="671407" y="1729825"/>
              <a:ext cx="1858500" cy="562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1"/>
            <p:cNvSpPr txBox="1"/>
            <p:nvPr/>
          </p:nvSpPr>
          <p:spPr>
            <a:xfrm>
              <a:off x="746048" y="1779929"/>
              <a:ext cx="1700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1400"/>
                </a:spcBef>
                <a:spcAft>
                  <a:spcPts val="400"/>
                </a:spcAft>
                <a:buNone/>
              </a:pPr>
              <a:r>
                <a:rPr b="1" lang="ko" sz="16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Self-descriptiveness</a:t>
              </a:r>
              <a:endParaRPr b="1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4" name="Google Shape;174;p21"/>
          <p:cNvGrpSpPr/>
          <p:nvPr/>
        </p:nvGrpSpPr>
        <p:grpSpPr>
          <a:xfrm>
            <a:off x="3324197" y="3185986"/>
            <a:ext cx="2495594" cy="1023187"/>
            <a:chOff x="703225" y="1729825"/>
            <a:chExt cx="1858500" cy="562500"/>
          </a:xfrm>
        </p:grpSpPr>
        <p:sp>
          <p:nvSpPr>
            <p:cNvPr id="175" name="Google Shape;175;p21"/>
            <p:cNvSpPr/>
            <p:nvPr/>
          </p:nvSpPr>
          <p:spPr>
            <a:xfrm>
              <a:off x="703225" y="1729825"/>
              <a:ext cx="1858500" cy="562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1"/>
            <p:cNvSpPr txBox="1"/>
            <p:nvPr/>
          </p:nvSpPr>
          <p:spPr>
            <a:xfrm>
              <a:off x="818725" y="1779925"/>
              <a:ext cx="16275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b="1" lang="ko" sz="21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Cacheable</a:t>
              </a:r>
              <a:endParaRPr b="1" sz="2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77" name="Google Shape;177;p21"/>
          <p:cNvGrpSpPr/>
          <p:nvPr/>
        </p:nvGrpSpPr>
        <p:grpSpPr>
          <a:xfrm>
            <a:off x="6098397" y="3185986"/>
            <a:ext cx="2495594" cy="1023187"/>
            <a:chOff x="703225" y="1729825"/>
            <a:chExt cx="1858500" cy="562500"/>
          </a:xfrm>
        </p:grpSpPr>
        <p:sp>
          <p:nvSpPr>
            <p:cNvPr id="178" name="Google Shape;178;p21"/>
            <p:cNvSpPr/>
            <p:nvPr/>
          </p:nvSpPr>
          <p:spPr>
            <a:xfrm>
              <a:off x="703225" y="1729825"/>
              <a:ext cx="1858500" cy="562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 txBox="1"/>
            <p:nvPr/>
          </p:nvSpPr>
          <p:spPr>
            <a:xfrm>
              <a:off x="818725" y="1779925"/>
              <a:ext cx="16275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b="1" lang="ko" sz="21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Uniform</a:t>
              </a:r>
              <a:endParaRPr b="1" sz="2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