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70" r:id="rId2"/>
    <p:sldId id="256" r:id="rId3"/>
    <p:sldId id="258" r:id="rId4"/>
    <p:sldId id="257" r:id="rId5"/>
    <p:sldId id="259" r:id="rId6"/>
    <p:sldId id="260" r:id="rId7"/>
    <p:sldId id="261" r:id="rId8"/>
    <p:sldId id="262" r:id="rId9"/>
    <p:sldId id="263" r:id="rId10"/>
    <p:sldId id="264" r:id="rId11"/>
    <p:sldId id="268" r:id="rId12"/>
    <p:sldId id="269" r:id="rId13"/>
    <p:sldId id="271" r:id="rId14"/>
    <p:sldId id="274" r:id="rId15"/>
    <p:sldId id="266" r:id="rId16"/>
    <p:sldId id="2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lVsmlwTzfxHtsWH5buv9VqMHF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0198" autoAdjust="0"/>
  </p:normalViewPr>
  <p:slideViewPr>
    <p:cSldViewPr snapToGrid="0">
      <p:cViewPr varScale="1">
        <p:scale>
          <a:sx n="61" d="100"/>
          <a:sy n="61" d="100"/>
        </p:scale>
        <p:origin x="54"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30f448c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30f448c7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530f448c7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30f448c7b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30f448c7b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tLang="ko-KR" sz="1200" b="0" i="0" u="none" strike="noStrike" cap="none">
                <a:solidFill>
                  <a:schemeClr val="dk1"/>
                </a:solidFill>
                <a:effectLst/>
                <a:latin typeface="Malgun Gothic"/>
                <a:ea typeface="Malgun Gothic"/>
                <a:cs typeface="Malgun Gothic"/>
                <a:sym typeface="Malgun Gothic"/>
              </a:rPr>
              <a:t>“</a:t>
            </a:r>
            <a:r>
              <a:rPr lang="ko-KR" altLang="en-US" sz="1200" b="0" i="0" u="none" strike="noStrike" cap="none">
                <a:solidFill>
                  <a:schemeClr val="dk1"/>
                </a:solidFill>
                <a:effectLst/>
                <a:latin typeface="Malgun Gothic"/>
                <a:ea typeface="Malgun Gothic"/>
                <a:cs typeface="Malgun Gothic"/>
                <a:sym typeface="Malgun Gothic"/>
              </a:rPr>
              <a:t>가트너</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간단히 말해 </a:t>
            </a:r>
            <a:r>
              <a:rPr lang="en-US" altLang="ko-KR" sz="1200" b="0" i="0" u="none" strike="noStrike" cap="none">
                <a:solidFill>
                  <a:schemeClr val="dk1"/>
                </a:solidFill>
                <a:effectLst/>
                <a:latin typeface="Malgun Gothic"/>
                <a:ea typeface="Malgun Gothic"/>
                <a:cs typeface="Malgun Gothic"/>
                <a:sym typeface="Malgun Gothic"/>
              </a:rPr>
              <a:t>iPaaS</a:t>
            </a:r>
            <a:r>
              <a:rPr lang="ko-KR" altLang="en-US" sz="1200" b="0" i="0" u="none" strike="noStrike" cap="none">
                <a:solidFill>
                  <a:schemeClr val="dk1"/>
                </a:solidFill>
                <a:effectLst/>
                <a:latin typeface="Malgun Gothic"/>
                <a:ea typeface="Malgun Gothic"/>
                <a:cs typeface="Malgun Gothic"/>
                <a:sym typeface="Malgun Gothic"/>
              </a:rPr>
              <a:t>는 클라우드 내에서</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클라우드와 엔터프라이즈간에 통합을 구축 및 배포하기위한 플랫폼입니다</a:t>
            </a:r>
            <a:r>
              <a:rPr lang="en-US" altLang="ko-KR" sz="1200" b="0" i="0" u="none" strike="noStrike" cap="none">
                <a:solidFill>
                  <a:schemeClr val="dk1"/>
                </a:solidFill>
                <a:effectLst/>
                <a:latin typeface="Malgun Gothic"/>
                <a:ea typeface="Malgun Gothic"/>
                <a:cs typeface="Malgun Gothic"/>
                <a:sym typeface="Malgun Gothic"/>
              </a:rPr>
              <a:t>. iPaaS</a:t>
            </a:r>
            <a:r>
              <a:rPr lang="ko-KR" altLang="en-US" sz="1200" b="0" i="0" u="none" strike="noStrike" cap="none">
                <a:solidFill>
                  <a:schemeClr val="dk1"/>
                </a:solidFill>
                <a:effectLst/>
                <a:latin typeface="Malgun Gothic"/>
                <a:ea typeface="Malgun Gothic"/>
                <a:cs typeface="Malgun Gothic"/>
                <a:sym typeface="Malgun Gothic"/>
              </a:rPr>
              <a:t>를 통해 사용자는 클라우드 또는 온</a:t>
            </a:r>
            <a:r>
              <a:rPr lang="en-US" altLang="ko-KR" sz="1200" b="0" i="0" u="none" strike="noStrike" cap="none">
                <a:solidFill>
                  <a:schemeClr val="dk1"/>
                </a:solidFill>
                <a:effectLst/>
                <a:latin typeface="Malgun Gothic"/>
                <a:ea typeface="Malgun Gothic"/>
                <a:cs typeface="Malgun Gothic"/>
                <a:sym typeface="Malgun Gothic"/>
              </a:rPr>
              <a:t>-</a:t>
            </a:r>
            <a:r>
              <a:rPr lang="ko-KR" altLang="en-US" sz="1200" b="0" i="0" u="none" strike="noStrike" cap="none">
                <a:solidFill>
                  <a:schemeClr val="dk1"/>
                </a:solidFill>
                <a:effectLst/>
                <a:latin typeface="Malgun Gothic"/>
                <a:ea typeface="Malgun Gothic"/>
                <a:cs typeface="Malgun Gothic"/>
                <a:sym typeface="Malgun Gothic"/>
              </a:rPr>
              <a:t>프레미스에있는 응용 프로그램을 연결하는 통합 흐름을 개발 한 다음 하드웨어 나 미들웨어를 설치하거나 관리하지 않고도 배포 할 수 있습니다</a:t>
            </a:r>
            <a:endParaRPr lang="en-US" altLang="ko-KR" sz="1200" b="0" i="0" u="none" strike="noStrike" cap="none">
              <a:solidFill>
                <a:schemeClr val="dk1"/>
              </a:solidFill>
              <a:effectLst/>
              <a:latin typeface="Malgun Gothic"/>
              <a:ea typeface="Malgun Gothic"/>
              <a:cs typeface="Malgun Gothic"/>
              <a:sym typeface="Malgun Gothic"/>
            </a:endParaRPr>
          </a:p>
          <a:p>
            <a:pPr marL="0" lvl="0" indent="0" algn="l" rtl="0">
              <a:spcBef>
                <a:spcPts val="0"/>
              </a:spcBef>
              <a:spcAft>
                <a:spcPts val="0"/>
              </a:spcAft>
              <a:buNone/>
            </a:pPr>
            <a:endParaRPr lang="en-US" altLang="ko-KR" sz="1200" b="0" i="0" u="none" strike="noStrike" cap="none">
              <a:solidFill>
                <a:schemeClr val="dk1"/>
              </a:solidFill>
              <a:effectLst/>
              <a:latin typeface="Malgun Gothic"/>
              <a:ea typeface="Malgun Gothic"/>
              <a:sym typeface="Malgun Gothic"/>
            </a:endParaRPr>
          </a:p>
          <a:p>
            <a:pPr marL="0" lvl="0" indent="0" algn="l" rtl="0">
              <a:spcBef>
                <a:spcPts val="0"/>
              </a:spcBef>
              <a:spcAft>
                <a:spcPts val="0"/>
              </a:spcAft>
              <a:buNone/>
            </a:pPr>
            <a:r>
              <a:rPr lang="en-US" altLang="ko-KR" sz="1200" b="0" i="0" u="none" strike="noStrike" cap="none">
                <a:solidFill>
                  <a:schemeClr val="dk1"/>
                </a:solidFill>
                <a:effectLst/>
                <a:latin typeface="Malgun Gothic"/>
                <a:ea typeface="Malgun Gothic"/>
                <a:cs typeface="Malgun Gothic"/>
                <a:sym typeface="Malgun Gothic"/>
              </a:rPr>
              <a:t>“TechTarget”</a:t>
            </a:r>
            <a:r>
              <a:rPr lang="ko-KR" altLang="en-US" sz="1200" b="0" i="0" u="none" strike="noStrike" cap="none">
                <a:solidFill>
                  <a:schemeClr val="dk1"/>
                </a:solidFill>
                <a:effectLst/>
                <a:latin typeface="Malgun Gothic"/>
                <a:ea typeface="Malgun Gothic"/>
                <a:cs typeface="Malgun Gothic"/>
                <a:sym typeface="Malgun Gothic"/>
              </a:rPr>
              <a:t>은 비슷하지만 간결한 정의를 제공합니다</a:t>
            </a:r>
            <a:r>
              <a:rPr lang="en-US" altLang="ko-KR" sz="1200" b="0" i="0" u="none" strike="noStrike" cap="none">
                <a:solidFill>
                  <a:schemeClr val="dk1"/>
                </a:solidFill>
                <a:effectLst/>
                <a:latin typeface="Malgun Gothic"/>
                <a:ea typeface="Malgun Gothic"/>
                <a:cs typeface="Malgun Gothic"/>
                <a:sym typeface="Malgun Gothic"/>
              </a:rPr>
              <a:t>. "iPaaS (Integration Platform as a Service)</a:t>
            </a:r>
            <a:r>
              <a:rPr lang="ko-KR" altLang="en-US" sz="1200" b="0" i="0" u="none" strike="noStrike" cap="none">
                <a:solidFill>
                  <a:schemeClr val="dk1"/>
                </a:solidFill>
                <a:effectLst/>
                <a:latin typeface="Malgun Gothic"/>
                <a:ea typeface="Malgun Gothic"/>
                <a:cs typeface="Malgun Gothic"/>
                <a:sym typeface="Malgun Gothic"/>
              </a:rPr>
              <a:t>는 소프트웨어 엔지니어가 응용 프로그램 및 서비스를 배포</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관리</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관리 및 통합 할 수있는 클라우드 기반 도구 모음입니다</a:t>
            </a:r>
            <a:r>
              <a:rPr lang="en-US" altLang="ko-KR" sz="1200" b="0" i="0" u="none" strike="noStrike" cap="none">
                <a:solidFill>
                  <a:schemeClr val="dk1"/>
                </a:solidFill>
                <a:effectLst/>
                <a:latin typeface="Malgun Gothic"/>
                <a:ea typeface="Malgun Gothic"/>
                <a:cs typeface="Malgun Gothic"/>
                <a:sym typeface="Malgun Gothic"/>
              </a:rPr>
              <a:t>."</a:t>
            </a:r>
            <a:endParaRPr/>
          </a:p>
        </p:txBody>
      </p:sp>
      <p:sp>
        <p:nvSpPr>
          <p:cNvPr id="138" name="Google Shape;138;g530f448c7b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11</a:t>
            </a:fld>
            <a:endParaRPr/>
          </a:p>
        </p:txBody>
      </p:sp>
    </p:spTree>
    <p:extLst>
      <p:ext uri="{BB962C8B-B14F-4D97-AF65-F5344CB8AC3E}">
        <p14:creationId xmlns:p14="http://schemas.microsoft.com/office/powerpoint/2010/main" val="400371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cap="none">
                <a:solidFill>
                  <a:schemeClr val="dk1"/>
                </a:solidFill>
                <a:effectLst/>
                <a:latin typeface="Malgun Gothic"/>
                <a:ea typeface="Malgun Gothic"/>
                <a:cs typeface="Malgun Gothic"/>
                <a:sym typeface="Malgun Gothic"/>
              </a:rPr>
              <a:t>시스템이 서로 얽히고 어느 시스템이 어떤 시스템과 통신하는지 통제가 어렵게 되는 상황이 되었다</a:t>
            </a:r>
            <a:r>
              <a:rPr lang="en-US" altLang="ko-KR" sz="1200" b="0" i="0" u="none" strike="noStrike" cap="none">
                <a:solidFill>
                  <a:schemeClr val="dk1"/>
                </a:solidFill>
                <a:effectLst/>
                <a:latin typeface="Malgun Gothic"/>
                <a:ea typeface="Malgun Gothic"/>
                <a:cs typeface="Malgun Gothic"/>
                <a:sym typeface="Malgun Gothic"/>
              </a:rPr>
              <a:t>. </a:t>
            </a:r>
            <a:endParaRPr lang="ko-KR" altLang="en-US"/>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ko-KR" sz="1200" b="0" i="0" u="none" strike="noStrike" cap="none" smtClean="0">
                <a:solidFill>
                  <a:schemeClr val="dk1"/>
                </a:solidFill>
                <a:latin typeface="Malgun Gothic"/>
                <a:ea typeface="Malgun Gothic"/>
                <a:cs typeface="Malgun Gothic"/>
                <a:sym typeface="Malgun Gothic"/>
              </a:rPr>
              <a:t>13</a:t>
            </a:fld>
            <a:endParaRPr lang="ko-KR" alt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1779070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cap="none">
                <a:solidFill>
                  <a:schemeClr val="dk1"/>
                </a:solidFill>
                <a:effectLst/>
                <a:latin typeface="Malgun Gothic"/>
                <a:ea typeface="Malgun Gothic"/>
                <a:cs typeface="Malgun Gothic"/>
                <a:sym typeface="Malgun Gothic"/>
              </a:rPr>
              <a:t>시스템이 서로 얽히고 어느 시스템이 어떤 시스템과 통신하는지 통제가 어렵게 되는 상황이 되었다</a:t>
            </a:r>
            <a:r>
              <a:rPr lang="en-US" altLang="ko-KR" sz="1200" b="0" i="0" u="none" strike="noStrike" cap="none">
                <a:solidFill>
                  <a:schemeClr val="dk1"/>
                </a:solidFill>
                <a:effectLst/>
                <a:latin typeface="Malgun Gothic"/>
                <a:ea typeface="Malgun Gothic"/>
                <a:cs typeface="Malgun Gothic"/>
                <a:sym typeface="Malgun Gothic"/>
              </a:rPr>
              <a:t>. </a:t>
            </a:r>
            <a:endParaRPr lang="ko-KR" altLang="en-US"/>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ko-KR" sz="1200" b="0" i="0" u="none" strike="noStrike" cap="none" smtClean="0">
                <a:solidFill>
                  <a:schemeClr val="dk1"/>
                </a:solidFill>
                <a:latin typeface="Malgun Gothic"/>
                <a:ea typeface="Malgun Gothic"/>
                <a:cs typeface="Malgun Gothic"/>
                <a:sym typeface="Malgun Gothic"/>
              </a:rPr>
              <a:t>14</a:t>
            </a:fld>
            <a:endParaRPr lang="ko-KR" alt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2920534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30f448c7b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30f448c7b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ko-KR" altLang="en-US" sz="1200" b="0" i="0" u="none" strike="noStrike" cap="none">
                <a:solidFill>
                  <a:schemeClr val="dk1"/>
                </a:solidFill>
                <a:effectLst/>
                <a:latin typeface="Malgun Gothic"/>
                <a:ea typeface="Malgun Gothic"/>
                <a:cs typeface="Malgun Gothic"/>
                <a:sym typeface="Malgun Gothic"/>
              </a:rPr>
              <a:t>이러한 시스템간의 문제를 해결하기 위해서 등장한 솔루션이 </a:t>
            </a:r>
            <a:r>
              <a:rPr lang="en-US" altLang="ko-KR" sz="1200" b="0" i="0" u="none" strike="noStrike" cap="none">
                <a:solidFill>
                  <a:schemeClr val="dk1"/>
                </a:solidFill>
                <a:effectLst/>
                <a:latin typeface="Malgun Gothic"/>
                <a:ea typeface="Malgun Gothic"/>
                <a:cs typeface="Malgun Gothic"/>
                <a:sym typeface="Malgun Gothic"/>
              </a:rPr>
              <a:t>EAI</a:t>
            </a:r>
            <a:r>
              <a:rPr lang="ko-KR" altLang="en-US" sz="1200" b="0" i="0" u="none" strike="noStrike" cap="none">
                <a:solidFill>
                  <a:schemeClr val="dk1"/>
                </a:solidFill>
                <a:effectLst/>
                <a:latin typeface="Malgun Gothic"/>
                <a:ea typeface="Malgun Gothic"/>
                <a:cs typeface="Malgun Gothic"/>
                <a:sym typeface="Malgun Gothic"/>
              </a:rPr>
              <a:t>인데</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통합을 원하는 시스템을 기존에는 직접 </a:t>
            </a:r>
            <a:r>
              <a:rPr lang="en-US" altLang="ko-KR" sz="1200" b="0" i="0" u="none" strike="noStrike" cap="none">
                <a:solidFill>
                  <a:schemeClr val="dk1"/>
                </a:solidFill>
                <a:effectLst/>
                <a:latin typeface="Malgun Gothic"/>
                <a:ea typeface="Malgun Gothic"/>
                <a:cs typeface="Malgun Gothic"/>
                <a:sym typeface="Malgun Gothic"/>
              </a:rPr>
              <a:t>1:1</a:t>
            </a:r>
            <a:r>
              <a:rPr lang="ko-KR" altLang="en-US" sz="1200" b="0" i="0" u="none" strike="noStrike" cap="none">
                <a:solidFill>
                  <a:schemeClr val="dk1"/>
                </a:solidFill>
                <a:effectLst/>
                <a:latin typeface="Malgun Gothic"/>
                <a:ea typeface="Malgun Gothic"/>
                <a:cs typeface="Malgun Gothic"/>
                <a:sym typeface="Malgun Gothic"/>
              </a:rPr>
              <a:t>로 붙였다면</a:t>
            </a:r>
            <a:r>
              <a:rPr lang="en-US" altLang="ko-KR" sz="1200" b="0" i="0" u="none" strike="noStrike" cap="none">
                <a:solidFill>
                  <a:schemeClr val="dk1"/>
                </a:solidFill>
                <a:effectLst/>
                <a:latin typeface="Malgun Gothic"/>
                <a:ea typeface="Malgun Gothic"/>
                <a:cs typeface="Malgun Gothic"/>
                <a:sym typeface="Malgun Gothic"/>
              </a:rPr>
              <a:t>, EAI</a:t>
            </a:r>
            <a:r>
              <a:rPr lang="ko-KR" altLang="en-US" sz="1200" b="0" i="0" u="none" strike="noStrike" cap="none">
                <a:solidFill>
                  <a:schemeClr val="dk1"/>
                </a:solidFill>
                <a:effectLst/>
                <a:latin typeface="Malgun Gothic"/>
                <a:ea typeface="Malgun Gothic"/>
                <a:cs typeface="Malgun Gothic"/>
                <a:sym typeface="Malgun Gothic"/>
              </a:rPr>
              <a:t>는 </a:t>
            </a:r>
            <a:r>
              <a:rPr lang="en-US" altLang="ko-KR" sz="1200" b="0" i="0" u="none" strike="noStrike" cap="none">
                <a:solidFill>
                  <a:schemeClr val="dk1"/>
                </a:solidFill>
                <a:effectLst/>
                <a:latin typeface="Malgun Gothic"/>
                <a:ea typeface="Malgun Gothic"/>
                <a:cs typeface="Malgun Gothic"/>
                <a:sym typeface="Malgun Gothic"/>
              </a:rPr>
              <a:t>EAI</a:t>
            </a:r>
            <a:r>
              <a:rPr lang="ko-KR" altLang="en-US" sz="1200" b="0" i="0" u="none" strike="noStrike" cap="none">
                <a:solidFill>
                  <a:schemeClr val="dk1"/>
                </a:solidFill>
                <a:effectLst/>
                <a:latin typeface="Malgun Gothic"/>
                <a:ea typeface="Malgun Gothic"/>
                <a:cs typeface="Malgun Gothic"/>
                <a:sym typeface="Malgun Gothic"/>
              </a:rPr>
              <a:t>가 중앙에 허브 역할을 하면서</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모든 통신을 </a:t>
            </a:r>
            <a:r>
              <a:rPr lang="en-US" altLang="ko-KR" sz="1200" b="0" i="0" u="none" strike="noStrike" cap="none">
                <a:solidFill>
                  <a:schemeClr val="dk1"/>
                </a:solidFill>
                <a:effectLst/>
                <a:latin typeface="Malgun Gothic"/>
                <a:ea typeface="Malgun Gothic"/>
                <a:cs typeface="Malgun Gothic"/>
                <a:sym typeface="Malgun Gothic"/>
              </a:rPr>
              <a:t>EAI</a:t>
            </a:r>
            <a:r>
              <a:rPr lang="ko-KR" altLang="en-US" sz="1200" b="0" i="0" u="none" strike="noStrike" cap="none">
                <a:solidFill>
                  <a:schemeClr val="dk1"/>
                </a:solidFill>
                <a:effectLst/>
                <a:latin typeface="Malgun Gothic"/>
                <a:ea typeface="Malgun Gothic"/>
                <a:cs typeface="Malgun Gothic"/>
                <a:sym typeface="Malgun Gothic"/>
              </a:rPr>
              <a:t>를 거치도록 하였다</a:t>
            </a:r>
            <a:r>
              <a:rPr lang="en-US" altLang="ko-KR" sz="1200" b="0" i="0" u="none" strike="noStrike" cap="none">
                <a:solidFill>
                  <a:schemeClr val="dk1"/>
                </a:solidFill>
                <a:effectLst/>
                <a:latin typeface="Malgun Gothic"/>
                <a:ea typeface="Malgun Gothic"/>
                <a:cs typeface="Malgun Gothic"/>
                <a:sym typeface="Malgun Gothic"/>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ko-KR" sz="1200" b="0" i="0" u="none" strike="noStrike" cap="none">
              <a:solidFill>
                <a:schemeClr val="dk1"/>
              </a:solidFill>
              <a:effectLst/>
              <a:latin typeface="Malgun Gothic"/>
              <a:ea typeface="Malgun Gothic"/>
              <a:sym typeface="Malgun Gothic"/>
            </a:endParaRPr>
          </a:p>
          <a:p>
            <a:pPr rtl="0"/>
            <a:r>
              <a:rPr lang="ko-KR" altLang="en-US" sz="1200" b="0" i="0" u="none" strike="noStrike" cap="none">
                <a:solidFill>
                  <a:schemeClr val="dk1"/>
                </a:solidFill>
                <a:effectLst/>
                <a:latin typeface="Malgun Gothic"/>
                <a:ea typeface="Malgun Gothic"/>
                <a:cs typeface="Malgun Gothic"/>
                <a:sym typeface="Malgun Gothic"/>
              </a:rPr>
              <a:t>이는 이기종간에 통신 프로토콜이나 통합 방식을 변경할 수 있는 아답터를 제공하기 때문이다</a:t>
            </a:r>
            <a:r>
              <a:rPr lang="en-US" altLang="ko-KR" sz="1200" b="0" i="0" u="none" strike="noStrike" cap="none">
                <a:solidFill>
                  <a:schemeClr val="dk1"/>
                </a:solidFill>
                <a:effectLst/>
                <a:latin typeface="Malgun Gothic"/>
                <a:ea typeface="Malgun Gothic"/>
                <a:cs typeface="Malgun Gothic"/>
                <a:sym typeface="Malgun Gothic"/>
              </a:rPr>
              <a:t>. EAI</a:t>
            </a:r>
            <a:r>
              <a:rPr lang="ko-KR" altLang="en-US" sz="1200" b="0" i="0" u="none" strike="noStrike" cap="none">
                <a:solidFill>
                  <a:schemeClr val="dk1"/>
                </a:solidFill>
                <a:effectLst/>
                <a:latin typeface="Malgun Gothic"/>
                <a:ea typeface="Malgun Gothic"/>
                <a:cs typeface="Malgun Gothic"/>
                <a:sym typeface="Malgun Gothic"/>
              </a:rPr>
              <a:t>는 복잡한 메세지 처리나 변동</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라우팅같은 다양한 기능을 가지고 있었지만</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주로 이 기종간의 메세지 변환이 가장 많이 사용되었다</a:t>
            </a:r>
            <a:r>
              <a:rPr lang="en-US" altLang="ko-KR" sz="1200" b="0" i="0" u="none" strike="noStrike" cap="none">
                <a:solidFill>
                  <a:schemeClr val="dk1"/>
                </a:solidFill>
                <a:effectLst/>
                <a:latin typeface="Malgun Gothic"/>
                <a:ea typeface="Malgun Gothic"/>
                <a:cs typeface="Malgun Gothic"/>
                <a:sym typeface="Malgun Gothic"/>
              </a:rPr>
              <a:t>. </a:t>
            </a:r>
            <a:endParaRPr lang="ko-KR" altLang="en-US" sz="1200" b="0" i="0" u="none" strike="noStrike" cap="none">
              <a:solidFill>
                <a:schemeClr val="dk1"/>
              </a:solidFill>
              <a:effectLst/>
              <a:latin typeface="Malgun Gothic"/>
              <a:ea typeface="Malgun Gothic"/>
              <a:cs typeface="Malgun Gothic"/>
              <a:sym typeface="Malgun Gothic"/>
            </a:endParaRPr>
          </a:p>
          <a:p>
            <a:pPr rtl="0"/>
            <a:r>
              <a:rPr lang="ko-KR" altLang="en-US" sz="1200" b="0" i="0" u="none" strike="noStrike" cap="none">
                <a:solidFill>
                  <a:schemeClr val="dk1"/>
                </a:solidFill>
                <a:effectLst/>
                <a:latin typeface="Malgun Gothic"/>
                <a:ea typeface="Malgun Gothic"/>
                <a:cs typeface="Malgun Gothic"/>
                <a:sym typeface="Malgun Gothic"/>
              </a:rPr>
              <a:t>어쨌거나 이런 </a:t>
            </a:r>
            <a:r>
              <a:rPr lang="en-US" altLang="ko-KR" sz="1200" b="0" i="0" u="none" strike="noStrike" cap="none">
                <a:solidFill>
                  <a:schemeClr val="dk1"/>
                </a:solidFill>
                <a:effectLst/>
                <a:latin typeface="Malgun Gothic"/>
                <a:ea typeface="Malgun Gothic"/>
                <a:cs typeface="Malgun Gothic"/>
                <a:sym typeface="Malgun Gothic"/>
              </a:rPr>
              <a:t>EAI</a:t>
            </a:r>
            <a:r>
              <a:rPr lang="ko-KR" altLang="en-US" sz="1200" b="0" i="0" u="none" strike="noStrike" cap="none">
                <a:solidFill>
                  <a:schemeClr val="dk1"/>
                </a:solidFill>
                <a:effectLst/>
                <a:latin typeface="Malgun Gothic"/>
                <a:ea typeface="Malgun Gothic"/>
                <a:cs typeface="Malgun Gothic"/>
                <a:sym typeface="Malgun Gothic"/>
              </a:rPr>
              <a:t>는 중앙 통제를 통해서 </a:t>
            </a:r>
            <a:r>
              <a:rPr lang="en-US" altLang="ko-KR" sz="1200" b="0" i="0" u="none" strike="noStrike" cap="none">
                <a:solidFill>
                  <a:schemeClr val="dk1"/>
                </a:solidFill>
                <a:effectLst/>
                <a:latin typeface="Malgun Gothic"/>
                <a:ea typeface="Malgun Gothic"/>
                <a:cs typeface="Malgun Gothic"/>
                <a:sym typeface="Malgun Gothic"/>
              </a:rPr>
              <a:t>1:1 / </a:t>
            </a:r>
            <a:r>
              <a:rPr lang="ko-KR" altLang="en-US" sz="1200" b="0" i="0" u="none" strike="noStrike" cap="none">
                <a:solidFill>
                  <a:schemeClr val="dk1"/>
                </a:solidFill>
                <a:effectLst/>
                <a:latin typeface="Malgun Gothic"/>
                <a:ea typeface="Malgun Gothic"/>
                <a:cs typeface="Malgun Gothic"/>
                <a:sym typeface="Malgun Gothic"/>
              </a:rPr>
              <a:t>다</a:t>
            </a:r>
            <a:r>
              <a:rPr lang="en-US" altLang="ko-KR" sz="1200" b="0" i="0" u="none" strike="noStrike" cap="none">
                <a:solidFill>
                  <a:schemeClr val="dk1"/>
                </a:solidFill>
                <a:effectLst/>
                <a:latin typeface="Malgun Gothic"/>
                <a:ea typeface="Malgun Gothic"/>
                <a:cs typeface="Malgun Gothic"/>
                <a:sym typeface="Malgun Gothic"/>
              </a:rPr>
              <a:t>:</a:t>
            </a:r>
            <a:r>
              <a:rPr lang="ko-KR" altLang="en-US" sz="1200" b="0" i="0" u="none" strike="noStrike" cap="none">
                <a:solidFill>
                  <a:schemeClr val="dk1"/>
                </a:solidFill>
                <a:effectLst/>
                <a:latin typeface="Malgun Gothic"/>
                <a:ea typeface="Malgun Gothic"/>
                <a:cs typeface="Malgun Gothic"/>
                <a:sym typeface="Malgun Gothic"/>
              </a:rPr>
              <a:t>다로 통신되는 복잡한 토폴로지를 통합하는 의미가 있다</a:t>
            </a:r>
            <a:r>
              <a:rPr lang="en-US" altLang="ko-KR" sz="1200" b="0" i="0" u="none" strike="noStrike" cap="none">
                <a:solidFill>
                  <a:schemeClr val="dk1"/>
                </a:solidFill>
                <a:effectLst/>
                <a:latin typeface="Malgun Gothic"/>
                <a:ea typeface="Malgun Gothic"/>
                <a:cs typeface="Malgun Gothic"/>
                <a:sym typeface="Malgun Gothic"/>
              </a:rPr>
              <a:t>.</a:t>
            </a:r>
          </a:p>
          <a:p>
            <a:pPr rtl="0"/>
            <a:endParaRPr lang="en-US" altLang="ko-KR" sz="1200" b="0" i="0" u="none" strike="noStrike" cap="none">
              <a:solidFill>
                <a:schemeClr val="dk1"/>
              </a:solidFill>
              <a:effectLst/>
              <a:latin typeface="Malgun Gothic"/>
              <a:ea typeface="Malgun Gothic"/>
              <a:cs typeface="Malgun Gothic"/>
              <a:sym typeface="Malgun Gothic"/>
            </a:endParaRPr>
          </a:p>
          <a:p>
            <a:pPr rtl="0"/>
            <a:r>
              <a:rPr lang="en-US" altLang="ko-KR" sz="1200" b="0" i="0" u="none" strike="noStrike" cap="none">
                <a:solidFill>
                  <a:schemeClr val="dk1"/>
                </a:solidFill>
                <a:effectLst/>
                <a:latin typeface="Malgun Gothic"/>
                <a:ea typeface="Malgun Gothic"/>
                <a:cs typeface="Malgun Gothic"/>
                <a:sym typeface="Malgun Gothic"/>
              </a:rPr>
              <a:t>btob</a:t>
            </a:r>
            <a:r>
              <a:rPr lang="ko-KR" altLang="en-US" sz="1200" b="0" i="0" u="none" strike="noStrike" cap="none">
                <a:solidFill>
                  <a:schemeClr val="dk1"/>
                </a:solidFill>
                <a:effectLst/>
                <a:latin typeface="Malgun Gothic"/>
                <a:ea typeface="Malgun Gothic"/>
                <a:cs typeface="Malgun Gothic"/>
                <a:sym typeface="Malgun Gothic"/>
              </a:rPr>
              <a:t>도 마찬가지</a:t>
            </a:r>
            <a:r>
              <a:rPr lang="en-US" altLang="ko-KR" sz="1200" b="0" i="0" u="none" strike="noStrike" cap="none">
                <a:solidFill>
                  <a:schemeClr val="dk1"/>
                </a:solidFill>
                <a:effectLst/>
                <a:latin typeface="Malgun Gothic"/>
                <a:ea typeface="Malgun Gothic"/>
                <a:cs typeface="Malgun Gothic"/>
                <a:sym typeface="Malgun Gothic"/>
              </a:rPr>
              <a:t>. </a:t>
            </a:r>
            <a:r>
              <a:rPr lang="ko-KR" altLang="en-US" sz="1200" b="0" i="0" u="none" strike="noStrike" cap="none">
                <a:solidFill>
                  <a:schemeClr val="dk1"/>
                </a:solidFill>
                <a:effectLst/>
                <a:latin typeface="Malgun Gothic"/>
                <a:ea typeface="Malgun Gothic"/>
                <a:cs typeface="Malgun Gothic"/>
                <a:sym typeface="Malgun Gothic"/>
              </a:rPr>
              <a:t>기업간 중간에서 통합</a:t>
            </a:r>
            <a:r>
              <a:rPr lang="en-US" altLang="ko-KR" sz="1200" b="0" i="0" u="none" strike="noStrike" cap="none">
                <a:solidFill>
                  <a:schemeClr val="dk1"/>
                </a:solidFill>
                <a:effectLst/>
                <a:latin typeface="Malgun Gothic"/>
                <a:ea typeface="Malgun Gothic"/>
                <a:cs typeface="Malgun Gothic"/>
                <a:sym typeface="Malgun Gothic"/>
              </a:rPr>
              <a:t>.</a:t>
            </a:r>
            <a:endParaRPr lang="ko-KR" altLang="en-US" sz="1200" b="0" i="0" u="none" strike="noStrike" cap="none">
              <a:solidFill>
                <a:schemeClr val="dk1"/>
              </a:solidFill>
              <a:effectLst/>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a:p>
        </p:txBody>
      </p:sp>
      <p:sp>
        <p:nvSpPr>
          <p:cNvPr id="151" name="Google Shape;151;g530f448c7b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400" b="0" i="0" u="none" strike="noStrike" cap="none">
                <a:solidFill>
                  <a:schemeClr val="dk1"/>
                </a:solidFill>
                <a:effectLst/>
                <a:latin typeface="Malgun Gothic"/>
                <a:ea typeface="Malgun Gothic"/>
                <a:cs typeface="Malgun Gothic"/>
                <a:sym typeface="Malgun Gothic"/>
              </a:rPr>
              <a:t>엔터프라이즈 서비스 버스</a:t>
            </a:r>
            <a:r>
              <a:rPr lang="en-US" altLang="ko-KR" sz="1400" b="0" i="0" u="none" strike="noStrike" cap="none">
                <a:solidFill>
                  <a:schemeClr val="dk1"/>
                </a:solidFill>
                <a:effectLst/>
                <a:latin typeface="Malgun Gothic"/>
                <a:ea typeface="Malgun Gothic"/>
                <a:cs typeface="Malgun Gothic"/>
                <a:sym typeface="Malgun Gothic"/>
              </a:rPr>
              <a:t>(Enterprise Service Bus, ESB)</a:t>
            </a:r>
            <a:r>
              <a:rPr lang="ko-KR" altLang="en-US" sz="1400" b="0" i="0" u="none" strike="noStrike" cap="none">
                <a:solidFill>
                  <a:schemeClr val="dk1"/>
                </a:solidFill>
                <a:effectLst/>
                <a:latin typeface="Malgun Gothic"/>
                <a:ea typeface="Malgun Gothic"/>
                <a:cs typeface="Malgun Gothic"/>
                <a:sym typeface="Malgun Gothic"/>
              </a:rPr>
              <a:t>는 간단하게 표현하면 비즈니스 내에서 서비스</a:t>
            </a:r>
            <a:r>
              <a:rPr lang="en-US" altLang="ko-KR" sz="1400" b="0" i="0" u="none" strike="noStrike" cap="none">
                <a:solidFill>
                  <a:schemeClr val="dk1"/>
                </a:solidFill>
                <a:effectLst/>
                <a:latin typeface="Malgun Gothic"/>
                <a:ea typeface="Malgun Gothic"/>
                <a:cs typeface="Malgun Gothic"/>
                <a:sym typeface="Malgun Gothic"/>
              </a:rPr>
              <a:t>, </a:t>
            </a:r>
            <a:r>
              <a:rPr lang="ko-KR" altLang="en-US" sz="1400" b="0" i="0" u="none" strike="noStrike" cap="none">
                <a:solidFill>
                  <a:schemeClr val="dk1"/>
                </a:solidFill>
                <a:effectLst/>
                <a:latin typeface="Malgun Gothic"/>
                <a:ea typeface="Malgun Gothic"/>
                <a:cs typeface="Malgun Gothic"/>
                <a:sym typeface="Malgun Gothic"/>
              </a:rPr>
              <a:t>애플리케이션</a:t>
            </a:r>
            <a:r>
              <a:rPr lang="en-US" altLang="ko-KR" sz="1400" b="0" i="0" u="none" strike="noStrike" cap="none">
                <a:solidFill>
                  <a:schemeClr val="dk1"/>
                </a:solidFill>
                <a:effectLst/>
                <a:latin typeface="Malgun Gothic"/>
                <a:ea typeface="Malgun Gothic"/>
                <a:cs typeface="Malgun Gothic"/>
                <a:sym typeface="Malgun Gothic"/>
              </a:rPr>
              <a:t>, </a:t>
            </a:r>
            <a:r>
              <a:rPr lang="ko-KR" altLang="en-US" sz="1400" b="0" i="0" u="none" strike="noStrike" cap="none">
                <a:solidFill>
                  <a:schemeClr val="dk1"/>
                </a:solidFill>
                <a:effectLst/>
                <a:latin typeface="Malgun Gothic"/>
                <a:ea typeface="Malgun Gothic"/>
                <a:cs typeface="Malgun Gothic"/>
                <a:sym typeface="Malgun Gothic"/>
              </a:rPr>
              <a:t>자원을 연결하고 통합하는 미들웨어라 할 수 있으며</a:t>
            </a:r>
            <a:r>
              <a:rPr lang="en-US" altLang="ko-KR" sz="1400" b="0" i="0" u="none" strike="noStrike" cap="none">
                <a:solidFill>
                  <a:schemeClr val="dk1"/>
                </a:solidFill>
                <a:effectLst/>
                <a:latin typeface="Malgun Gothic"/>
                <a:ea typeface="Malgun Gothic"/>
                <a:cs typeface="Malgun Gothic"/>
                <a:sym typeface="Malgun Gothic"/>
              </a:rPr>
              <a:t>, </a:t>
            </a:r>
            <a:r>
              <a:rPr lang="ko-KR" altLang="en-US" sz="1400" b="0" i="0" u="none" strike="noStrike" cap="none">
                <a:solidFill>
                  <a:schemeClr val="dk1"/>
                </a:solidFill>
                <a:effectLst/>
                <a:latin typeface="Malgun Gothic"/>
                <a:ea typeface="Malgun Gothic"/>
                <a:cs typeface="Malgun Gothic"/>
                <a:sym typeface="Malgun Gothic"/>
              </a:rPr>
              <a:t>이를 통해 분산된 서비스 컴포넌트를 쉽게 통합 연동할 수 있어 신뢰성 있는 메시지 통신이 가능하다</a:t>
            </a:r>
            <a:r>
              <a:rPr lang="en-US" altLang="ko-KR" sz="1200" b="0" i="0" u="none" strike="noStrike" cap="none">
                <a:solidFill>
                  <a:schemeClr val="dk1"/>
                </a:solidFill>
                <a:effectLst/>
                <a:latin typeface="Malgun Gothic"/>
                <a:ea typeface="Malgun Gothic"/>
                <a:cs typeface="Malgun Gothic"/>
                <a:sym typeface="Malgun Gothic"/>
              </a:rPr>
              <a:t>. </a:t>
            </a:r>
            <a:endParaRPr lang="ko-KR" altLang="en-US"/>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ko-KR" sz="1200" b="0" i="0" u="none" strike="noStrike" cap="none" smtClean="0">
                <a:solidFill>
                  <a:schemeClr val="dk1"/>
                </a:solidFill>
                <a:latin typeface="Malgun Gothic"/>
                <a:ea typeface="Malgun Gothic"/>
                <a:cs typeface="Malgun Gothic"/>
                <a:sym typeface="Malgun Gothic"/>
              </a:rPr>
              <a:t>16</a:t>
            </a:fld>
            <a:endParaRPr lang="ko-KR" alt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160387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30f448c7b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30f448c7b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530f448c7b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ko-KR" b="1" i="0">
                <a:solidFill>
                  <a:srgbClr val="303030"/>
                </a:solidFill>
                <a:latin typeface="Arial"/>
                <a:ea typeface="Arial"/>
                <a:cs typeface="Arial"/>
                <a:sym typeface="Arial"/>
              </a:rPr>
              <a:t>1) SAAS (Software as a Service)</a:t>
            </a:r>
            <a:endParaRPr b="0" i="0">
              <a:solidFill>
                <a:srgbClr val="303030"/>
              </a:solidFill>
              <a:latin typeface="Arial"/>
              <a:ea typeface="Arial"/>
              <a:cs typeface="Arial"/>
              <a:sym typeface="Arial"/>
            </a:endParaRPr>
          </a:p>
          <a:p>
            <a:pPr marL="0" lvl="0" indent="0" algn="l" rtl="0">
              <a:spcBef>
                <a:spcPts val="0"/>
              </a:spcBef>
              <a:spcAft>
                <a:spcPts val="0"/>
              </a:spcAft>
              <a:buNone/>
            </a:pPr>
            <a:r>
              <a:rPr lang="ko-KR" b="0" i="0">
                <a:solidFill>
                  <a:srgbClr val="303030"/>
                </a:solidFill>
                <a:latin typeface="Arial"/>
                <a:ea typeface="Arial"/>
                <a:cs typeface="Arial"/>
                <a:sym typeface="Arial"/>
              </a:rPr>
              <a:t>서비스로서의 소프트웨어. 소프트웨어 자체를 서비스로 제공하는 것으로 가장 익숙한 개념.</a:t>
            </a:r>
            <a:endParaRPr/>
          </a:p>
          <a:p>
            <a:pPr marL="0" lvl="0" indent="0" algn="l" rtl="0">
              <a:spcBef>
                <a:spcPts val="0"/>
              </a:spcBef>
              <a:spcAft>
                <a:spcPts val="0"/>
              </a:spcAft>
              <a:buNone/>
            </a:pPr>
            <a:r>
              <a:rPr lang="ko-KR" b="0" i="0">
                <a:solidFill>
                  <a:srgbClr val="303030"/>
                </a:solidFill>
                <a:latin typeface="Arial"/>
                <a:ea typeface="Arial"/>
                <a:cs typeface="Arial"/>
                <a:sym typeface="Arial"/>
              </a:rPr>
              <a:t> </a:t>
            </a:r>
            <a:endParaRPr/>
          </a:p>
          <a:p>
            <a:pPr marL="0" lvl="0" indent="0" algn="l" rtl="0">
              <a:spcBef>
                <a:spcPts val="0"/>
              </a:spcBef>
              <a:spcAft>
                <a:spcPts val="0"/>
              </a:spcAft>
              <a:buNone/>
            </a:pPr>
            <a:r>
              <a:rPr lang="ko-KR" b="0" i="0">
                <a:solidFill>
                  <a:srgbClr val="303030"/>
                </a:solidFill>
                <a:latin typeface="Arial"/>
                <a:ea typeface="Arial"/>
                <a:cs typeface="Arial"/>
                <a:sym typeface="Arial"/>
              </a:rPr>
              <a:t>내가 아주 잘 쓰고있는 Evernote 같은 서비스가 대표적이고, 이제는 설치 개념도 없이 모두 인터넷 브라우저에 접속해서 클라우드 형태로 관리 및 제공되는 서비스들이 더 많아졌다고 한다.</a:t>
            </a:r>
            <a:endParaRPr/>
          </a:p>
          <a:p>
            <a:pPr marL="0" lvl="0" indent="0" algn="l" rtl="0">
              <a:spcBef>
                <a:spcPts val="0"/>
              </a:spcBef>
              <a:spcAft>
                <a:spcPts val="0"/>
              </a:spcAft>
              <a:buNone/>
            </a:pPr>
            <a:r>
              <a:rPr lang="ko-KR" b="0" i="0">
                <a:solidFill>
                  <a:srgbClr val="303030"/>
                </a:solidFill>
                <a:latin typeface="Arial"/>
                <a:ea typeface="Arial"/>
                <a:cs typeface="Arial"/>
                <a:sym typeface="Arial"/>
              </a:rPr>
              <a:t>Google Apps나 Dropbox, 네이버 클라우드 등이 SaaS로 볼 수 있는 서비스이다.</a:t>
            </a:r>
            <a:endParaRPr/>
          </a:p>
          <a:p>
            <a:pPr marL="0" lvl="0" indent="0" algn="l" rtl="0">
              <a:spcBef>
                <a:spcPts val="0"/>
              </a:spcBef>
              <a:spcAft>
                <a:spcPts val="0"/>
              </a:spcAft>
              <a:buNone/>
            </a:pPr>
            <a:r>
              <a:rPr lang="ko-KR" b="0" i="0">
                <a:solidFill>
                  <a:srgbClr val="303030"/>
                </a:solidFill>
                <a:latin typeface="Arial"/>
                <a:ea typeface="Arial"/>
                <a:cs typeface="Arial"/>
                <a:sym typeface="Arial"/>
              </a:rPr>
              <a:t>서비스를 이용하고자 할 때 언제 어디서든 접속해서 사용하면 되는 구조이고 소프트웨어의 업데이트 및 보안 패치 관리 등은 사용자가 신경쓸 필요가 없다. 소프트웨어를 사용하기 위해 필요한 A to Z를 모두 관리해주는 서비스다.</a:t>
            </a:r>
            <a:endParaRPr/>
          </a:p>
          <a:p>
            <a:pPr marL="0" lvl="0" indent="0" algn="l" rtl="0">
              <a:spcBef>
                <a:spcPts val="0"/>
              </a:spcBef>
              <a:spcAft>
                <a:spcPts val="0"/>
              </a:spcAft>
              <a:buNone/>
            </a:pPr>
            <a:r>
              <a:rPr lang="ko-KR" b="0" i="0">
                <a:solidFill>
                  <a:srgbClr val="333333"/>
                </a:solidFill>
                <a:latin typeface="Arial"/>
                <a:ea typeface="Arial"/>
                <a:cs typeface="Arial"/>
                <a:sym typeface="Arial"/>
              </a:rPr>
              <a:t>사용 방법은 소프트웨어 서비스에 접속해서 계정을 만들고 얼마의 기간동안 사용할건지를 선택하고 비용을 지불하는 방식이다.</a:t>
            </a:r>
            <a:endParaRPr b="0" i="0">
              <a:solidFill>
                <a:srgbClr val="303030"/>
              </a:solidFill>
              <a:latin typeface="Arial"/>
              <a:ea typeface="Arial"/>
              <a:cs typeface="Arial"/>
              <a:sym typeface="Arial"/>
            </a:endParaRPr>
          </a:p>
          <a:p>
            <a:pPr marL="0" lvl="0" indent="0" algn="l" rtl="0">
              <a:spcBef>
                <a:spcPts val="0"/>
              </a:spcBef>
              <a:spcAft>
                <a:spcPts val="0"/>
              </a:spcAft>
              <a:buNone/>
            </a:pPr>
            <a:r>
              <a:rPr lang="ko-KR" b="0" i="0">
                <a:solidFill>
                  <a:srgbClr val="303030"/>
                </a:solidFill>
                <a:latin typeface="Arial"/>
                <a:ea typeface="Arial"/>
                <a:cs typeface="Arial"/>
                <a:sym typeface="Arial"/>
              </a:rPr>
              <a:t> </a:t>
            </a:r>
            <a:endParaRPr/>
          </a:p>
          <a:p>
            <a:pPr marL="0" lvl="0" indent="0" algn="l" rtl="0">
              <a:spcBef>
                <a:spcPts val="0"/>
              </a:spcBef>
              <a:spcAft>
                <a:spcPts val="0"/>
              </a:spcAft>
              <a:buNone/>
            </a:pPr>
            <a:r>
              <a:rPr lang="ko-KR" b="0" i="0">
                <a:solidFill>
                  <a:srgbClr val="303030"/>
                </a:solidFill>
                <a:latin typeface="Arial"/>
                <a:ea typeface="Arial"/>
                <a:cs typeface="Arial"/>
                <a:sym typeface="Arial"/>
              </a:rPr>
              <a:t>우리가 이미 알고있는 개념과 결합하여 생각해보면 SAAS의 경우는, 가전 렌탈과 비슷하다.</a:t>
            </a:r>
            <a:endParaRPr/>
          </a:p>
          <a:p>
            <a:pPr marL="0" lvl="0" indent="0" algn="l" rtl="0">
              <a:spcBef>
                <a:spcPts val="0"/>
              </a:spcBef>
              <a:spcAft>
                <a:spcPts val="0"/>
              </a:spcAft>
              <a:buNone/>
            </a:pPr>
            <a:r>
              <a:rPr lang="ko-KR" b="0" i="0">
                <a:solidFill>
                  <a:srgbClr val="303030"/>
                </a:solidFill>
                <a:latin typeface="Arial"/>
                <a:ea typeface="Arial"/>
                <a:cs typeface="Arial"/>
                <a:sym typeface="Arial"/>
              </a:rPr>
              <a:t>공기청정기나 정수기 같은 가전 렌탈은 청정이 얼마나 되었는지, 물을 얼마나 사용했는지에 비례하여 사용 금액을 산정하는 것이 아니라 </a:t>
            </a:r>
            <a:r>
              <a:rPr lang="ko-KR" b="0" i="0" u="sng">
                <a:solidFill>
                  <a:srgbClr val="303030"/>
                </a:solidFill>
                <a:latin typeface="Arial"/>
                <a:ea typeface="Arial"/>
                <a:cs typeface="Arial"/>
                <a:sym typeface="Arial"/>
              </a:rPr>
              <a:t>사용 기간을 약정</a:t>
            </a:r>
            <a:r>
              <a:rPr lang="ko-KR" b="0" i="0">
                <a:solidFill>
                  <a:srgbClr val="303030"/>
                </a:solidFill>
                <a:latin typeface="Arial"/>
                <a:ea typeface="Arial"/>
                <a:cs typeface="Arial"/>
                <a:sym typeface="Arial"/>
              </a:rPr>
              <a:t>하여 비용을 청구한다.</a:t>
            </a:r>
            <a:endParaRPr/>
          </a:p>
          <a:p>
            <a:pPr marL="0" lvl="0" indent="0" algn="l" rtl="0">
              <a:spcBef>
                <a:spcPts val="0"/>
              </a:spcBef>
              <a:spcAft>
                <a:spcPts val="0"/>
              </a:spcAft>
              <a:buNone/>
            </a:pPr>
            <a:r>
              <a:rPr lang="ko-KR" b="0" i="0">
                <a:solidFill>
                  <a:srgbClr val="303030"/>
                </a:solidFill>
                <a:latin typeface="Arial"/>
                <a:ea typeface="Arial"/>
                <a:cs typeface="Arial"/>
                <a:sym typeface="Arial"/>
              </a:rPr>
              <a:t>렌탈비용에 관리비까지 포함되어 있기 때문에 필터 교체 등도 모두 관리해주는 개념마저도 비슷하다.</a:t>
            </a:r>
            <a:endParaRPr/>
          </a:p>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ko-KR" altLang="en-US" sz="1200" b="0" i="0" u="none" strike="noStrike" cap="none">
                <a:solidFill>
                  <a:schemeClr val="dk1"/>
                </a:solidFill>
                <a:latin typeface="Malgun Gothic"/>
                <a:ea typeface="Malgun Gothic"/>
                <a:cs typeface="Malgun Gothic"/>
                <a:sym typeface="Malgun Gothic"/>
              </a:rPr>
              <a:t>정수기 렌탈과 비슷함</a:t>
            </a:r>
            <a:r>
              <a:rPr lang="en-US" altLang="ko-KR" sz="1200" b="0" i="0" u="none" strike="noStrike" cap="none">
                <a:solidFill>
                  <a:schemeClr val="dk1"/>
                </a:solidFill>
                <a:latin typeface="Malgun Gothic"/>
                <a:ea typeface="Malgun Gothic"/>
                <a:cs typeface="Malgun Gothic"/>
                <a:sym typeface="Malgun Gothic"/>
              </a:rPr>
              <a:t>. </a:t>
            </a:r>
            <a:r>
              <a:rPr lang="ko-KR" altLang="en-US" sz="1200" b="0" i="0" u="none" strike="noStrike" cap="none">
                <a:solidFill>
                  <a:schemeClr val="dk1"/>
                </a:solidFill>
                <a:latin typeface="Malgun Gothic"/>
                <a:ea typeface="Malgun Gothic"/>
                <a:cs typeface="Malgun Gothic"/>
                <a:sym typeface="Malgun Gothic"/>
              </a:rPr>
              <a:t>물을 얼마나 썼는지와 관계 없이 정수기 이용 기간에 따라 비용을 청구함</a:t>
            </a:r>
            <a:r>
              <a:rPr lang="en-US" altLang="ko-KR" sz="1200" b="0" i="0" u="none" strike="noStrike" cap="none">
                <a:solidFill>
                  <a:schemeClr val="dk1"/>
                </a:solidFill>
                <a:latin typeface="Malgun Gothic"/>
                <a:ea typeface="Malgun Gothic"/>
                <a:cs typeface="Malgun Gothic"/>
                <a:sym typeface="Malgun Gothic"/>
              </a:rPr>
              <a:t>. </a:t>
            </a:r>
            <a:r>
              <a:rPr lang="ko-KR" altLang="en-US" sz="1200" b="0" i="0" u="none" strike="noStrike" cap="none">
                <a:solidFill>
                  <a:schemeClr val="dk1"/>
                </a:solidFill>
                <a:latin typeface="Malgun Gothic"/>
                <a:ea typeface="Malgun Gothic"/>
                <a:cs typeface="Malgun Gothic"/>
                <a:sym typeface="Malgun Gothic"/>
              </a:rPr>
              <a:t>비용 안에는 정수기 관리비용도 포함되어 있어 주기적으로 필터를 교체해 줌</a:t>
            </a:r>
            <a:r>
              <a:rPr lang="en-US" altLang="ko-KR" sz="1200" b="0" i="0" u="none" strike="noStrike" cap="none">
                <a:solidFill>
                  <a:schemeClr val="dk1"/>
                </a:solidFill>
                <a:latin typeface="Malgun Gothic"/>
                <a:ea typeface="Malgun Gothic"/>
                <a:cs typeface="Malgun Gothic"/>
                <a:sym typeface="Malgun Gothic"/>
              </a:rPr>
              <a:t>. </a:t>
            </a:r>
            <a:r>
              <a:rPr lang="ko-KR" altLang="en-US" sz="1200" b="0" i="0" u="none" strike="noStrike" cap="none">
                <a:solidFill>
                  <a:schemeClr val="dk1"/>
                </a:solidFill>
                <a:latin typeface="Malgun Gothic"/>
                <a:ea typeface="Malgun Gothic"/>
                <a:cs typeface="Malgun Gothic"/>
                <a:sym typeface="Malgun Gothic"/>
              </a:rPr>
              <a:t>사용자는 사용만</a:t>
            </a:r>
            <a:r>
              <a:rPr lang="en-US" altLang="ko-KR" sz="1200" b="0" i="0" u="none" strike="noStrike" cap="none">
                <a:solidFill>
                  <a:schemeClr val="dk1"/>
                </a:solidFill>
                <a:latin typeface="Malgun Gothic"/>
                <a:ea typeface="Malgun Gothic"/>
                <a:cs typeface="Malgun Gothic"/>
                <a:sym typeface="Malgun Gothic"/>
              </a:rPr>
              <a:t>.</a:t>
            </a:r>
            <a:endParaRPr lang="ko-KR" altLang="en-US"/>
          </a:p>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ko-KR"/>
              <a:t>하드웨어는 물론 운영체제, 네트워크 구축까지 전혀 고민할 필요 엇이 어떤 어플리케이션을 띄울 것인지만 고민하고 코드만 작성하면 된다. IaaS에 더해 OS가 미리 설치되어 있고, nodejs, java와 같은 런타임이 미리 설치되어 있어서 소스코드만 넣으면 바로 동작시킬 수 있는 환경이다. 이상적이로 빠른 서비스가 가능한 호나경이지만 애플리케이션이 플랫폼에 종속되어 개발되기 때문에 다른 플랫포믕로 이전이 어렵다는 단점이 있다.</a:t>
            </a: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30f448c7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30f448c7b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530f448c7b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30f448c7b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30f448c7b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altLang="en-US"/>
              <a:t>서로 다른 환경에 배포 된 어플리케이션들을 연결하기</a:t>
            </a:r>
            <a:r>
              <a:rPr lang="en-US" altLang="ko-KR"/>
              <a:t> </a:t>
            </a:r>
            <a:r>
              <a:rPr lang="ko-KR" altLang="en-US"/>
              <a:t>위한 도구 모음</a:t>
            </a:r>
            <a:r>
              <a:rPr lang="en-US" altLang="ko-KR"/>
              <a:t>.</a:t>
            </a:r>
            <a:endParaRPr/>
          </a:p>
        </p:txBody>
      </p:sp>
      <p:sp>
        <p:nvSpPr>
          <p:cNvPr id="131" name="Google Shape;131;g530f448c7b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30f448c7b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30f448c7b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530f448c7b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9A30AE-48D5-4845-A1E9-C227E10BF0E7}"/>
              </a:ext>
            </a:extLst>
          </p:cNvPr>
          <p:cNvSpPr txBox="1"/>
          <p:nvPr/>
        </p:nvSpPr>
        <p:spPr>
          <a:xfrm>
            <a:off x="8981162" y="4947781"/>
            <a:ext cx="2492679" cy="400110"/>
          </a:xfrm>
          <a:prstGeom prst="rect">
            <a:avLst/>
          </a:prstGeom>
          <a:noFill/>
        </p:spPr>
        <p:txBody>
          <a:bodyPr wrap="square" rtlCol="0">
            <a:spAutoFit/>
          </a:bodyPr>
          <a:lstStyle/>
          <a:p>
            <a:r>
              <a:rPr lang="ko-KR" altLang="en-US" sz="2000">
                <a:latin typeface="나눔스퀘어라운드 Bold" panose="020B0600000101010101" pitchFamily="50" charset="-127"/>
                <a:ea typeface="나눔스퀘어라운드 Bold" panose="020B0600000101010101" pitchFamily="50" charset="-127"/>
              </a:rPr>
              <a:t>이진태</a:t>
            </a:r>
          </a:p>
        </p:txBody>
      </p:sp>
      <p:sp>
        <p:nvSpPr>
          <p:cNvPr id="6" name="TextBox 5">
            <a:extLst>
              <a:ext uri="{FF2B5EF4-FFF2-40B4-BE49-F238E27FC236}">
                <a16:creationId xmlns:a16="http://schemas.microsoft.com/office/drawing/2014/main" id="{F7FCABAE-D618-4BE5-8BA3-E6186DC5E2F3}"/>
              </a:ext>
            </a:extLst>
          </p:cNvPr>
          <p:cNvSpPr txBox="1"/>
          <p:nvPr/>
        </p:nvSpPr>
        <p:spPr>
          <a:xfrm>
            <a:off x="3031299" y="3152001"/>
            <a:ext cx="6601215" cy="553998"/>
          </a:xfrm>
          <a:prstGeom prst="rect">
            <a:avLst/>
          </a:prstGeom>
          <a:noFill/>
        </p:spPr>
        <p:txBody>
          <a:bodyPr wrap="square" rtlCol="0">
            <a:spAutoFit/>
          </a:bodyPr>
          <a:lstStyle/>
          <a:p>
            <a:r>
              <a:rPr lang="en-US" altLang="ko-KR" sz="3000">
                <a:latin typeface="나눔스퀘어라운드 Bold" panose="020B0600000101010101" pitchFamily="50" charset="-127"/>
                <a:ea typeface="나눔스퀘어라운드 Bold" panose="020B0600000101010101" pitchFamily="50" charset="-127"/>
              </a:rPr>
              <a:t>Integration Platform as a Service</a:t>
            </a:r>
            <a:endParaRPr lang="ko-KR" altLang="en-US" sz="3000">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407789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4" name="그림 3">
            <a:extLst>
              <a:ext uri="{FF2B5EF4-FFF2-40B4-BE49-F238E27FC236}">
                <a16:creationId xmlns:a16="http://schemas.microsoft.com/office/drawing/2014/main" id="{65CDB56D-90E0-4B68-9D36-9D1669C44392}"/>
              </a:ext>
            </a:extLst>
          </p:cNvPr>
          <p:cNvPicPr>
            <a:picLocks noChangeAspect="1"/>
          </p:cNvPicPr>
          <p:nvPr/>
        </p:nvPicPr>
        <p:blipFill>
          <a:blip r:embed="rId3"/>
          <a:stretch>
            <a:fillRect/>
          </a:stretch>
        </p:blipFill>
        <p:spPr>
          <a:xfrm>
            <a:off x="1775534" y="811529"/>
            <a:ext cx="1238826" cy="1197224"/>
          </a:xfrm>
          <a:prstGeom prst="rect">
            <a:avLst/>
          </a:prstGeom>
        </p:spPr>
      </p:pic>
      <p:pic>
        <p:nvPicPr>
          <p:cNvPr id="5" name="그림 4">
            <a:extLst>
              <a:ext uri="{FF2B5EF4-FFF2-40B4-BE49-F238E27FC236}">
                <a16:creationId xmlns:a16="http://schemas.microsoft.com/office/drawing/2014/main" id="{132C5429-11EA-45EB-AA8C-1121D8C9B09B}"/>
              </a:ext>
            </a:extLst>
          </p:cNvPr>
          <p:cNvPicPr>
            <a:picLocks noChangeAspect="1"/>
          </p:cNvPicPr>
          <p:nvPr/>
        </p:nvPicPr>
        <p:blipFill>
          <a:blip r:embed="rId4"/>
          <a:stretch>
            <a:fillRect/>
          </a:stretch>
        </p:blipFill>
        <p:spPr>
          <a:xfrm>
            <a:off x="4013976" y="811529"/>
            <a:ext cx="1112773" cy="1197224"/>
          </a:xfrm>
          <a:prstGeom prst="rect">
            <a:avLst/>
          </a:prstGeom>
        </p:spPr>
      </p:pic>
      <p:pic>
        <p:nvPicPr>
          <p:cNvPr id="6" name="그림 5">
            <a:extLst>
              <a:ext uri="{FF2B5EF4-FFF2-40B4-BE49-F238E27FC236}">
                <a16:creationId xmlns:a16="http://schemas.microsoft.com/office/drawing/2014/main" id="{E66A9824-18D3-4713-8880-2892967DC584}"/>
              </a:ext>
            </a:extLst>
          </p:cNvPr>
          <p:cNvPicPr>
            <a:picLocks noChangeAspect="1"/>
          </p:cNvPicPr>
          <p:nvPr/>
        </p:nvPicPr>
        <p:blipFill>
          <a:blip r:embed="rId5"/>
          <a:stretch>
            <a:fillRect/>
          </a:stretch>
        </p:blipFill>
        <p:spPr>
          <a:xfrm>
            <a:off x="6126365" y="811529"/>
            <a:ext cx="1040724" cy="1048132"/>
          </a:xfrm>
          <a:prstGeom prst="rect">
            <a:avLst/>
          </a:prstGeom>
        </p:spPr>
      </p:pic>
      <p:pic>
        <p:nvPicPr>
          <p:cNvPr id="7" name="그림 6">
            <a:extLst>
              <a:ext uri="{FF2B5EF4-FFF2-40B4-BE49-F238E27FC236}">
                <a16:creationId xmlns:a16="http://schemas.microsoft.com/office/drawing/2014/main" id="{036E99EE-0E73-4245-8D90-1452F878E133}"/>
              </a:ext>
            </a:extLst>
          </p:cNvPr>
          <p:cNvPicPr>
            <a:picLocks noChangeAspect="1"/>
          </p:cNvPicPr>
          <p:nvPr/>
        </p:nvPicPr>
        <p:blipFill>
          <a:blip r:embed="rId6"/>
          <a:stretch>
            <a:fillRect/>
          </a:stretch>
        </p:blipFill>
        <p:spPr>
          <a:xfrm>
            <a:off x="8166705" y="1135070"/>
            <a:ext cx="1646575" cy="550141"/>
          </a:xfrm>
          <a:prstGeom prst="rect">
            <a:avLst/>
          </a:prstGeom>
        </p:spPr>
      </p:pic>
      <p:cxnSp>
        <p:nvCxnSpPr>
          <p:cNvPr id="3" name="직선 화살표 연결선 2">
            <a:extLst>
              <a:ext uri="{FF2B5EF4-FFF2-40B4-BE49-F238E27FC236}">
                <a16:creationId xmlns:a16="http://schemas.microsoft.com/office/drawing/2014/main" id="{C28C31BB-BB94-4AE8-A2FC-5BC982478A08}"/>
              </a:ext>
            </a:extLst>
          </p:cNvPr>
          <p:cNvCxnSpPr>
            <a:stCxn id="4" idx="2"/>
          </p:cNvCxnSpPr>
          <p:nvPr/>
        </p:nvCxnSpPr>
        <p:spPr>
          <a:xfrm>
            <a:off x="2394947" y="2008753"/>
            <a:ext cx="2853458"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9A8FF983-5292-4FC6-885E-65047BCD75F1}"/>
              </a:ext>
            </a:extLst>
          </p:cNvPr>
          <p:cNvCxnSpPr>
            <a:cxnSpLocks/>
          </p:cNvCxnSpPr>
          <p:nvPr/>
        </p:nvCxnSpPr>
        <p:spPr>
          <a:xfrm>
            <a:off x="4570362" y="2008753"/>
            <a:ext cx="890986"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직선 화살표 연결선 12">
            <a:extLst>
              <a:ext uri="{FF2B5EF4-FFF2-40B4-BE49-F238E27FC236}">
                <a16:creationId xmlns:a16="http://schemas.microsoft.com/office/drawing/2014/main" id="{347A6EEF-DCBD-4C3F-BC8B-3C2A2C9CFF6E}"/>
              </a:ext>
            </a:extLst>
          </p:cNvPr>
          <p:cNvCxnSpPr>
            <a:cxnSpLocks/>
          </p:cNvCxnSpPr>
          <p:nvPr/>
        </p:nvCxnSpPr>
        <p:spPr>
          <a:xfrm flipH="1">
            <a:off x="5804791" y="2008753"/>
            <a:ext cx="841936"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직선 화살표 연결선 14">
            <a:extLst>
              <a:ext uri="{FF2B5EF4-FFF2-40B4-BE49-F238E27FC236}">
                <a16:creationId xmlns:a16="http://schemas.microsoft.com/office/drawing/2014/main" id="{5E0F0BA6-32D0-4706-8068-959AEF6B1E9E}"/>
              </a:ext>
            </a:extLst>
          </p:cNvPr>
          <p:cNvCxnSpPr>
            <a:cxnSpLocks/>
          </p:cNvCxnSpPr>
          <p:nvPr/>
        </p:nvCxnSpPr>
        <p:spPr>
          <a:xfrm flipH="1">
            <a:off x="6017734" y="2008753"/>
            <a:ext cx="2821048"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구름 13">
            <a:extLst>
              <a:ext uri="{FF2B5EF4-FFF2-40B4-BE49-F238E27FC236}">
                <a16:creationId xmlns:a16="http://schemas.microsoft.com/office/drawing/2014/main" id="{EF4F8755-09DF-4B1B-9BDB-84C099EF29F6}"/>
              </a:ext>
            </a:extLst>
          </p:cNvPr>
          <p:cNvSpPr/>
          <p:nvPr/>
        </p:nvSpPr>
        <p:spPr>
          <a:xfrm>
            <a:off x="4013976" y="4809995"/>
            <a:ext cx="3319397" cy="134028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C9685F5A-8859-4866-AD39-E1664F7CF47E}"/>
              </a:ext>
            </a:extLst>
          </p:cNvPr>
          <p:cNvPicPr>
            <a:picLocks noChangeAspect="1"/>
          </p:cNvPicPr>
          <p:nvPr/>
        </p:nvPicPr>
        <p:blipFill>
          <a:blip r:embed="rId3"/>
          <a:stretch>
            <a:fillRect/>
          </a:stretch>
        </p:blipFill>
        <p:spPr>
          <a:xfrm>
            <a:off x="4773593" y="5091491"/>
            <a:ext cx="482296" cy="466100"/>
          </a:xfrm>
          <a:prstGeom prst="rect">
            <a:avLst/>
          </a:prstGeom>
        </p:spPr>
      </p:pic>
      <p:pic>
        <p:nvPicPr>
          <p:cNvPr id="21" name="그림 20">
            <a:extLst>
              <a:ext uri="{FF2B5EF4-FFF2-40B4-BE49-F238E27FC236}">
                <a16:creationId xmlns:a16="http://schemas.microsoft.com/office/drawing/2014/main" id="{79CC2E64-32C1-42CD-94AA-439E80B6E2E1}"/>
              </a:ext>
            </a:extLst>
          </p:cNvPr>
          <p:cNvPicPr>
            <a:picLocks noChangeAspect="1"/>
          </p:cNvPicPr>
          <p:nvPr/>
        </p:nvPicPr>
        <p:blipFill>
          <a:blip r:embed="rId4"/>
          <a:stretch>
            <a:fillRect/>
          </a:stretch>
        </p:blipFill>
        <p:spPr>
          <a:xfrm>
            <a:off x="5301737" y="5600124"/>
            <a:ext cx="433222" cy="466100"/>
          </a:xfrm>
          <a:prstGeom prst="rect">
            <a:avLst/>
          </a:prstGeom>
        </p:spPr>
      </p:pic>
      <p:pic>
        <p:nvPicPr>
          <p:cNvPr id="22" name="그림 21">
            <a:extLst>
              <a:ext uri="{FF2B5EF4-FFF2-40B4-BE49-F238E27FC236}">
                <a16:creationId xmlns:a16="http://schemas.microsoft.com/office/drawing/2014/main" id="{F8B169BC-FA9D-40E1-A3E4-1FF9CED9F07A}"/>
              </a:ext>
            </a:extLst>
          </p:cNvPr>
          <p:cNvPicPr>
            <a:picLocks noChangeAspect="1"/>
          </p:cNvPicPr>
          <p:nvPr/>
        </p:nvPicPr>
        <p:blipFill>
          <a:blip r:embed="rId5"/>
          <a:stretch>
            <a:fillRect/>
          </a:stretch>
        </p:blipFill>
        <p:spPr>
          <a:xfrm>
            <a:off x="5518348" y="4984879"/>
            <a:ext cx="397232" cy="466100"/>
          </a:xfrm>
          <a:prstGeom prst="rect">
            <a:avLst/>
          </a:prstGeom>
        </p:spPr>
      </p:pic>
      <p:pic>
        <p:nvPicPr>
          <p:cNvPr id="23" name="그림 22">
            <a:extLst>
              <a:ext uri="{FF2B5EF4-FFF2-40B4-BE49-F238E27FC236}">
                <a16:creationId xmlns:a16="http://schemas.microsoft.com/office/drawing/2014/main" id="{BBDC6EA4-E75F-4C99-9D5B-9F230F5F8018}"/>
              </a:ext>
            </a:extLst>
          </p:cNvPr>
          <p:cNvPicPr>
            <a:picLocks noChangeAspect="1"/>
          </p:cNvPicPr>
          <p:nvPr/>
        </p:nvPicPr>
        <p:blipFill>
          <a:blip r:embed="rId6"/>
          <a:stretch>
            <a:fillRect/>
          </a:stretch>
        </p:blipFill>
        <p:spPr>
          <a:xfrm>
            <a:off x="5786201" y="5422651"/>
            <a:ext cx="1062356" cy="354946"/>
          </a:xfrm>
          <a:prstGeom prst="rect">
            <a:avLst/>
          </a:prstGeom>
        </p:spPr>
      </p:pic>
      <p:sp>
        <p:nvSpPr>
          <p:cNvPr id="17" name="타원 16">
            <a:extLst>
              <a:ext uri="{FF2B5EF4-FFF2-40B4-BE49-F238E27FC236}">
                <a16:creationId xmlns:a16="http://schemas.microsoft.com/office/drawing/2014/main" id="{15BEFFDD-B2E0-43F7-94B6-D3479591A35F}"/>
              </a:ext>
            </a:extLst>
          </p:cNvPr>
          <p:cNvSpPr/>
          <p:nvPr/>
        </p:nvSpPr>
        <p:spPr>
          <a:xfrm>
            <a:off x="3014360" y="2956142"/>
            <a:ext cx="5403130" cy="9394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b="1">
                <a:solidFill>
                  <a:schemeClr val="tx1"/>
                </a:solidFill>
                <a:latin typeface="나눔스퀘어라운드 Bold" panose="020B0600000101010101" pitchFamily="50" charset="-127"/>
                <a:ea typeface="나눔스퀘어라운드 Bold" panose="020B0600000101010101" pitchFamily="50" charset="-127"/>
              </a:rPr>
              <a:t>H O W ?</a:t>
            </a:r>
            <a:endParaRPr lang="ko-KR" altLang="en-US" sz="2500" b="1">
              <a:solidFill>
                <a:schemeClr val="tx1"/>
              </a:solidFill>
              <a:latin typeface="나눔스퀘어라운드 Bold" panose="020B0600000101010101" pitchFamily="50" charset="-127"/>
              <a:ea typeface="나눔스퀘어라운드 Bold" panose="020B0600000101010101" pitchFamily="50"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4" name="그림 3">
            <a:extLst>
              <a:ext uri="{FF2B5EF4-FFF2-40B4-BE49-F238E27FC236}">
                <a16:creationId xmlns:a16="http://schemas.microsoft.com/office/drawing/2014/main" id="{65CDB56D-90E0-4B68-9D36-9D1669C44392}"/>
              </a:ext>
            </a:extLst>
          </p:cNvPr>
          <p:cNvPicPr>
            <a:picLocks noChangeAspect="1"/>
          </p:cNvPicPr>
          <p:nvPr/>
        </p:nvPicPr>
        <p:blipFill>
          <a:blip r:embed="rId3"/>
          <a:stretch>
            <a:fillRect/>
          </a:stretch>
        </p:blipFill>
        <p:spPr>
          <a:xfrm>
            <a:off x="1775534" y="811529"/>
            <a:ext cx="1238826" cy="1197224"/>
          </a:xfrm>
          <a:prstGeom prst="rect">
            <a:avLst/>
          </a:prstGeom>
        </p:spPr>
      </p:pic>
      <p:pic>
        <p:nvPicPr>
          <p:cNvPr id="5" name="그림 4">
            <a:extLst>
              <a:ext uri="{FF2B5EF4-FFF2-40B4-BE49-F238E27FC236}">
                <a16:creationId xmlns:a16="http://schemas.microsoft.com/office/drawing/2014/main" id="{132C5429-11EA-45EB-AA8C-1121D8C9B09B}"/>
              </a:ext>
            </a:extLst>
          </p:cNvPr>
          <p:cNvPicPr>
            <a:picLocks noChangeAspect="1"/>
          </p:cNvPicPr>
          <p:nvPr/>
        </p:nvPicPr>
        <p:blipFill>
          <a:blip r:embed="rId4"/>
          <a:stretch>
            <a:fillRect/>
          </a:stretch>
        </p:blipFill>
        <p:spPr>
          <a:xfrm>
            <a:off x="4013976" y="811529"/>
            <a:ext cx="1112773" cy="1197224"/>
          </a:xfrm>
          <a:prstGeom prst="rect">
            <a:avLst/>
          </a:prstGeom>
        </p:spPr>
      </p:pic>
      <p:pic>
        <p:nvPicPr>
          <p:cNvPr id="6" name="그림 5">
            <a:extLst>
              <a:ext uri="{FF2B5EF4-FFF2-40B4-BE49-F238E27FC236}">
                <a16:creationId xmlns:a16="http://schemas.microsoft.com/office/drawing/2014/main" id="{E66A9824-18D3-4713-8880-2892967DC584}"/>
              </a:ext>
            </a:extLst>
          </p:cNvPr>
          <p:cNvPicPr>
            <a:picLocks noChangeAspect="1"/>
          </p:cNvPicPr>
          <p:nvPr/>
        </p:nvPicPr>
        <p:blipFill>
          <a:blip r:embed="rId5"/>
          <a:stretch>
            <a:fillRect/>
          </a:stretch>
        </p:blipFill>
        <p:spPr>
          <a:xfrm>
            <a:off x="6126365" y="811529"/>
            <a:ext cx="1040724" cy="1048132"/>
          </a:xfrm>
          <a:prstGeom prst="rect">
            <a:avLst/>
          </a:prstGeom>
        </p:spPr>
      </p:pic>
      <p:pic>
        <p:nvPicPr>
          <p:cNvPr id="7" name="그림 6">
            <a:extLst>
              <a:ext uri="{FF2B5EF4-FFF2-40B4-BE49-F238E27FC236}">
                <a16:creationId xmlns:a16="http://schemas.microsoft.com/office/drawing/2014/main" id="{036E99EE-0E73-4245-8D90-1452F878E133}"/>
              </a:ext>
            </a:extLst>
          </p:cNvPr>
          <p:cNvPicPr>
            <a:picLocks noChangeAspect="1"/>
          </p:cNvPicPr>
          <p:nvPr/>
        </p:nvPicPr>
        <p:blipFill>
          <a:blip r:embed="rId6"/>
          <a:stretch>
            <a:fillRect/>
          </a:stretch>
        </p:blipFill>
        <p:spPr>
          <a:xfrm>
            <a:off x="8166705" y="1135070"/>
            <a:ext cx="1646575" cy="550141"/>
          </a:xfrm>
          <a:prstGeom prst="rect">
            <a:avLst/>
          </a:prstGeom>
        </p:spPr>
      </p:pic>
      <p:cxnSp>
        <p:nvCxnSpPr>
          <p:cNvPr id="3" name="직선 화살표 연결선 2">
            <a:extLst>
              <a:ext uri="{FF2B5EF4-FFF2-40B4-BE49-F238E27FC236}">
                <a16:creationId xmlns:a16="http://schemas.microsoft.com/office/drawing/2014/main" id="{C28C31BB-BB94-4AE8-A2FC-5BC982478A08}"/>
              </a:ext>
            </a:extLst>
          </p:cNvPr>
          <p:cNvCxnSpPr>
            <a:stCxn id="4" idx="2"/>
          </p:cNvCxnSpPr>
          <p:nvPr/>
        </p:nvCxnSpPr>
        <p:spPr>
          <a:xfrm>
            <a:off x="2394947" y="2008753"/>
            <a:ext cx="2853458"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9A8FF983-5292-4FC6-885E-65047BCD75F1}"/>
              </a:ext>
            </a:extLst>
          </p:cNvPr>
          <p:cNvCxnSpPr>
            <a:cxnSpLocks/>
          </p:cNvCxnSpPr>
          <p:nvPr/>
        </p:nvCxnSpPr>
        <p:spPr>
          <a:xfrm>
            <a:off x="4570362" y="2008753"/>
            <a:ext cx="890986"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직선 화살표 연결선 12">
            <a:extLst>
              <a:ext uri="{FF2B5EF4-FFF2-40B4-BE49-F238E27FC236}">
                <a16:creationId xmlns:a16="http://schemas.microsoft.com/office/drawing/2014/main" id="{347A6EEF-DCBD-4C3F-BC8B-3C2A2C9CFF6E}"/>
              </a:ext>
            </a:extLst>
          </p:cNvPr>
          <p:cNvCxnSpPr>
            <a:cxnSpLocks/>
          </p:cNvCxnSpPr>
          <p:nvPr/>
        </p:nvCxnSpPr>
        <p:spPr>
          <a:xfrm flipH="1">
            <a:off x="5804791" y="2008753"/>
            <a:ext cx="841936"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직선 화살표 연결선 14">
            <a:extLst>
              <a:ext uri="{FF2B5EF4-FFF2-40B4-BE49-F238E27FC236}">
                <a16:creationId xmlns:a16="http://schemas.microsoft.com/office/drawing/2014/main" id="{5E0F0BA6-32D0-4706-8068-959AEF6B1E9E}"/>
              </a:ext>
            </a:extLst>
          </p:cNvPr>
          <p:cNvCxnSpPr>
            <a:cxnSpLocks/>
          </p:cNvCxnSpPr>
          <p:nvPr/>
        </p:nvCxnSpPr>
        <p:spPr>
          <a:xfrm flipH="1">
            <a:off x="6017734" y="2008753"/>
            <a:ext cx="2821048" cy="2801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구름 13">
            <a:extLst>
              <a:ext uri="{FF2B5EF4-FFF2-40B4-BE49-F238E27FC236}">
                <a16:creationId xmlns:a16="http://schemas.microsoft.com/office/drawing/2014/main" id="{EF4F8755-09DF-4B1B-9BDB-84C099EF29F6}"/>
              </a:ext>
            </a:extLst>
          </p:cNvPr>
          <p:cNvSpPr/>
          <p:nvPr/>
        </p:nvSpPr>
        <p:spPr>
          <a:xfrm>
            <a:off x="4013976" y="4809995"/>
            <a:ext cx="3319397" cy="134028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C9685F5A-8859-4866-AD39-E1664F7CF47E}"/>
              </a:ext>
            </a:extLst>
          </p:cNvPr>
          <p:cNvPicPr>
            <a:picLocks noChangeAspect="1"/>
          </p:cNvPicPr>
          <p:nvPr/>
        </p:nvPicPr>
        <p:blipFill>
          <a:blip r:embed="rId3"/>
          <a:stretch>
            <a:fillRect/>
          </a:stretch>
        </p:blipFill>
        <p:spPr>
          <a:xfrm>
            <a:off x="4773593" y="5091491"/>
            <a:ext cx="482296" cy="466100"/>
          </a:xfrm>
          <a:prstGeom prst="rect">
            <a:avLst/>
          </a:prstGeom>
        </p:spPr>
      </p:pic>
      <p:pic>
        <p:nvPicPr>
          <p:cNvPr id="21" name="그림 20">
            <a:extLst>
              <a:ext uri="{FF2B5EF4-FFF2-40B4-BE49-F238E27FC236}">
                <a16:creationId xmlns:a16="http://schemas.microsoft.com/office/drawing/2014/main" id="{79CC2E64-32C1-42CD-94AA-439E80B6E2E1}"/>
              </a:ext>
            </a:extLst>
          </p:cNvPr>
          <p:cNvPicPr>
            <a:picLocks noChangeAspect="1"/>
          </p:cNvPicPr>
          <p:nvPr/>
        </p:nvPicPr>
        <p:blipFill>
          <a:blip r:embed="rId4"/>
          <a:stretch>
            <a:fillRect/>
          </a:stretch>
        </p:blipFill>
        <p:spPr>
          <a:xfrm>
            <a:off x="5301737" y="5600124"/>
            <a:ext cx="433222" cy="466100"/>
          </a:xfrm>
          <a:prstGeom prst="rect">
            <a:avLst/>
          </a:prstGeom>
        </p:spPr>
      </p:pic>
      <p:pic>
        <p:nvPicPr>
          <p:cNvPr id="22" name="그림 21">
            <a:extLst>
              <a:ext uri="{FF2B5EF4-FFF2-40B4-BE49-F238E27FC236}">
                <a16:creationId xmlns:a16="http://schemas.microsoft.com/office/drawing/2014/main" id="{F8B169BC-FA9D-40E1-A3E4-1FF9CED9F07A}"/>
              </a:ext>
            </a:extLst>
          </p:cNvPr>
          <p:cNvPicPr>
            <a:picLocks noChangeAspect="1"/>
          </p:cNvPicPr>
          <p:nvPr/>
        </p:nvPicPr>
        <p:blipFill>
          <a:blip r:embed="rId5"/>
          <a:stretch>
            <a:fillRect/>
          </a:stretch>
        </p:blipFill>
        <p:spPr>
          <a:xfrm>
            <a:off x="5518348" y="4984879"/>
            <a:ext cx="397232" cy="466100"/>
          </a:xfrm>
          <a:prstGeom prst="rect">
            <a:avLst/>
          </a:prstGeom>
        </p:spPr>
      </p:pic>
      <p:pic>
        <p:nvPicPr>
          <p:cNvPr id="23" name="그림 22">
            <a:extLst>
              <a:ext uri="{FF2B5EF4-FFF2-40B4-BE49-F238E27FC236}">
                <a16:creationId xmlns:a16="http://schemas.microsoft.com/office/drawing/2014/main" id="{BBDC6EA4-E75F-4C99-9D5B-9F230F5F8018}"/>
              </a:ext>
            </a:extLst>
          </p:cNvPr>
          <p:cNvPicPr>
            <a:picLocks noChangeAspect="1"/>
          </p:cNvPicPr>
          <p:nvPr/>
        </p:nvPicPr>
        <p:blipFill>
          <a:blip r:embed="rId6"/>
          <a:stretch>
            <a:fillRect/>
          </a:stretch>
        </p:blipFill>
        <p:spPr>
          <a:xfrm>
            <a:off x="5786201" y="5422651"/>
            <a:ext cx="1062356" cy="354946"/>
          </a:xfrm>
          <a:prstGeom prst="rect">
            <a:avLst/>
          </a:prstGeom>
        </p:spPr>
      </p:pic>
      <p:sp>
        <p:nvSpPr>
          <p:cNvPr id="17" name="타원 16">
            <a:extLst>
              <a:ext uri="{FF2B5EF4-FFF2-40B4-BE49-F238E27FC236}">
                <a16:creationId xmlns:a16="http://schemas.microsoft.com/office/drawing/2014/main" id="{15BEFFDD-B2E0-43F7-94B6-D3479591A35F}"/>
              </a:ext>
            </a:extLst>
          </p:cNvPr>
          <p:cNvSpPr/>
          <p:nvPr/>
        </p:nvSpPr>
        <p:spPr>
          <a:xfrm>
            <a:off x="3014360" y="2956142"/>
            <a:ext cx="5403130" cy="9394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b="1">
                <a:solidFill>
                  <a:schemeClr val="tx1"/>
                </a:solidFill>
                <a:latin typeface="나눔스퀘어라운드 Bold" panose="020B0600000101010101" pitchFamily="50" charset="-127"/>
                <a:ea typeface="나눔스퀘어라운드 Bold" panose="020B0600000101010101" pitchFamily="50" charset="-127"/>
              </a:rPr>
              <a:t>iPaaS</a:t>
            </a:r>
            <a:endParaRPr lang="ko-KR" altLang="en-US" sz="2500" b="1">
              <a:solidFill>
                <a:schemeClr val="tx1"/>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183738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g530f448c7b_0_9">
            <a:extLst>
              <a:ext uri="{FF2B5EF4-FFF2-40B4-BE49-F238E27FC236}">
                <a16:creationId xmlns:a16="http://schemas.microsoft.com/office/drawing/2014/main" id="{071FA287-0833-4A3B-93BF-5EAA29A7F41A}"/>
              </a:ext>
            </a:extLst>
          </p:cNvPr>
          <p:cNvSpPr txBox="1"/>
          <p:nvPr/>
        </p:nvSpPr>
        <p:spPr>
          <a:xfrm>
            <a:off x="3932879" y="3254485"/>
            <a:ext cx="5110913" cy="8540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ko-KR" sz="3000">
                <a:latin typeface="나눔스퀘어라운드 Bold" panose="020B0600000101010101" pitchFamily="50" charset="-127"/>
                <a:ea typeface="나눔스퀘어라운드 Bold" panose="020B0600000101010101" pitchFamily="50" charset="-127"/>
                <a:cs typeface="Malgun Gothic"/>
                <a:sym typeface="Malgun Gothic"/>
              </a:rPr>
              <a:t>3. iPaaS</a:t>
            </a:r>
            <a:r>
              <a:rPr lang="ko-KR" altLang="en-US" sz="3000">
                <a:latin typeface="나눔스퀘어라운드 Bold" panose="020B0600000101010101" pitchFamily="50" charset="-127"/>
                <a:ea typeface="나눔스퀘어라운드 Bold" panose="020B0600000101010101" pitchFamily="50" charset="-127"/>
                <a:cs typeface="Malgun Gothic"/>
                <a:sym typeface="Malgun Gothic"/>
              </a:rPr>
              <a:t>를 위한 사전지식</a:t>
            </a:r>
            <a:endParaRPr sz="3000">
              <a:latin typeface="나눔스퀘어라운드 Bold" panose="020B0600000101010101" pitchFamily="50" charset="-127"/>
              <a:ea typeface="나눔스퀘어라운드 Bold" panose="020B0600000101010101" pitchFamily="50" charset="-127"/>
              <a:cs typeface="Malgun Gothic"/>
              <a:sym typeface="Malgun Gothic"/>
            </a:endParaRPr>
          </a:p>
        </p:txBody>
      </p:sp>
    </p:spTree>
    <p:extLst>
      <p:ext uri="{BB962C8B-B14F-4D97-AF65-F5344CB8AC3E}">
        <p14:creationId xmlns:p14="http://schemas.microsoft.com/office/powerpoint/2010/main" val="75907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6E6C86-2C05-4CB9-A80D-27F91F14A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368" y="1689314"/>
            <a:ext cx="6875257" cy="386219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3;p3">
            <a:extLst>
              <a:ext uri="{FF2B5EF4-FFF2-40B4-BE49-F238E27FC236}">
                <a16:creationId xmlns:a16="http://schemas.microsoft.com/office/drawing/2014/main" id="{30611B47-4519-48BB-8925-5087A1728DDE}"/>
              </a:ext>
            </a:extLst>
          </p:cNvPr>
          <p:cNvSpPr txBox="1"/>
          <p:nvPr/>
        </p:nvSpPr>
        <p:spPr>
          <a:xfrm>
            <a:off x="948142" y="614428"/>
            <a:ext cx="391885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Legacy</a:t>
            </a:r>
            <a:endParaRPr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spTree>
    <p:extLst>
      <p:ext uri="{BB962C8B-B14F-4D97-AF65-F5344CB8AC3E}">
        <p14:creationId xmlns:p14="http://schemas.microsoft.com/office/powerpoint/2010/main" val="309371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3;p3">
            <a:extLst>
              <a:ext uri="{FF2B5EF4-FFF2-40B4-BE49-F238E27FC236}">
                <a16:creationId xmlns:a16="http://schemas.microsoft.com/office/drawing/2014/main" id="{30611B47-4519-48BB-8925-5087A1728DDE}"/>
              </a:ext>
            </a:extLst>
          </p:cNvPr>
          <p:cNvSpPr txBox="1"/>
          <p:nvPr/>
        </p:nvSpPr>
        <p:spPr>
          <a:xfrm>
            <a:off x="948142" y="614428"/>
            <a:ext cx="391885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Legacy</a:t>
            </a:r>
            <a:endParaRPr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pic>
        <p:nvPicPr>
          <p:cNvPr id="2" name="그림 1">
            <a:extLst>
              <a:ext uri="{FF2B5EF4-FFF2-40B4-BE49-F238E27FC236}">
                <a16:creationId xmlns:a16="http://schemas.microsoft.com/office/drawing/2014/main" id="{90B5BAC3-FE21-4FA0-B2BA-114825438E3A}"/>
              </a:ext>
            </a:extLst>
          </p:cNvPr>
          <p:cNvPicPr>
            <a:picLocks noChangeAspect="1"/>
          </p:cNvPicPr>
          <p:nvPr/>
        </p:nvPicPr>
        <p:blipFill>
          <a:blip r:embed="rId3"/>
          <a:stretch>
            <a:fillRect/>
          </a:stretch>
        </p:blipFill>
        <p:spPr>
          <a:xfrm>
            <a:off x="3369538" y="1348958"/>
            <a:ext cx="5098056" cy="5118367"/>
          </a:xfrm>
          <a:prstGeom prst="rect">
            <a:avLst/>
          </a:prstGeom>
        </p:spPr>
      </p:pic>
    </p:spTree>
    <p:extLst>
      <p:ext uri="{BB962C8B-B14F-4D97-AF65-F5344CB8AC3E}">
        <p14:creationId xmlns:p14="http://schemas.microsoft.com/office/powerpoint/2010/main" val="243454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4" name="그림 3">
            <a:extLst>
              <a:ext uri="{FF2B5EF4-FFF2-40B4-BE49-F238E27FC236}">
                <a16:creationId xmlns:a16="http://schemas.microsoft.com/office/drawing/2014/main" id="{52F2EF1E-5AFF-465C-96BF-9A42727D7260}"/>
              </a:ext>
            </a:extLst>
          </p:cNvPr>
          <p:cNvPicPr>
            <a:picLocks noChangeAspect="1"/>
          </p:cNvPicPr>
          <p:nvPr/>
        </p:nvPicPr>
        <p:blipFill>
          <a:blip r:embed="rId3"/>
          <a:stretch>
            <a:fillRect/>
          </a:stretch>
        </p:blipFill>
        <p:spPr>
          <a:xfrm>
            <a:off x="900112" y="1921702"/>
            <a:ext cx="10391775" cy="4267200"/>
          </a:xfrm>
          <a:prstGeom prst="rect">
            <a:avLst/>
          </a:prstGeom>
        </p:spPr>
      </p:pic>
      <p:sp>
        <p:nvSpPr>
          <p:cNvPr id="5" name="Google Shape;113;p3">
            <a:extLst>
              <a:ext uri="{FF2B5EF4-FFF2-40B4-BE49-F238E27FC236}">
                <a16:creationId xmlns:a16="http://schemas.microsoft.com/office/drawing/2014/main" id="{4F0AF99B-2F8E-403B-8A40-596B770E9F3D}"/>
              </a:ext>
            </a:extLst>
          </p:cNvPr>
          <p:cNvSpPr txBox="1"/>
          <p:nvPr/>
        </p:nvSpPr>
        <p:spPr>
          <a:xfrm>
            <a:off x="948142" y="614428"/>
            <a:ext cx="5853491"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EAI(Enterprise Application Integration)</a:t>
            </a:r>
            <a:endParaRPr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426A889-1B54-4028-A8C6-B6922DF73B07}"/>
              </a:ext>
            </a:extLst>
          </p:cNvPr>
          <p:cNvPicPr>
            <a:picLocks noChangeAspect="1"/>
          </p:cNvPicPr>
          <p:nvPr/>
        </p:nvPicPr>
        <p:blipFill>
          <a:blip r:embed="rId3"/>
          <a:stretch>
            <a:fillRect/>
          </a:stretch>
        </p:blipFill>
        <p:spPr>
          <a:xfrm>
            <a:off x="858816" y="2566987"/>
            <a:ext cx="10248900" cy="3552825"/>
          </a:xfrm>
          <a:prstGeom prst="rect">
            <a:avLst/>
          </a:prstGeom>
        </p:spPr>
      </p:pic>
      <p:sp>
        <p:nvSpPr>
          <p:cNvPr id="6" name="Google Shape;113;p3">
            <a:extLst>
              <a:ext uri="{FF2B5EF4-FFF2-40B4-BE49-F238E27FC236}">
                <a16:creationId xmlns:a16="http://schemas.microsoft.com/office/drawing/2014/main" id="{DBFFAB02-FB7C-4A9F-AB4C-6F02CA73155E}"/>
              </a:ext>
            </a:extLst>
          </p:cNvPr>
          <p:cNvSpPr txBox="1"/>
          <p:nvPr/>
        </p:nvSpPr>
        <p:spPr>
          <a:xfrm>
            <a:off x="948142" y="614428"/>
            <a:ext cx="391885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ESB(Enterprise Service Bus)</a:t>
            </a:r>
            <a:endParaRPr sz="2000" b="1"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spTree>
    <p:extLst>
      <p:ext uri="{BB962C8B-B14F-4D97-AF65-F5344CB8AC3E}">
        <p14:creationId xmlns:p14="http://schemas.microsoft.com/office/powerpoint/2010/main" val="290987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530f448c7b_0_0"/>
          <p:cNvSpPr txBox="1"/>
          <p:nvPr/>
        </p:nvSpPr>
        <p:spPr>
          <a:xfrm>
            <a:off x="1278958" y="947111"/>
            <a:ext cx="28395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sz="2000">
                <a:latin typeface="나눔스퀘어라운드 Bold" panose="020B0600000101010101" pitchFamily="50" charset="-127"/>
                <a:ea typeface="나눔스퀘어라운드 Bold" panose="020B0600000101010101" pitchFamily="50" charset="-127"/>
                <a:cs typeface="Malgun Gothic"/>
                <a:sym typeface="Malgun Gothic"/>
              </a:rPr>
              <a:t>목차</a:t>
            </a:r>
            <a:endParaRPr sz="2000">
              <a:latin typeface="나눔스퀘어라운드 Bold" panose="020B0600000101010101" pitchFamily="50" charset="-127"/>
              <a:ea typeface="나눔스퀘어라운드 Bold" panose="020B0600000101010101" pitchFamily="50" charset="-127"/>
              <a:cs typeface="Malgun Gothic"/>
              <a:sym typeface="Malgun Gothic"/>
            </a:endParaRPr>
          </a:p>
        </p:txBody>
      </p:sp>
      <p:sp>
        <p:nvSpPr>
          <p:cNvPr id="90" name="Google Shape;90;g530f448c7b_0_0"/>
          <p:cNvSpPr txBox="1"/>
          <p:nvPr/>
        </p:nvSpPr>
        <p:spPr>
          <a:xfrm>
            <a:off x="2128782" y="1967483"/>
            <a:ext cx="10377600" cy="41220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altLang="ko-KR" sz="2000">
                <a:latin typeface="나눔스퀘어라운드 Bold" panose="020B0600000101010101" pitchFamily="50" charset="-127"/>
                <a:ea typeface="나눔스퀘어라운드 Bold" panose="020B0600000101010101" pitchFamily="50" charset="-127"/>
                <a:cs typeface="Malgun Gothic"/>
                <a:sym typeface="Malgun Gothic"/>
              </a:rPr>
              <a:t>1. </a:t>
            </a:r>
            <a:r>
              <a:rPr lang="ko-KR" sz="2000">
                <a:latin typeface="나눔스퀘어라운드 Bold" panose="020B0600000101010101" pitchFamily="50" charset="-127"/>
                <a:ea typeface="나눔스퀘어라운드 Bold" panose="020B0600000101010101" pitchFamily="50" charset="-127"/>
                <a:cs typeface="Malgun Gothic"/>
                <a:sym typeface="Malgun Gothic"/>
              </a:rPr>
              <a:t>SaaS / IaaS / PaaS의 구분</a:t>
            </a: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457200" lvl="0" indent="-317500" algn="l" rtl="0">
              <a:spcBef>
                <a:spcPts val="0"/>
              </a:spcBef>
              <a:spcAft>
                <a:spcPts val="0"/>
              </a:spcAft>
              <a:buSzPts val="1400"/>
              <a:buFont typeface="Malgun Gothic"/>
              <a:buAutoNum type="arabicPeriod"/>
            </a:pPr>
            <a:endParaRP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0" lvl="0" indent="0" algn="l" rtl="0">
              <a:spcBef>
                <a:spcPts val="0"/>
              </a:spcBef>
              <a:spcAft>
                <a:spcPts val="0"/>
              </a:spcAft>
              <a:buNone/>
            </a:pPr>
            <a:endParaRP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r>
              <a:rPr lang="en-US" altLang="ko-KR" sz="2000">
                <a:latin typeface="나눔스퀘어라운드 Bold" panose="020B0600000101010101" pitchFamily="50" charset="-127"/>
                <a:ea typeface="나눔스퀘어라운드 Bold" panose="020B0600000101010101" pitchFamily="50" charset="-127"/>
                <a:cs typeface="Malgun Gothic"/>
                <a:sym typeface="Malgun Gothic"/>
              </a:rPr>
              <a:t>2. </a:t>
            </a:r>
            <a:r>
              <a:rPr lang="ko-KR" sz="2000">
                <a:latin typeface="나눔스퀘어라운드 Bold" panose="020B0600000101010101" pitchFamily="50" charset="-127"/>
                <a:ea typeface="나눔스퀘어라운드 Bold" panose="020B0600000101010101" pitchFamily="50" charset="-127"/>
                <a:cs typeface="Malgun Gothic"/>
                <a:sym typeface="Malgun Gothic"/>
              </a:rPr>
              <a:t>IPaaS의 개념</a:t>
            </a: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r>
              <a:rPr lang="en-US" altLang="ko-KR" sz="2000">
                <a:latin typeface="나눔스퀘어라운드 Bold" panose="020B0600000101010101" pitchFamily="50" charset="-127"/>
                <a:ea typeface="나눔스퀘어라운드 Bold" panose="020B0600000101010101" pitchFamily="50" charset="-127"/>
                <a:cs typeface="Malgun Gothic"/>
                <a:sym typeface="Malgun Gothic"/>
              </a:rPr>
              <a:t>3. </a:t>
            </a:r>
            <a:r>
              <a:rPr lang="ko-KR" sz="2000">
                <a:latin typeface="나눔스퀘어라운드 Bold" panose="020B0600000101010101" pitchFamily="50" charset="-127"/>
                <a:ea typeface="나눔스퀘어라운드 Bold" panose="020B0600000101010101" pitchFamily="50" charset="-127"/>
                <a:cs typeface="Malgun Gothic"/>
                <a:sym typeface="Malgun Gothic"/>
              </a:rPr>
              <a:t>IPaaS 구현을 위한 사전지식</a:t>
            </a: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endParaRPr lang="en-US" altLang="ko-KR" sz="2000">
              <a:latin typeface="나눔스퀘어라운드 Bold" panose="020B0600000101010101" pitchFamily="50" charset="-127"/>
              <a:ea typeface="나눔스퀘어라운드 Bold" panose="020B0600000101010101" pitchFamily="50" charset="-127"/>
              <a:cs typeface="Malgun Gothic"/>
              <a:sym typeface="Malgun Gothic"/>
            </a:endParaRPr>
          </a:p>
          <a:p>
            <a:pPr marL="139700" lvl="0" algn="l" rtl="0">
              <a:spcBef>
                <a:spcPts val="0"/>
              </a:spcBef>
              <a:spcAft>
                <a:spcPts val="0"/>
              </a:spcAft>
              <a:buSzPts val="1400"/>
            </a:pPr>
            <a:r>
              <a:rPr lang="en-US" altLang="ko-KR" sz="2000">
                <a:latin typeface="나눔스퀘어라운드 Bold" panose="020B0600000101010101" pitchFamily="50" charset="-127"/>
                <a:ea typeface="나눔스퀘어라운드 Bold" panose="020B0600000101010101" pitchFamily="50" charset="-127"/>
                <a:cs typeface="Malgun Gothic"/>
                <a:sym typeface="Malgun Gothic"/>
              </a:rPr>
              <a:t>4. </a:t>
            </a:r>
            <a:r>
              <a:rPr lang="ko-KR" altLang="en-US" sz="2000">
                <a:latin typeface="나눔스퀘어라운드 Bold" panose="020B0600000101010101" pitchFamily="50" charset="-127"/>
                <a:ea typeface="나눔스퀘어라운드 Bold" panose="020B0600000101010101" pitchFamily="50" charset="-127"/>
                <a:cs typeface="Malgun Gothic"/>
                <a:sym typeface="Malgun Gothic"/>
              </a:rPr>
              <a:t>느낀점 </a:t>
            </a:r>
            <a:r>
              <a:rPr lang="en-US" altLang="ko-KR" sz="2000">
                <a:latin typeface="나눔스퀘어라운드 Bold" panose="020B0600000101010101" pitchFamily="50" charset="-127"/>
                <a:ea typeface="나눔스퀘어라운드 Bold" panose="020B0600000101010101" pitchFamily="50" charset="-127"/>
                <a:cs typeface="Malgun Gothic"/>
                <a:sym typeface="Malgun Gothic"/>
              </a:rPr>
              <a:t>&amp; QnA</a:t>
            </a:r>
            <a:endParaRPr sz="2000">
              <a:latin typeface="나눔스퀘어라운드 Bold" panose="020B0600000101010101" pitchFamily="50" charset="-127"/>
              <a:ea typeface="나눔스퀘어라운드 Bold" panose="020B0600000101010101" pitchFamily="50" charset="-127"/>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530f448c7b_0_15"/>
          <p:cNvSpPr txBox="1"/>
          <p:nvPr/>
        </p:nvSpPr>
        <p:spPr>
          <a:xfrm>
            <a:off x="3290832" y="3230993"/>
            <a:ext cx="6028531" cy="877543"/>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dk1"/>
              </a:buClr>
              <a:buSzPts val="1400"/>
            </a:pPr>
            <a:r>
              <a:rPr lang="en-US" altLang="ko-KR" sz="3000">
                <a:solidFill>
                  <a:schemeClr val="dk1"/>
                </a:solidFill>
                <a:latin typeface="나눔스퀘어라운드 ExtraBold" panose="020B0600000101010101" pitchFamily="50" charset="-127"/>
                <a:ea typeface="나눔스퀘어라운드 ExtraBold" panose="020B0600000101010101" pitchFamily="50" charset="-127"/>
                <a:cs typeface="Malgun Gothic"/>
                <a:sym typeface="Malgun Gothic"/>
              </a:rPr>
              <a:t>1. </a:t>
            </a:r>
            <a:r>
              <a:rPr lang="ko-KR" sz="3000">
                <a:solidFill>
                  <a:schemeClr val="dk1"/>
                </a:solidFill>
                <a:latin typeface="나눔스퀘어라운드 ExtraBold" panose="020B0600000101010101" pitchFamily="50" charset="-127"/>
                <a:ea typeface="나눔스퀘어라운드 ExtraBold" panose="020B0600000101010101" pitchFamily="50" charset="-127"/>
                <a:cs typeface="Malgun Gothic"/>
                <a:sym typeface="Malgun Gothic"/>
              </a:rPr>
              <a:t>SaaS / IaaS / PaaS의 구분</a:t>
            </a:r>
            <a:endParaRPr sz="3000">
              <a:latin typeface="나눔스퀘어라운드 ExtraBold" panose="020B0600000101010101" pitchFamily="50" charset="-127"/>
              <a:ea typeface="나눔스퀘어라운드 ExtraBold" panose="020B0600000101010101" pitchFamily="50" charset="-127"/>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
          <p:cNvPicPr preferRelativeResize="0"/>
          <p:nvPr/>
        </p:nvPicPr>
        <p:blipFill rotWithShape="1">
          <a:blip r:embed="rId3">
            <a:alphaModFix/>
          </a:blip>
          <a:srcRect/>
          <a:stretch/>
        </p:blipFill>
        <p:spPr>
          <a:xfrm>
            <a:off x="1778411" y="1181489"/>
            <a:ext cx="8128000" cy="50774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p:nvPr/>
        </p:nvSpPr>
        <p:spPr>
          <a:xfrm>
            <a:off x="683759" y="438830"/>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SaaS(Software as a Service)</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sp>
        <p:nvSpPr>
          <p:cNvPr id="108" name="Google Shape;108;p2"/>
          <p:cNvSpPr txBox="1"/>
          <p:nvPr/>
        </p:nvSpPr>
        <p:spPr>
          <a:xfrm>
            <a:off x="610620" y="3556888"/>
            <a:ext cx="10970759" cy="286228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소프트웨어 자체를 </a:t>
            </a:r>
            <a:r>
              <a:rPr lang="ko-KR" altLang="en-US"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서비스로 제공</a:t>
            </a:r>
            <a:endPar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285750" marR="0" lvl="0" indent="-285750" algn="l" rtl="0">
              <a:spcBef>
                <a:spcPts val="0"/>
              </a:spcBef>
              <a:spcAft>
                <a:spcPts val="0"/>
              </a:spcAft>
              <a:buFontTx/>
              <a:buChar char="-"/>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클라우드 형태로 제공되기 때문에 설치의 개념이 사라지고 웹 브라우저로 접속해서 서비스 이용 가능</a:t>
            </a:r>
            <a:endPar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소프트웨어의 업데이트, 재설치, 보안문제</a:t>
            </a: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altLang="en-US"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등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A to Z까지 모두 서비스 제공자가 관리.</a:t>
            </a:r>
            <a:endPar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R="0" lvl="0" algn="l" rtl="0">
              <a:spcBef>
                <a:spcPts val="0"/>
              </a:spcBef>
              <a:spcAft>
                <a:spcPts val="0"/>
              </a:spcAft>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일반적으로 Subscribtion 형태</a:t>
            </a: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altLang="en-US"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운영</a:t>
            </a:r>
            <a:endPar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285750" marR="0" lvl="0" indent="-285750" algn="l" rtl="0">
              <a:spcBef>
                <a:spcPts val="0"/>
              </a:spcBef>
              <a:spcAft>
                <a:spcPts val="0"/>
              </a:spcAft>
              <a:buFontTx/>
              <a:buChar char="-"/>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Google Docs, Dropbox, Notion, Slack, Evernote 등. </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pic>
        <p:nvPicPr>
          <p:cNvPr id="2" name="그림 1">
            <a:extLst>
              <a:ext uri="{FF2B5EF4-FFF2-40B4-BE49-F238E27FC236}">
                <a16:creationId xmlns:a16="http://schemas.microsoft.com/office/drawing/2014/main" id="{2678A88D-21A6-400F-A96E-45877F4EACCB}"/>
              </a:ext>
            </a:extLst>
          </p:cNvPr>
          <p:cNvPicPr>
            <a:picLocks noChangeAspect="1"/>
          </p:cNvPicPr>
          <p:nvPr/>
        </p:nvPicPr>
        <p:blipFill>
          <a:blip r:embed="rId3"/>
          <a:stretch>
            <a:fillRect/>
          </a:stretch>
        </p:blipFill>
        <p:spPr>
          <a:xfrm>
            <a:off x="1033462" y="1164238"/>
            <a:ext cx="1895475" cy="1831821"/>
          </a:xfrm>
          <a:prstGeom prst="rect">
            <a:avLst/>
          </a:prstGeom>
        </p:spPr>
      </p:pic>
      <p:pic>
        <p:nvPicPr>
          <p:cNvPr id="4" name="그림 3">
            <a:extLst>
              <a:ext uri="{FF2B5EF4-FFF2-40B4-BE49-F238E27FC236}">
                <a16:creationId xmlns:a16="http://schemas.microsoft.com/office/drawing/2014/main" id="{A5874AA0-988E-4E92-BD59-B86688718DCB}"/>
              </a:ext>
            </a:extLst>
          </p:cNvPr>
          <p:cNvPicPr>
            <a:picLocks noChangeAspect="1"/>
          </p:cNvPicPr>
          <p:nvPr/>
        </p:nvPicPr>
        <p:blipFill>
          <a:blip r:embed="rId4"/>
          <a:stretch>
            <a:fillRect/>
          </a:stretch>
        </p:blipFill>
        <p:spPr>
          <a:xfrm>
            <a:off x="3640447" y="1166812"/>
            <a:ext cx="1700213" cy="1829247"/>
          </a:xfrm>
          <a:prstGeom prst="rect">
            <a:avLst/>
          </a:prstGeom>
        </p:spPr>
      </p:pic>
      <p:pic>
        <p:nvPicPr>
          <p:cNvPr id="5" name="그림 4">
            <a:extLst>
              <a:ext uri="{FF2B5EF4-FFF2-40B4-BE49-F238E27FC236}">
                <a16:creationId xmlns:a16="http://schemas.microsoft.com/office/drawing/2014/main" id="{61F7CFC4-87F1-45EC-B89B-86A9FA1B662A}"/>
              </a:ext>
            </a:extLst>
          </p:cNvPr>
          <p:cNvPicPr>
            <a:picLocks noChangeAspect="1"/>
          </p:cNvPicPr>
          <p:nvPr/>
        </p:nvPicPr>
        <p:blipFill>
          <a:blip r:embed="rId5"/>
          <a:stretch>
            <a:fillRect/>
          </a:stretch>
        </p:blipFill>
        <p:spPr>
          <a:xfrm>
            <a:off x="6096000" y="1164238"/>
            <a:ext cx="1816319" cy="1829247"/>
          </a:xfrm>
          <a:prstGeom prst="rect">
            <a:avLst/>
          </a:prstGeom>
        </p:spPr>
      </p:pic>
      <p:pic>
        <p:nvPicPr>
          <p:cNvPr id="6" name="그림 5">
            <a:extLst>
              <a:ext uri="{FF2B5EF4-FFF2-40B4-BE49-F238E27FC236}">
                <a16:creationId xmlns:a16="http://schemas.microsoft.com/office/drawing/2014/main" id="{F3842D58-356E-4DDA-A846-FBCC700BE340}"/>
              </a:ext>
            </a:extLst>
          </p:cNvPr>
          <p:cNvPicPr>
            <a:picLocks noChangeAspect="1"/>
          </p:cNvPicPr>
          <p:nvPr/>
        </p:nvPicPr>
        <p:blipFill>
          <a:blip r:embed="rId6"/>
          <a:stretch>
            <a:fillRect/>
          </a:stretch>
        </p:blipFill>
        <p:spPr>
          <a:xfrm>
            <a:off x="8380019" y="1556082"/>
            <a:ext cx="3137066" cy="10481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p:nvPr/>
        </p:nvSpPr>
        <p:spPr>
          <a:xfrm>
            <a:off x="609940" y="489168"/>
            <a:ext cx="39188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IaaS(Infrastructure as a Service)</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sp>
        <p:nvSpPr>
          <p:cNvPr id="114" name="Google Shape;114;p3"/>
          <p:cNvSpPr txBox="1"/>
          <p:nvPr/>
        </p:nvSpPr>
        <p:spPr>
          <a:xfrm>
            <a:off x="609940" y="3321844"/>
            <a:ext cx="11460616"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고객이 원하는 인프라를 제공하고 제공한 리소스만큼 비용을 청구하는 형태</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기존의 인프라 자원을 인터넷을 통해 확보하고 이용할 수 있음</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시간과 공간의 제약이 사라짐</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초기 구축 비용 절약</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AWS, GCP, Azure와 같은 클라우드 서비스들이 여기에 해당.</a:t>
            </a:r>
            <a:endParaRPr>
              <a:latin typeface="나눔스퀘어라운드 Bold" panose="020B0600000101010101" pitchFamily="50" charset="-127"/>
              <a:ea typeface="나눔스퀘어라운드 Bold" panose="020B0600000101010101" pitchFamily="50" charset="-127"/>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pic>
        <p:nvPicPr>
          <p:cNvPr id="2" name="그림 1">
            <a:extLst>
              <a:ext uri="{FF2B5EF4-FFF2-40B4-BE49-F238E27FC236}">
                <a16:creationId xmlns:a16="http://schemas.microsoft.com/office/drawing/2014/main" id="{C482ABDB-3641-40D3-9066-AC56D7BF9F50}"/>
              </a:ext>
            </a:extLst>
          </p:cNvPr>
          <p:cNvPicPr>
            <a:picLocks noChangeAspect="1"/>
          </p:cNvPicPr>
          <p:nvPr/>
        </p:nvPicPr>
        <p:blipFill>
          <a:blip r:embed="rId3"/>
          <a:stretch>
            <a:fillRect/>
          </a:stretch>
        </p:blipFill>
        <p:spPr>
          <a:xfrm>
            <a:off x="1484370" y="1330789"/>
            <a:ext cx="2169996" cy="1371601"/>
          </a:xfrm>
          <a:prstGeom prst="rect">
            <a:avLst/>
          </a:prstGeom>
        </p:spPr>
      </p:pic>
      <p:pic>
        <p:nvPicPr>
          <p:cNvPr id="3" name="그림 2">
            <a:extLst>
              <a:ext uri="{FF2B5EF4-FFF2-40B4-BE49-F238E27FC236}">
                <a16:creationId xmlns:a16="http://schemas.microsoft.com/office/drawing/2014/main" id="{16DCE56A-3E0D-4FC3-8800-982AA1D54A04}"/>
              </a:ext>
            </a:extLst>
          </p:cNvPr>
          <p:cNvPicPr>
            <a:picLocks noChangeAspect="1"/>
          </p:cNvPicPr>
          <p:nvPr/>
        </p:nvPicPr>
        <p:blipFill>
          <a:blip r:embed="rId4"/>
          <a:stretch>
            <a:fillRect/>
          </a:stretch>
        </p:blipFill>
        <p:spPr>
          <a:xfrm>
            <a:off x="4261218" y="1328170"/>
            <a:ext cx="2265135" cy="1371602"/>
          </a:xfrm>
          <a:prstGeom prst="rect">
            <a:avLst/>
          </a:prstGeom>
        </p:spPr>
      </p:pic>
      <p:pic>
        <p:nvPicPr>
          <p:cNvPr id="4" name="그림 3">
            <a:extLst>
              <a:ext uri="{FF2B5EF4-FFF2-40B4-BE49-F238E27FC236}">
                <a16:creationId xmlns:a16="http://schemas.microsoft.com/office/drawing/2014/main" id="{B24640F8-EB8F-4B6E-98C1-8BFAA8B7B31E}"/>
              </a:ext>
            </a:extLst>
          </p:cNvPr>
          <p:cNvPicPr>
            <a:picLocks noChangeAspect="1"/>
          </p:cNvPicPr>
          <p:nvPr/>
        </p:nvPicPr>
        <p:blipFill>
          <a:blip r:embed="rId5"/>
          <a:stretch>
            <a:fillRect/>
          </a:stretch>
        </p:blipFill>
        <p:spPr>
          <a:xfrm>
            <a:off x="7133206" y="1325183"/>
            <a:ext cx="3911032" cy="13745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614340" y="578418"/>
            <a:ext cx="3390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PaaS(Platform as a Service)</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sp>
        <p:nvSpPr>
          <p:cNvPr id="121" name="Google Shape;121;p4"/>
          <p:cNvSpPr txBox="1"/>
          <p:nvPr/>
        </p:nvSpPr>
        <p:spPr>
          <a:xfrm>
            <a:off x="614340" y="3284743"/>
            <a:ext cx="10885714"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플랫폼을 서비스(상품)로서 제공하는 형태</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개발자에게 있어 서버, 스토리지, 백업과 같은 것들은 피하고 싶은 걱정거리들.</a:t>
            </a:r>
            <a:endParaRPr>
              <a:latin typeface="나눔스퀘어라운드 Bold" panose="020B0600000101010101" pitchFamily="50" charset="-127"/>
              <a:ea typeface="나눔스퀘어라운드 Bold" panose="020B0600000101010101" pitchFamily="50" charset="-127"/>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기반 인프라에 대해 신경 쓰지 않고 앱을 개발하고 테스트할 수 있도록 하는 개발자를 위한 일련의 서비스</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개발을 위한 안정적인 환경(Platform)과 그 환경을 이용하는 응용 프로그램을 개발할 수 있는 API까지 제공</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a:p>
            <a:pPr marL="0" marR="0" lvl="0" indent="0" algn="l" rtl="0">
              <a:spcBef>
                <a:spcPts val="0"/>
              </a:spcBef>
              <a:spcAft>
                <a:spcPts val="0"/>
              </a:spcAft>
              <a:buNone/>
            </a:pPr>
            <a:r>
              <a:rPr lang="en-US" alt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 </a:t>
            </a:r>
            <a:r>
              <a:rPr lang="ko-K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rPr>
              <a:t>Google App Engine, Salesforce Heroku, OpenShift 등</a:t>
            </a:r>
            <a:endParaRPr sz="1800" b="0" i="0" u="none" strike="noStrike" cap="none">
              <a:solidFill>
                <a:schemeClr val="dk1"/>
              </a:solidFill>
              <a:latin typeface="나눔스퀘어라운드 Bold" panose="020B0600000101010101" pitchFamily="50" charset="-127"/>
              <a:ea typeface="나눔스퀘어라운드 Bold" panose="020B0600000101010101" pitchFamily="50" charset="-127"/>
              <a:cs typeface="Malgun Gothic"/>
              <a:sym typeface="Malgun Gothic"/>
            </a:endParaRPr>
          </a:p>
        </p:txBody>
      </p:sp>
      <p:pic>
        <p:nvPicPr>
          <p:cNvPr id="2" name="그림 1">
            <a:extLst>
              <a:ext uri="{FF2B5EF4-FFF2-40B4-BE49-F238E27FC236}">
                <a16:creationId xmlns:a16="http://schemas.microsoft.com/office/drawing/2014/main" id="{8191D4B8-1DFC-4BA7-AF37-F3A5F082AA02}"/>
              </a:ext>
            </a:extLst>
          </p:cNvPr>
          <p:cNvPicPr>
            <a:picLocks noChangeAspect="1"/>
          </p:cNvPicPr>
          <p:nvPr/>
        </p:nvPicPr>
        <p:blipFill>
          <a:blip r:embed="rId3"/>
          <a:stretch>
            <a:fillRect/>
          </a:stretch>
        </p:blipFill>
        <p:spPr>
          <a:xfrm>
            <a:off x="959766" y="1432827"/>
            <a:ext cx="2969292" cy="1335533"/>
          </a:xfrm>
          <a:prstGeom prst="rect">
            <a:avLst/>
          </a:prstGeom>
        </p:spPr>
      </p:pic>
      <p:pic>
        <p:nvPicPr>
          <p:cNvPr id="3" name="그림 2">
            <a:extLst>
              <a:ext uri="{FF2B5EF4-FFF2-40B4-BE49-F238E27FC236}">
                <a16:creationId xmlns:a16="http://schemas.microsoft.com/office/drawing/2014/main" id="{B2227008-2E7B-48F8-8432-42D5497C30F1}"/>
              </a:ext>
            </a:extLst>
          </p:cNvPr>
          <p:cNvPicPr>
            <a:picLocks noChangeAspect="1"/>
          </p:cNvPicPr>
          <p:nvPr/>
        </p:nvPicPr>
        <p:blipFill>
          <a:blip r:embed="rId4"/>
          <a:stretch>
            <a:fillRect/>
          </a:stretch>
        </p:blipFill>
        <p:spPr>
          <a:xfrm>
            <a:off x="4229094" y="1410005"/>
            <a:ext cx="4263976" cy="1358355"/>
          </a:xfrm>
          <a:prstGeom prst="rect">
            <a:avLst/>
          </a:prstGeom>
        </p:spPr>
      </p:pic>
      <p:pic>
        <p:nvPicPr>
          <p:cNvPr id="5" name="그림 4">
            <a:extLst>
              <a:ext uri="{FF2B5EF4-FFF2-40B4-BE49-F238E27FC236}">
                <a16:creationId xmlns:a16="http://schemas.microsoft.com/office/drawing/2014/main" id="{EB8368A6-C311-4082-8474-AA23F1CFCC6A}"/>
              </a:ext>
            </a:extLst>
          </p:cNvPr>
          <p:cNvPicPr>
            <a:picLocks noChangeAspect="1"/>
          </p:cNvPicPr>
          <p:nvPr/>
        </p:nvPicPr>
        <p:blipFill>
          <a:blip r:embed="rId5"/>
          <a:stretch>
            <a:fillRect/>
          </a:stretch>
        </p:blipFill>
        <p:spPr>
          <a:xfrm>
            <a:off x="8670126" y="1432826"/>
            <a:ext cx="2737843" cy="13355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530f448c7b_0_9"/>
          <p:cNvSpPr txBox="1"/>
          <p:nvPr/>
        </p:nvSpPr>
        <p:spPr>
          <a:xfrm>
            <a:off x="4592290" y="3191855"/>
            <a:ext cx="3499524" cy="8540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sz="3000">
                <a:latin typeface="나눔스퀘어라운드 Bold" panose="020B0600000101010101" pitchFamily="50" charset="-127"/>
                <a:ea typeface="나눔스퀘어라운드 Bold" panose="020B0600000101010101" pitchFamily="50" charset="-127"/>
                <a:cs typeface="Malgun Gothic"/>
                <a:sym typeface="Malgun Gothic"/>
              </a:rPr>
              <a:t>2. IPaaS의 개념</a:t>
            </a:r>
            <a:endParaRPr sz="3000">
              <a:latin typeface="나눔스퀘어라운드 Bold" panose="020B0600000101010101" pitchFamily="50" charset="-127"/>
              <a:ea typeface="나눔스퀘어라운드 Bold" panose="020B0600000101010101" pitchFamily="50" charset="-127"/>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530f448c7b_0_23"/>
          <p:cNvSpPr txBox="1"/>
          <p:nvPr/>
        </p:nvSpPr>
        <p:spPr>
          <a:xfrm>
            <a:off x="638425" y="565650"/>
            <a:ext cx="23970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algun Gothic"/>
              <a:ea typeface="Malgun Gothic"/>
              <a:cs typeface="Malgun Gothic"/>
              <a:sym typeface="Malgun Gothic"/>
            </a:endParaRPr>
          </a:p>
        </p:txBody>
      </p:sp>
      <p:sp>
        <p:nvSpPr>
          <p:cNvPr id="134" name="Google Shape;134;g530f448c7b_0_23"/>
          <p:cNvSpPr txBox="1"/>
          <p:nvPr/>
        </p:nvSpPr>
        <p:spPr>
          <a:xfrm>
            <a:off x="781969" y="565650"/>
            <a:ext cx="4675856"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sz="2000">
                <a:latin typeface="나눔스퀘어라운드 Bold" panose="020B0600000101010101" pitchFamily="50" charset="-127"/>
                <a:ea typeface="나눔스퀘어라운드 Bold" panose="020B0600000101010101" pitchFamily="50" charset="-127"/>
                <a:cs typeface="Malgun Gothic"/>
                <a:sym typeface="Malgun Gothic"/>
              </a:rPr>
              <a:t>Integreation Platform as a Service</a:t>
            </a:r>
            <a:endParaRPr sz="2000">
              <a:latin typeface="나눔스퀘어라운드 Bold" panose="020B0600000101010101" pitchFamily="50" charset="-127"/>
              <a:ea typeface="나눔스퀘어라운드 Bold" panose="020B0600000101010101" pitchFamily="50" charset="-127"/>
              <a:cs typeface="Malgun Gothic"/>
              <a:sym typeface="Malgun Gothic"/>
            </a:endParaRPr>
          </a:p>
        </p:txBody>
      </p:sp>
      <p:pic>
        <p:nvPicPr>
          <p:cNvPr id="2" name="그림 1">
            <a:extLst>
              <a:ext uri="{FF2B5EF4-FFF2-40B4-BE49-F238E27FC236}">
                <a16:creationId xmlns:a16="http://schemas.microsoft.com/office/drawing/2014/main" id="{BF875DB6-E6E0-4B14-9BA7-4C44EB88828D}"/>
              </a:ext>
            </a:extLst>
          </p:cNvPr>
          <p:cNvPicPr>
            <a:picLocks noChangeAspect="1"/>
          </p:cNvPicPr>
          <p:nvPr/>
        </p:nvPicPr>
        <p:blipFill>
          <a:blip r:embed="rId3"/>
          <a:stretch>
            <a:fillRect/>
          </a:stretch>
        </p:blipFill>
        <p:spPr>
          <a:xfrm>
            <a:off x="638425" y="1728260"/>
            <a:ext cx="10784396" cy="3401480"/>
          </a:xfrm>
          <a:prstGeom prst="rect">
            <a:avLst/>
          </a:prstGeom>
        </p:spPr>
      </p:pic>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796</Words>
  <Application>Microsoft Office PowerPoint</Application>
  <PresentationFormat>와이드스크린</PresentationFormat>
  <Paragraphs>91</Paragraphs>
  <Slides>16</Slides>
  <Notes>14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나눔스퀘어라운드 Bold</vt:lpstr>
      <vt:lpstr>나눔스퀘어라운드 ExtraBold</vt:lpstr>
      <vt:lpstr>Malgun Gothic</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진태</dc:creator>
  <cp:lastModifiedBy>이 진태</cp:lastModifiedBy>
  <cp:revision>11</cp:revision>
  <dcterms:created xsi:type="dcterms:W3CDTF">2020-08-04T16:36:42Z</dcterms:created>
  <dcterms:modified xsi:type="dcterms:W3CDTF">2020-08-05T14:22:29Z</dcterms:modified>
</cp:coreProperties>
</file>