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5" r:id="rId3"/>
    <p:sldId id="257" r:id="rId4"/>
    <p:sldId id="259" r:id="rId5"/>
    <p:sldId id="261" r:id="rId6"/>
    <p:sldId id="260" r:id="rId7"/>
    <p:sldId id="274" r:id="rId8"/>
    <p:sldId id="262" r:id="rId9"/>
    <p:sldId id="263" r:id="rId10"/>
    <p:sldId id="275" r:id="rId11"/>
    <p:sldId id="264" r:id="rId12"/>
    <p:sldId id="267" r:id="rId13"/>
    <p:sldId id="266" r:id="rId14"/>
    <p:sldId id="269" r:id="rId15"/>
    <p:sldId id="271" r:id="rId16"/>
    <p:sldId id="280" r:id="rId17"/>
    <p:sldId id="277" r:id="rId18"/>
    <p:sldId id="270" r:id="rId19"/>
    <p:sldId id="278" r:id="rId20"/>
    <p:sldId id="276" r:id="rId21"/>
    <p:sldId id="279" r:id="rId22"/>
    <p:sldId id="281" r:id="rId23"/>
    <p:sldId id="273" r:id="rId24"/>
    <p:sldId id="282"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1487" autoAdjust="0"/>
  </p:normalViewPr>
  <p:slideViewPr>
    <p:cSldViewPr snapToGrid="0">
      <p:cViewPr varScale="1">
        <p:scale>
          <a:sx n="116" d="100"/>
          <a:sy n="116"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183EE-6ACC-4778-8B3C-64D73C8E643E}" type="datetimeFigureOut">
              <a:rPr lang="ko-KR" altLang="en-US" smtClean="0"/>
              <a:t>2020-08-11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FC0C0-C89B-47A1-BFF6-D0DBD7BDEA23}" type="slidenum">
              <a:rPr lang="ko-KR" altLang="en-US" smtClean="0"/>
              <a:t>‹#›</a:t>
            </a:fld>
            <a:endParaRPr lang="ko-KR" altLang="en-US"/>
          </a:p>
        </p:txBody>
      </p:sp>
    </p:spTree>
    <p:extLst>
      <p:ext uri="{BB962C8B-B14F-4D97-AF65-F5344CB8AC3E}">
        <p14:creationId xmlns:p14="http://schemas.microsoft.com/office/powerpoint/2010/main" val="385842174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webmethods.io/integration/workflow_building_blocks/trigger/#trigger"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webmethods.io/integration/workflow_building_blocks/actions/#ac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webmethods.io/integration/workflow_building_blocks/trigger/#trigger"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webmethods.io/integration/workflow_building_blocks/actions/#action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webMethods.io Integration is a powerful integration platform as a service (iPaaS) that enables you to automate tasks by connecting apps and services, such as Marketo, Salesforce, Evernote, and Gmail. It lets your favorite apps exchange data and talk to each other seamlessly, and eliminates the need to hire expensive developers to build your favorite integrations.</a:t>
            </a:r>
          </a:p>
          <a:p>
            <a:endParaRPr lang="en-US" altLang="ko-KR"/>
          </a:p>
          <a:p>
            <a:r>
              <a:rPr lang="en-US" altLang="ko-KR"/>
              <a:t>Use webMethods.io Integration for faster business implementation of SaaS applications, to lower the TCO(Total Cost ownership) by eliminating maintenance and upgrade projects, and for self-service integration where expertise is not required.</a:t>
            </a:r>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9</a:t>
            </a:fld>
            <a:endParaRPr lang="ko-KR" altLang="en-US"/>
          </a:p>
        </p:txBody>
      </p:sp>
    </p:spTree>
    <p:extLst>
      <p:ext uri="{BB962C8B-B14F-4D97-AF65-F5344CB8AC3E}">
        <p14:creationId xmlns:p14="http://schemas.microsoft.com/office/powerpoint/2010/main" val="17877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18</a:t>
            </a:fld>
            <a:endParaRPr lang="ko-KR" altLang="en-US"/>
          </a:p>
        </p:txBody>
      </p:sp>
    </p:spTree>
    <p:extLst>
      <p:ext uri="{BB962C8B-B14F-4D97-AF65-F5344CB8AC3E}">
        <p14:creationId xmlns:p14="http://schemas.microsoft.com/office/powerpoint/2010/main" val="117946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19</a:t>
            </a:fld>
            <a:endParaRPr lang="ko-KR" altLang="en-US"/>
          </a:p>
        </p:txBody>
      </p:sp>
    </p:spTree>
    <p:extLst>
      <p:ext uri="{BB962C8B-B14F-4D97-AF65-F5344CB8AC3E}">
        <p14:creationId xmlns:p14="http://schemas.microsoft.com/office/powerpoint/2010/main" val="139172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20</a:t>
            </a:fld>
            <a:endParaRPr lang="ko-KR" altLang="en-US"/>
          </a:p>
        </p:txBody>
      </p:sp>
    </p:spTree>
    <p:extLst>
      <p:ext uri="{BB962C8B-B14F-4D97-AF65-F5344CB8AC3E}">
        <p14:creationId xmlns:p14="http://schemas.microsoft.com/office/powerpoint/2010/main" val="242599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ko-KR" altLang="en-US"/>
              <a:t>실시간 처리</a:t>
            </a:r>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21</a:t>
            </a:fld>
            <a:endParaRPr lang="ko-KR" altLang="en-US"/>
          </a:p>
        </p:txBody>
      </p:sp>
    </p:spTree>
    <p:extLst>
      <p:ext uri="{BB962C8B-B14F-4D97-AF65-F5344CB8AC3E}">
        <p14:creationId xmlns:p14="http://schemas.microsoft.com/office/powerpoint/2010/main" val="1849874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23</a:t>
            </a:fld>
            <a:endParaRPr lang="ko-KR" altLang="en-US"/>
          </a:p>
        </p:txBody>
      </p:sp>
    </p:spTree>
    <p:extLst>
      <p:ext uri="{BB962C8B-B14F-4D97-AF65-F5344CB8AC3E}">
        <p14:creationId xmlns:p14="http://schemas.microsoft.com/office/powerpoint/2010/main" val="166378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24</a:t>
            </a:fld>
            <a:endParaRPr lang="ko-KR" altLang="en-US"/>
          </a:p>
        </p:txBody>
      </p:sp>
    </p:spTree>
    <p:extLst>
      <p:ext uri="{BB962C8B-B14F-4D97-AF65-F5344CB8AC3E}">
        <p14:creationId xmlns:p14="http://schemas.microsoft.com/office/powerpoint/2010/main" val="185974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webMethods.io Integration is a powerful integration platform as a service (iPaaS) that enables you to automate tasks by connecting apps and services, such as Marketo, Salesforce, Evernote, and Gmail. It lets your favorite apps exchange data and talk to each other seamlessly, and eliminates the need to hire expensive developers to build your favorite integrations.</a:t>
            </a:r>
          </a:p>
          <a:p>
            <a:endParaRPr lang="en-US" altLang="ko-KR"/>
          </a:p>
          <a:p>
            <a:r>
              <a:rPr lang="en-US" altLang="ko-KR"/>
              <a:t>Use webMethods.io Integration for faster business implementation of SaaS applications, to lower the TCO(Total Cost ownership) by eliminating maintenance and upgrade projects, and for self-service integration where expertise is not required.</a:t>
            </a:r>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10</a:t>
            </a:fld>
            <a:endParaRPr lang="ko-KR" altLang="en-US"/>
          </a:p>
        </p:txBody>
      </p:sp>
    </p:spTree>
    <p:extLst>
      <p:ext uri="{BB962C8B-B14F-4D97-AF65-F5344CB8AC3E}">
        <p14:creationId xmlns:p14="http://schemas.microsoft.com/office/powerpoint/2010/main" val="232999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a:solidFill>
                  <a:schemeClr val="tx1"/>
                </a:solidFill>
                <a:effectLst/>
                <a:latin typeface="+mn-lt"/>
                <a:ea typeface="+mn-ea"/>
                <a:cs typeface="+mn-cs"/>
              </a:rPr>
              <a:t>A </a:t>
            </a:r>
            <a:r>
              <a:rPr lang="en-US" altLang="ko-KR" sz="1200" b="0" i="0" u="none" strike="noStrike" kern="1200">
                <a:solidFill>
                  <a:schemeClr val="tx1"/>
                </a:solidFill>
                <a:effectLst/>
                <a:latin typeface="+mn-lt"/>
                <a:ea typeface="+mn-ea"/>
                <a:cs typeface="+mn-cs"/>
                <a:hlinkClick r:id="rId3"/>
              </a:rPr>
              <a:t>trigger</a:t>
            </a:r>
            <a:r>
              <a:rPr lang="en-US" altLang="ko-KR" sz="1200" b="0" i="0" kern="1200">
                <a:solidFill>
                  <a:schemeClr val="tx1"/>
                </a:solidFill>
                <a:effectLst/>
                <a:latin typeface="+mn-lt"/>
                <a:ea typeface="+mn-ea"/>
                <a:cs typeface="+mn-cs"/>
              </a:rPr>
              <a:t> is something that fires off a workflow, and </a:t>
            </a:r>
            <a:r>
              <a:rPr lang="en-US" altLang="ko-KR" sz="1200" b="0" i="0" u="none" strike="noStrike" kern="1200">
                <a:solidFill>
                  <a:schemeClr val="tx1"/>
                </a:solidFill>
                <a:effectLst/>
                <a:latin typeface="+mn-lt"/>
                <a:ea typeface="+mn-ea"/>
                <a:cs typeface="+mn-cs"/>
                <a:hlinkClick r:id="rId4"/>
              </a:rPr>
              <a:t>actions</a:t>
            </a:r>
            <a:r>
              <a:rPr lang="en-US" altLang="ko-KR" sz="1200" b="0" i="0" kern="1200">
                <a:solidFill>
                  <a:schemeClr val="tx1"/>
                </a:solidFill>
                <a:effectLst/>
                <a:latin typeface="+mn-lt"/>
                <a:ea typeface="+mn-ea"/>
                <a:cs typeface="+mn-cs"/>
              </a:rPr>
              <a:t> are the tasks that the workflow performs automatically.</a:t>
            </a:r>
            <a:endParaRPr lang="en-US" altLang="ko-KR" sz="1200" b="1" i="0" kern="1200">
              <a:solidFill>
                <a:schemeClr val="tx1"/>
              </a:solidFill>
              <a:effectLst/>
              <a:latin typeface="+mn-lt"/>
              <a:ea typeface="+mn-ea"/>
              <a:cs typeface="+mn-cs"/>
            </a:endParaRPr>
          </a:p>
          <a:p>
            <a:endParaRPr lang="en-US" altLang="ko-KR" sz="1200" b="1" i="0" kern="1200">
              <a:solidFill>
                <a:schemeClr val="tx1"/>
              </a:solidFill>
              <a:effectLst/>
              <a:latin typeface="+mn-lt"/>
              <a:ea typeface="+mn-ea"/>
              <a:cs typeface="+mn-cs"/>
            </a:endParaRPr>
          </a:p>
          <a:p>
            <a:r>
              <a:rPr lang="en-US" altLang="ko-KR" sz="1200" b="1" i="0" kern="1200">
                <a:solidFill>
                  <a:schemeClr val="tx1"/>
                </a:solidFill>
                <a:effectLst/>
                <a:latin typeface="+mn-lt"/>
                <a:ea typeface="+mn-ea"/>
                <a:cs typeface="+mn-cs"/>
              </a:rPr>
              <a:t>Whenever you post a new tweet in Twitter, send the tweet content to a Slack channel</a:t>
            </a:r>
            <a:r>
              <a:rPr lang="en-US" altLang="ko-KR" sz="1200" b="0" i="0" kern="1200">
                <a:solidFill>
                  <a:schemeClr val="tx1"/>
                </a:solidFill>
                <a:effectLst/>
                <a:latin typeface="+mn-lt"/>
                <a:ea typeface="+mn-ea"/>
                <a:cs typeface="+mn-cs"/>
              </a:rPr>
              <a:t>.</a:t>
            </a:r>
          </a:p>
          <a:p>
            <a:r>
              <a:rPr lang="en-US" altLang="ko-KR" sz="1200" b="1" i="0" kern="1200">
                <a:solidFill>
                  <a:schemeClr val="tx1"/>
                </a:solidFill>
                <a:effectLst/>
                <a:latin typeface="+mn-lt"/>
                <a:ea typeface="+mn-ea"/>
                <a:cs typeface="+mn-cs"/>
              </a:rPr>
              <a:t>Trigger → When you post a new tweet in Twitter</a:t>
            </a:r>
            <a:endParaRPr lang="en-US" altLang="ko-KR" sz="1200" b="0" i="0" kern="1200">
              <a:solidFill>
                <a:schemeClr val="tx1"/>
              </a:solidFill>
              <a:effectLst/>
              <a:latin typeface="+mn-lt"/>
              <a:ea typeface="+mn-ea"/>
              <a:cs typeface="+mn-cs"/>
            </a:endParaRPr>
          </a:p>
          <a:p>
            <a:r>
              <a:rPr lang="en-US" altLang="ko-KR" sz="1200" b="1" i="0" kern="1200">
                <a:solidFill>
                  <a:schemeClr val="tx1"/>
                </a:solidFill>
                <a:effectLst/>
                <a:latin typeface="+mn-lt"/>
                <a:ea typeface="+mn-ea"/>
                <a:cs typeface="+mn-cs"/>
              </a:rPr>
              <a:t>Actions → Post it on Slack channe</a:t>
            </a:r>
            <a:endParaRPr lang="en-US" altLang="ko-KR" sz="1200" b="0" i="0" kern="1200">
              <a:solidFill>
                <a:schemeClr val="tx1"/>
              </a:solidFill>
              <a:effectLst/>
              <a:latin typeface="+mn-lt"/>
              <a:ea typeface="+mn-ea"/>
              <a:cs typeface="+mn-cs"/>
            </a:endParaRPr>
          </a:p>
          <a:p>
            <a:endParaRPr lang="en-US" altLang="ko-KR"/>
          </a:p>
          <a:p>
            <a:endParaRPr lang="en-US" altLang="ko-KR"/>
          </a:p>
          <a:p>
            <a:r>
              <a:rPr lang="en-US" altLang="ko-KR" sz="1200" b="0" i="0" kern="1200">
                <a:solidFill>
                  <a:schemeClr val="tx1"/>
                </a:solidFill>
                <a:effectLst/>
                <a:latin typeface="+mn-lt"/>
                <a:ea typeface="+mn-ea"/>
                <a:cs typeface="+mn-cs"/>
              </a:rPr>
              <a:t>These connectors allow you to connect to the SaaS providers.</a:t>
            </a:r>
          </a:p>
          <a:p>
            <a:r>
              <a:rPr lang="en-US" altLang="ko-KR" sz="1200" b="0" i="0" kern="1200">
                <a:solidFill>
                  <a:schemeClr val="tx1"/>
                </a:solidFill>
                <a:effectLst/>
                <a:latin typeface="+mn-lt"/>
                <a:ea typeface="+mn-ea"/>
                <a:cs typeface="+mn-cs"/>
              </a:rPr>
              <a:t>This allows you to run a specified sequence based on a field value, try a set of steps, and catch and handle failures. The panel displays conditional expressions, looping structures, and transform pipeline. Conditional expressions perform different computations or actions depending on whether a specified boolean condition evaluates to </a:t>
            </a:r>
            <a:r>
              <a:rPr lang="en-US" altLang="ko-KR" sz="1200" b="0" i="1" kern="1200">
                <a:solidFill>
                  <a:schemeClr val="tx1"/>
                </a:solidFill>
                <a:effectLst/>
                <a:latin typeface="+mn-lt"/>
                <a:ea typeface="+mn-ea"/>
                <a:cs typeface="+mn-cs"/>
              </a:rPr>
              <a:t>true</a:t>
            </a:r>
            <a:r>
              <a:rPr lang="en-US" altLang="ko-KR" sz="1200" b="0" i="0" kern="1200">
                <a:solidFill>
                  <a:schemeClr val="tx1"/>
                </a:solidFill>
                <a:effectLst/>
                <a:latin typeface="+mn-lt"/>
                <a:ea typeface="+mn-ea"/>
                <a:cs typeface="+mn-cs"/>
              </a:rPr>
              <a:t> or </a:t>
            </a:r>
            <a:r>
              <a:rPr lang="en-US" altLang="ko-KR" sz="1200" b="0" i="1" kern="1200">
                <a:solidFill>
                  <a:schemeClr val="tx1"/>
                </a:solidFill>
                <a:effectLst/>
                <a:latin typeface="+mn-lt"/>
                <a:ea typeface="+mn-ea"/>
                <a:cs typeface="+mn-cs"/>
              </a:rPr>
              <a:t>false</a:t>
            </a:r>
            <a:r>
              <a:rPr lang="en-US" altLang="ko-KR" sz="1200" b="0" i="0" kern="1200">
                <a:solidFill>
                  <a:schemeClr val="tx1"/>
                </a:solidFill>
                <a:effectLst/>
                <a:latin typeface="+mn-lt"/>
                <a:ea typeface="+mn-ea"/>
                <a:cs typeface="+mn-cs"/>
              </a:rPr>
              <a:t>.</a:t>
            </a:r>
          </a:p>
          <a:p>
            <a:endParaRPr lang="en-US" altLang="ko-KR" sz="1200" b="0" i="0" kern="1200">
              <a:solidFill>
                <a:schemeClr val="tx1"/>
              </a:solidFill>
              <a:effectLst/>
              <a:latin typeface="+mn-lt"/>
              <a:ea typeface="+mn-ea"/>
              <a:cs typeface="+mn-cs"/>
            </a:endParaRPr>
          </a:p>
          <a:p>
            <a:r>
              <a:rPr lang="en-US" altLang="ko-KR" sz="1200" b="0" i="0" kern="1200">
                <a:solidFill>
                  <a:schemeClr val="tx1"/>
                </a:solidFill>
                <a:effectLst/>
                <a:latin typeface="+mn-lt"/>
                <a:ea typeface="+mn-ea"/>
                <a:cs typeface="+mn-cs"/>
              </a:rPr>
              <a:t>This enables you to invoke other FlowServices from the current FlowService. The input and output of the referred FlowService must be accordingly mapped for a successful execution.</a:t>
            </a:r>
          </a:p>
          <a:p>
            <a:endParaRPr lang="en-US" altLang="ko-KR" sz="1200" b="0" i="0" kern="1200">
              <a:solidFill>
                <a:schemeClr val="tx1"/>
              </a:solidFill>
              <a:effectLst/>
              <a:latin typeface="+mn-lt"/>
              <a:ea typeface="+mn-ea"/>
              <a:cs typeface="+mn-cs"/>
            </a:endParaRPr>
          </a:p>
          <a:p>
            <a:r>
              <a:rPr lang="en-US" altLang="ko-KR" sz="1200" b="0" i="0" kern="1200">
                <a:solidFill>
                  <a:schemeClr val="tx1"/>
                </a:solidFill>
                <a:effectLst/>
                <a:latin typeface="+mn-lt"/>
                <a:ea typeface="+mn-ea"/>
                <a:cs typeface="+mn-cs"/>
              </a:rPr>
              <a:t>FlowService </a:t>
            </a:r>
            <a:r>
              <a:rPr lang="ko-KR" altLang="en-US" sz="1200" b="0" i="0" kern="1200">
                <a:solidFill>
                  <a:schemeClr val="tx1"/>
                </a:solidFill>
                <a:effectLst/>
                <a:latin typeface="+mn-lt"/>
                <a:ea typeface="+mn-ea"/>
                <a:cs typeface="+mn-cs"/>
              </a:rPr>
              <a:t>에서 </a:t>
            </a:r>
            <a:r>
              <a:rPr lang="en-US" altLang="ko-KR" sz="1200" b="0" i="0" kern="1200">
                <a:solidFill>
                  <a:schemeClr val="tx1"/>
                </a:solidFill>
                <a:effectLst/>
                <a:latin typeface="+mn-lt"/>
                <a:ea typeface="+mn-ea"/>
                <a:cs typeface="+mn-cs"/>
              </a:rPr>
              <a:t>text</a:t>
            </a:r>
            <a:r>
              <a:rPr lang="ko-KR" altLang="en-US" sz="1200" b="0" i="0" kern="1200">
                <a:solidFill>
                  <a:schemeClr val="tx1"/>
                </a:solidFill>
                <a:effectLst/>
                <a:latin typeface="+mn-lt"/>
                <a:ea typeface="+mn-ea"/>
                <a:cs typeface="+mn-cs"/>
              </a:rPr>
              <a:t>를 찾거나</a:t>
            </a:r>
            <a:r>
              <a:rPr lang="en-US" altLang="ko-KR" sz="1200" b="0" i="0" kern="1200">
                <a:solidFill>
                  <a:schemeClr val="tx1"/>
                </a:solidFill>
                <a:effectLst/>
                <a:latin typeface="+mn-lt"/>
                <a:ea typeface="+mn-ea"/>
                <a:cs typeface="+mn-cs"/>
              </a:rPr>
              <a:t>, </a:t>
            </a:r>
            <a:r>
              <a:rPr lang="ko-KR" altLang="en-US" sz="1200" b="0" i="0" kern="1200">
                <a:solidFill>
                  <a:schemeClr val="tx1"/>
                </a:solidFill>
                <a:effectLst/>
                <a:latin typeface="+mn-lt"/>
                <a:ea typeface="+mn-ea"/>
                <a:cs typeface="+mn-cs"/>
              </a:rPr>
              <a:t>주고받는 데이터를 </a:t>
            </a:r>
            <a:r>
              <a:rPr lang="en-US" altLang="ko-KR" sz="1200" b="0" i="0" kern="1200">
                <a:solidFill>
                  <a:schemeClr val="tx1"/>
                </a:solidFill>
                <a:effectLst/>
                <a:latin typeface="+mn-lt"/>
                <a:ea typeface="+mn-ea"/>
                <a:cs typeface="+mn-cs"/>
              </a:rPr>
              <a:t>debug</a:t>
            </a:r>
            <a:r>
              <a:rPr lang="ko-KR" altLang="en-US" sz="1200" b="0" i="0" kern="1200">
                <a:solidFill>
                  <a:schemeClr val="tx1"/>
                </a:solidFill>
                <a:effectLst/>
                <a:latin typeface="+mn-lt"/>
                <a:ea typeface="+mn-ea"/>
                <a:cs typeface="+mn-cs"/>
              </a:rPr>
              <a:t>하거나</a:t>
            </a:r>
            <a:r>
              <a:rPr lang="en-US" altLang="ko-KR" sz="1200" b="0" i="0" kern="1200">
                <a:solidFill>
                  <a:schemeClr val="tx1"/>
                </a:solidFill>
                <a:effectLst/>
                <a:latin typeface="+mn-lt"/>
                <a:ea typeface="+mn-ea"/>
                <a:cs typeface="+mn-cs"/>
              </a:rPr>
              <a:t>, </a:t>
            </a:r>
            <a:r>
              <a:rPr lang="ko-KR" altLang="en-US" sz="1200" b="0" i="0" kern="1200">
                <a:solidFill>
                  <a:schemeClr val="tx1"/>
                </a:solidFill>
                <a:effectLst/>
                <a:latin typeface="+mn-lt"/>
                <a:ea typeface="+mn-ea"/>
                <a:cs typeface="+mn-cs"/>
              </a:rPr>
              <a:t>실시간으로 </a:t>
            </a:r>
            <a:r>
              <a:rPr lang="en-US" altLang="ko-KR" sz="1200" b="0" i="0" kern="1200">
                <a:solidFill>
                  <a:schemeClr val="tx1"/>
                </a:solidFill>
                <a:effectLst/>
                <a:latin typeface="+mn-lt"/>
                <a:ea typeface="+mn-ea"/>
                <a:cs typeface="+mn-cs"/>
              </a:rPr>
              <a:t>FlowService</a:t>
            </a:r>
            <a:r>
              <a:rPr lang="ko-KR" altLang="en-US" sz="1200" b="0" i="0" kern="1200">
                <a:solidFill>
                  <a:schemeClr val="tx1"/>
                </a:solidFill>
                <a:effectLst/>
                <a:latin typeface="+mn-lt"/>
                <a:ea typeface="+mn-ea"/>
                <a:cs typeface="+mn-cs"/>
              </a:rPr>
              <a:t>를 테스트 해보는 등의 동작 가능</a:t>
            </a:r>
            <a:r>
              <a:rPr lang="en-US" altLang="ko-KR" sz="1200" b="0" i="0" kern="1200">
                <a:solidFill>
                  <a:schemeClr val="tx1"/>
                </a:solidFill>
                <a:effectLst/>
                <a:latin typeface="+mn-lt"/>
                <a:ea typeface="+mn-ea"/>
                <a:cs typeface="+mn-cs"/>
              </a:rPr>
              <a:t>.</a:t>
            </a:r>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11</a:t>
            </a:fld>
            <a:endParaRPr lang="ko-KR" altLang="en-US"/>
          </a:p>
        </p:txBody>
      </p:sp>
    </p:spTree>
    <p:extLst>
      <p:ext uri="{BB962C8B-B14F-4D97-AF65-F5344CB8AC3E}">
        <p14:creationId xmlns:p14="http://schemas.microsoft.com/office/powerpoint/2010/main" val="277690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project</a:t>
            </a:r>
            <a:r>
              <a:rPr lang="ko-KR" altLang="en-US"/>
              <a:t>는 폴더와 같음</a:t>
            </a:r>
            <a:endParaRPr lang="en-US" altLang="ko-KR"/>
          </a:p>
          <a:p>
            <a:r>
              <a:rPr lang="ko-KR" altLang="en-US"/>
              <a:t>사용자가 생성한 </a:t>
            </a:r>
            <a:r>
              <a:rPr lang="en-US" altLang="ko-KR"/>
              <a:t>asset, workflow, flowservices</a:t>
            </a:r>
            <a:r>
              <a:rPr lang="ko-KR" altLang="en-US"/>
              <a:t>가 이 안에 들어있음</a:t>
            </a:r>
            <a:endParaRPr lang="en-US" altLang="ko-KR"/>
          </a:p>
          <a:p>
            <a:r>
              <a:rPr lang="ko-KR" altLang="en-US"/>
              <a:t>계층으로 치면 </a:t>
            </a:r>
            <a:r>
              <a:rPr lang="en-US" altLang="ko-KR"/>
              <a:t>webmethod.io</a:t>
            </a:r>
            <a:r>
              <a:rPr lang="ko-KR" altLang="en-US"/>
              <a:t>에서 두 번째 계층</a:t>
            </a:r>
            <a:r>
              <a:rPr lang="en-US" altLang="ko-KR"/>
              <a:t>. </a:t>
            </a:r>
            <a:r>
              <a:rPr lang="ko-KR" altLang="en-US"/>
              <a:t>최상위는 계정</a:t>
            </a:r>
            <a:r>
              <a:rPr lang="en-US" altLang="ko-KR"/>
              <a:t>.</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12</a:t>
            </a:fld>
            <a:endParaRPr lang="ko-KR" altLang="en-US"/>
          </a:p>
        </p:txBody>
      </p:sp>
    </p:spTree>
    <p:extLst>
      <p:ext uri="{BB962C8B-B14F-4D97-AF65-F5344CB8AC3E}">
        <p14:creationId xmlns:p14="http://schemas.microsoft.com/office/powerpoint/2010/main" val="310511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project</a:t>
            </a:r>
            <a:r>
              <a:rPr lang="ko-KR" altLang="en-US"/>
              <a:t>는 폴더와 같음</a:t>
            </a:r>
            <a:endParaRPr lang="en-US" altLang="ko-KR"/>
          </a:p>
          <a:p>
            <a:r>
              <a:rPr lang="ko-KR" altLang="en-US"/>
              <a:t>사용자가 생성한 </a:t>
            </a:r>
            <a:r>
              <a:rPr lang="en-US" altLang="ko-KR"/>
              <a:t>asset, workflow, flowservices</a:t>
            </a:r>
            <a:r>
              <a:rPr lang="ko-KR" altLang="en-US"/>
              <a:t>가 이 안에 들어있음</a:t>
            </a:r>
            <a:endParaRPr lang="en-US" altLang="ko-KR"/>
          </a:p>
          <a:p>
            <a:r>
              <a:rPr lang="ko-KR" altLang="en-US"/>
              <a:t>계층으로 치면 </a:t>
            </a:r>
            <a:r>
              <a:rPr lang="en-US" altLang="ko-KR"/>
              <a:t>webmethod.io</a:t>
            </a:r>
            <a:r>
              <a:rPr lang="ko-KR" altLang="en-US"/>
              <a:t>에서 두 번째 계층</a:t>
            </a:r>
            <a:r>
              <a:rPr lang="en-US" altLang="ko-KR"/>
              <a:t>. </a:t>
            </a:r>
            <a:r>
              <a:rPr lang="ko-KR" altLang="en-US"/>
              <a:t>최상위는 계정</a:t>
            </a:r>
            <a:r>
              <a:rPr lang="en-US" altLang="ko-KR"/>
              <a:t>.</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13</a:t>
            </a:fld>
            <a:endParaRPr lang="ko-KR" altLang="en-US"/>
          </a:p>
        </p:txBody>
      </p:sp>
    </p:spTree>
    <p:extLst>
      <p:ext uri="{BB962C8B-B14F-4D97-AF65-F5344CB8AC3E}">
        <p14:creationId xmlns:p14="http://schemas.microsoft.com/office/powerpoint/2010/main" val="424807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project</a:t>
            </a:r>
            <a:r>
              <a:rPr lang="ko-KR" altLang="en-US"/>
              <a:t>는 폴더와 같음</a:t>
            </a:r>
            <a:endParaRPr lang="en-US" altLang="ko-KR"/>
          </a:p>
          <a:p>
            <a:r>
              <a:rPr lang="ko-KR" altLang="en-US"/>
              <a:t>사용자가 생성한 </a:t>
            </a:r>
            <a:r>
              <a:rPr lang="en-US" altLang="ko-KR"/>
              <a:t>asset, workflow, flowservices</a:t>
            </a:r>
            <a:r>
              <a:rPr lang="ko-KR" altLang="en-US"/>
              <a:t>가 이 안에 들어있음</a:t>
            </a:r>
            <a:endParaRPr lang="en-US" altLang="ko-KR"/>
          </a:p>
          <a:p>
            <a:r>
              <a:rPr lang="ko-KR" altLang="en-US"/>
              <a:t>계층으로 치면 </a:t>
            </a:r>
            <a:r>
              <a:rPr lang="en-US" altLang="ko-KR"/>
              <a:t>webmethod.io</a:t>
            </a:r>
            <a:r>
              <a:rPr lang="ko-KR" altLang="en-US"/>
              <a:t>에서 두 번째 계층</a:t>
            </a:r>
            <a:r>
              <a:rPr lang="en-US" altLang="ko-KR"/>
              <a:t>. </a:t>
            </a:r>
            <a:r>
              <a:rPr lang="ko-KR" altLang="en-US"/>
              <a:t>최상위는 계정</a:t>
            </a:r>
            <a:r>
              <a:rPr lang="en-US" altLang="ko-KR"/>
              <a:t>.</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14</a:t>
            </a:fld>
            <a:endParaRPr lang="ko-KR" altLang="en-US"/>
          </a:p>
        </p:txBody>
      </p:sp>
    </p:spTree>
    <p:extLst>
      <p:ext uri="{BB962C8B-B14F-4D97-AF65-F5344CB8AC3E}">
        <p14:creationId xmlns:p14="http://schemas.microsoft.com/office/powerpoint/2010/main" val="396367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sz="1200" b="0" i="0" u="none" strike="noStrike" kern="1200">
                <a:solidFill>
                  <a:schemeClr val="tx1"/>
                </a:solidFill>
                <a:effectLst/>
                <a:latin typeface="+mn-lt"/>
                <a:ea typeface="+mn-ea"/>
                <a:cs typeface="+mn-cs"/>
              </a:rPr>
              <a:t>webMethods.io Integration will automate the execution following the workflow.</a:t>
            </a:r>
            <a:endParaRPr lang="en-US" altLang="ko-KR" b="0">
              <a:effectLst/>
            </a:endParaRPr>
          </a:p>
          <a:p>
            <a:pPr rtl="0"/>
            <a:r>
              <a:rPr lang="en-US" altLang="ko-KR" sz="1200" b="0" i="0" u="none" strike="noStrike" kern="1200">
                <a:solidFill>
                  <a:schemeClr val="tx1"/>
                </a:solidFill>
                <a:effectLst/>
                <a:latin typeface="+mn-lt"/>
                <a:ea typeface="+mn-ea"/>
                <a:cs typeface="+mn-cs"/>
              </a:rPr>
              <a:t>In simple words, creating a workflow is like defining your conditions: </a:t>
            </a:r>
            <a:r>
              <a:rPr lang="en-US" altLang="ko-KR" sz="1200" b="0" i="1" u="none" strike="noStrike" kern="1200">
                <a:solidFill>
                  <a:schemeClr val="tx1"/>
                </a:solidFill>
                <a:effectLst/>
                <a:latin typeface="+mn-lt"/>
                <a:ea typeface="+mn-ea"/>
                <a:cs typeface="+mn-cs"/>
              </a:rPr>
              <a:t>When an event occurs in ‘Service A’, do something in ‘Service B’, and (optionally) pass on the data to ‘Service C’, ‘Service D’, and ‘Service E.</a:t>
            </a:r>
            <a:endParaRPr lang="en-US" altLang="ko-KR" b="0">
              <a:effectLst/>
            </a:endParaRPr>
          </a:p>
          <a:p>
            <a:pPr rtl="0"/>
            <a:r>
              <a:rPr lang="en-US" altLang="ko-KR" sz="1200" b="0" i="1" u="none" strike="noStrike" kern="1200">
                <a:solidFill>
                  <a:schemeClr val="tx1"/>
                </a:solidFill>
                <a:effectLst/>
                <a:latin typeface="+mn-lt"/>
                <a:ea typeface="+mn-ea"/>
                <a:cs typeface="+mn-cs"/>
              </a:rPr>
              <a:t>webMethods.io Integration offers hundreds of web services for workflows. With the help of these, you can create custom workflows by defining triggers and actions, and automate almost every aspect of your work life.</a:t>
            </a:r>
            <a:endParaRPr lang="en-US" altLang="ko-KR" b="0">
              <a:effectLst/>
            </a:endParaRPr>
          </a:p>
          <a:p>
            <a:pPr rtl="0" fontAlgn="base"/>
            <a:br>
              <a:rPr lang="en-US" altLang="ko-KR" b="0">
                <a:effectLst/>
              </a:rPr>
            </a:br>
            <a:r>
              <a:rPr lang="en-US" altLang="ko-KR" sz="1200" b="0" i="0" u="none" strike="noStrike" kern="1200">
                <a:solidFill>
                  <a:schemeClr val="tx1"/>
                </a:solidFill>
                <a:effectLst/>
                <a:latin typeface="+mn-lt"/>
                <a:ea typeface="+mn-ea"/>
                <a:cs typeface="+mn-cs"/>
              </a:rPr>
              <a:t>When </a:t>
            </a:r>
            <a:r>
              <a:rPr lang="en-US" altLang="ko-KR" sz="1200" b="1" i="0" u="none" strike="noStrike" kern="1200">
                <a:solidFill>
                  <a:schemeClr val="tx1"/>
                </a:solidFill>
                <a:effectLst/>
                <a:latin typeface="+mn-lt"/>
                <a:ea typeface="+mn-ea"/>
                <a:cs typeface="+mn-cs"/>
              </a:rPr>
              <a:t>a new note is created</a:t>
            </a:r>
            <a:r>
              <a:rPr lang="en-US" altLang="ko-KR" sz="1200" b="0" i="0" u="none" strike="noStrike" kern="1200">
                <a:solidFill>
                  <a:schemeClr val="tx1"/>
                </a:solidFill>
                <a:effectLst/>
                <a:latin typeface="+mn-lt"/>
                <a:ea typeface="+mn-ea"/>
                <a:cs typeface="+mn-cs"/>
              </a:rPr>
              <a:t> in my Evernote account, </a:t>
            </a:r>
            <a:r>
              <a:rPr lang="en-US" altLang="ko-KR" sz="1200" b="1" i="0" u="none" strike="noStrike" kern="1200">
                <a:solidFill>
                  <a:schemeClr val="tx1"/>
                </a:solidFill>
                <a:effectLst/>
                <a:latin typeface="+mn-lt"/>
                <a:ea typeface="+mn-ea"/>
                <a:cs typeface="+mn-cs"/>
              </a:rPr>
              <a:t>translate the note</a:t>
            </a:r>
            <a:r>
              <a:rPr lang="en-US" altLang="ko-KR" sz="1200" b="0" i="0" u="none" strike="noStrike" kern="1200">
                <a:solidFill>
                  <a:schemeClr val="tx1"/>
                </a:solidFill>
                <a:effectLst/>
                <a:latin typeface="+mn-lt"/>
                <a:ea typeface="+mn-ea"/>
                <a:cs typeface="+mn-cs"/>
              </a:rPr>
              <a:t> in Spanish (using Google Translate Text), and send the translated text </a:t>
            </a:r>
            <a:r>
              <a:rPr lang="en-US" altLang="ko-KR" sz="1200" b="1" i="0" u="none" strike="noStrike" kern="1200">
                <a:solidFill>
                  <a:schemeClr val="tx1"/>
                </a:solidFill>
                <a:effectLst/>
                <a:latin typeface="+mn-lt"/>
                <a:ea typeface="+mn-ea"/>
                <a:cs typeface="+mn-cs"/>
              </a:rPr>
              <a:t>to my Gmail account</a:t>
            </a:r>
            <a:r>
              <a:rPr lang="en-US" altLang="ko-KR" sz="1200" b="0" i="0" u="none" strike="noStrike" kern="1200">
                <a:solidFill>
                  <a:schemeClr val="tx1"/>
                </a:solidFill>
                <a:effectLst/>
                <a:latin typeface="+mn-lt"/>
                <a:ea typeface="+mn-ea"/>
                <a:cs typeface="+mn-cs"/>
              </a:rPr>
              <a:t>.</a:t>
            </a:r>
            <a:br>
              <a:rPr lang="en-US" altLang="ko-KR" sz="1200" b="0" i="0" u="none" strike="noStrike" kern="1200">
                <a:solidFill>
                  <a:schemeClr val="tx1"/>
                </a:solidFill>
                <a:effectLst/>
                <a:latin typeface="+mn-lt"/>
                <a:ea typeface="+mn-ea"/>
                <a:cs typeface="+mn-cs"/>
              </a:rPr>
            </a:br>
            <a:br>
              <a:rPr lang="en-US" altLang="ko-KR" sz="1200" b="0" i="0" u="none" strike="noStrike" kern="1200">
                <a:solidFill>
                  <a:schemeClr val="tx1"/>
                </a:solidFill>
                <a:effectLst/>
                <a:latin typeface="+mn-lt"/>
                <a:ea typeface="+mn-ea"/>
                <a:cs typeface="+mn-cs"/>
              </a:rPr>
            </a:br>
            <a:r>
              <a:rPr lang="en-US" altLang="ko-KR" sz="1200" b="0" i="0" u="none" strike="noStrike" kern="1200">
                <a:solidFill>
                  <a:schemeClr val="tx1"/>
                </a:solidFill>
                <a:effectLst/>
                <a:latin typeface="+mn-lt"/>
                <a:ea typeface="+mn-ea"/>
                <a:cs typeface="+mn-cs"/>
              </a:rPr>
              <a:t>or</a:t>
            </a:r>
          </a:p>
          <a:p>
            <a:pPr rtl="0" fontAlgn="base"/>
            <a:r>
              <a:rPr lang="en-US" altLang="ko-KR" sz="1200" b="0" i="0" u="none" strike="noStrike" kern="1200">
                <a:solidFill>
                  <a:schemeClr val="tx1"/>
                </a:solidFill>
                <a:effectLst/>
                <a:latin typeface="+mn-lt"/>
                <a:ea typeface="+mn-ea"/>
                <a:cs typeface="+mn-cs"/>
              </a:rPr>
              <a:t>When a </a:t>
            </a:r>
            <a:r>
              <a:rPr lang="en-US" altLang="ko-KR" sz="1200" b="1" i="0" u="none" strike="noStrike" kern="1200">
                <a:solidFill>
                  <a:schemeClr val="tx1"/>
                </a:solidFill>
                <a:effectLst/>
                <a:latin typeface="+mn-lt"/>
                <a:ea typeface="+mn-ea"/>
                <a:cs typeface="+mn-cs"/>
              </a:rPr>
              <a:t>new bug</a:t>
            </a:r>
            <a:r>
              <a:rPr lang="en-US" altLang="ko-KR" sz="1200" b="0" i="0" u="none" strike="noStrike" kern="1200">
                <a:solidFill>
                  <a:schemeClr val="tx1"/>
                </a:solidFill>
                <a:effectLst/>
                <a:latin typeface="+mn-lt"/>
                <a:ea typeface="+mn-ea"/>
                <a:cs typeface="+mn-cs"/>
              </a:rPr>
              <a:t> is created in   Projects, </a:t>
            </a:r>
            <a:r>
              <a:rPr lang="en-US" altLang="ko-KR" sz="1200" b="1" i="0" u="none" strike="noStrike" kern="1200">
                <a:solidFill>
                  <a:schemeClr val="tx1"/>
                </a:solidFill>
                <a:effectLst/>
                <a:latin typeface="+mn-lt"/>
                <a:ea typeface="+mn-ea"/>
                <a:cs typeface="+mn-cs"/>
              </a:rPr>
              <a:t>create a new card</a:t>
            </a:r>
            <a:r>
              <a:rPr lang="en-US" altLang="ko-KR" sz="1200" b="0" i="0" u="none" strike="noStrike" kern="1200">
                <a:solidFill>
                  <a:schemeClr val="tx1"/>
                </a:solidFill>
                <a:effectLst/>
                <a:latin typeface="+mn-lt"/>
                <a:ea typeface="+mn-ea"/>
                <a:cs typeface="+mn-cs"/>
              </a:rPr>
              <a:t> in Trello, and </a:t>
            </a:r>
            <a:r>
              <a:rPr lang="en-US" altLang="ko-KR" sz="1200" b="1" i="0" u="none" strike="noStrike" kern="1200">
                <a:solidFill>
                  <a:schemeClr val="tx1"/>
                </a:solidFill>
                <a:effectLst/>
                <a:latin typeface="+mn-lt"/>
                <a:ea typeface="+mn-ea"/>
                <a:cs typeface="+mn-cs"/>
              </a:rPr>
              <a:t>send me a text message</a:t>
            </a:r>
            <a:r>
              <a:rPr lang="en-US" altLang="ko-KR" sz="1200" b="0" i="0" u="none" strike="noStrike" kern="1200">
                <a:solidFill>
                  <a:schemeClr val="tx1"/>
                </a:solidFill>
                <a:effectLst/>
                <a:latin typeface="+mn-lt"/>
                <a:ea typeface="+mn-ea"/>
                <a:cs typeface="+mn-cs"/>
              </a:rPr>
              <a:t> on my mobile phone.</a:t>
            </a:r>
          </a:p>
          <a:p>
            <a:br>
              <a:rPr lang="en-US" altLang="ko-KR" b="0">
                <a:effectLst/>
              </a:rPr>
            </a:br>
            <a:endParaRPr lang="ko-KR" altLang="en-US"/>
          </a:p>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15</a:t>
            </a:fld>
            <a:endParaRPr lang="ko-KR" altLang="en-US"/>
          </a:p>
        </p:txBody>
      </p:sp>
    </p:spTree>
    <p:extLst>
      <p:ext uri="{BB962C8B-B14F-4D97-AF65-F5344CB8AC3E}">
        <p14:creationId xmlns:p14="http://schemas.microsoft.com/office/powerpoint/2010/main" val="60084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a:solidFill>
                  <a:schemeClr val="tx1"/>
                </a:solidFill>
                <a:effectLst/>
                <a:latin typeface="+mn-lt"/>
                <a:ea typeface="+mn-ea"/>
                <a:cs typeface="+mn-cs"/>
              </a:rPr>
              <a:t>A </a:t>
            </a:r>
            <a:r>
              <a:rPr lang="en-US" altLang="ko-KR" sz="1200" b="0" i="0" u="none" strike="noStrike" kern="1200">
                <a:solidFill>
                  <a:schemeClr val="tx1"/>
                </a:solidFill>
                <a:effectLst/>
                <a:latin typeface="+mn-lt"/>
                <a:ea typeface="+mn-ea"/>
                <a:cs typeface="+mn-cs"/>
                <a:hlinkClick r:id="rId3"/>
              </a:rPr>
              <a:t>trigger</a:t>
            </a:r>
            <a:r>
              <a:rPr lang="en-US" altLang="ko-KR" sz="1200" b="0" i="0" kern="1200">
                <a:solidFill>
                  <a:schemeClr val="tx1"/>
                </a:solidFill>
                <a:effectLst/>
                <a:latin typeface="+mn-lt"/>
                <a:ea typeface="+mn-ea"/>
                <a:cs typeface="+mn-cs"/>
              </a:rPr>
              <a:t> is something that fires off a workflow, and </a:t>
            </a:r>
            <a:r>
              <a:rPr lang="en-US" altLang="ko-KR" sz="1200" b="0" i="0" u="none" strike="noStrike" kern="1200">
                <a:solidFill>
                  <a:schemeClr val="tx1"/>
                </a:solidFill>
                <a:effectLst/>
                <a:latin typeface="+mn-lt"/>
                <a:ea typeface="+mn-ea"/>
                <a:cs typeface="+mn-cs"/>
                <a:hlinkClick r:id="rId4"/>
              </a:rPr>
              <a:t>actions</a:t>
            </a:r>
            <a:r>
              <a:rPr lang="en-US" altLang="ko-KR" sz="1200" b="0" i="0" kern="1200">
                <a:solidFill>
                  <a:schemeClr val="tx1"/>
                </a:solidFill>
                <a:effectLst/>
                <a:latin typeface="+mn-lt"/>
                <a:ea typeface="+mn-ea"/>
                <a:cs typeface="+mn-cs"/>
              </a:rPr>
              <a:t> are the tasks that the workflow performs automatically.</a:t>
            </a:r>
            <a:endParaRPr lang="en-US" altLang="ko-KR" sz="1200" b="1" i="0" kern="1200">
              <a:solidFill>
                <a:schemeClr val="tx1"/>
              </a:solidFill>
              <a:effectLst/>
              <a:latin typeface="+mn-lt"/>
              <a:ea typeface="+mn-ea"/>
              <a:cs typeface="+mn-cs"/>
            </a:endParaRPr>
          </a:p>
          <a:p>
            <a:endParaRPr lang="en-US" altLang="ko-KR" sz="1200" b="1" i="0" kern="1200">
              <a:solidFill>
                <a:schemeClr val="tx1"/>
              </a:solidFill>
              <a:effectLst/>
              <a:latin typeface="+mn-lt"/>
              <a:ea typeface="+mn-ea"/>
              <a:cs typeface="+mn-cs"/>
            </a:endParaRPr>
          </a:p>
          <a:p>
            <a:r>
              <a:rPr lang="en-US" altLang="ko-KR" sz="1200" b="1" i="0" kern="1200">
                <a:solidFill>
                  <a:schemeClr val="tx1"/>
                </a:solidFill>
                <a:effectLst/>
                <a:latin typeface="+mn-lt"/>
                <a:ea typeface="+mn-ea"/>
                <a:cs typeface="+mn-cs"/>
              </a:rPr>
              <a:t>Whenever you post a new tweet in Twitter, send the tweet content to a Slack channel</a:t>
            </a:r>
            <a:r>
              <a:rPr lang="en-US" altLang="ko-KR" sz="1200" b="0" i="0" kern="1200">
                <a:solidFill>
                  <a:schemeClr val="tx1"/>
                </a:solidFill>
                <a:effectLst/>
                <a:latin typeface="+mn-lt"/>
                <a:ea typeface="+mn-ea"/>
                <a:cs typeface="+mn-cs"/>
              </a:rPr>
              <a:t>.</a:t>
            </a:r>
          </a:p>
          <a:p>
            <a:r>
              <a:rPr lang="en-US" altLang="ko-KR" sz="1200" b="1" i="0" kern="1200">
                <a:solidFill>
                  <a:schemeClr val="tx1"/>
                </a:solidFill>
                <a:effectLst/>
                <a:latin typeface="+mn-lt"/>
                <a:ea typeface="+mn-ea"/>
                <a:cs typeface="+mn-cs"/>
              </a:rPr>
              <a:t>Trigger → When you post a new tweet in Twitter</a:t>
            </a:r>
            <a:endParaRPr lang="en-US" altLang="ko-KR" sz="1200" b="0" i="0" kern="1200">
              <a:solidFill>
                <a:schemeClr val="tx1"/>
              </a:solidFill>
              <a:effectLst/>
              <a:latin typeface="+mn-lt"/>
              <a:ea typeface="+mn-ea"/>
              <a:cs typeface="+mn-cs"/>
            </a:endParaRPr>
          </a:p>
          <a:p>
            <a:r>
              <a:rPr lang="en-US" altLang="ko-KR" sz="1200" b="1" i="0" kern="1200">
                <a:solidFill>
                  <a:schemeClr val="tx1"/>
                </a:solidFill>
                <a:effectLst/>
                <a:latin typeface="+mn-lt"/>
                <a:ea typeface="+mn-ea"/>
                <a:cs typeface="+mn-cs"/>
              </a:rPr>
              <a:t>Actions → Post it on Slack channe</a:t>
            </a:r>
            <a:endParaRPr lang="en-US" altLang="ko-KR" sz="1200" b="0" i="0" kern="1200">
              <a:solidFill>
                <a:schemeClr val="tx1"/>
              </a:solidFill>
              <a:effectLst/>
              <a:latin typeface="+mn-lt"/>
              <a:ea typeface="+mn-ea"/>
              <a:cs typeface="+mn-cs"/>
            </a:endParaRPr>
          </a:p>
          <a:p>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16</a:t>
            </a:fld>
            <a:endParaRPr lang="ko-KR" altLang="en-US"/>
          </a:p>
        </p:txBody>
      </p:sp>
    </p:spTree>
    <p:extLst>
      <p:ext uri="{BB962C8B-B14F-4D97-AF65-F5344CB8AC3E}">
        <p14:creationId xmlns:p14="http://schemas.microsoft.com/office/powerpoint/2010/main" val="2052083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endParaRPr lang="ko-KR" altLang="en-US"/>
          </a:p>
        </p:txBody>
      </p:sp>
      <p:sp>
        <p:nvSpPr>
          <p:cNvPr id="4" name="슬라이드 번호 개체 틀 3"/>
          <p:cNvSpPr>
            <a:spLocks noGrp="1"/>
          </p:cNvSpPr>
          <p:nvPr>
            <p:ph type="sldNum" sz="quarter" idx="5"/>
          </p:nvPr>
        </p:nvSpPr>
        <p:spPr/>
        <p:txBody>
          <a:bodyPr/>
          <a:lstStyle/>
          <a:p>
            <a:fld id="{10EFC0C0-C89B-47A1-BFF6-D0DBD7BDEA23}" type="slidenum">
              <a:rPr lang="ko-KR" altLang="en-US" smtClean="0"/>
              <a:t>17</a:t>
            </a:fld>
            <a:endParaRPr lang="ko-KR" altLang="en-US"/>
          </a:p>
        </p:txBody>
      </p:sp>
    </p:spTree>
    <p:extLst>
      <p:ext uri="{BB962C8B-B14F-4D97-AF65-F5344CB8AC3E}">
        <p14:creationId xmlns:p14="http://schemas.microsoft.com/office/powerpoint/2010/main" val="147330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87A128-4139-4E15-A647-8F1676DC07B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06C3893-6AF8-44EF-8FFF-458A7489C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8FDFE76-666F-45DB-90A4-5BD26F5ACC18}"/>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18711E92-0625-4965-9B17-41FDD386DD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31D430-BEC3-452D-9FFC-F2A989B43BF5}"/>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301006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8AEDAA-DB27-452B-8EDF-C00F7E1E559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06FC30D-16F6-4266-94DC-36731060D72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177BFE2-A97F-45A9-BED5-93367C1F999E}"/>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F649C43C-1BE8-4848-864F-D59353370AE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767B6FC-F4B9-4F36-B8D7-189F54109A7C}"/>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333330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DD03C8E-0E4F-4F16-AFE4-AA66D4C91B2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4CA9DFF-FFD7-42D2-AD63-CF45C2FADAF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A183C0-6569-48F5-9C73-2820F9166198}"/>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9E88D49A-4FEC-4A8C-9E0C-96BB97E0D3F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90314E-F059-400A-8DA2-3F708268951C}"/>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119606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75C1CD-7175-4AEB-A52A-43C77DC7EA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A7F1918-6B40-4B4F-BDB2-A473B094BF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1CC14AE-560E-42BB-B328-6D9F31490078}"/>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BF71841B-1036-4497-857A-89207B38F6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1635AE-1053-47F5-8CAA-4636C187F52F}"/>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234213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42E042-F363-4837-9742-1B3AD9CF1B5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04CB656-8298-4BAA-9A75-437AEDFDB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6BB304E-611C-4AC7-A542-4371993374E0}"/>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BD90356B-D168-4359-ACE0-50F17ADFDC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31B2A1-4400-4E6B-9AF9-477A19497830}"/>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330984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ED8A4A-A78D-4F9C-BA8A-89D0C4C46A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401C04F-2417-4D0B-A8BB-D5EEAB73F93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2BE7A6A-C769-4E10-8D90-1C940074580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F673B58-CF74-4E5A-80B1-E977CDAFC6AA}"/>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6" name="바닥글 개체 틀 5">
            <a:extLst>
              <a:ext uri="{FF2B5EF4-FFF2-40B4-BE49-F238E27FC236}">
                <a16:creationId xmlns:a16="http://schemas.microsoft.com/office/drawing/2014/main" id="{36040AD5-DCC8-4A5B-8BD5-54D8EBCDE8A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9DB1443-416F-401E-B6A5-A1E87F846507}"/>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201836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CBC68B-D43C-4A7E-A0D3-07C3B565EA1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8949CE8-85F0-4BAF-8E8E-DF1D1E54C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77B685E-2A4B-449A-AC19-E3B55CD28C4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324A50A-F094-4C54-B022-74EBB267F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5E9CFC6-F4BB-4B02-B09F-D7448D18B25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366D7D-5A15-46F5-934D-6C3EEB74A018}"/>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8" name="바닥글 개체 틀 7">
            <a:extLst>
              <a:ext uri="{FF2B5EF4-FFF2-40B4-BE49-F238E27FC236}">
                <a16:creationId xmlns:a16="http://schemas.microsoft.com/office/drawing/2014/main" id="{C85E57F9-BA51-4222-92EB-BF84F50A990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8C41644-00CE-4482-AD46-AA26468933B8}"/>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260643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8A0E50-CB84-4AB2-AA60-4E82A3CE523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C2EECAB-9547-4332-9727-417EB6BC6255}"/>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4" name="바닥글 개체 틀 3">
            <a:extLst>
              <a:ext uri="{FF2B5EF4-FFF2-40B4-BE49-F238E27FC236}">
                <a16:creationId xmlns:a16="http://schemas.microsoft.com/office/drawing/2014/main" id="{0B9803D7-DD7A-448D-97B0-D23B87AB7D9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E4CE22A-AD7B-4700-9183-0BE922A80D06}"/>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326688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2798CC4-C38B-49CF-8B74-E493062D69C6}"/>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3" name="바닥글 개체 틀 2">
            <a:extLst>
              <a:ext uri="{FF2B5EF4-FFF2-40B4-BE49-F238E27FC236}">
                <a16:creationId xmlns:a16="http://schemas.microsoft.com/office/drawing/2014/main" id="{A282A485-D0C4-47B6-ABE6-7CB078DF8D0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C109FD8-3AD1-4CB3-A46C-4E8D4CBD48DC}"/>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94230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1704C2-A301-4C53-BCAE-F002F657B2D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C7522B-5684-41C9-941F-05D324A54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750C57B-35A4-4E70-B6B7-5F4E54E8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447DD4-EF60-444B-A23C-9F99F291E530}"/>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6" name="바닥글 개체 틀 5">
            <a:extLst>
              <a:ext uri="{FF2B5EF4-FFF2-40B4-BE49-F238E27FC236}">
                <a16:creationId xmlns:a16="http://schemas.microsoft.com/office/drawing/2014/main" id="{1DE98E0A-9A4A-49C7-A3FC-9EF2A429D79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12CB0D7-4077-4566-BA1E-1439A381A2EC}"/>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148614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DF26BC-910E-4CBB-A5A7-1991E068B73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2764E6-CCC4-467F-9448-E2245D182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EC8C181-63F0-4B66-85FF-C0E1A07DB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BC21ED2-5370-419C-8849-07B0FAF59A8E}"/>
              </a:ext>
            </a:extLst>
          </p:cNvPr>
          <p:cNvSpPr>
            <a:spLocks noGrp="1"/>
          </p:cNvSpPr>
          <p:nvPr>
            <p:ph type="dt" sz="half" idx="10"/>
          </p:nvPr>
        </p:nvSpPr>
        <p:spPr/>
        <p:txBody>
          <a:bodyPr/>
          <a:lstStyle/>
          <a:p>
            <a:fld id="{191BB8A9-E30D-480E-A5E5-792CD2CB0F77}" type="datetimeFigureOut">
              <a:rPr lang="ko-KR" altLang="en-US" smtClean="0"/>
              <a:t>2020-08-11</a:t>
            </a:fld>
            <a:endParaRPr lang="ko-KR" altLang="en-US"/>
          </a:p>
        </p:txBody>
      </p:sp>
      <p:sp>
        <p:nvSpPr>
          <p:cNvPr id="6" name="바닥글 개체 틀 5">
            <a:extLst>
              <a:ext uri="{FF2B5EF4-FFF2-40B4-BE49-F238E27FC236}">
                <a16:creationId xmlns:a16="http://schemas.microsoft.com/office/drawing/2014/main" id="{8083C8CD-DEAB-494E-B1EC-606B301D420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37D7DB4-F207-478E-B14E-2CFF2A87F9A0}"/>
              </a:ext>
            </a:extLst>
          </p:cNvPr>
          <p:cNvSpPr>
            <a:spLocks noGrp="1"/>
          </p:cNvSpPr>
          <p:nvPr>
            <p:ph type="sldNum" sz="quarter" idx="12"/>
          </p:nvPr>
        </p:nvSpPr>
        <p:spPr/>
        <p:txBody>
          <a:body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182893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0">
              <a:srgbClr val="F6F6F6"/>
            </a:gs>
            <a:gs pos="87000">
              <a:schemeClr val="bg2"/>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E7050C1-7941-404E-8448-DE357B189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E77FFE2-06C8-4887-B2AC-09372946D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B1F264F-EE77-42EA-85C3-9C900DCE8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BB8A9-E30D-480E-A5E5-792CD2CB0F77}" type="datetimeFigureOut">
              <a:rPr lang="ko-KR" altLang="en-US" smtClean="0"/>
              <a:t>2020-08-11</a:t>
            </a:fld>
            <a:endParaRPr lang="ko-KR" altLang="en-US"/>
          </a:p>
        </p:txBody>
      </p:sp>
      <p:sp>
        <p:nvSpPr>
          <p:cNvPr id="5" name="바닥글 개체 틀 4">
            <a:extLst>
              <a:ext uri="{FF2B5EF4-FFF2-40B4-BE49-F238E27FC236}">
                <a16:creationId xmlns:a16="http://schemas.microsoft.com/office/drawing/2014/main" id="{C0CA04B7-8DE4-4105-BB7D-D667F276C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11896E-683A-44E8-BD8F-D134CA752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68C10-8CF4-4B8D-9EC8-4DA381FE0C20}" type="slidenum">
              <a:rPr lang="ko-KR" altLang="en-US" smtClean="0"/>
              <a:t>‹#›</a:t>
            </a:fld>
            <a:endParaRPr lang="ko-KR" altLang="en-US"/>
          </a:p>
        </p:txBody>
      </p:sp>
    </p:spTree>
    <p:extLst>
      <p:ext uri="{BB962C8B-B14F-4D97-AF65-F5344CB8AC3E}">
        <p14:creationId xmlns:p14="http://schemas.microsoft.com/office/powerpoint/2010/main" val="4053289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TAEKnical"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facebook.com/Taeknical/" TargetMode="External"/><Relationship Id="rId5" Type="http://schemas.openxmlformats.org/officeDocument/2006/relationships/image" Target="../media/image3.png"/><Relationship Id="rId4" Type="http://schemas.openxmlformats.org/officeDocument/2006/relationships/hyperlink" Target="https://blog.naver.com/ilikebigma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9EA194FE-4F8A-402F-9553-B918C2AC869F}"/>
              </a:ext>
            </a:extLst>
          </p:cNvPr>
          <p:cNvPicPr>
            <a:picLocks noChangeAspect="1"/>
          </p:cNvPicPr>
          <p:nvPr/>
        </p:nvPicPr>
        <p:blipFill>
          <a:blip r:embed="rId2"/>
          <a:stretch>
            <a:fillRect/>
          </a:stretch>
        </p:blipFill>
        <p:spPr>
          <a:xfrm>
            <a:off x="5583495" y="5859680"/>
            <a:ext cx="817305" cy="998319"/>
          </a:xfrm>
          <a:prstGeom prst="rect">
            <a:avLst/>
          </a:prstGeom>
        </p:spPr>
      </p:pic>
      <p:sp>
        <p:nvSpPr>
          <p:cNvPr id="11" name="TextBox 10">
            <a:extLst>
              <a:ext uri="{FF2B5EF4-FFF2-40B4-BE49-F238E27FC236}">
                <a16:creationId xmlns:a16="http://schemas.microsoft.com/office/drawing/2014/main" id="{0FBF5005-5F14-4984-A76F-690F65FB43EB}"/>
              </a:ext>
            </a:extLst>
          </p:cNvPr>
          <p:cNvSpPr txBox="1"/>
          <p:nvPr/>
        </p:nvSpPr>
        <p:spPr>
          <a:xfrm>
            <a:off x="4594712" y="2875002"/>
            <a:ext cx="3910819" cy="553998"/>
          </a:xfrm>
          <a:prstGeom prst="rect">
            <a:avLst/>
          </a:prstGeom>
          <a:noFill/>
        </p:spPr>
        <p:txBody>
          <a:bodyPr wrap="square" rtlCol="0">
            <a:spAutoFit/>
          </a:bodyPr>
          <a:lstStyle/>
          <a:p>
            <a:r>
              <a:rPr lang="en-US" altLang="ko-KR" sz="3000" dirty="0">
                <a:solidFill>
                  <a:schemeClr val="bg1">
                    <a:lumMod val="50000"/>
                  </a:schemeClr>
                </a:solidFill>
                <a:latin typeface="나눔스퀘어라운드 ExtraBold" panose="020B0600000101010101" pitchFamily="50" charset="-127"/>
                <a:ea typeface="나눔스퀘어라운드 ExtraBold" panose="020B0600000101010101" pitchFamily="50" charset="-127"/>
              </a:rPr>
              <a:t>Webmethod.io</a:t>
            </a:r>
            <a:endParaRPr lang="ko-KR" altLang="en-US" sz="3000" dirty="0">
              <a:solidFill>
                <a:schemeClr val="bg1">
                  <a:lumMod val="50000"/>
                </a:schemeClr>
              </a:solidFill>
              <a:latin typeface="나눔스퀘어라운드 ExtraBold" panose="020B0600000101010101" pitchFamily="50" charset="-127"/>
              <a:ea typeface="나눔스퀘어라운드 ExtraBold" panose="020B0600000101010101" pitchFamily="50" charset="-127"/>
            </a:endParaRPr>
          </a:p>
        </p:txBody>
      </p:sp>
      <p:sp>
        <p:nvSpPr>
          <p:cNvPr id="14" name="TextBox 13">
            <a:extLst>
              <a:ext uri="{FF2B5EF4-FFF2-40B4-BE49-F238E27FC236}">
                <a16:creationId xmlns:a16="http://schemas.microsoft.com/office/drawing/2014/main" id="{31BD5A8F-0AF1-4EE4-8AC7-D51991C04384}"/>
              </a:ext>
            </a:extLst>
          </p:cNvPr>
          <p:cNvSpPr txBox="1"/>
          <p:nvPr/>
        </p:nvSpPr>
        <p:spPr>
          <a:xfrm>
            <a:off x="9840351" y="5155809"/>
            <a:ext cx="1059906" cy="477054"/>
          </a:xfrm>
          <a:prstGeom prst="rect">
            <a:avLst/>
          </a:prstGeom>
          <a:noFill/>
        </p:spPr>
        <p:txBody>
          <a:bodyPr wrap="none" rtlCol="0">
            <a:spAutoFit/>
          </a:bodyPr>
          <a:lstStyle/>
          <a:p>
            <a:r>
              <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이진태</a:t>
            </a:r>
          </a:p>
        </p:txBody>
      </p:sp>
    </p:spTree>
    <p:extLst>
      <p:ext uri="{BB962C8B-B14F-4D97-AF65-F5344CB8AC3E}">
        <p14:creationId xmlns:p14="http://schemas.microsoft.com/office/powerpoint/2010/main" val="293155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8" name="TextBox 17">
            <a:extLst>
              <a:ext uri="{FF2B5EF4-FFF2-40B4-BE49-F238E27FC236}">
                <a16:creationId xmlns:a16="http://schemas.microsoft.com/office/drawing/2014/main" id="{66EC01A2-5A46-467E-A5D4-EB2DEFC05BFF}"/>
              </a:ext>
            </a:extLst>
          </p:cNvPr>
          <p:cNvSpPr txBox="1"/>
          <p:nvPr/>
        </p:nvSpPr>
        <p:spPr>
          <a:xfrm>
            <a:off x="4357276" y="3152001"/>
            <a:ext cx="3269741" cy="553998"/>
          </a:xfrm>
          <a:prstGeom prst="rect">
            <a:avLst/>
          </a:prstGeom>
          <a:noFill/>
        </p:spPr>
        <p:txBody>
          <a:bodyPr wrap="none" rtlCol="0">
            <a:spAutoFit/>
          </a:bodyPr>
          <a:lstStyle/>
          <a:p>
            <a:r>
              <a:rPr lang="en-US" altLang="ko-KR" sz="3000">
                <a:solidFill>
                  <a:schemeClr val="bg1">
                    <a:lumMod val="50000"/>
                  </a:schemeClr>
                </a:solidFill>
                <a:latin typeface="나눔스퀘어라운드 Bold" panose="020B0600000101010101" pitchFamily="50" charset="-127"/>
                <a:ea typeface="나눔스퀘어라운드 Bold" panose="020B0600000101010101" pitchFamily="50" charset="-127"/>
              </a:rPr>
              <a:t>2.  How it works?</a:t>
            </a:r>
          </a:p>
        </p:txBody>
      </p:sp>
    </p:spTree>
    <p:extLst>
      <p:ext uri="{BB962C8B-B14F-4D97-AF65-F5344CB8AC3E}">
        <p14:creationId xmlns:p14="http://schemas.microsoft.com/office/powerpoint/2010/main" val="135339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241383"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2.  How it works?</a:t>
            </a:r>
          </a:p>
        </p:txBody>
      </p:sp>
      <p:sp>
        <p:nvSpPr>
          <p:cNvPr id="12" name="사각형: 둥근 모서리 11">
            <a:extLst>
              <a:ext uri="{FF2B5EF4-FFF2-40B4-BE49-F238E27FC236}">
                <a16:creationId xmlns:a16="http://schemas.microsoft.com/office/drawing/2014/main" id="{B2E8F01B-2B6C-41F3-9C09-5BDABBBC21B9}"/>
              </a:ext>
            </a:extLst>
          </p:cNvPr>
          <p:cNvSpPr/>
          <p:nvPr/>
        </p:nvSpPr>
        <p:spPr>
          <a:xfrm>
            <a:off x="1280984" y="1125257"/>
            <a:ext cx="9630032" cy="462063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7" name="사각형: 둥근 모서리 16">
            <a:extLst>
              <a:ext uri="{FF2B5EF4-FFF2-40B4-BE49-F238E27FC236}">
                <a16:creationId xmlns:a16="http://schemas.microsoft.com/office/drawing/2014/main" id="{C81395D5-2CCC-4D5D-A5ED-635CD287ECB2}"/>
              </a:ext>
            </a:extLst>
          </p:cNvPr>
          <p:cNvSpPr/>
          <p:nvPr/>
        </p:nvSpPr>
        <p:spPr>
          <a:xfrm>
            <a:off x="1748169" y="2226809"/>
            <a:ext cx="4220146" cy="34993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3" name="TextBox 2">
            <a:extLst>
              <a:ext uri="{FF2B5EF4-FFF2-40B4-BE49-F238E27FC236}">
                <a16:creationId xmlns:a16="http://schemas.microsoft.com/office/drawing/2014/main" id="{84610E17-DB3F-4D0F-B728-44F3CB3C4A45}"/>
              </a:ext>
            </a:extLst>
          </p:cNvPr>
          <p:cNvSpPr txBox="1"/>
          <p:nvPr/>
        </p:nvSpPr>
        <p:spPr>
          <a:xfrm>
            <a:off x="1748169" y="1413350"/>
            <a:ext cx="1170225"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1" name="TextBox 20">
            <a:extLst>
              <a:ext uri="{FF2B5EF4-FFF2-40B4-BE49-F238E27FC236}">
                <a16:creationId xmlns:a16="http://schemas.microsoft.com/office/drawing/2014/main" id="{9D1BB6FC-87C2-4628-B53F-46FE2480988E}"/>
              </a:ext>
            </a:extLst>
          </p:cNvPr>
          <p:cNvSpPr txBox="1"/>
          <p:nvPr/>
        </p:nvSpPr>
        <p:spPr>
          <a:xfrm>
            <a:off x="2159500" y="2293011"/>
            <a:ext cx="1517788"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Workflow</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3" name="사각형: 둥근 모서리 22">
            <a:extLst>
              <a:ext uri="{FF2B5EF4-FFF2-40B4-BE49-F238E27FC236}">
                <a16:creationId xmlns:a16="http://schemas.microsoft.com/office/drawing/2014/main" id="{485C3C10-7216-43A1-A3B8-E1434EAE904B}"/>
              </a:ext>
            </a:extLst>
          </p:cNvPr>
          <p:cNvSpPr/>
          <p:nvPr/>
        </p:nvSpPr>
        <p:spPr>
          <a:xfrm>
            <a:off x="6392631" y="2226809"/>
            <a:ext cx="4220145" cy="34058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2" name="TextBox 21">
            <a:extLst>
              <a:ext uri="{FF2B5EF4-FFF2-40B4-BE49-F238E27FC236}">
                <a16:creationId xmlns:a16="http://schemas.microsoft.com/office/drawing/2014/main" id="{2B3C50D8-2C26-4A6E-810C-F1F01BEE548E}"/>
              </a:ext>
            </a:extLst>
          </p:cNvPr>
          <p:cNvSpPr txBox="1"/>
          <p:nvPr/>
        </p:nvSpPr>
        <p:spPr>
          <a:xfrm>
            <a:off x="6635137" y="2314219"/>
            <a:ext cx="1867566"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FlowService</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4" name="사각형: 둥근 모서리 23">
            <a:extLst>
              <a:ext uri="{FF2B5EF4-FFF2-40B4-BE49-F238E27FC236}">
                <a16:creationId xmlns:a16="http://schemas.microsoft.com/office/drawing/2014/main" id="{22E467B4-66D2-4E31-AF96-08CEB0A8827A}"/>
              </a:ext>
            </a:extLst>
          </p:cNvPr>
          <p:cNvSpPr/>
          <p:nvPr/>
        </p:nvSpPr>
        <p:spPr>
          <a:xfrm>
            <a:off x="1851052" y="3081566"/>
            <a:ext cx="1907754" cy="167331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5" name="사각형: 둥근 모서리 24">
            <a:extLst>
              <a:ext uri="{FF2B5EF4-FFF2-40B4-BE49-F238E27FC236}">
                <a16:creationId xmlns:a16="http://schemas.microsoft.com/office/drawing/2014/main" id="{F228E368-D0E4-4F04-8B20-A8CCA568ADED}"/>
              </a:ext>
            </a:extLst>
          </p:cNvPr>
          <p:cNvSpPr/>
          <p:nvPr/>
        </p:nvSpPr>
        <p:spPr>
          <a:xfrm>
            <a:off x="3961706" y="3081566"/>
            <a:ext cx="1907754" cy="167331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6" name="TextBox 25">
            <a:extLst>
              <a:ext uri="{FF2B5EF4-FFF2-40B4-BE49-F238E27FC236}">
                <a16:creationId xmlns:a16="http://schemas.microsoft.com/office/drawing/2014/main" id="{C2A84ECB-DA2C-4EE3-875B-8E4081D46001}"/>
              </a:ext>
            </a:extLst>
          </p:cNvPr>
          <p:cNvSpPr txBox="1"/>
          <p:nvPr/>
        </p:nvSpPr>
        <p:spPr>
          <a:xfrm>
            <a:off x="2228873" y="3718168"/>
            <a:ext cx="1152111"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Trigger</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7" name="TextBox 26">
            <a:extLst>
              <a:ext uri="{FF2B5EF4-FFF2-40B4-BE49-F238E27FC236}">
                <a16:creationId xmlns:a16="http://schemas.microsoft.com/office/drawing/2014/main" id="{C11A18C2-BBA2-45A2-B059-B7C6301C2EF0}"/>
              </a:ext>
            </a:extLst>
          </p:cNvPr>
          <p:cNvSpPr txBox="1"/>
          <p:nvPr/>
        </p:nvSpPr>
        <p:spPr>
          <a:xfrm>
            <a:off x="4398526" y="3729659"/>
            <a:ext cx="1034114"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Action</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16" name="사각형: 둥근 모서리 15">
            <a:extLst>
              <a:ext uri="{FF2B5EF4-FFF2-40B4-BE49-F238E27FC236}">
                <a16:creationId xmlns:a16="http://schemas.microsoft.com/office/drawing/2014/main" id="{0D7CA3EC-B717-42AF-A9DA-7C054CCDC167}"/>
              </a:ext>
            </a:extLst>
          </p:cNvPr>
          <p:cNvSpPr/>
          <p:nvPr/>
        </p:nvSpPr>
        <p:spPr>
          <a:xfrm>
            <a:off x="8691249" y="2801739"/>
            <a:ext cx="1042593" cy="10621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8" name="TextBox 17">
            <a:extLst>
              <a:ext uri="{FF2B5EF4-FFF2-40B4-BE49-F238E27FC236}">
                <a16:creationId xmlns:a16="http://schemas.microsoft.com/office/drawing/2014/main" id="{356ADEF4-5C57-49BF-A7C4-CFC6706B1E93}"/>
              </a:ext>
            </a:extLst>
          </p:cNvPr>
          <p:cNvSpPr txBox="1"/>
          <p:nvPr/>
        </p:nvSpPr>
        <p:spPr>
          <a:xfrm>
            <a:off x="8815433" y="3172205"/>
            <a:ext cx="852947" cy="246221"/>
          </a:xfrm>
          <a:prstGeom prst="rect">
            <a:avLst/>
          </a:prstGeom>
          <a:noFill/>
        </p:spPr>
        <p:txBody>
          <a:bodyPr wrap="square" rtlCol="0">
            <a:spAutoFit/>
          </a:bodyPr>
          <a:lstStyle/>
          <a:p>
            <a:r>
              <a:rPr lang="en-US" altLang="ko-KR" sz="1000">
                <a:solidFill>
                  <a:schemeClr val="bg1">
                    <a:lumMod val="50000"/>
                  </a:schemeClr>
                </a:solidFill>
                <a:latin typeface="나눔스퀘어라운드 Bold" panose="020B0600000101010101" pitchFamily="50" charset="-127"/>
                <a:ea typeface="나눔스퀘어라운드 Bold" panose="020B0600000101010101" pitchFamily="50" charset="-127"/>
              </a:rPr>
              <a:t>Constructs</a:t>
            </a:r>
            <a:endParaRPr lang="ko-KR" altLang="en-US" sz="1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30" name="사각형: 둥근 모서리 29">
            <a:extLst>
              <a:ext uri="{FF2B5EF4-FFF2-40B4-BE49-F238E27FC236}">
                <a16:creationId xmlns:a16="http://schemas.microsoft.com/office/drawing/2014/main" id="{0559B206-C81D-4346-9861-67670CC59D52}"/>
              </a:ext>
            </a:extLst>
          </p:cNvPr>
          <p:cNvSpPr/>
          <p:nvPr/>
        </p:nvSpPr>
        <p:spPr>
          <a:xfrm>
            <a:off x="7020644" y="4298497"/>
            <a:ext cx="1042593" cy="10621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31" name="TextBox 30">
            <a:extLst>
              <a:ext uri="{FF2B5EF4-FFF2-40B4-BE49-F238E27FC236}">
                <a16:creationId xmlns:a16="http://schemas.microsoft.com/office/drawing/2014/main" id="{D0024219-4917-4929-A400-87B492DBBC5F}"/>
              </a:ext>
            </a:extLst>
          </p:cNvPr>
          <p:cNvSpPr txBox="1"/>
          <p:nvPr/>
        </p:nvSpPr>
        <p:spPr>
          <a:xfrm>
            <a:off x="7144828" y="4682121"/>
            <a:ext cx="852947" cy="246221"/>
          </a:xfrm>
          <a:prstGeom prst="rect">
            <a:avLst/>
          </a:prstGeom>
          <a:noFill/>
        </p:spPr>
        <p:txBody>
          <a:bodyPr wrap="square" rtlCol="0">
            <a:spAutoFit/>
          </a:bodyPr>
          <a:lstStyle/>
          <a:p>
            <a:r>
              <a:rPr lang="en-US" altLang="ko-KR" sz="1000">
                <a:solidFill>
                  <a:schemeClr val="bg1">
                    <a:lumMod val="50000"/>
                  </a:schemeClr>
                </a:solidFill>
                <a:latin typeface="나눔스퀘어라운드 Bold" panose="020B0600000101010101" pitchFamily="50" charset="-127"/>
                <a:ea typeface="나눔스퀘어라운드 Bold" panose="020B0600000101010101" pitchFamily="50" charset="-127"/>
              </a:rPr>
              <a:t>Connector</a:t>
            </a:r>
            <a:endParaRPr lang="ko-KR" altLang="en-US" sz="1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34" name="사각형: 둥근 모서리 33">
            <a:extLst>
              <a:ext uri="{FF2B5EF4-FFF2-40B4-BE49-F238E27FC236}">
                <a16:creationId xmlns:a16="http://schemas.microsoft.com/office/drawing/2014/main" id="{0B7610FC-AF3D-48CD-A0A2-ABA1245DA143}"/>
              </a:ext>
            </a:extLst>
          </p:cNvPr>
          <p:cNvSpPr/>
          <p:nvPr/>
        </p:nvSpPr>
        <p:spPr>
          <a:xfrm>
            <a:off x="7020644" y="2810708"/>
            <a:ext cx="1042593" cy="10621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35" name="TextBox 34">
            <a:extLst>
              <a:ext uri="{FF2B5EF4-FFF2-40B4-BE49-F238E27FC236}">
                <a16:creationId xmlns:a16="http://schemas.microsoft.com/office/drawing/2014/main" id="{77991E5D-1118-4230-9BA6-1AFC21677D22}"/>
              </a:ext>
            </a:extLst>
          </p:cNvPr>
          <p:cNvSpPr txBox="1"/>
          <p:nvPr/>
        </p:nvSpPr>
        <p:spPr>
          <a:xfrm>
            <a:off x="7155609" y="3159746"/>
            <a:ext cx="918409" cy="246221"/>
          </a:xfrm>
          <a:prstGeom prst="rect">
            <a:avLst/>
          </a:prstGeom>
          <a:noFill/>
        </p:spPr>
        <p:txBody>
          <a:bodyPr wrap="square" rtlCol="0">
            <a:spAutoFit/>
          </a:bodyPr>
          <a:lstStyle/>
          <a:p>
            <a:r>
              <a:rPr lang="en-US" altLang="ko-KR" sz="1000">
                <a:solidFill>
                  <a:schemeClr val="bg1">
                    <a:lumMod val="50000"/>
                  </a:schemeClr>
                </a:solidFill>
                <a:latin typeface="나눔스퀘어라운드 Bold" panose="020B0600000101010101" pitchFamily="50" charset="-127"/>
                <a:ea typeface="나눔스퀘어라운드 Bold" panose="020B0600000101010101" pitchFamily="50" charset="-127"/>
              </a:rPr>
              <a:t>FlowService</a:t>
            </a:r>
            <a:endParaRPr lang="ko-KR" altLang="en-US" sz="1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23216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417713" cy="400110"/>
          </a:xfrm>
          <a:prstGeom prst="rect">
            <a:avLst/>
          </a:prstGeom>
          <a:noFill/>
        </p:spPr>
        <p:txBody>
          <a:bodyPr wrap="none" rtlCol="0">
            <a:spAutoFit/>
          </a:bodyPr>
          <a:lstStyle/>
          <a:p>
            <a:pPr marL="457200" indent="-457200">
              <a:buAutoNum type="arabicPeriod" startAt="2"/>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How it works? </a:t>
            </a:r>
          </a:p>
        </p:txBody>
      </p:sp>
      <p:sp>
        <p:nvSpPr>
          <p:cNvPr id="7" name="TextBox 6">
            <a:extLst>
              <a:ext uri="{FF2B5EF4-FFF2-40B4-BE49-F238E27FC236}">
                <a16:creationId xmlns:a16="http://schemas.microsoft.com/office/drawing/2014/main" id="{9ECC117B-EDDA-47DA-97E5-26AE65C9EC29}"/>
              </a:ext>
            </a:extLst>
          </p:cNvPr>
          <p:cNvSpPr txBox="1"/>
          <p:nvPr/>
        </p:nvSpPr>
        <p:spPr>
          <a:xfrm>
            <a:off x="2644723" y="3030535"/>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 name="직사각형 1">
            <a:extLst>
              <a:ext uri="{FF2B5EF4-FFF2-40B4-BE49-F238E27FC236}">
                <a16:creationId xmlns:a16="http://schemas.microsoft.com/office/drawing/2014/main" id="{82BF92AC-E876-4B7A-B7C5-19A34F1A9435}"/>
              </a:ext>
            </a:extLst>
          </p:cNvPr>
          <p:cNvSpPr/>
          <p:nvPr/>
        </p:nvSpPr>
        <p:spPr>
          <a:xfrm>
            <a:off x="5423095" y="3207434"/>
            <a:ext cx="1097280" cy="45719"/>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68CC6F3-3F94-48FC-B9A8-C7CBE063F4CC}"/>
              </a:ext>
            </a:extLst>
          </p:cNvPr>
          <p:cNvSpPr/>
          <p:nvPr/>
        </p:nvSpPr>
        <p:spPr>
          <a:xfrm>
            <a:off x="5423095" y="3516923"/>
            <a:ext cx="1097280" cy="45719"/>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폴더-아이콘-무료 아이콘 무료 다운로드">
            <a:extLst>
              <a:ext uri="{FF2B5EF4-FFF2-40B4-BE49-F238E27FC236}">
                <a16:creationId xmlns:a16="http://schemas.microsoft.com/office/drawing/2014/main" id="{F8CE0B37-942C-450F-BF79-AEAAA06FE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807" y="2394018"/>
            <a:ext cx="1840357" cy="1840357"/>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9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417713" cy="400110"/>
          </a:xfrm>
          <a:prstGeom prst="rect">
            <a:avLst/>
          </a:prstGeom>
          <a:noFill/>
        </p:spPr>
        <p:txBody>
          <a:bodyPr wrap="none" rtlCol="0">
            <a:spAutoFit/>
          </a:bodyPr>
          <a:lstStyle/>
          <a:p>
            <a:pPr marL="457200" indent="-457200">
              <a:buAutoNum type="arabicPeriod" startAt="2"/>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How it works?</a:t>
            </a:r>
          </a:p>
        </p:txBody>
      </p:sp>
      <p:sp>
        <p:nvSpPr>
          <p:cNvPr id="7" name="TextBox 6">
            <a:extLst>
              <a:ext uri="{FF2B5EF4-FFF2-40B4-BE49-F238E27FC236}">
                <a16:creationId xmlns:a16="http://schemas.microsoft.com/office/drawing/2014/main" id="{9ECC117B-EDDA-47DA-97E5-26AE65C9EC29}"/>
              </a:ext>
            </a:extLst>
          </p:cNvPr>
          <p:cNvSpPr txBox="1"/>
          <p:nvPr/>
        </p:nvSpPr>
        <p:spPr>
          <a:xfrm>
            <a:off x="2644723" y="3030535"/>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 name="직사각형 1">
            <a:extLst>
              <a:ext uri="{FF2B5EF4-FFF2-40B4-BE49-F238E27FC236}">
                <a16:creationId xmlns:a16="http://schemas.microsoft.com/office/drawing/2014/main" id="{82BF92AC-E876-4B7A-B7C5-19A34F1A9435}"/>
              </a:ext>
            </a:extLst>
          </p:cNvPr>
          <p:cNvSpPr/>
          <p:nvPr/>
        </p:nvSpPr>
        <p:spPr>
          <a:xfrm>
            <a:off x="5423095" y="3207434"/>
            <a:ext cx="1097280" cy="45719"/>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68CC6F3-3F94-48FC-B9A8-C7CBE063F4CC}"/>
              </a:ext>
            </a:extLst>
          </p:cNvPr>
          <p:cNvSpPr/>
          <p:nvPr/>
        </p:nvSpPr>
        <p:spPr>
          <a:xfrm>
            <a:off x="5423095" y="3516923"/>
            <a:ext cx="1097280" cy="45719"/>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폴더 자동으로 여러 개 만들기, 폴더에 맞게 파일 자동으로 넣기 – SW ...">
            <a:extLst>
              <a:ext uri="{FF2B5EF4-FFF2-40B4-BE49-F238E27FC236}">
                <a16:creationId xmlns:a16="http://schemas.microsoft.com/office/drawing/2014/main" id="{E476CF96-96DF-41C4-8918-8CF070229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262" y="1894739"/>
            <a:ext cx="4112451" cy="3068521"/>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466AEE1-AC64-491A-8860-B6FD6FF436CD}"/>
              </a:ext>
            </a:extLst>
          </p:cNvPr>
          <p:cNvSpPr txBox="1"/>
          <p:nvPr/>
        </p:nvSpPr>
        <p:spPr>
          <a:xfrm>
            <a:off x="2644723" y="2399593"/>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12" name="TextBox 11">
            <a:extLst>
              <a:ext uri="{FF2B5EF4-FFF2-40B4-BE49-F238E27FC236}">
                <a16:creationId xmlns:a16="http://schemas.microsoft.com/office/drawing/2014/main" id="{1FD33F1A-FF0E-4643-BE2B-301EF2F32D59}"/>
              </a:ext>
            </a:extLst>
          </p:cNvPr>
          <p:cNvSpPr txBox="1"/>
          <p:nvPr/>
        </p:nvSpPr>
        <p:spPr>
          <a:xfrm>
            <a:off x="2644723" y="1811906"/>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13" name="TextBox 12">
            <a:extLst>
              <a:ext uri="{FF2B5EF4-FFF2-40B4-BE49-F238E27FC236}">
                <a16:creationId xmlns:a16="http://schemas.microsoft.com/office/drawing/2014/main" id="{545D5FDA-7E1C-4904-BB45-4442F72D71C5}"/>
              </a:ext>
            </a:extLst>
          </p:cNvPr>
          <p:cNvSpPr txBox="1"/>
          <p:nvPr/>
        </p:nvSpPr>
        <p:spPr>
          <a:xfrm>
            <a:off x="2644723" y="3618222"/>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14" name="TextBox 13">
            <a:extLst>
              <a:ext uri="{FF2B5EF4-FFF2-40B4-BE49-F238E27FC236}">
                <a16:creationId xmlns:a16="http://schemas.microsoft.com/office/drawing/2014/main" id="{57FA636B-C89A-4762-8FA7-724CBDED8247}"/>
              </a:ext>
            </a:extLst>
          </p:cNvPr>
          <p:cNvSpPr txBox="1"/>
          <p:nvPr/>
        </p:nvSpPr>
        <p:spPr>
          <a:xfrm>
            <a:off x="2644723" y="4245646"/>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15" name="TextBox 14">
            <a:extLst>
              <a:ext uri="{FF2B5EF4-FFF2-40B4-BE49-F238E27FC236}">
                <a16:creationId xmlns:a16="http://schemas.microsoft.com/office/drawing/2014/main" id="{EEE84720-BB0D-4015-8D58-82F66008E7D3}"/>
              </a:ext>
            </a:extLst>
          </p:cNvPr>
          <p:cNvSpPr txBox="1"/>
          <p:nvPr/>
        </p:nvSpPr>
        <p:spPr>
          <a:xfrm>
            <a:off x="2644723" y="4833333"/>
            <a:ext cx="2089053" cy="630942"/>
          </a:xfrm>
          <a:prstGeom prst="rect">
            <a:avLst/>
          </a:prstGeom>
          <a:noFill/>
        </p:spPr>
        <p:txBody>
          <a:bodyPr wrap="square" rtlCol="0">
            <a:spAutoFit/>
          </a:bodyPr>
          <a:lstStyle/>
          <a:p>
            <a:r>
              <a:rPr lang="en-US" altLang="ko-KR" sz="35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391286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417713" cy="400110"/>
          </a:xfrm>
          <a:prstGeom prst="rect">
            <a:avLst/>
          </a:prstGeom>
          <a:noFill/>
        </p:spPr>
        <p:txBody>
          <a:bodyPr wrap="none" rtlCol="0">
            <a:spAutoFit/>
          </a:bodyPr>
          <a:lstStyle/>
          <a:p>
            <a:pPr marL="457200" indent="-457200">
              <a:buAutoNum type="arabicPeriod" startAt="2"/>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How it works?</a:t>
            </a:r>
          </a:p>
        </p:txBody>
      </p:sp>
      <p:pic>
        <p:nvPicPr>
          <p:cNvPr id="16" name="그림 15">
            <a:extLst>
              <a:ext uri="{FF2B5EF4-FFF2-40B4-BE49-F238E27FC236}">
                <a16:creationId xmlns:a16="http://schemas.microsoft.com/office/drawing/2014/main" id="{2141682B-773B-4181-A7A6-7AB6D9EB625F}"/>
              </a:ext>
            </a:extLst>
          </p:cNvPr>
          <p:cNvPicPr>
            <a:picLocks noChangeAspect="1"/>
          </p:cNvPicPr>
          <p:nvPr/>
        </p:nvPicPr>
        <p:blipFill>
          <a:blip r:embed="rId4"/>
          <a:stretch>
            <a:fillRect/>
          </a:stretch>
        </p:blipFill>
        <p:spPr>
          <a:xfrm>
            <a:off x="2004060" y="1945751"/>
            <a:ext cx="7913180" cy="3196810"/>
          </a:xfrm>
          <a:prstGeom prst="rect">
            <a:avLst/>
          </a:prstGeom>
          <a:ln>
            <a:solidFill>
              <a:schemeClr val="accent1">
                <a:shade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6410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417713" cy="400110"/>
          </a:xfrm>
          <a:prstGeom prst="rect">
            <a:avLst/>
          </a:prstGeom>
          <a:noFill/>
        </p:spPr>
        <p:txBody>
          <a:bodyPr wrap="none" rtlCol="0">
            <a:spAutoFit/>
          </a:bodyPr>
          <a:lstStyle/>
          <a:p>
            <a:pPr marL="457200" indent="-457200">
              <a:buAutoNum type="arabicPeriod" startAt="2"/>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How it works? </a:t>
            </a:r>
          </a:p>
        </p:txBody>
      </p:sp>
      <p:sp>
        <p:nvSpPr>
          <p:cNvPr id="4" name="TextBox 3">
            <a:extLst>
              <a:ext uri="{FF2B5EF4-FFF2-40B4-BE49-F238E27FC236}">
                <a16:creationId xmlns:a16="http://schemas.microsoft.com/office/drawing/2014/main" id="{0B94B035-7326-466C-AD46-B120BA18DE34}"/>
              </a:ext>
            </a:extLst>
          </p:cNvPr>
          <p:cNvSpPr txBox="1"/>
          <p:nvPr/>
        </p:nvSpPr>
        <p:spPr>
          <a:xfrm>
            <a:off x="2062641" y="3244334"/>
            <a:ext cx="7859011" cy="369332"/>
          </a:xfrm>
          <a:prstGeom prst="rect">
            <a:avLst/>
          </a:prstGeom>
          <a:noFill/>
        </p:spPr>
        <p:txBody>
          <a:bodyPr wrap="none" rtlCol="0">
            <a:spAutoFit/>
          </a:bodyPr>
          <a:lstStyle/>
          <a:p>
            <a:r>
              <a:rPr lang="en-US" altLang="ko-KR">
                <a:solidFill>
                  <a:schemeClr val="bg1">
                    <a:lumMod val="50000"/>
                  </a:schemeClr>
                </a:solidFill>
                <a:latin typeface="나눔스퀘어라운드 Bold" panose="020B0600000101010101" pitchFamily="50" charset="-127"/>
                <a:ea typeface="나눔스퀘어라운드 Bold" panose="020B0600000101010101" pitchFamily="50" charset="-127"/>
              </a:rPr>
              <a:t>Workflow is to connection between two or more web apps or services.</a:t>
            </a:r>
            <a:endPar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338393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241383"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2.  How it works?</a:t>
            </a:r>
          </a:p>
        </p:txBody>
      </p:sp>
      <p:sp>
        <p:nvSpPr>
          <p:cNvPr id="14" name="직사각형 13">
            <a:extLst>
              <a:ext uri="{FF2B5EF4-FFF2-40B4-BE49-F238E27FC236}">
                <a16:creationId xmlns:a16="http://schemas.microsoft.com/office/drawing/2014/main" id="{2991DEF7-5E2C-4740-BD4F-E46182D53CCF}"/>
              </a:ext>
            </a:extLst>
          </p:cNvPr>
          <p:cNvSpPr/>
          <p:nvPr/>
        </p:nvSpPr>
        <p:spPr>
          <a:xfrm>
            <a:off x="2260209" y="3075057"/>
            <a:ext cx="7671582" cy="707886"/>
          </a:xfrm>
          <a:prstGeom prst="rect">
            <a:avLst/>
          </a:prstGeom>
        </p:spPr>
        <p:txBody>
          <a:bodyPr wrap="square">
            <a:spAutoFit/>
          </a:bodyPr>
          <a:lstStyle/>
          <a:p>
            <a:pPr algn="ct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A FlowService step is a basic unit of work that webMethods.io Integration interprets and executes at run time</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199891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4520205" y="3152001"/>
            <a:ext cx="2943883" cy="553998"/>
          </a:xfrm>
          <a:prstGeom prst="rect">
            <a:avLst/>
          </a:prstGeom>
          <a:noFill/>
        </p:spPr>
        <p:txBody>
          <a:bodyPr wrap="none" rtlCol="0">
            <a:spAutoFit/>
          </a:bodyPr>
          <a:lstStyle/>
          <a:p>
            <a:r>
              <a:rPr lang="en-US" altLang="ko-KR" sz="3000">
                <a:solidFill>
                  <a:schemeClr val="bg1">
                    <a:lumMod val="50000"/>
                  </a:schemeClr>
                </a:solidFill>
                <a:latin typeface="나눔스퀘어라운드 Bold" panose="020B0600000101010101" pitchFamily="50" charset="-127"/>
                <a:ea typeface="나눔스퀘어라운드 Bold" panose="020B0600000101010101" pitchFamily="50" charset="-127"/>
              </a:rPr>
              <a:t>3.  How to use?</a:t>
            </a:r>
            <a:endParaRPr lang="en-US" altLang="ko-KR" sz="3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60494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024144"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3.  How to use?</a:t>
            </a:r>
            <a:endPar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5" name="TextBox 4">
            <a:extLst>
              <a:ext uri="{FF2B5EF4-FFF2-40B4-BE49-F238E27FC236}">
                <a16:creationId xmlns:a16="http://schemas.microsoft.com/office/drawing/2014/main" id="{56641570-0A5C-46AE-8125-AAF1304966E9}"/>
              </a:ext>
            </a:extLst>
          </p:cNvPr>
          <p:cNvSpPr txBox="1"/>
          <p:nvPr/>
        </p:nvSpPr>
        <p:spPr>
          <a:xfrm>
            <a:off x="1867747" y="2946728"/>
            <a:ext cx="1170225"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Project</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6" name="TextBox 5">
            <a:extLst>
              <a:ext uri="{FF2B5EF4-FFF2-40B4-BE49-F238E27FC236}">
                <a16:creationId xmlns:a16="http://schemas.microsoft.com/office/drawing/2014/main" id="{86C4D0D7-7590-41B2-91A5-00A7172DA640}"/>
              </a:ext>
            </a:extLst>
          </p:cNvPr>
          <p:cNvSpPr txBox="1"/>
          <p:nvPr/>
        </p:nvSpPr>
        <p:spPr>
          <a:xfrm>
            <a:off x="4135840" y="2953308"/>
            <a:ext cx="1517788"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Workflow</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7" name="TextBox 6">
            <a:extLst>
              <a:ext uri="{FF2B5EF4-FFF2-40B4-BE49-F238E27FC236}">
                <a16:creationId xmlns:a16="http://schemas.microsoft.com/office/drawing/2014/main" id="{7ED34191-6605-4C17-B883-0BA9AADC9BA8}"/>
              </a:ext>
            </a:extLst>
          </p:cNvPr>
          <p:cNvSpPr txBox="1"/>
          <p:nvPr/>
        </p:nvSpPr>
        <p:spPr>
          <a:xfrm>
            <a:off x="6751496" y="2938787"/>
            <a:ext cx="1152111"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Trigger</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8" name="TextBox 7">
            <a:extLst>
              <a:ext uri="{FF2B5EF4-FFF2-40B4-BE49-F238E27FC236}">
                <a16:creationId xmlns:a16="http://schemas.microsoft.com/office/drawing/2014/main" id="{ABE27609-4290-44C6-9B90-5EE497246635}"/>
              </a:ext>
            </a:extLst>
          </p:cNvPr>
          <p:cNvSpPr txBox="1"/>
          <p:nvPr/>
        </p:nvSpPr>
        <p:spPr>
          <a:xfrm>
            <a:off x="9001475" y="2946728"/>
            <a:ext cx="1034114" cy="400110"/>
          </a:xfrm>
          <a:prstGeom prst="rect">
            <a:avLst/>
          </a:prstGeom>
          <a:noFill/>
        </p:spPr>
        <p:txBody>
          <a:bodyPr wrap="squar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Action</a:t>
            </a:r>
            <a:endParaRPr lang="ko-KR" altLang="en-US"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2" name="화살표: 오른쪽 1">
            <a:extLst>
              <a:ext uri="{FF2B5EF4-FFF2-40B4-BE49-F238E27FC236}">
                <a16:creationId xmlns:a16="http://schemas.microsoft.com/office/drawing/2014/main" id="{D0895CB7-54B8-4E6D-A745-08AF07B39848}"/>
              </a:ext>
            </a:extLst>
          </p:cNvPr>
          <p:cNvSpPr/>
          <p:nvPr/>
        </p:nvSpPr>
        <p:spPr>
          <a:xfrm>
            <a:off x="3397348" y="3005199"/>
            <a:ext cx="267286" cy="26728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3CCC5F7E-6654-4D2D-9562-BD4E28F411B4}"/>
              </a:ext>
            </a:extLst>
          </p:cNvPr>
          <p:cNvSpPr/>
          <p:nvPr/>
        </p:nvSpPr>
        <p:spPr>
          <a:xfrm>
            <a:off x="5992147" y="3005199"/>
            <a:ext cx="267286" cy="26728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066EC3F6-2433-4677-B338-F58EBABCC870}"/>
              </a:ext>
            </a:extLst>
          </p:cNvPr>
          <p:cNvSpPr/>
          <p:nvPr/>
        </p:nvSpPr>
        <p:spPr>
          <a:xfrm>
            <a:off x="8395670" y="3005199"/>
            <a:ext cx="267286" cy="26728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1563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024144"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3.  How to use?</a:t>
            </a:r>
            <a:endPar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3" name="그림 2">
            <a:extLst>
              <a:ext uri="{FF2B5EF4-FFF2-40B4-BE49-F238E27FC236}">
                <a16:creationId xmlns:a16="http://schemas.microsoft.com/office/drawing/2014/main" id="{A9EAED70-2C43-49BE-87E3-7A8F8A43C92F}"/>
              </a:ext>
            </a:extLst>
          </p:cNvPr>
          <p:cNvPicPr>
            <a:picLocks noChangeAspect="1"/>
          </p:cNvPicPr>
          <p:nvPr/>
        </p:nvPicPr>
        <p:blipFill>
          <a:blip r:embed="rId4"/>
          <a:stretch>
            <a:fillRect/>
          </a:stretch>
        </p:blipFill>
        <p:spPr>
          <a:xfrm>
            <a:off x="3691859" y="2076450"/>
            <a:ext cx="4600575" cy="2705100"/>
          </a:xfrm>
          <a:prstGeom prst="rect">
            <a:avLst/>
          </a:prstGeom>
          <a:ln>
            <a:solidFill>
              <a:schemeClr val="tx1"/>
            </a:solidFill>
          </a:ln>
          <a:effectLst>
            <a:outerShdw blurRad="63500" dist="38100" dir="2700000" algn="tl" rotWithShape="0">
              <a:prstClr val="black">
                <a:alpha val="40000"/>
              </a:prstClr>
            </a:outerShdw>
          </a:effectLst>
        </p:spPr>
      </p:pic>
    </p:spTree>
    <p:extLst>
      <p:ext uri="{BB962C8B-B14F-4D97-AF65-F5344CB8AC3E}">
        <p14:creationId xmlns:p14="http://schemas.microsoft.com/office/powerpoint/2010/main" val="169728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9EA194FE-4F8A-402F-9553-B918C2AC869F}"/>
              </a:ext>
            </a:extLst>
          </p:cNvPr>
          <p:cNvPicPr>
            <a:picLocks noChangeAspect="1"/>
          </p:cNvPicPr>
          <p:nvPr/>
        </p:nvPicPr>
        <p:blipFill>
          <a:blip r:embed="rId2"/>
          <a:stretch>
            <a:fillRect/>
          </a:stretch>
        </p:blipFill>
        <p:spPr>
          <a:xfrm>
            <a:off x="5583495" y="5859680"/>
            <a:ext cx="817305" cy="998319"/>
          </a:xfrm>
          <a:prstGeom prst="rect">
            <a:avLst/>
          </a:prstGeom>
        </p:spPr>
      </p:pic>
      <p:pic>
        <p:nvPicPr>
          <p:cNvPr id="1026" name="Picture 2" descr="네이버 블로그 - 나무위키">
            <a:extLst>
              <a:ext uri="{FF2B5EF4-FFF2-40B4-BE49-F238E27FC236}">
                <a16:creationId xmlns:a16="http://schemas.microsoft.com/office/drawing/2014/main" id="{62E0585B-60B4-42BF-9DD2-1FB883194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672" y="1934307"/>
            <a:ext cx="708146" cy="7081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9B1362-BFAF-40AD-9275-5545FB40E258}"/>
              </a:ext>
            </a:extLst>
          </p:cNvPr>
          <p:cNvSpPr txBox="1"/>
          <p:nvPr/>
        </p:nvSpPr>
        <p:spPr>
          <a:xfrm>
            <a:off x="4262509" y="2242343"/>
            <a:ext cx="5957669" cy="400110"/>
          </a:xfrm>
          <a:prstGeom prst="rect">
            <a:avLst/>
          </a:prstGeom>
          <a:noFill/>
        </p:spPr>
        <p:txBody>
          <a:bodyPr wrap="square" rtlCol="0">
            <a:spAutoFit/>
          </a:bodyPr>
          <a:lstStyle/>
          <a:p>
            <a:r>
              <a:rPr lang="en-US" altLang="ko-KR" sz="2000" dirty="0">
                <a:latin typeface="나눔스퀘어라운드 Bold" panose="020B0600000101010101" pitchFamily="50" charset="-127"/>
                <a:ea typeface="나눔스퀘어라운드 Bold" panose="020B0600000101010101" pitchFamily="50" charset="-127"/>
                <a:hlinkClick r:id="rId4"/>
              </a:rPr>
              <a:t>https://blog.naver.com/ilikebigmac</a:t>
            </a:r>
            <a:endParaRPr lang="ko-KR" altLang="en-US" sz="2000" dirty="0">
              <a:latin typeface="나눔스퀘어라운드 Bold" panose="020B0600000101010101" pitchFamily="50" charset="-127"/>
              <a:ea typeface="나눔스퀘어라운드 Bold" panose="020B0600000101010101" pitchFamily="50" charset="-127"/>
            </a:endParaRPr>
          </a:p>
        </p:txBody>
      </p:sp>
      <p:pic>
        <p:nvPicPr>
          <p:cNvPr id="1028" name="Picture 4" descr="Facebook - 로그인 또는 가입">
            <a:extLst>
              <a:ext uri="{FF2B5EF4-FFF2-40B4-BE49-F238E27FC236}">
                <a16:creationId xmlns:a16="http://schemas.microsoft.com/office/drawing/2014/main" id="{9D896467-1092-48F4-B638-6AECEEBD5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673" y="2941248"/>
            <a:ext cx="708146" cy="7081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853D4F-298F-4F83-BEBF-FAA684AB903F}"/>
              </a:ext>
            </a:extLst>
          </p:cNvPr>
          <p:cNvSpPr txBox="1"/>
          <p:nvPr/>
        </p:nvSpPr>
        <p:spPr>
          <a:xfrm>
            <a:off x="4262509" y="3280062"/>
            <a:ext cx="4849404" cy="400110"/>
          </a:xfrm>
          <a:prstGeom prst="rect">
            <a:avLst/>
          </a:prstGeom>
          <a:noFill/>
        </p:spPr>
        <p:txBody>
          <a:bodyPr wrap="none" rtlCol="0">
            <a:spAutoFit/>
          </a:bodyPr>
          <a:lstStyle/>
          <a:p>
            <a:r>
              <a:rPr lang="en-US" altLang="ko-KR" sz="2000" dirty="0">
                <a:latin typeface="나눔스퀘어라운드 Bold" panose="020B0600000101010101" pitchFamily="50" charset="-127"/>
                <a:ea typeface="나눔스퀘어라운드 Bold" panose="020B0600000101010101" pitchFamily="50" charset="-127"/>
                <a:hlinkClick r:id="rId6"/>
              </a:rPr>
              <a:t>https://www.facebook.com/Taeknical/</a:t>
            </a:r>
            <a:endParaRPr lang="ko-KR" altLang="en-US" sz="2000" dirty="0">
              <a:latin typeface="나눔스퀘어라운드 Bold" panose="020B0600000101010101" pitchFamily="50" charset="-127"/>
              <a:ea typeface="나눔스퀘어라운드 Bold" panose="020B0600000101010101" pitchFamily="50" charset="-127"/>
            </a:endParaRPr>
          </a:p>
        </p:txBody>
      </p:sp>
      <p:pic>
        <p:nvPicPr>
          <p:cNvPr id="4" name="그림 3">
            <a:extLst>
              <a:ext uri="{FF2B5EF4-FFF2-40B4-BE49-F238E27FC236}">
                <a16:creationId xmlns:a16="http://schemas.microsoft.com/office/drawing/2014/main" id="{37E7A791-5F45-455B-8B60-56E6A274D985}"/>
              </a:ext>
            </a:extLst>
          </p:cNvPr>
          <p:cNvPicPr>
            <a:picLocks noChangeAspect="1"/>
          </p:cNvPicPr>
          <p:nvPr/>
        </p:nvPicPr>
        <p:blipFill>
          <a:blip r:embed="rId7"/>
          <a:stretch>
            <a:fillRect/>
          </a:stretch>
        </p:blipFill>
        <p:spPr>
          <a:xfrm>
            <a:off x="3202672" y="3941027"/>
            <a:ext cx="719947" cy="708145"/>
          </a:xfrm>
          <a:prstGeom prst="rect">
            <a:avLst/>
          </a:prstGeom>
        </p:spPr>
      </p:pic>
      <p:sp>
        <p:nvSpPr>
          <p:cNvPr id="5" name="TextBox 4">
            <a:extLst>
              <a:ext uri="{FF2B5EF4-FFF2-40B4-BE49-F238E27FC236}">
                <a16:creationId xmlns:a16="http://schemas.microsoft.com/office/drawing/2014/main" id="{1650A5DB-5281-4853-AB67-45D634B027DA}"/>
              </a:ext>
            </a:extLst>
          </p:cNvPr>
          <p:cNvSpPr txBox="1"/>
          <p:nvPr/>
        </p:nvSpPr>
        <p:spPr>
          <a:xfrm>
            <a:off x="4375053" y="4279840"/>
            <a:ext cx="3813865" cy="400110"/>
          </a:xfrm>
          <a:prstGeom prst="rect">
            <a:avLst/>
          </a:prstGeom>
          <a:noFill/>
        </p:spPr>
        <p:txBody>
          <a:bodyPr wrap="none" rtlCol="0">
            <a:spAutoFit/>
          </a:bodyPr>
          <a:lstStyle/>
          <a:p>
            <a:r>
              <a:rPr lang="en-US" altLang="ko-KR" sz="2000" dirty="0">
                <a:latin typeface="나눔스퀘어라운드 Bold" panose="020B0600000101010101" pitchFamily="50" charset="-127"/>
                <a:ea typeface="나눔스퀘어라운드 Bold" panose="020B0600000101010101" pitchFamily="50" charset="-127"/>
                <a:hlinkClick r:id="rId8"/>
              </a:rPr>
              <a:t>https://github.com/TAEKnical</a:t>
            </a:r>
            <a:endParaRPr lang="ko-KR" altLang="en-US" sz="2000" dirty="0">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4167175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024144"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3.  How to use?</a:t>
            </a:r>
            <a:endPar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12" name="그림 11">
            <a:extLst>
              <a:ext uri="{FF2B5EF4-FFF2-40B4-BE49-F238E27FC236}">
                <a16:creationId xmlns:a16="http://schemas.microsoft.com/office/drawing/2014/main" id="{6E2C6FAD-4B64-4706-9087-E63ED59A7069}"/>
              </a:ext>
            </a:extLst>
          </p:cNvPr>
          <p:cNvPicPr>
            <a:picLocks noChangeAspect="1"/>
          </p:cNvPicPr>
          <p:nvPr/>
        </p:nvPicPr>
        <p:blipFill>
          <a:blip r:embed="rId4"/>
          <a:stretch>
            <a:fillRect/>
          </a:stretch>
        </p:blipFill>
        <p:spPr>
          <a:xfrm>
            <a:off x="2224480" y="2276948"/>
            <a:ext cx="7743040" cy="23041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8272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3"/>
          <a:stretch>
            <a:fillRect/>
          </a:stretch>
        </p:blipFill>
        <p:spPr>
          <a:xfrm>
            <a:off x="5583495" y="5859680"/>
            <a:ext cx="817305" cy="998319"/>
          </a:xfrm>
          <a:prstGeom prst="rect">
            <a:avLst/>
          </a:prstGeom>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2024144"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3.  How to use?</a:t>
            </a:r>
            <a:endPar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5" name="그림 4">
            <a:extLst>
              <a:ext uri="{FF2B5EF4-FFF2-40B4-BE49-F238E27FC236}">
                <a16:creationId xmlns:a16="http://schemas.microsoft.com/office/drawing/2014/main" id="{D286B804-547C-460E-912B-DC1C8EBE44DC}"/>
              </a:ext>
            </a:extLst>
          </p:cNvPr>
          <p:cNvPicPr>
            <a:picLocks noChangeAspect="1"/>
          </p:cNvPicPr>
          <p:nvPr/>
        </p:nvPicPr>
        <p:blipFill>
          <a:blip r:embed="rId4"/>
          <a:stretch>
            <a:fillRect/>
          </a:stretch>
        </p:blipFill>
        <p:spPr>
          <a:xfrm>
            <a:off x="6530152" y="2120803"/>
            <a:ext cx="4240150" cy="1941143"/>
          </a:xfrm>
          <a:prstGeom prst="rect">
            <a:avLst/>
          </a:prstGeom>
          <a:ln>
            <a:solidFill>
              <a:schemeClr val="tx1"/>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A7EA85C0-E127-43B4-A6F0-F0A29DBEB716}"/>
              </a:ext>
            </a:extLst>
          </p:cNvPr>
          <p:cNvPicPr>
            <a:picLocks noChangeAspect="1"/>
          </p:cNvPicPr>
          <p:nvPr/>
        </p:nvPicPr>
        <p:blipFill>
          <a:blip r:embed="rId5"/>
          <a:stretch>
            <a:fillRect/>
          </a:stretch>
        </p:blipFill>
        <p:spPr>
          <a:xfrm>
            <a:off x="1449832" y="2120803"/>
            <a:ext cx="4506455" cy="274034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597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79A400F-200E-422C-AEB0-C22501A3C832}"/>
              </a:ext>
            </a:extLst>
          </p:cNvPr>
          <p:cNvSpPr/>
          <p:nvPr/>
        </p:nvSpPr>
        <p:spPr>
          <a:xfrm>
            <a:off x="4470081" y="3152001"/>
            <a:ext cx="2716769" cy="553998"/>
          </a:xfrm>
          <a:prstGeom prst="rect">
            <a:avLst/>
          </a:prstGeom>
        </p:spPr>
        <p:txBody>
          <a:bodyPr wrap="none">
            <a:spAutoFit/>
          </a:bodyPr>
          <a:lstStyle/>
          <a:p>
            <a:r>
              <a:rPr lang="en-US" altLang="ko-KR" sz="3000">
                <a:solidFill>
                  <a:schemeClr val="bg1">
                    <a:lumMod val="50000"/>
                  </a:schemeClr>
                </a:solidFill>
                <a:latin typeface="나눔스퀘어라운드 Bold" panose="020B0600000101010101" pitchFamily="50" charset="-127"/>
                <a:ea typeface="나눔스퀘어라운드 Bold" panose="020B0600000101010101" pitchFamily="50" charset="-127"/>
              </a:rPr>
              <a:t>4.  Conclusion</a:t>
            </a:r>
            <a:endParaRPr lang="en-US" altLang="ko-KR" sz="3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5" name="그림 4">
            <a:extLst>
              <a:ext uri="{FF2B5EF4-FFF2-40B4-BE49-F238E27FC236}">
                <a16:creationId xmlns:a16="http://schemas.microsoft.com/office/drawing/2014/main" id="{1075D134-4D99-46B1-91DB-903F6F2813A2}"/>
              </a:ext>
            </a:extLst>
          </p:cNvPr>
          <p:cNvPicPr>
            <a:picLocks noChangeAspect="1"/>
          </p:cNvPicPr>
          <p:nvPr/>
        </p:nvPicPr>
        <p:blipFill>
          <a:blip r:embed="rId2"/>
          <a:stretch>
            <a:fillRect/>
          </a:stretch>
        </p:blipFill>
        <p:spPr>
          <a:xfrm>
            <a:off x="5583495" y="5859680"/>
            <a:ext cx="817305" cy="998319"/>
          </a:xfrm>
          <a:prstGeom prst="rect">
            <a:avLst/>
          </a:prstGeom>
        </p:spPr>
      </p:pic>
    </p:spTree>
    <p:extLst>
      <p:ext uri="{BB962C8B-B14F-4D97-AF65-F5344CB8AC3E}">
        <p14:creationId xmlns:p14="http://schemas.microsoft.com/office/powerpoint/2010/main" val="285714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DC701-41EF-4A4A-BFDE-A4616473513E}"/>
              </a:ext>
            </a:extLst>
          </p:cNvPr>
          <p:cNvSpPr txBox="1"/>
          <p:nvPr/>
        </p:nvSpPr>
        <p:spPr>
          <a:xfrm>
            <a:off x="627478" y="611358"/>
            <a:ext cx="1810752" cy="400110"/>
          </a:xfrm>
          <a:prstGeom prst="rect">
            <a:avLst/>
          </a:prstGeom>
          <a:noFill/>
        </p:spPr>
        <p:txBody>
          <a:bodyPr wrap="none" rtlCol="0">
            <a:spAutoFit/>
          </a:bodyPr>
          <a:lstStyle/>
          <a:p>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4. Conclusion</a:t>
            </a:r>
            <a:endPar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3" name="그림 2">
            <a:extLst>
              <a:ext uri="{FF2B5EF4-FFF2-40B4-BE49-F238E27FC236}">
                <a16:creationId xmlns:a16="http://schemas.microsoft.com/office/drawing/2014/main" id="{EDC1A821-01D3-4605-B9FA-C1EFAAAA6ED1}"/>
              </a:ext>
            </a:extLst>
          </p:cNvPr>
          <p:cNvPicPr>
            <a:picLocks noChangeAspect="1"/>
          </p:cNvPicPr>
          <p:nvPr/>
        </p:nvPicPr>
        <p:blipFill>
          <a:blip r:embed="rId3"/>
          <a:stretch>
            <a:fillRect/>
          </a:stretch>
        </p:blipFill>
        <p:spPr>
          <a:xfrm>
            <a:off x="5583495" y="5859680"/>
            <a:ext cx="817305" cy="998319"/>
          </a:xfrm>
          <a:prstGeom prst="rect">
            <a:avLst/>
          </a:prstGeom>
        </p:spPr>
      </p:pic>
      <p:sp>
        <p:nvSpPr>
          <p:cNvPr id="4" name="TextBox 3">
            <a:extLst>
              <a:ext uri="{FF2B5EF4-FFF2-40B4-BE49-F238E27FC236}">
                <a16:creationId xmlns:a16="http://schemas.microsoft.com/office/drawing/2014/main" id="{A2E348D5-69DA-4B78-998B-C8B7AC6DE22B}"/>
              </a:ext>
            </a:extLst>
          </p:cNvPr>
          <p:cNvSpPr txBox="1"/>
          <p:nvPr/>
        </p:nvSpPr>
        <p:spPr>
          <a:xfrm>
            <a:off x="1690651" y="1401204"/>
            <a:ext cx="9828157" cy="3477875"/>
          </a:xfrm>
          <a:prstGeom prst="rect">
            <a:avLst/>
          </a:prstGeom>
          <a:noFill/>
        </p:spPr>
        <p:txBody>
          <a:bodyPr wrap="square" rtlCol="0">
            <a:spAutoFit/>
          </a:bodyPr>
          <a:lstStyle/>
          <a:p>
            <a:pPr marL="285750" indent="-285750">
              <a:buFontTx/>
              <a:buChar char="-"/>
            </a:pP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서비스 간 실시간 데이터 송수신과 그에 따른 구체적 동작을 정의할 수 있다</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a:t>
            </a: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Webmethod.io </a:t>
            </a: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자체적으로 많은 서비스간 연동을 지원한다</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a:t>
            </a: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단</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 </a:t>
            </a: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지원하지 않는 서비스간 연동은 불가능한 것으로 보인다</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a:t>
            </a: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endPar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endParaRPr>
          </a:p>
          <a:p>
            <a:pPr marL="285750" indent="-285750">
              <a:buFontTx/>
              <a:buChar char="-"/>
            </a:pP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유명 서비스들은 이미 자체적으로 </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API</a:t>
            </a: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를 제공하는 경우가 많기 때문에</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 </a:t>
            </a:r>
            <a:r>
              <a:rPr lang="ko-KR" altLang="en-US"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간단한 동작정도는 생각보다 쉽게 구현할 수 있을 것 같다</a:t>
            </a:r>
            <a:r>
              <a:rPr lang="en-US" altLang="ko-KR" sz="2000">
                <a:solidFill>
                  <a:schemeClr val="tx1">
                    <a:lumMod val="50000"/>
                    <a:lumOff val="50000"/>
                  </a:schemeClr>
                </a:solidFill>
                <a:latin typeface="나눔스퀘어라운드 Bold" panose="020B0600000101010101" pitchFamily="50" charset="-127"/>
                <a:ea typeface="나눔스퀘어라운드 Bold" panose="020B0600000101010101" pitchFamily="50" charset="-127"/>
              </a:rPr>
              <a:t>.</a:t>
            </a:r>
            <a:endPar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89885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79A400F-200E-422C-AEB0-C22501A3C832}"/>
              </a:ext>
            </a:extLst>
          </p:cNvPr>
          <p:cNvSpPr/>
          <p:nvPr/>
        </p:nvSpPr>
        <p:spPr>
          <a:xfrm>
            <a:off x="5279452" y="3152001"/>
            <a:ext cx="1425390" cy="553998"/>
          </a:xfrm>
          <a:prstGeom prst="rect">
            <a:avLst/>
          </a:prstGeom>
        </p:spPr>
        <p:txBody>
          <a:bodyPr wrap="none">
            <a:spAutoFit/>
          </a:bodyPr>
          <a:lstStyle/>
          <a:p>
            <a:r>
              <a:rPr lang="ko-KR" altLang="en-US" sz="3000">
                <a:solidFill>
                  <a:schemeClr val="bg1">
                    <a:lumMod val="50000"/>
                  </a:schemeClr>
                </a:solidFill>
                <a:latin typeface="나눔스퀘어라운드 Bold" panose="020B0600000101010101" pitchFamily="50" charset="-127"/>
                <a:ea typeface="나눔스퀘어라운드 Bold" panose="020B0600000101010101" pitchFamily="50" charset="-127"/>
              </a:rPr>
              <a:t>ㄲ ㅡ ㅌ</a:t>
            </a:r>
            <a:endParaRPr lang="en-US" altLang="ko-KR" sz="30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5" name="그림 4">
            <a:extLst>
              <a:ext uri="{FF2B5EF4-FFF2-40B4-BE49-F238E27FC236}">
                <a16:creationId xmlns:a16="http://schemas.microsoft.com/office/drawing/2014/main" id="{1075D134-4D99-46B1-91DB-903F6F2813A2}"/>
              </a:ext>
            </a:extLst>
          </p:cNvPr>
          <p:cNvPicPr>
            <a:picLocks noChangeAspect="1"/>
          </p:cNvPicPr>
          <p:nvPr/>
        </p:nvPicPr>
        <p:blipFill>
          <a:blip r:embed="rId3"/>
          <a:stretch>
            <a:fillRect/>
          </a:stretch>
        </p:blipFill>
        <p:spPr>
          <a:xfrm>
            <a:off x="5583495" y="5859680"/>
            <a:ext cx="817305" cy="998319"/>
          </a:xfrm>
          <a:prstGeom prst="rect">
            <a:avLst/>
          </a:prstGeom>
        </p:spPr>
      </p:pic>
    </p:spTree>
    <p:extLst>
      <p:ext uri="{BB962C8B-B14F-4D97-AF65-F5344CB8AC3E}">
        <p14:creationId xmlns:p14="http://schemas.microsoft.com/office/powerpoint/2010/main" val="312361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513AAE1-BF6A-42F5-B6CC-A9982CA03BCF}"/>
              </a:ext>
            </a:extLst>
          </p:cNvPr>
          <p:cNvPicPr>
            <a:picLocks noChangeAspect="1"/>
          </p:cNvPicPr>
          <p:nvPr/>
        </p:nvPicPr>
        <p:blipFill>
          <a:blip r:embed="rId2"/>
          <a:stretch>
            <a:fillRect/>
          </a:stretch>
        </p:blipFill>
        <p:spPr>
          <a:xfrm>
            <a:off x="5583495" y="5859680"/>
            <a:ext cx="817305" cy="998319"/>
          </a:xfrm>
          <a:prstGeom prst="rect">
            <a:avLst/>
          </a:prstGeom>
        </p:spPr>
      </p:pic>
      <p:sp>
        <p:nvSpPr>
          <p:cNvPr id="6" name="TextBox 5">
            <a:extLst>
              <a:ext uri="{FF2B5EF4-FFF2-40B4-BE49-F238E27FC236}">
                <a16:creationId xmlns:a16="http://schemas.microsoft.com/office/drawing/2014/main" id="{08EC1DD2-5C7E-4A48-9364-8C50305BC944}"/>
              </a:ext>
            </a:extLst>
          </p:cNvPr>
          <p:cNvSpPr txBox="1"/>
          <p:nvPr/>
        </p:nvSpPr>
        <p:spPr>
          <a:xfrm>
            <a:off x="1401201" y="850509"/>
            <a:ext cx="1125629" cy="477054"/>
          </a:xfrm>
          <a:prstGeom prst="rect">
            <a:avLst/>
          </a:prstGeom>
          <a:noFill/>
        </p:spPr>
        <p:txBody>
          <a:bodyPr wrap="none" rtlCol="0">
            <a:spAutoFit/>
          </a:bodyPr>
          <a:lstStyle/>
          <a:p>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INDEX</a:t>
            </a:r>
            <a:endPar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
        <p:nvSpPr>
          <p:cNvPr id="7" name="TextBox 6">
            <a:extLst>
              <a:ext uri="{FF2B5EF4-FFF2-40B4-BE49-F238E27FC236}">
                <a16:creationId xmlns:a16="http://schemas.microsoft.com/office/drawing/2014/main" id="{9750EB73-1408-42CD-83B0-EB93B6085964}"/>
              </a:ext>
            </a:extLst>
          </p:cNvPr>
          <p:cNvSpPr txBox="1"/>
          <p:nvPr/>
        </p:nvSpPr>
        <p:spPr>
          <a:xfrm>
            <a:off x="2169360" y="2036311"/>
            <a:ext cx="7460415" cy="2785378"/>
          </a:xfrm>
          <a:prstGeom prst="rect">
            <a:avLst/>
          </a:prstGeom>
          <a:noFill/>
        </p:spPr>
        <p:txBody>
          <a:bodyPr wrap="square" rtlCol="0">
            <a:spAutoFit/>
          </a:bodyPr>
          <a:lstStyle/>
          <a:p>
            <a:pPr marL="342900" indent="-342900">
              <a:buAutoNum type="arabicPeriod"/>
            </a:pPr>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a:p>
            <a:pPr marL="342900" indent="-342900">
              <a:buAutoNum type="arabicPeriod"/>
            </a:pPr>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pPr marL="342900" indent="-342900">
              <a:buAutoNum type="arabicPeriod"/>
            </a:pPr>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How it works?</a:t>
            </a:r>
          </a:p>
          <a:p>
            <a:pPr marL="342900" indent="-342900">
              <a:buAutoNum type="arabicPeriod"/>
            </a:pPr>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pPr marL="342900" indent="-342900">
              <a:buAutoNum type="arabicPeriod"/>
            </a:pPr>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How to use?</a:t>
            </a:r>
          </a:p>
          <a:p>
            <a:pPr marL="342900" indent="-342900">
              <a:buAutoNum type="arabicPeriod"/>
            </a:pPr>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pPr marL="342900" indent="-342900">
              <a:buAutoNum type="arabicPeriod"/>
            </a:pPr>
            <a:r>
              <a:rPr lang="en-US" altLang="ko-KR" sz="2500">
                <a:solidFill>
                  <a:schemeClr val="bg1">
                    <a:lumMod val="50000"/>
                  </a:schemeClr>
                </a:solidFill>
                <a:latin typeface="나눔스퀘어라운드 Bold" panose="020B0600000101010101" pitchFamily="50" charset="-127"/>
                <a:ea typeface="나눔스퀘어라운드 Bold" panose="020B0600000101010101" pitchFamily="50" charset="-127"/>
              </a:rPr>
              <a:t>Conclusion</a:t>
            </a:r>
            <a:endPar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spTree>
    <p:extLst>
      <p:ext uri="{BB962C8B-B14F-4D97-AF65-F5344CB8AC3E}">
        <p14:creationId xmlns:p14="http://schemas.microsoft.com/office/powerpoint/2010/main" val="68931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79A400F-200E-422C-AEB0-C22501A3C832}"/>
              </a:ext>
            </a:extLst>
          </p:cNvPr>
          <p:cNvSpPr/>
          <p:nvPr/>
        </p:nvSpPr>
        <p:spPr>
          <a:xfrm>
            <a:off x="3253074" y="3244334"/>
            <a:ext cx="5685852" cy="553998"/>
          </a:xfrm>
          <a:prstGeom prst="rect">
            <a:avLst/>
          </a:prstGeom>
        </p:spPr>
        <p:txBody>
          <a:bodyPr wrap="none">
            <a:spAutoFit/>
          </a:bodyPr>
          <a:lstStyle/>
          <a:p>
            <a:pPr marL="342900" indent="-342900">
              <a:buAutoNum type="arabicPeriod"/>
            </a:pPr>
            <a:r>
              <a:rPr lang="en-US" altLang="ko-KR" sz="3000" dirty="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pic>
        <p:nvPicPr>
          <p:cNvPr id="5" name="그림 4">
            <a:extLst>
              <a:ext uri="{FF2B5EF4-FFF2-40B4-BE49-F238E27FC236}">
                <a16:creationId xmlns:a16="http://schemas.microsoft.com/office/drawing/2014/main" id="{1075D134-4D99-46B1-91DB-903F6F2813A2}"/>
              </a:ext>
            </a:extLst>
          </p:cNvPr>
          <p:cNvPicPr>
            <a:picLocks noChangeAspect="1"/>
          </p:cNvPicPr>
          <p:nvPr/>
        </p:nvPicPr>
        <p:blipFill>
          <a:blip r:embed="rId2"/>
          <a:stretch>
            <a:fillRect/>
          </a:stretch>
        </p:blipFill>
        <p:spPr>
          <a:xfrm>
            <a:off x="5583495" y="5859680"/>
            <a:ext cx="817305" cy="998319"/>
          </a:xfrm>
          <a:prstGeom prst="rect">
            <a:avLst/>
          </a:prstGeom>
        </p:spPr>
      </p:pic>
    </p:spTree>
    <p:extLst>
      <p:ext uri="{BB962C8B-B14F-4D97-AF65-F5344CB8AC3E}">
        <p14:creationId xmlns:p14="http://schemas.microsoft.com/office/powerpoint/2010/main" val="1231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04ECCC0-E0A7-406F-9616-D50E42452479}"/>
              </a:ext>
            </a:extLst>
          </p:cNvPr>
          <p:cNvPicPr>
            <a:picLocks noChangeAspect="1"/>
          </p:cNvPicPr>
          <p:nvPr/>
        </p:nvPicPr>
        <p:blipFill>
          <a:blip r:embed="rId2"/>
          <a:stretch>
            <a:fillRect/>
          </a:stretch>
        </p:blipFill>
        <p:spPr>
          <a:xfrm>
            <a:off x="1598285" y="2216377"/>
            <a:ext cx="798699"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BCAE0ED0-7DA7-41DC-B7D7-93EE2B875D37}"/>
              </a:ext>
            </a:extLst>
          </p:cNvPr>
          <p:cNvPicPr>
            <a:picLocks noChangeAspect="1"/>
          </p:cNvPicPr>
          <p:nvPr/>
        </p:nvPicPr>
        <p:blipFill>
          <a:blip r:embed="rId3"/>
          <a:stretch>
            <a:fillRect/>
          </a:stretch>
        </p:blipFill>
        <p:spPr>
          <a:xfrm>
            <a:off x="2790843" y="2046117"/>
            <a:ext cx="717430"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7" name="그림 6">
            <a:extLst>
              <a:ext uri="{FF2B5EF4-FFF2-40B4-BE49-F238E27FC236}">
                <a16:creationId xmlns:a16="http://schemas.microsoft.com/office/drawing/2014/main" id="{1E85CC78-71FE-48F6-B60A-5F172A241723}"/>
              </a:ext>
            </a:extLst>
          </p:cNvPr>
          <p:cNvPicPr>
            <a:picLocks noChangeAspect="1"/>
          </p:cNvPicPr>
          <p:nvPr/>
        </p:nvPicPr>
        <p:blipFill>
          <a:blip r:embed="rId4"/>
          <a:stretch>
            <a:fillRect/>
          </a:stretch>
        </p:blipFill>
        <p:spPr>
          <a:xfrm>
            <a:off x="4067557" y="2094178"/>
            <a:ext cx="670978" cy="675754"/>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D677386F-4414-4194-9A5E-121F7E95BA7D}"/>
              </a:ext>
            </a:extLst>
          </p:cNvPr>
          <p:cNvPicPr>
            <a:picLocks noChangeAspect="1"/>
          </p:cNvPicPr>
          <p:nvPr/>
        </p:nvPicPr>
        <p:blipFill>
          <a:blip r:embed="rId5"/>
          <a:stretch>
            <a:fillRect/>
          </a:stretch>
        </p:blipFill>
        <p:spPr>
          <a:xfrm>
            <a:off x="4985887" y="2424971"/>
            <a:ext cx="1061584" cy="354688"/>
          </a:xfrm>
          <a:prstGeom prst="rect">
            <a:avLst/>
          </a:prstGeom>
          <a:ln>
            <a:solidFill>
              <a:schemeClr val="accent1">
                <a:shade val="50000"/>
              </a:schemeClr>
            </a:solidFill>
          </a:ln>
          <a:effectLst>
            <a:outerShdw blurRad="50800" dist="38100" dir="2700000" algn="tl" rotWithShape="0">
              <a:prstClr val="black">
                <a:alpha val="40000"/>
              </a:prstClr>
            </a:outerShdw>
          </a:effectLst>
        </p:spPr>
      </p:pic>
      <p:cxnSp>
        <p:nvCxnSpPr>
          <p:cNvPr id="9" name="직선 화살표 연결선 8">
            <a:extLst>
              <a:ext uri="{FF2B5EF4-FFF2-40B4-BE49-F238E27FC236}">
                <a16:creationId xmlns:a16="http://schemas.microsoft.com/office/drawing/2014/main" id="{3FBAAB0A-FBD5-4DA8-918D-7E6C40A15B9D}"/>
              </a:ext>
            </a:extLst>
          </p:cNvPr>
          <p:cNvCxnSpPr>
            <a:cxnSpLocks/>
          </p:cNvCxnSpPr>
          <p:nvPr/>
        </p:nvCxnSpPr>
        <p:spPr>
          <a:xfrm>
            <a:off x="2144352" y="3019600"/>
            <a:ext cx="1216996" cy="1452771"/>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10F26916-83F9-4396-8740-FDE3EB2C4C15}"/>
              </a:ext>
            </a:extLst>
          </p:cNvPr>
          <p:cNvCxnSpPr>
            <a:cxnSpLocks/>
          </p:cNvCxnSpPr>
          <p:nvPr/>
        </p:nvCxnSpPr>
        <p:spPr>
          <a:xfrm>
            <a:off x="3074128" y="2785656"/>
            <a:ext cx="584053" cy="1633942"/>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1" name="직선 화살표 연결선 10">
            <a:extLst>
              <a:ext uri="{FF2B5EF4-FFF2-40B4-BE49-F238E27FC236}">
                <a16:creationId xmlns:a16="http://schemas.microsoft.com/office/drawing/2014/main" id="{970E0DA4-C9EC-4B12-957A-5414C58F72A8}"/>
              </a:ext>
            </a:extLst>
          </p:cNvPr>
          <p:cNvCxnSpPr>
            <a:cxnSpLocks/>
          </p:cNvCxnSpPr>
          <p:nvPr/>
        </p:nvCxnSpPr>
        <p:spPr>
          <a:xfrm flipH="1">
            <a:off x="4009055" y="2757692"/>
            <a:ext cx="378606" cy="1661906"/>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직선 화살표 연결선 11">
            <a:extLst>
              <a:ext uri="{FF2B5EF4-FFF2-40B4-BE49-F238E27FC236}">
                <a16:creationId xmlns:a16="http://schemas.microsoft.com/office/drawing/2014/main" id="{F75C0A61-82F3-454E-9BDB-03763FF386E7}"/>
              </a:ext>
            </a:extLst>
          </p:cNvPr>
          <p:cNvCxnSpPr>
            <a:cxnSpLocks/>
          </p:cNvCxnSpPr>
          <p:nvPr/>
        </p:nvCxnSpPr>
        <p:spPr>
          <a:xfrm flipH="1">
            <a:off x="4246794" y="2784079"/>
            <a:ext cx="1056943" cy="1635519"/>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3" name="구름 12">
            <a:extLst>
              <a:ext uri="{FF2B5EF4-FFF2-40B4-BE49-F238E27FC236}">
                <a16:creationId xmlns:a16="http://schemas.microsoft.com/office/drawing/2014/main" id="{5A1DA24A-7AB3-4B8C-A5D5-BDB005A7740D}"/>
              </a:ext>
            </a:extLst>
          </p:cNvPr>
          <p:cNvSpPr/>
          <p:nvPr/>
        </p:nvSpPr>
        <p:spPr>
          <a:xfrm>
            <a:off x="2704252" y="4419598"/>
            <a:ext cx="2140090" cy="807782"/>
          </a:xfrm>
          <a:prstGeom prst="cloud">
            <a:avLst/>
          </a:prstGeom>
          <a:solidFill>
            <a:schemeClr val="accent1">
              <a:lumMod val="20000"/>
              <a:lumOff val="80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4" name="그림 13">
            <a:extLst>
              <a:ext uri="{FF2B5EF4-FFF2-40B4-BE49-F238E27FC236}">
                <a16:creationId xmlns:a16="http://schemas.microsoft.com/office/drawing/2014/main" id="{CB871FE1-336E-484E-97BA-DA6915A480B3}"/>
              </a:ext>
            </a:extLst>
          </p:cNvPr>
          <p:cNvPicPr>
            <a:picLocks noChangeAspect="1"/>
          </p:cNvPicPr>
          <p:nvPr/>
        </p:nvPicPr>
        <p:blipFill>
          <a:blip r:embed="rId2"/>
          <a:stretch>
            <a:fillRect/>
          </a:stretch>
        </p:blipFill>
        <p:spPr>
          <a:xfrm>
            <a:off x="3300050" y="4553890"/>
            <a:ext cx="310947"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3A01337B-529E-4164-B8DA-0707326621A7}"/>
              </a:ext>
            </a:extLst>
          </p:cNvPr>
          <p:cNvPicPr>
            <a:picLocks noChangeAspect="1"/>
          </p:cNvPicPr>
          <p:nvPr/>
        </p:nvPicPr>
        <p:blipFill>
          <a:blip r:embed="rId3"/>
          <a:stretch>
            <a:fillRect/>
          </a:stretch>
        </p:blipFill>
        <p:spPr>
          <a:xfrm>
            <a:off x="3502949" y="4823489"/>
            <a:ext cx="279308"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C01938F4-61AD-4E64-BB70-29979D61418F}"/>
              </a:ext>
            </a:extLst>
          </p:cNvPr>
          <p:cNvPicPr>
            <a:picLocks noChangeAspect="1"/>
          </p:cNvPicPr>
          <p:nvPr/>
        </p:nvPicPr>
        <p:blipFill>
          <a:blip r:embed="rId4"/>
          <a:stretch>
            <a:fillRect/>
          </a:stretch>
        </p:blipFill>
        <p:spPr>
          <a:xfrm>
            <a:off x="3774297" y="4538437"/>
            <a:ext cx="256104"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id="{B29683DE-29FD-412F-98EA-96C0B0E8FE44}"/>
              </a:ext>
            </a:extLst>
          </p:cNvPr>
          <p:cNvPicPr>
            <a:picLocks noChangeAspect="1"/>
          </p:cNvPicPr>
          <p:nvPr/>
        </p:nvPicPr>
        <p:blipFill>
          <a:blip r:embed="rId5"/>
          <a:stretch>
            <a:fillRect/>
          </a:stretch>
        </p:blipFill>
        <p:spPr>
          <a:xfrm>
            <a:off x="3703028" y="4780217"/>
            <a:ext cx="684925" cy="228842"/>
          </a:xfrm>
          <a:prstGeom prst="rect">
            <a:avLst/>
          </a:prstGeom>
          <a:ln>
            <a:solidFill>
              <a:schemeClr val="accent1">
                <a:shade val="50000"/>
              </a:schemeClr>
            </a:solidFill>
          </a:ln>
          <a:effectLst>
            <a:outerShdw blurRad="50800" dist="38100" dir="2700000" algn="tl" rotWithShape="0">
              <a:prstClr val="black">
                <a:alpha val="40000"/>
              </a:prstClr>
            </a:outerShdw>
          </a:effectLst>
        </p:spPr>
      </p:pic>
      <p:sp>
        <p:nvSpPr>
          <p:cNvPr id="18" name="타원 17">
            <a:extLst>
              <a:ext uri="{FF2B5EF4-FFF2-40B4-BE49-F238E27FC236}">
                <a16:creationId xmlns:a16="http://schemas.microsoft.com/office/drawing/2014/main" id="{036D11B9-7DF8-4706-A5A8-54DD1E90627D}"/>
              </a:ext>
            </a:extLst>
          </p:cNvPr>
          <p:cNvSpPr/>
          <p:nvPr/>
        </p:nvSpPr>
        <p:spPr>
          <a:xfrm>
            <a:off x="2064002" y="3281276"/>
            <a:ext cx="3483519" cy="566203"/>
          </a:xfrm>
          <a:prstGeom prst="ellipse">
            <a:avLst/>
          </a:prstGeom>
          <a:solidFill>
            <a:schemeClr val="bg1"/>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dirty="0">
                <a:solidFill>
                  <a:schemeClr val="tx1"/>
                </a:solidFill>
                <a:latin typeface="나눔스퀘어라운드 Bold" panose="020B0600000101010101" pitchFamily="50" charset="-127"/>
                <a:ea typeface="나눔스퀘어라운드 Bold" panose="020B0600000101010101" pitchFamily="50" charset="-127"/>
              </a:rPr>
              <a:t>H O W ?</a:t>
            </a:r>
            <a:endParaRPr lang="ko-KR" altLang="en-US" sz="2500" b="1" dirty="0">
              <a:solidFill>
                <a:schemeClr val="tx1"/>
              </a:solidFill>
              <a:latin typeface="나눔스퀘어라운드 Bold" panose="020B0600000101010101" pitchFamily="50" charset="-127"/>
              <a:ea typeface="나눔스퀘어라운드 Bold" panose="020B0600000101010101" pitchFamily="50" charset="-127"/>
            </a:endParaRPr>
          </a:p>
        </p:txBody>
      </p:sp>
      <p:sp>
        <p:nvSpPr>
          <p:cNvPr id="3" name="화살표: 오른쪽 2">
            <a:extLst>
              <a:ext uri="{FF2B5EF4-FFF2-40B4-BE49-F238E27FC236}">
                <a16:creationId xmlns:a16="http://schemas.microsoft.com/office/drawing/2014/main" id="{F2AEB5EF-A362-4ACD-B7DD-4F14D252A201}"/>
              </a:ext>
            </a:extLst>
          </p:cNvPr>
          <p:cNvSpPr/>
          <p:nvPr/>
        </p:nvSpPr>
        <p:spPr>
          <a:xfrm>
            <a:off x="5541476" y="3505592"/>
            <a:ext cx="1119577" cy="137164"/>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이등변 삼각형 3">
            <a:extLst>
              <a:ext uri="{FF2B5EF4-FFF2-40B4-BE49-F238E27FC236}">
                <a16:creationId xmlns:a16="http://schemas.microsoft.com/office/drawing/2014/main" id="{83E15D6F-666A-41E3-9FCD-A91F043B8664}"/>
              </a:ext>
            </a:extLst>
          </p:cNvPr>
          <p:cNvSpPr/>
          <p:nvPr/>
        </p:nvSpPr>
        <p:spPr>
          <a:xfrm rot="5400000">
            <a:off x="6635404" y="3410240"/>
            <a:ext cx="220790" cy="305986"/>
          </a:xfrm>
          <a:prstGeom prst="triangl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C9EFC86A-615C-4E63-88BB-FA5284547ABB}"/>
              </a:ext>
            </a:extLst>
          </p:cNvPr>
          <p:cNvSpPr txBox="1"/>
          <p:nvPr/>
        </p:nvSpPr>
        <p:spPr>
          <a:xfrm>
            <a:off x="7092756" y="2537954"/>
            <a:ext cx="4442752" cy="2015936"/>
          </a:xfrm>
          <a:prstGeom prst="rect">
            <a:avLst/>
          </a:prstGeom>
          <a:noFill/>
        </p:spPr>
        <p:txBody>
          <a:bodyPr wrap="square" rtlCol="0">
            <a:spAutoFit/>
          </a:bodyPr>
          <a:lstStyle/>
          <a:p>
            <a:r>
              <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데이터 처리</a:t>
            </a:r>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Application/Service </a:t>
            </a:r>
            <a:r>
              <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자동화</a:t>
            </a:r>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endPar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a:p>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Integration</a:t>
            </a:r>
            <a:r>
              <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 </a:t>
            </a:r>
            <a:r>
              <a:rPr lang="en-US" altLang="ko-KR" sz="2500" dirty="0">
                <a:solidFill>
                  <a:schemeClr val="bg1">
                    <a:lumMod val="50000"/>
                  </a:schemeClr>
                </a:solidFill>
                <a:latin typeface="나눔스퀘어라운드 Bold" panose="020B0600000101010101" pitchFamily="50" charset="-127"/>
                <a:ea typeface="나눔스퀘어라운드 Bold" panose="020B0600000101010101" pitchFamily="50" charset="-127"/>
              </a:rPr>
              <a:t>Environment</a:t>
            </a:r>
            <a:endParaRPr lang="ko-KR" altLang="en-US" sz="2500" dirty="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20" name="그림 19">
            <a:extLst>
              <a:ext uri="{FF2B5EF4-FFF2-40B4-BE49-F238E27FC236}">
                <a16:creationId xmlns:a16="http://schemas.microsoft.com/office/drawing/2014/main" id="{2108E496-CC35-44E1-B294-1B5F7EE18F44}"/>
              </a:ext>
            </a:extLst>
          </p:cNvPr>
          <p:cNvPicPr>
            <a:picLocks noChangeAspect="1"/>
          </p:cNvPicPr>
          <p:nvPr/>
        </p:nvPicPr>
        <p:blipFill>
          <a:blip r:embed="rId6"/>
          <a:stretch>
            <a:fillRect/>
          </a:stretch>
        </p:blipFill>
        <p:spPr>
          <a:xfrm>
            <a:off x="5583495" y="5859680"/>
            <a:ext cx="817305" cy="998319"/>
          </a:xfrm>
          <a:prstGeom prst="rect">
            <a:avLst/>
          </a:prstGeom>
        </p:spPr>
      </p:pic>
      <p:sp>
        <p:nvSpPr>
          <p:cNvPr id="21" name="TextBox 20">
            <a:extLst>
              <a:ext uri="{FF2B5EF4-FFF2-40B4-BE49-F238E27FC236}">
                <a16:creationId xmlns:a16="http://schemas.microsoft.com/office/drawing/2014/main" id="{19C5DBC9-959B-4198-B61B-8A23DB627A6B}"/>
              </a:ext>
            </a:extLst>
          </p:cNvPr>
          <p:cNvSpPr txBox="1"/>
          <p:nvPr/>
        </p:nvSpPr>
        <p:spPr>
          <a:xfrm>
            <a:off x="627478" y="611358"/>
            <a:ext cx="3964868" cy="400110"/>
          </a:xfrm>
          <a:prstGeom prst="rect">
            <a:avLst/>
          </a:prstGeom>
          <a:noFill/>
        </p:spPr>
        <p:txBody>
          <a:bodyPr wrap="none" rtlCol="0">
            <a:spAutoFit/>
          </a:bodyPr>
          <a:lstStyle/>
          <a:p>
            <a:pPr marL="342900" indent="-342900">
              <a:buAutoNum type="arabicPeriod"/>
            </a:pPr>
            <a:r>
              <a:rPr lang="en-US" altLang="ko-KR" sz="2000" dirty="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spTree>
    <p:extLst>
      <p:ext uri="{BB962C8B-B14F-4D97-AF65-F5344CB8AC3E}">
        <p14:creationId xmlns:p14="http://schemas.microsoft.com/office/powerpoint/2010/main" val="319241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04ECCC0-E0A7-406F-9616-D50E42452479}"/>
              </a:ext>
            </a:extLst>
          </p:cNvPr>
          <p:cNvPicPr>
            <a:picLocks noChangeAspect="1"/>
          </p:cNvPicPr>
          <p:nvPr/>
        </p:nvPicPr>
        <p:blipFill>
          <a:blip r:embed="rId2"/>
          <a:stretch>
            <a:fillRect/>
          </a:stretch>
        </p:blipFill>
        <p:spPr>
          <a:xfrm>
            <a:off x="1598285" y="2216377"/>
            <a:ext cx="798699"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BCAE0ED0-7DA7-41DC-B7D7-93EE2B875D37}"/>
              </a:ext>
            </a:extLst>
          </p:cNvPr>
          <p:cNvPicPr>
            <a:picLocks noChangeAspect="1"/>
          </p:cNvPicPr>
          <p:nvPr/>
        </p:nvPicPr>
        <p:blipFill>
          <a:blip r:embed="rId3"/>
          <a:stretch>
            <a:fillRect/>
          </a:stretch>
        </p:blipFill>
        <p:spPr>
          <a:xfrm>
            <a:off x="2790843" y="2046117"/>
            <a:ext cx="717430"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7" name="그림 6">
            <a:extLst>
              <a:ext uri="{FF2B5EF4-FFF2-40B4-BE49-F238E27FC236}">
                <a16:creationId xmlns:a16="http://schemas.microsoft.com/office/drawing/2014/main" id="{1E85CC78-71FE-48F6-B60A-5F172A241723}"/>
              </a:ext>
            </a:extLst>
          </p:cNvPr>
          <p:cNvPicPr>
            <a:picLocks noChangeAspect="1"/>
          </p:cNvPicPr>
          <p:nvPr/>
        </p:nvPicPr>
        <p:blipFill>
          <a:blip r:embed="rId4"/>
          <a:stretch>
            <a:fillRect/>
          </a:stretch>
        </p:blipFill>
        <p:spPr>
          <a:xfrm>
            <a:off x="4067557" y="2094178"/>
            <a:ext cx="670978" cy="675754"/>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D677386F-4414-4194-9A5E-121F7E95BA7D}"/>
              </a:ext>
            </a:extLst>
          </p:cNvPr>
          <p:cNvPicPr>
            <a:picLocks noChangeAspect="1"/>
          </p:cNvPicPr>
          <p:nvPr/>
        </p:nvPicPr>
        <p:blipFill>
          <a:blip r:embed="rId5"/>
          <a:stretch>
            <a:fillRect/>
          </a:stretch>
        </p:blipFill>
        <p:spPr>
          <a:xfrm>
            <a:off x="4985887" y="2424971"/>
            <a:ext cx="1061584" cy="354688"/>
          </a:xfrm>
          <a:prstGeom prst="rect">
            <a:avLst/>
          </a:prstGeom>
          <a:ln>
            <a:solidFill>
              <a:schemeClr val="accent1">
                <a:shade val="50000"/>
              </a:schemeClr>
            </a:solidFill>
          </a:ln>
          <a:effectLst>
            <a:outerShdw blurRad="50800" dist="38100" dir="2700000" algn="tl" rotWithShape="0">
              <a:prstClr val="black">
                <a:alpha val="40000"/>
              </a:prstClr>
            </a:outerShdw>
          </a:effectLst>
        </p:spPr>
      </p:pic>
      <p:cxnSp>
        <p:nvCxnSpPr>
          <p:cNvPr id="9" name="직선 화살표 연결선 8">
            <a:extLst>
              <a:ext uri="{FF2B5EF4-FFF2-40B4-BE49-F238E27FC236}">
                <a16:creationId xmlns:a16="http://schemas.microsoft.com/office/drawing/2014/main" id="{3FBAAB0A-FBD5-4DA8-918D-7E6C40A15B9D}"/>
              </a:ext>
            </a:extLst>
          </p:cNvPr>
          <p:cNvCxnSpPr>
            <a:cxnSpLocks/>
          </p:cNvCxnSpPr>
          <p:nvPr/>
        </p:nvCxnSpPr>
        <p:spPr>
          <a:xfrm>
            <a:off x="2144352" y="3019600"/>
            <a:ext cx="1216996" cy="1452771"/>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10F26916-83F9-4396-8740-FDE3EB2C4C15}"/>
              </a:ext>
            </a:extLst>
          </p:cNvPr>
          <p:cNvCxnSpPr>
            <a:cxnSpLocks/>
          </p:cNvCxnSpPr>
          <p:nvPr/>
        </p:nvCxnSpPr>
        <p:spPr>
          <a:xfrm>
            <a:off x="3074128" y="2785656"/>
            <a:ext cx="584053" cy="1633942"/>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1" name="직선 화살표 연결선 10">
            <a:extLst>
              <a:ext uri="{FF2B5EF4-FFF2-40B4-BE49-F238E27FC236}">
                <a16:creationId xmlns:a16="http://schemas.microsoft.com/office/drawing/2014/main" id="{970E0DA4-C9EC-4B12-957A-5414C58F72A8}"/>
              </a:ext>
            </a:extLst>
          </p:cNvPr>
          <p:cNvCxnSpPr>
            <a:cxnSpLocks/>
          </p:cNvCxnSpPr>
          <p:nvPr/>
        </p:nvCxnSpPr>
        <p:spPr>
          <a:xfrm flipH="1">
            <a:off x="4009055" y="2757692"/>
            <a:ext cx="378606" cy="1661906"/>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직선 화살표 연결선 11">
            <a:extLst>
              <a:ext uri="{FF2B5EF4-FFF2-40B4-BE49-F238E27FC236}">
                <a16:creationId xmlns:a16="http://schemas.microsoft.com/office/drawing/2014/main" id="{F75C0A61-82F3-454E-9BDB-03763FF386E7}"/>
              </a:ext>
            </a:extLst>
          </p:cNvPr>
          <p:cNvCxnSpPr>
            <a:cxnSpLocks/>
          </p:cNvCxnSpPr>
          <p:nvPr/>
        </p:nvCxnSpPr>
        <p:spPr>
          <a:xfrm flipH="1">
            <a:off x="4246794" y="2784079"/>
            <a:ext cx="1056943" cy="1635519"/>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3" name="구름 12">
            <a:extLst>
              <a:ext uri="{FF2B5EF4-FFF2-40B4-BE49-F238E27FC236}">
                <a16:creationId xmlns:a16="http://schemas.microsoft.com/office/drawing/2014/main" id="{5A1DA24A-7AB3-4B8C-A5D5-BDB005A7740D}"/>
              </a:ext>
            </a:extLst>
          </p:cNvPr>
          <p:cNvSpPr/>
          <p:nvPr/>
        </p:nvSpPr>
        <p:spPr>
          <a:xfrm>
            <a:off x="2704252" y="4419598"/>
            <a:ext cx="2140090" cy="807782"/>
          </a:xfrm>
          <a:prstGeom prst="cloud">
            <a:avLst/>
          </a:prstGeom>
          <a:solidFill>
            <a:schemeClr val="accent1">
              <a:lumMod val="20000"/>
              <a:lumOff val="80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4" name="그림 13">
            <a:extLst>
              <a:ext uri="{FF2B5EF4-FFF2-40B4-BE49-F238E27FC236}">
                <a16:creationId xmlns:a16="http://schemas.microsoft.com/office/drawing/2014/main" id="{CB871FE1-336E-484E-97BA-DA6915A480B3}"/>
              </a:ext>
            </a:extLst>
          </p:cNvPr>
          <p:cNvPicPr>
            <a:picLocks noChangeAspect="1"/>
          </p:cNvPicPr>
          <p:nvPr/>
        </p:nvPicPr>
        <p:blipFill>
          <a:blip r:embed="rId2"/>
          <a:stretch>
            <a:fillRect/>
          </a:stretch>
        </p:blipFill>
        <p:spPr>
          <a:xfrm>
            <a:off x="3300050" y="4553890"/>
            <a:ext cx="310947"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3A01337B-529E-4164-B8DA-0707326621A7}"/>
              </a:ext>
            </a:extLst>
          </p:cNvPr>
          <p:cNvPicPr>
            <a:picLocks noChangeAspect="1"/>
          </p:cNvPicPr>
          <p:nvPr/>
        </p:nvPicPr>
        <p:blipFill>
          <a:blip r:embed="rId3"/>
          <a:stretch>
            <a:fillRect/>
          </a:stretch>
        </p:blipFill>
        <p:spPr>
          <a:xfrm>
            <a:off x="3502949" y="4823489"/>
            <a:ext cx="279308"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C01938F4-61AD-4E64-BB70-29979D61418F}"/>
              </a:ext>
            </a:extLst>
          </p:cNvPr>
          <p:cNvPicPr>
            <a:picLocks noChangeAspect="1"/>
          </p:cNvPicPr>
          <p:nvPr/>
        </p:nvPicPr>
        <p:blipFill>
          <a:blip r:embed="rId4"/>
          <a:stretch>
            <a:fillRect/>
          </a:stretch>
        </p:blipFill>
        <p:spPr>
          <a:xfrm>
            <a:off x="3774297" y="4538437"/>
            <a:ext cx="256104"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id="{B29683DE-29FD-412F-98EA-96C0B0E8FE44}"/>
              </a:ext>
            </a:extLst>
          </p:cNvPr>
          <p:cNvPicPr>
            <a:picLocks noChangeAspect="1"/>
          </p:cNvPicPr>
          <p:nvPr/>
        </p:nvPicPr>
        <p:blipFill>
          <a:blip r:embed="rId5"/>
          <a:stretch>
            <a:fillRect/>
          </a:stretch>
        </p:blipFill>
        <p:spPr>
          <a:xfrm>
            <a:off x="3703028" y="4780217"/>
            <a:ext cx="684925" cy="228842"/>
          </a:xfrm>
          <a:prstGeom prst="rect">
            <a:avLst/>
          </a:prstGeom>
          <a:ln>
            <a:solidFill>
              <a:schemeClr val="accent1">
                <a:shade val="50000"/>
              </a:schemeClr>
            </a:solidFill>
          </a:ln>
          <a:effectLst>
            <a:outerShdw blurRad="50800" dist="38100" dir="2700000" algn="tl" rotWithShape="0">
              <a:prstClr val="black">
                <a:alpha val="40000"/>
              </a:prstClr>
            </a:outerShdw>
          </a:effectLst>
        </p:spPr>
      </p:pic>
      <p:sp>
        <p:nvSpPr>
          <p:cNvPr id="18" name="타원 17">
            <a:extLst>
              <a:ext uri="{FF2B5EF4-FFF2-40B4-BE49-F238E27FC236}">
                <a16:creationId xmlns:a16="http://schemas.microsoft.com/office/drawing/2014/main" id="{036D11B9-7DF8-4706-A5A8-54DD1E90627D}"/>
              </a:ext>
            </a:extLst>
          </p:cNvPr>
          <p:cNvSpPr/>
          <p:nvPr/>
        </p:nvSpPr>
        <p:spPr>
          <a:xfrm>
            <a:off x="2064002" y="3281276"/>
            <a:ext cx="3483519" cy="566203"/>
          </a:xfrm>
          <a:prstGeom prst="ellipse">
            <a:avLst/>
          </a:prstGeom>
          <a:solidFill>
            <a:schemeClr val="bg1"/>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dirty="0">
                <a:solidFill>
                  <a:schemeClr val="tx1"/>
                </a:solidFill>
                <a:latin typeface="나눔스퀘어라운드 Bold" panose="020B0600000101010101" pitchFamily="50" charset="-127"/>
                <a:ea typeface="나눔스퀘어라운드 Bold" panose="020B0600000101010101" pitchFamily="50" charset="-127"/>
              </a:rPr>
              <a:t>H O W ?</a:t>
            </a:r>
            <a:endParaRPr lang="ko-KR" altLang="en-US" sz="2500" b="1" dirty="0">
              <a:solidFill>
                <a:schemeClr val="tx1"/>
              </a:solidFill>
              <a:latin typeface="나눔스퀘어라운드 Bold" panose="020B0600000101010101" pitchFamily="50" charset="-127"/>
              <a:ea typeface="나눔스퀘어라운드 Bold" panose="020B0600000101010101" pitchFamily="50" charset="-127"/>
            </a:endParaRPr>
          </a:p>
        </p:txBody>
      </p:sp>
      <p:sp>
        <p:nvSpPr>
          <p:cNvPr id="3" name="화살표: 오른쪽 2">
            <a:extLst>
              <a:ext uri="{FF2B5EF4-FFF2-40B4-BE49-F238E27FC236}">
                <a16:creationId xmlns:a16="http://schemas.microsoft.com/office/drawing/2014/main" id="{F2AEB5EF-A362-4ACD-B7DD-4F14D252A201}"/>
              </a:ext>
            </a:extLst>
          </p:cNvPr>
          <p:cNvSpPr/>
          <p:nvPr/>
        </p:nvSpPr>
        <p:spPr>
          <a:xfrm>
            <a:off x="5541476" y="3505592"/>
            <a:ext cx="1119577" cy="137164"/>
          </a:xfrm>
          <a:prstGeom prst="rightArrow">
            <a:avLst/>
          </a:prstGeom>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이등변 삼각형 3">
            <a:extLst>
              <a:ext uri="{FF2B5EF4-FFF2-40B4-BE49-F238E27FC236}">
                <a16:creationId xmlns:a16="http://schemas.microsoft.com/office/drawing/2014/main" id="{83E15D6F-666A-41E3-9FCD-A91F043B8664}"/>
              </a:ext>
            </a:extLst>
          </p:cNvPr>
          <p:cNvSpPr/>
          <p:nvPr/>
        </p:nvSpPr>
        <p:spPr>
          <a:xfrm rot="5400000">
            <a:off x="6635404" y="3410240"/>
            <a:ext cx="220790" cy="305986"/>
          </a:xfrm>
          <a:prstGeom prst="triangle">
            <a:avLst/>
          </a:prstGeom>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C9EFC86A-615C-4E63-88BB-FA5284547ABB}"/>
              </a:ext>
            </a:extLst>
          </p:cNvPr>
          <p:cNvSpPr txBox="1"/>
          <p:nvPr/>
        </p:nvSpPr>
        <p:spPr>
          <a:xfrm>
            <a:off x="7091082" y="3258741"/>
            <a:ext cx="3319010" cy="630942"/>
          </a:xfrm>
          <a:prstGeom prst="rect">
            <a:avLst/>
          </a:prstGeom>
          <a:noFill/>
        </p:spPr>
        <p:txBody>
          <a:bodyPr wrap="square" rtlCol="0">
            <a:spAutoFit/>
          </a:bodyPr>
          <a:lstStyle/>
          <a:p>
            <a:r>
              <a:rPr lang="en-US" altLang="ko-KR" sz="3500" dirty="0">
                <a:solidFill>
                  <a:schemeClr val="bg1">
                    <a:lumMod val="50000"/>
                  </a:schemeClr>
                </a:solidFill>
                <a:latin typeface="나눔스퀘어라운드 Bold" panose="020B0600000101010101" pitchFamily="50" charset="-127"/>
                <a:ea typeface="나눔스퀘어라운드 Bold" panose="020B0600000101010101" pitchFamily="50" charset="-127"/>
              </a:rPr>
              <a:t>Need </a:t>
            </a:r>
            <a:r>
              <a:rPr lang="en-US" altLang="ko-KR" sz="3500" dirty="0" err="1">
                <a:solidFill>
                  <a:schemeClr val="bg1">
                    <a:lumMod val="50000"/>
                  </a:schemeClr>
                </a:solidFill>
                <a:latin typeface="나눔스퀘어라운드 Bold" panose="020B0600000101010101" pitchFamily="50" charset="-127"/>
                <a:ea typeface="나눔스퀘어라운드 Bold" panose="020B0600000101010101" pitchFamily="50" charset="-127"/>
              </a:rPr>
              <a:t>Devloper</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22" name="그림 21">
            <a:extLst>
              <a:ext uri="{FF2B5EF4-FFF2-40B4-BE49-F238E27FC236}">
                <a16:creationId xmlns:a16="http://schemas.microsoft.com/office/drawing/2014/main" id="{F091AFCC-0D19-4990-A482-4048968C499E}"/>
              </a:ext>
            </a:extLst>
          </p:cNvPr>
          <p:cNvPicPr>
            <a:picLocks noChangeAspect="1"/>
          </p:cNvPicPr>
          <p:nvPr/>
        </p:nvPicPr>
        <p:blipFill>
          <a:blip r:embed="rId6"/>
          <a:stretch>
            <a:fillRect/>
          </a:stretch>
        </p:blipFill>
        <p:spPr>
          <a:xfrm>
            <a:off x="5583495" y="5859680"/>
            <a:ext cx="817305" cy="998319"/>
          </a:xfrm>
          <a:prstGeom prst="rect">
            <a:avLst/>
          </a:prstGeom>
        </p:spPr>
      </p:pic>
      <p:sp>
        <p:nvSpPr>
          <p:cNvPr id="23" name="TextBox 22">
            <a:extLst>
              <a:ext uri="{FF2B5EF4-FFF2-40B4-BE49-F238E27FC236}">
                <a16:creationId xmlns:a16="http://schemas.microsoft.com/office/drawing/2014/main" id="{99B6DD3D-5813-4194-A9C4-3CF802CCE2C5}"/>
              </a:ext>
            </a:extLst>
          </p:cNvPr>
          <p:cNvSpPr txBox="1"/>
          <p:nvPr/>
        </p:nvSpPr>
        <p:spPr>
          <a:xfrm>
            <a:off x="627478" y="611358"/>
            <a:ext cx="3964868" cy="400110"/>
          </a:xfrm>
          <a:prstGeom prst="rect">
            <a:avLst/>
          </a:prstGeom>
          <a:noFill/>
        </p:spPr>
        <p:txBody>
          <a:bodyPr wrap="none" rtlCol="0">
            <a:spAutoFit/>
          </a:bodyPr>
          <a:lstStyle/>
          <a:p>
            <a:pPr marL="342900" indent="-342900">
              <a:buAutoNum type="arabicPeriod"/>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spTree>
    <p:extLst>
      <p:ext uri="{BB962C8B-B14F-4D97-AF65-F5344CB8AC3E}">
        <p14:creationId xmlns:p14="http://schemas.microsoft.com/office/powerpoint/2010/main" val="198908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04ECCC0-E0A7-406F-9616-D50E42452479}"/>
              </a:ext>
            </a:extLst>
          </p:cNvPr>
          <p:cNvPicPr>
            <a:picLocks noChangeAspect="1"/>
          </p:cNvPicPr>
          <p:nvPr/>
        </p:nvPicPr>
        <p:blipFill>
          <a:blip r:embed="rId2"/>
          <a:stretch>
            <a:fillRect/>
          </a:stretch>
        </p:blipFill>
        <p:spPr>
          <a:xfrm>
            <a:off x="1598285" y="2216377"/>
            <a:ext cx="798699"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BCAE0ED0-7DA7-41DC-B7D7-93EE2B875D37}"/>
              </a:ext>
            </a:extLst>
          </p:cNvPr>
          <p:cNvPicPr>
            <a:picLocks noChangeAspect="1"/>
          </p:cNvPicPr>
          <p:nvPr/>
        </p:nvPicPr>
        <p:blipFill>
          <a:blip r:embed="rId3"/>
          <a:stretch>
            <a:fillRect/>
          </a:stretch>
        </p:blipFill>
        <p:spPr>
          <a:xfrm>
            <a:off x="2790843" y="2046117"/>
            <a:ext cx="717430"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7" name="그림 6">
            <a:extLst>
              <a:ext uri="{FF2B5EF4-FFF2-40B4-BE49-F238E27FC236}">
                <a16:creationId xmlns:a16="http://schemas.microsoft.com/office/drawing/2014/main" id="{1E85CC78-71FE-48F6-B60A-5F172A241723}"/>
              </a:ext>
            </a:extLst>
          </p:cNvPr>
          <p:cNvPicPr>
            <a:picLocks noChangeAspect="1"/>
          </p:cNvPicPr>
          <p:nvPr/>
        </p:nvPicPr>
        <p:blipFill>
          <a:blip r:embed="rId4"/>
          <a:stretch>
            <a:fillRect/>
          </a:stretch>
        </p:blipFill>
        <p:spPr>
          <a:xfrm>
            <a:off x="4067557" y="2094178"/>
            <a:ext cx="670978" cy="675754"/>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D677386F-4414-4194-9A5E-121F7E95BA7D}"/>
              </a:ext>
            </a:extLst>
          </p:cNvPr>
          <p:cNvPicPr>
            <a:picLocks noChangeAspect="1"/>
          </p:cNvPicPr>
          <p:nvPr/>
        </p:nvPicPr>
        <p:blipFill>
          <a:blip r:embed="rId5"/>
          <a:stretch>
            <a:fillRect/>
          </a:stretch>
        </p:blipFill>
        <p:spPr>
          <a:xfrm>
            <a:off x="4985887" y="2424971"/>
            <a:ext cx="1061584" cy="354688"/>
          </a:xfrm>
          <a:prstGeom prst="rect">
            <a:avLst/>
          </a:prstGeom>
          <a:ln>
            <a:solidFill>
              <a:schemeClr val="accent1">
                <a:shade val="50000"/>
              </a:schemeClr>
            </a:solidFill>
          </a:ln>
          <a:effectLst>
            <a:outerShdw blurRad="50800" dist="38100" dir="2700000" algn="tl" rotWithShape="0">
              <a:prstClr val="black">
                <a:alpha val="40000"/>
              </a:prstClr>
            </a:outerShdw>
          </a:effectLst>
        </p:spPr>
      </p:pic>
      <p:cxnSp>
        <p:nvCxnSpPr>
          <p:cNvPr id="9" name="직선 화살표 연결선 8">
            <a:extLst>
              <a:ext uri="{FF2B5EF4-FFF2-40B4-BE49-F238E27FC236}">
                <a16:creationId xmlns:a16="http://schemas.microsoft.com/office/drawing/2014/main" id="{3FBAAB0A-FBD5-4DA8-918D-7E6C40A15B9D}"/>
              </a:ext>
            </a:extLst>
          </p:cNvPr>
          <p:cNvCxnSpPr>
            <a:cxnSpLocks/>
          </p:cNvCxnSpPr>
          <p:nvPr/>
        </p:nvCxnSpPr>
        <p:spPr>
          <a:xfrm>
            <a:off x="2144352" y="3019600"/>
            <a:ext cx="1216996" cy="1452771"/>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10F26916-83F9-4396-8740-FDE3EB2C4C15}"/>
              </a:ext>
            </a:extLst>
          </p:cNvPr>
          <p:cNvCxnSpPr>
            <a:cxnSpLocks/>
          </p:cNvCxnSpPr>
          <p:nvPr/>
        </p:nvCxnSpPr>
        <p:spPr>
          <a:xfrm>
            <a:off x="3074128" y="2785656"/>
            <a:ext cx="584053" cy="1633942"/>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1" name="직선 화살표 연결선 10">
            <a:extLst>
              <a:ext uri="{FF2B5EF4-FFF2-40B4-BE49-F238E27FC236}">
                <a16:creationId xmlns:a16="http://schemas.microsoft.com/office/drawing/2014/main" id="{970E0DA4-C9EC-4B12-957A-5414C58F72A8}"/>
              </a:ext>
            </a:extLst>
          </p:cNvPr>
          <p:cNvCxnSpPr>
            <a:cxnSpLocks/>
          </p:cNvCxnSpPr>
          <p:nvPr/>
        </p:nvCxnSpPr>
        <p:spPr>
          <a:xfrm flipH="1">
            <a:off x="4009055" y="2757692"/>
            <a:ext cx="378606" cy="1661906"/>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직선 화살표 연결선 11">
            <a:extLst>
              <a:ext uri="{FF2B5EF4-FFF2-40B4-BE49-F238E27FC236}">
                <a16:creationId xmlns:a16="http://schemas.microsoft.com/office/drawing/2014/main" id="{F75C0A61-82F3-454E-9BDB-03763FF386E7}"/>
              </a:ext>
            </a:extLst>
          </p:cNvPr>
          <p:cNvCxnSpPr>
            <a:cxnSpLocks/>
          </p:cNvCxnSpPr>
          <p:nvPr/>
        </p:nvCxnSpPr>
        <p:spPr>
          <a:xfrm flipH="1">
            <a:off x="4246794" y="2784079"/>
            <a:ext cx="1056943" cy="1635519"/>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3" name="구름 12">
            <a:extLst>
              <a:ext uri="{FF2B5EF4-FFF2-40B4-BE49-F238E27FC236}">
                <a16:creationId xmlns:a16="http://schemas.microsoft.com/office/drawing/2014/main" id="{5A1DA24A-7AB3-4B8C-A5D5-BDB005A7740D}"/>
              </a:ext>
            </a:extLst>
          </p:cNvPr>
          <p:cNvSpPr/>
          <p:nvPr/>
        </p:nvSpPr>
        <p:spPr>
          <a:xfrm>
            <a:off x="2704252" y="4419598"/>
            <a:ext cx="2140090" cy="807782"/>
          </a:xfrm>
          <a:prstGeom prst="cloud">
            <a:avLst/>
          </a:prstGeom>
          <a:solidFill>
            <a:schemeClr val="accent1">
              <a:lumMod val="20000"/>
              <a:lumOff val="80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4" name="그림 13">
            <a:extLst>
              <a:ext uri="{FF2B5EF4-FFF2-40B4-BE49-F238E27FC236}">
                <a16:creationId xmlns:a16="http://schemas.microsoft.com/office/drawing/2014/main" id="{CB871FE1-336E-484E-97BA-DA6915A480B3}"/>
              </a:ext>
            </a:extLst>
          </p:cNvPr>
          <p:cNvPicPr>
            <a:picLocks noChangeAspect="1"/>
          </p:cNvPicPr>
          <p:nvPr/>
        </p:nvPicPr>
        <p:blipFill>
          <a:blip r:embed="rId2"/>
          <a:stretch>
            <a:fillRect/>
          </a:stretch>
        </p:blipFill>
        <p:spPr>
          <a:xfrm>
            <a:off x="3300050" y="4553890"/>
            <a:ext cx="310947"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3A01337B-529E-4164-B8DA-0707326621A7}"/>
              </a:ext>
            </a:extLst>
          </p:cNvPr>
          <p:cNvPicPr>
            <a:picLocks noChangeAspect="1"/>
          </p:cNvPicPr>
          <p:nvPr/>
        </p:nvPicPr>
        <p:blipFill>
          <a:blip r:embed="rId3"/>
          <a:stretch>
            <a:fillRect/>
          </a:stretch>
        </p:blipFill>
        <p:spPr>
          <a:xfrm>
            <a:off x="3502949" y="4823489"/>
            <a:ext cx="279308"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C01938F4-61AD-4E64-BB70-29979D61418F}"/>
              </a:ext>
            </a:extLst>
          </p:cNvPr>
          <p:cNvPicPr>
            <a:picLocks noChangeAspect="1"/>
          </p:cNvPicPr>
          <p:nvPr/>
        </p:nvPicPr>
        <p:blipFill>
          <a:blip r:embed="rId4"/>
          <a:stretch>
            <a:fillRect/>
          </a:stretch>
        </p:blipFill>
        <p:spPr>
          <a:xfrm>
            <a:off x="3774297" y="4538437"/>
            <a:ext cx="256104"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id="{B29683DE-29FD-412F-98EA-96C0B0E8FE44}"/>
              </a:ext>
            </a:extLst>
          </p:cNvPr>
          <p:cNvPicPr>
            <a:picLocks noChangeAspect="1"/>
          </p:cNvPicPr>
          <p:nvPr/>
        </p:nvPicPr>
        <p:blipFill>
          <a:blip r:embed="rId5"/>
          <a:stretch>
            <a:fillRect/>
          </a:stretch>
        </p:blipFill>
        <p:spPr>
          <a:xfrm>
            <a:off x="3703028" y="4780217"/>
            <a:ext cx="684925" cy="228842"/>
          </a:xfrm>
          <a:prstGeom prst="rect">
            <a:avLst/>
          </a:prstGeom>
          <a:ln>
            <a:solidFill>
              <a:schemeClr val="accent1">
                <a:shade val="50000"/>
              </a:schemeClr>
            </a:solidFill>
          </a:ln>
          <a:effectLst>
            <a:outerShdw blurRad="50800" dist="38100" dir="2700000" algn="tl" rotWithShape="0">
              <a:prstClr val="black">
                <a:alpha val="40000"/>
              </a:prstClr>
            </a:outerShdw>
          </a:effectLst>
        </p:spPr>
      </p:pic>
      <p:sp>
        <p:nvSpPr>
          <p:cNvPr id="18" name="타원 17">
            <a:extLst>
              <a:ext uri="{FF2B5EF4-FFF2-40B4-BE49-F238E27FC236}">
                <a16:creationId xmlns:a16="http://schemas.microsoft.com/office/drawing/2014/main" id="{036D11B9-7DF8-4706-A5A8-54DD1E90627D}"/>
              </a:ext>
            </a:extLst>
          </p:cNvPr>
          <p:cNvSpPr/>
          <p:nvPr/>
        </p:nvSpPr>
        <p:spPr>
          <a:xfrm>
            <a:off x="2064002" y="3281276"/>
            <a:ext cx="3483519" cy="566203"/>
          </a:xfrm>
          <a:prstGeom prst="ellipse">
            <a:avLst/>
          </a:prstGeom>
          <a:solidFill>
            <a:schemeClr val="bg1"/>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dirty="0">
                <a:solidFill>
                  <a:schemeClr val="tx1"/>
                </a:solidFill>
                <a:latin typeface="나눔스퀘어라운드 Bold" panose="020B0600000101010101" pitchFamily="50" charset="-127"/>
                <a:ea typeface="나눔스퀘어라운드 Bold" panose="020B0600000101010101" pitchFamily="50" charset="-127"/>
              </a:rPr>
              <a:t>H O W ?</a:t>
            </a:r>
            <a:endParaRPr lang="ko-KR" altLang="en-US" sz="2500" b="1" dirty="0">
              <a:solidFill>
                <a:schemeClr val="tx1"/>
              </a:solidFill>
              <a:latin typeface="나눔스퀘어라운드 Bold" panose="020B0600000101010101" pitchFamily="50" charset="-127"/>
              <a:ea typeface="나눔스퀘어라운드 Bold" panose="020B0600000101010101" pitchFamily="50" charset="-127"/>
            </a:endParaRPr>
          </a:p>
        </p:txBody>
      </p:sp>
      <p:sp>
        <p:nvSpPr>
          <p:cNvPr id="3" name="화살표: 오른쪽 2">
            <a:extLst>
              <a:ext uri="{FF2B5EF4-FFF2-40B4-BE49-F238E27FC236}">
                <a16:creationId xmlns:a16="http://schemas.microsoft.com/office/drawing/2014/main" id="{F2AEB5EF-A362-4ACD-B7DD-4F14D252A201}"/>
              </a:ext>
            </a:extLst>
          </p:cNvPr>
          <p:cNvSpPr/>
          <p:nvPr/>
        </p:nvSpPr>
        <p:spPr>
          <a:xfrm>
            <a:off x="5541476" y="3505592"/>
            <a:ext cx="1119577" cy="137164"/>
          </a:xfrm>
          <a:prstGeom prst="rightArrow">
            <a:avLst/>
          </a:prstGeom>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이등변 삼각형 3">
            <a:extLst>
              <a:ext uri="{FF2B5EF4-FFF2-40B4-BE49-F238E27FC236}">
                <a16:creationId xmlns:a16="http://schemas.microsoft.com/office/drawing/2014/main" id="{83E15D6F-666A-41E3-9FCD-A91F043B8664}"/>
              </a:ext>
            </a:extLst>
          </p:cNvPr>
          <p:cNvSpPr/>
          <p:nvPr/>
        </p:nvSpPr>
        <p:spPr>
          <a:xfrm rot="5400000">
            <a:off x="6635404" y="3410240"/>
            <a:ext cx="220790" cy="305986"/>
          </a:xfrm>
          <a:prstGeom prst="triangle">
            <a:avLst/>
          </a:prstGeom>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C9EFC86A-615C-4E63-88BB-FA5284547ABB}"/>
              </a:ext>
            </a:extLst>
          </p:cNvPr>
          <p:cNvSpPr txBox="1"/>
          <p:nvPr/>
        </p:nvSpPr>
        <p:spPr>
          <a:xfrm>
            <a:off x="7091082" y="3258741"/>
            <a:ext cx="3319010" cy="630942"/>
          </a:xfrm>
          <a:prstGeom prst="rect">
            <a:avLst/>
          </a:prstGeom>
          <a:noFill/>
        </p:spPr>
        <p:txBody>
          <a:bodyPr wrap="square" rtlCol="0">
            <a:spAutoFit/>
          </a:bodyPr>
          <a:lstStyle/>
          <a:p>
            <a:r>
              <a:rPr lang="en-US" altLang="ko-KR" sz="3500" dirty="0">
                <a:solidFill>
                  <a:schemeClr val="bg1">
                    <a:lumMod val="50000"/>
                  </a:schemeClr>
                </a:solidFill>
                <a:latin typeface="나눔스퀘어라운드 Bold" panose="020B0600000101010101" pitchFamily="50" charset="-127"/>
                <a:ea typeface="나눔스퀘어라운드 Bold" panose="020B0600000101010101" pitchFamily="50" charset="-127"/>
              </a:rPr>
              <a:t>Need </a:t>
            </a:r>
            <a:r>
              <a:rPr lang="en-US" altLang="ko-KR" sz="3500" dirty="0" err="1">
                <a:solidFill>
                  <a:schemeClr val="bg1">
                    <a:lumMod val="50000"/>
                  </a:schemeClr>
                </a:solidFill>
                <a:latin typeface="나눔스퀘어라운드 Bold" panose="020B0600000101010101" pitchFamily="50" charset="-127"/>
                <a:ea typeface="나눔스퀘어라운드 Bold" panose="020B0600000101010101" pitchFamily="50" charset="-127"/>
              </a:rPr>
              <a:t>Devloper</a:t>
            </a:r>
            <a:endParaRPr lang="ko-KR" altLang="en-US" sz="3500">
              <a:solidFill>
                <a:schemeClr val="bg1">
                  <a:lumMod val="50000"/>
                </a:schemeClr>
              </a:solidFill>
              <a:latin typeface="나눔스퀘어라운드 Bold" panose="020B0600000101010101" pitchFamily="50" charset="-127"/>
              <a:ea typeface="나눔스퀘어라운드 Bold" panose="020B0600000101010101" pitchFamily="50" charset="-127"/>
            </a:endParaRPr>
          </a:p>
        </p:txBody>
      </p:sp>
      <p:pic>
        <p:nvPicPr>
          <p:cNvPr id="22" name="그림 21">
            <a:extLst>
              <a:ext uri="{FF2B5EF4-FFF2-40B4-BE49-F238E27FC236}">
                <a16:creationId xmlns:a16="http://schemas.microsoft.com/office/drawing/2014/main" id="{F091AFCC-0D19-4990-A482-4048968C499E}"/>
              </a:ext>
            </a:extLst>
          </p:cNvPr>
          <p:cNvPicPr>
            <a:picLocks noChangeAspect="1"/>
          </p:cNvPicPr>
          <p:nvPr/>
        </p:nvPicPr>
        <p:blipFill>
          <a:blip r:embed="rId6"/>
          <a:stretch>
            <a:fillRect/>
          </a:stretch>
        </p:blipFill>
        <p:spPr>
          <a:xfrm>
            <a:off x="5583495" y="5859680"/>
            <a:ext cx="817305" cy="998319"/>
          </a:xfrm>
          <a:prstGeom prst="rect">
            <a:avLst/>
          </a:prstGeom>
        </p:spPr>
      </p:pic>
      <p:sp>
        <p:nvSpPr>
          <p:cNvPr id="23" name="TextBox 22">
            <a:extLst>
              <a:ext uri="{FF2B5EF4-FFF2-40B4-BE49-F238E27FC236}">
                <a16:creationId xmlns:a16="http://schemas.microsoft.com/office/drawing/2014/main" id="{99B6DD3D-5813-4194-A9C4-3CF802CCE2C5}"/>
              </a:ext>
            </a:extLst>
          </p:cNvPr>
          <p:cNvSpPr txBox="1"/>
          <p:nvPr/>
        </p:nvSpPr>
        <p:spPr>
          <a:xfrm>
            <a:off x="627478" y="611358"/>
            <a:ext cx="3964868" cy="400110"/>
          </a:xfrm>
          <a:prstGeom prst="rect">
            <a:avLst/>
          </a:prstGeom>
          <a:noFill/>
        </p:spPr>
        <p:txBody>
          <a:bodyPr wrap="none" rtlCol="0">
            <a:spAutoFit/>
          </a:bodyPr>
          <a:lstStyle/>
          <a:p>
            <a:pPr marL="342900" indent="-342900">
              <a:buAutoNum type="arabicPeriod"/>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cxnSp>
        <p:nvCxnSpPr>
          <p:cNvPr id="20" name="직선 연결선 19">
            <a:extLst>
              <a:ext uri="{FF2B5EF4-FFF2-40B4-BE49-F238E27FC236}">
                <a16:creationId xmlns:a16="http://schemas.microsoft.com/office/drawing/2014/main" id="{BE8FE096-5BED-4871-BF63-54B846C4AC1E}"/>
              </a:ext>
            </a:extLst>
          </p:cNvPr>
          <p:cNvCxnSpPr/>
          <p:nvPr/>
        </p:nvCxnSpPr>
        <p:spPr>
          <a:xfrm>
            <a:off x="7321778" y="2894504"/>
            <a:ext cx="2723465" cy="129594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D56A1839-29AD-4F13-853C-40DEB804951F}"/>
              </a:ext>
            </a:extLst>
          </p:cNvPr>
          <p:cNvCxnSpPr>
            <a:cxnSpLocks/>
          </p:cNvCxnSpPr>
          <p:nvPr/>
        </p:nvCxnSpPr>
        <p:spPr>
          <a:xfrm flipH="1">
            <a:off x="7321477" y="2894504"/>
            <a:ext cx="2723766" cy="124317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1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04ECCC0-E0A7-406F-9616-D50E42452479}"/>
              </a:ext>
            </a:extLst>
          </p:cNvPr>
          <p:cNvPicPr>
            <a:picLocks noChangeAspect="1"/>
          </p:cNvPicPr>
          <p:nvPr/>
        </p:nvPicPr>
        <p:blipFill>
          <a:blip r:embed="rId2"/>
          <a:stretch>
            <a:fillRect/>
          </a:stretch>
        </p:blipFill>
        <p:spPr>
          <a:xfrm>
            <a:off x="3804115" y="2265614"/>
            <a:ext cx="798699"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BCAE0ED0-7DA7-41DC-B7D7-93EE2B875D37}"/>
              </a:ext>
            </a:extLst>
          </p:cNvPr>
          <p:cNvPicPr>
            <a:picLocks noChangeAspect="1"/>
          </p:cNvPicPr>
          <p:nvPr/>
        </p:nvPicPr>
        <p:blipFill>
          <a:blip r:embed="rId3"/>
          <a:stretch>
            <a:fillRect/>
          </a:stretch>
        </p:blipFill>
        <p:spPr>
          <a:xfrm>
            <a:off x="4996673" y="2095354"/>
            <a:ext cx="717430" cy="77187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7" name="그림 6">
            <a:extLst>
              <a:ext uri="{FF2B5EF4-FFF2-40B4-BE49-F238E27FC236}">
                <a16:creationId xmlns:a16="http://schemas.microsoft.com/office/drawing/2014/main" id="{1E85CC78-71FE-48F6-B60A-5F172A241723}"/>
              </a:ext>
            </a:extLst>
          </p:cNvPr>
          <p:cNvPicPr>
            <a:picLocks noChangeAspect="1"/>
          </p:cNvPicPr>
          <p:nvPr/>
        </p:nvPicPr>
        <p:blipFill>
          <a:blip r:embed="rId4"/>
          <a:stretch>
            <a:fillRect/>
          </a:stretch>
        </p:blipFill>
        <p:spPr>
          <a:xfrm>
            <a:off x="6273387" y="2143415"/>
            <a:ext cx="670978" cy="675754"/>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D677386F-4414-4194-9A5E-121F7E95BA7D}"/>
              </a:ext>
            </a:extLst>
          </p:cNvPr>
          <p:cNvPicPr>
            <a:picLocks noChangeAspect="1"/>
          </p:cNvPicPr>
          <p:nvPr/>
        </p:nvPicPr>
        <p:blipFill>
          <a:blip r:embed="rId5"/>
          <a:stretch>
            <a:fillRect/>
          </a:stretch>
        </p:blipFill>
        <p:spPr>
          <a:xfrm>
            <a:off x="7191717" y="2474208"/>
            <a:ext cx="1061584" cy="354688"/>
          </a:xfrm>
          <a:prstGeom prst="rect">
            <a:avLst/>
          </a:prstGeom>
          <a:ln>
            <a:solidFill>
              <a:schemeClr val="accent1">
                <a:shade val="50000"/>
              </a:schemeClr>
            </a:solidFill>
          </a:ln>
          <a:effectLst>
            <a:outerShdw blurRad="50800" dist="38100" dir="2700000" algn="tl" rotWithShape="0">
              <a:prstClr val="black">
                <a:alpha val="40000"/>
              </a:prstClr>
            </a:outerShdw>
          </a:effectLst>
        </p:spPr>
      </p:pic>
      <p:cxnSp>
        <p:nvCxnSpPr>
          <p:cNvPr id="9" name="직선 화살표 연결선 8">
            <a:extLst>
              <a:ext uri="{FF2B5EF4-FFF2-40B4-BE49-F238E27FC236}">
                <a16:creationId xmlns:a16="http://schemas.microsoft.com/office/drawing/2014/main" id="{3FBAAB0A-FBD5-4DA8-918D-7E6C40A15B9D}"/>
              </a:ext>
            </a:extLst>
          </p:cNvPr>
          <p:cNvCxnSpPr>
            <a:cxnSpLocks/>
          </p:cNvCxnSpPr>
          <p:nvPr/>
        </p:nvCxnSpPr>
        <p:spPr>
          <a:xfrm>
            <a:off x="4350182" y="3068837"/>
            <a:ext cx="1216996" cy="1452771"/>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10F26916-83F9-4396-8740-FDE3EB2C4C15}"/>
              </a:ext>
            </a:extLst>
          </p:cNvPr>
          <p:cNvCxnSpPr>
            <a:cxnSpLocks/>
          </p:cNvCxnSpPr>
          <p:nvPr/>
        </p:nvCxnSpPr>
        <p:spPr>
          <a:xfrm>
            <a:off x="5279958" y="2834893"/>
            <a:ext cx="584053" cy="1633942"/>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1" name="직선 화살표 연결선 10">
            <a:extLst>
              <a:ext uri="{FF2B5EF4-FFF2-40B4-BE49-F238E27FC236}">
                <a16:creationId xmlns:a16="http://schemas.microsoft.com/office/drawing/2014/main" id="{970E0DA4-C9EC-4B12-957A-5414C58F72A8}"/>
              </a:ext>
            </a:extLst>
          </p:cNvPr>
          <p:cNvCxnSpPr>
            <a:cxnSpLocks/>
          </p:cNvCxnSpPr>
          <p:nvPr/>
        </p:nvCxnSpPr>
        <p:spPr>
          <a:xfrm flipH="1">
            <a:off x="6214885" y="2806929"/>
            <a:ext cx="378606" cy="1661906"/>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직선 화살표 연결선 11">
            <a:extLst>
              <a:ext uri="{FF2B5EF4-FFF2-40B4-BE49-F238E27FC236}">
                <a16:creationId xmlns:a16="http://schemas.microsoft.com/office/drawing/2014/main" id="{F75C0A61-82F3-454E-9BDB-03763FF386E7}"/>
              </a:ext>
            </a:extLst>
          </p:cNvPr>
          <p:cNvCxnSpPr>
            <a:cxnSpLocks/>
          </p:cNvCxnSpPr>
          <p:nvPr/>
        </p:nvCxnSpPr>
        <p:spPr>
          <a:xfrm flipH="1">
            <a:off x="6452624" y="2833316"/>
            <a:ext cx="1056943" cy="1635519"/>
          </a:xfrm>
          <a:prstGeom prst="straightConnector1">
            <a:avLst/>
          </a:prstGeom>
          <a:ln>
            <a:solidFill>
              <a:schemeClr val="accent1">
                <a:shade val="50000"/>
              </a:schemeClr>
            </a:solidFill>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3" name="구름 12">
            <a:extLst>
              <a:ext uri="{FF2B5EF4-FFF2-40B4-BE49-F238E27FC236}">
                <a16:creationId xmlns:a16="http://schemas.microsoft.com/office/drawing/2014/main" id="{5A1DA24A-7AB3-4B8C-A5D5-BDB005A7740D}"/>
              </a:ext>
            </a:extLst>
          </p:cNvPr>
          <p:cNvSpPr/>
          <p:nvPr/>
        </p:nvSpPr>
        <p:spPr>
          <a:xfrm>
            <a:off x="4910082" y="4468835"/>
            <a:ext cx="2140090" cy="807782"/>
          </a:xfrm>
          <a:prstGeom prst="cloud">
            <a:avLst/>
          </a:prstGeom>
          <a:solidFill>
            <a:schemeClr val="accent1">
              <a:lumMod val="20000"/>
              <a:lumOff val="80000"/>
            </a:schemeClr>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CB871FE1-336E-484E-97BA-DA6915A480B3}"/>
              </a:ext>
            </a:extLst>
          </p:cNvPr>
          <p:cNvPicPr>
            <a:picLocks noChangeAspect="1"/>
          </p:cNvPicPr>
          <p:nvPr/>
        </p:nvPicPr>
        <p:blipFill>
          <a:blip r:embed="rId2"/>
          <a:stretch>
            <a:fillRect/>
          </a:stretch>
        </p:blipFill>
        <p:spPr>
          <a:xfrm>
            <a:off x="5505880" y="4603127"/>
            <a:ext cx="310947"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3A01337B-529E-4164-B8DA-0707326621A7}"/>
              </a:ext>
            </a:extLst>
          </p:cNvPr>
          <p:cNvPicPr>
            <a:picLocks noChangeAspect="1"/>
          </p:cNvPicPr>
          <p:nvPr/>
        </p:nvPicPr>
        <p:blipFill>
          <a:blip r:embed="rId3"/>
          <a:stretch>
            <a:fillRect/>
          </a:stretch>
        </p:blipFill>
        <p:spPr>
          <a:xfrm>
            <a:off x="5708779" y="4872726"/>
            <a:ext cx="279308"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C01938F4-61AD-4E64-BB70-29979D61418F}"/>
              </a:ext>
            </a:extLst>
          </p:cNvPr>
          <p:cNvPicPr>
            <a:picLocks noChangeAspect="1"/>
          </p:cNvPicPr>
          <p:nvPr/>
        </p:nvPicPr>
        <p:blipFill>
          <a:blip r:embed="rId4"/>
          <a:stretch>
            <a:fillRect/>
          </a:stretch>
        </p:blipFill>
        <p:spPr>
          <a:xfrm>
            <a:off x="5980127" y="4587674"/>
            <a:ext cx="256104" cy="300505"/>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id="{B29683DE-29FD-412F-98EA-96C0B0E8FE44}"/>
              </a:ext>
            </a:extLst>
          </p:cNvPr>
          <p:cNvPicPr>
            <a:picLocks noChangeAspect="1"/>
          </p:cNvPicPr>
          <p:nvPr/>
        </p:nvPicPr>
        <p:blipFill>
          <a:blip r:embed="rId5"/>
          <a:stretch>
            <a:fillRect/>
          </a:stretch>
        </p:blipFill>
        <p:spPr>
          <a:xfrm>
            <a:off x="5908858" y="4829454"/>
            <a:ext cx="684925" cy="228842"/>
          </a:xfrm>
          <a:prstGeom prst="rect">
            <a:avLst/>
          </a:prstGeom>
          <a:ln>
            <a:solidFill>
              <a:schemeClr val="accent1">
                <a:shade val="50000"/>
              </a:schemeClr>
            </a:solidFill>
          </a:ln>
          <a:effectLst>
            <a:outerShdw blurRad="50800" dist="38100" dir="2700000" algn="tl" rotWithShape="0">
              <a:prstClr val="black">
                <a:alpha val="40000"/>
              </a:prstClr>
            </a:outerShdw>
          </a:effectLst>
        </p:spPr>
      </p:pic>
      <p:sp>
        <p:nvSpPr>
          <p:cNvPr id="18" name="타원 17">
            <a:extLst>
              <a:ext uri="{FF2B5EF4-FFF2-40B4-BE49-F238E27FC236}">
                <a16:creationId xmlns:a16="http://schemas.microsoft.com/office/drawing/2014/main" id="{036D11B9-7DF8-4706-A5A8-54DD1E90627D}"/>
              </a:ext>
            </a:extLst>
          </p:cNvPr>
          <p:cNvSpPr/>
          <p:nvPr/>
        </p:nvSpPr>
        <p:spPr>
          <a:xfrm>
            <a:off x="4269832" y="3330513"/>
            <a:ext cx="3483519" cy="566203"/>
          </a:xfrm>
          <a:prstGeom prst="ellipse">
            <a:avLst/>
          </a:prstGeom>
          <a:solidFill>
            <a:schemeClr val="bg1"/>
          </a:solidFill>
          <a:ln>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b="1">
                <a:solidFill>
                  <a:schemeClr val="tx1"/>
                </a:solidFill>
                <a:latin typeface="나눔스퀘어라운드 Bold" panose="020B0600000101010101" pitchFamily="50" charset="-127"/>
                <a:ea typeface="나눔스퀘어라운드 Bold" panose="020B0600000101010101" pitchFamily="50" charset="-127"/>
              </a:rPr>
              <a:t>iPaaS</a:t>
            </a:r>
            <a:endParaRPr lang="ko-KR" altLang="en-US" sz="2500" b="1">
              <a:solidFill>
                <a:schemeClr val="tx1"/>
              </a:solidFill>
              <a:latin typeface="나눔스퀘어라운드 Bold" panose="020B0600000101010101" pitchFamily="50" charset="-127"/>
              <a:ea typeface="나눔스퀘어라운드 Bold" panose="020B0600000101010101" pitchFamily="50" charset="-127"/>
            </a:endParaRPr>
          </a:p>
        </p:txBody>
      </p:sp>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6"/>
          <a:stretch>
            <a:fillRect/>
          </a:stretch>
        </p:blipFill>
        <p:spPr>
          <a:xfrm>
            <a:off x="5583495" y="5859680"/>
            <a:ext cx="817305" cy="998319"/>
          </a:xfrm>
          <a:prstGeom prst="rect">
            <a:avLst/>
          </a:prstGeom>
        </p:spPr>
      </p:pic>
      <p:sp>
        <p:nvSpPr>
          <p:cNvPr id="21" name="TextBox 20">
            <a:extLst>
              <a:ext uri="{FF2B5EF4-FFF2-40B4-BE49-F238E27FC236}">
                <a16:creationId xmlns:a16="http://schemas.microsoft.com/office/drawing/2014/main" id="{F02CE370-51DF-491E-AFB9-CCB1138BFC4C}"/>
              </a:ext>
            </a:extLst>
          </p:cNvPr>
          <p:cNvSpPr txBox="1"/>
          <p:nvPr/>
        </p:nvSpPr>
        <p:spPr>
          <a:xfrm>
            <a:off x="627478" y="611358"/>
            <a:ext cx="3964868" cy="400110"/>
          </a:xfrm>
          <a:prstGeom prst="rect">
            <a:avLst/>
          </a:prstGeom>
          <a:noFill/>
        </p:spPr>
        <p:txBody>
          <a:bodyPr wrap="none" rtlCol="0">
            <a:spAutoFit/>
          </a:bodyPr>
          <a:lstStyle/>
          <a:p>
            <a:pPr marL="342900" indent="-342900">
              <a:buAutoNum type="arabicPeriod"/>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spTree>
    <p:extLst>
      <p:ext uri="{BB962C8B-B14F-4D97-AF65-F5344CB8AC3E}">
        <p14:creationId xmlns:p14="http://schemas.microsoft.com/office/powerpoint/2010/main" val="86423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04ECCC0-E0A7-406F-9616-D50E42452479}"/>
              </a:ext>
            </a:extLst>
          </p:cNvPr>
          <p:cNvPicPr>
            <a:picLocks noChangeAspect="1"/>
          </p:cNvPicPr>
          <p:nvPr/>
        </p:nvPicPr>
        <p:blipFill>
          <a:blip r:embed="rId3"/>
          <a:stretch>
            <a:fillRect/>
          </a:stretch>
        </p:blipFill>
        <p:spPr>
          <a:xfrm>
            <a:off x="3804115" y="2265614"/>
            <a:ext cx="798699" cy="771877"/>
          </a:xfrm>
          <a:prstGeom prst="rect">
            <a:avLst/>
          </a:prstGeom>
          <a:ln>
            <a:solidFill>
              <a:schemeClr val="tx1"/>
            </a:solidFill>
          </a:ln>
          <a:effectLst>
            <a:outerShdw blurRad="50800" dist="38100" dir="2700000" algn="tl" rotWithShape="0">
              <a:prstClr val="black">
                <a:alpha val="40000"/>
              </a:prstClr>
            </a:outerShdw>
          </a:effectLst>
        </p:spPr>
      </p:pic>
      <p:pic>
        <p:nvPicPr>
          <p:cNvPr id="6" name="그림 5">
            <a:extLst>
              <a:ext uri="{FF2B5EF4-FFF2-40B4-BE49-F238E27FC236}">
                <a16:creationId xmlns:a16="http://schemas.microsoft.com/office/drawing/2014/main" id="{BCAE0ED0-7DA7-41DC-B7D7-93EE2B875D37}"/>
              </a:ext>
            </a:extLst>
          </p:cNvPr>
          <p:cNvPicPr>
            <a:picLocks noChangeAspect="1"/>
          </p:cNvPicPr>
          <p:nvPr/>
        </p:nvPicPr>
        <p:blipFill>
          <a:blip r:embed="rId4"/>
          <a:stretch>
            <a:fillRect/>
          </a:stretch>
        </p:blipFill>
        <p:spPr>
          <a:xfrm>
            <a:off x="4996673" y="2095354"/>
            <a:ext cx="717430" cy="771877"/>
          </a:xfrm>
          <a:prstGeom prst="rect">
            <a:avLst/>
          </a:prstGeom>
          <a:ln>
            <a:solidFill>
              <a:schemeClr val="tx1"/>
            </a:solidFill>
          </a:ln>
          <a:effectLst>
            <a:outerShdw blurRad="50800" dist="38100" dir="2700000" algn="tl" rotWithShape="0">
              <a:prstClr val="black">
                <a:alpha val="40000"/>
              </a:prstClr>
            </a:outerShdw>
          </a:effectLst>
        </p:spPr>
      </p:pic>
      <p:pic>
        <p:nvPicPr>
          <p:cNvPr id="7" name="그림 6">
            <a:extLst>
              <a:ext uri="{FF2B5EF4-FFF2-40B4-BE49-F238E27FC236}">
                <a16:creationId xmlns:a16="http://schemas.microsoft.com/office/drawing/2014/main" id="{1E85CC78-71FE-48F6-B60A-5F172A241723}"/>
              </a:ext>
            </a:extLst>
          </p:cNvPr>
          <p:cNvPicPr>
            <a:picLocks noChangeAspect="1"/>
          </p:cNvPicPr>
          <p:nvPr/>
        </p:nvPicPr>
        <p:blipFill>
          <a:blip r:embed="rId5"/>
          <a:stretch>
            <a:fillRect/>
          </a:stretch>
        </p:blipFill>
        <p:spPr>
          <a:xfrm>
            <a:off x="6273387" y="2143415"/>
            <a:ext cx="670978" cy="675754"/>
          </a:xfrm>
          <a:prstGeom prst="rect">
            <a:avLst/>
          </a:prstGeom>
          <a:ln>
            <a:solidFill>
              <a:schemeClr val="tx1"/>
            </a:solidFill>
          </a:ln>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D677386F-4414-4194-9A5E-121F7E95BA7D}"/>
              </a:ext>
            </a:extLst>
          </p:cNvPr>
          <p:cNvPicPr>
            <a:picLocks noChangeAspect="1"/>
          </p:cNvPicPr>
          <p:nvPr/>
        </p:nvPicPr>
        <p:blipFill>
          <a:blip r:embed="rId6"/>
          <a:stretch>
            <a:fillRect/>
          </a:stretch>
        </p:blipFill>
        <p:spPr>
          <a:xfrm>
            <a:off x="7191717" y="2474208"/>
            <a:ext cx="1061584" cy="354688"/>
          </a:xfrm>
          <a:prstGeom prst="rect">
            <a:avLst/>
          </a:prstGeom>
          <a:ln>
            <a:solidFill>
              <a:schemeClr val="tx1"/>
            </a:solidFill>
          </a:ln>
          <a:effectLst>
            <a:outerShdw blurRad="50800" dist="38100" dir="2700000" algn="tl" rotWithShape="0">
              <a:prstClr val="black">
                <a:alpha val="40000"/>
              </a:prstClr>
            </a:outerShdw>
          </a:effectLst>
        </p:spPr>
      </p:pic>
      <p:cxnSp>
        <p:nvCxnSpPr>
          <p:cNvPr id="9" name="직선 화살표 연결선 8">
            <a:extLst>
              <a:ext uri="{FF2B5EF4-FFF2-40B4-BE49-F238E27FC236}">
                <a16:creationId xmlns:a16="http://schemas.microsoft.com/office/drawing/2014/main" id="{3FBAAB0A-FBD5-4DA8-918D-7E6C40A15B9D}"/>
              </a:ext>
            </a:extLst>
          </p:cNvPr>
          <p:cNvCxnSpPr>
            <a:cxnSpLocks/>
          </p:cNvCxnSpPr>
          <p:nvPr/>
        </p:nvCxnSpPr>
        <p:spPr>
          <a:xfrm>
            <a:off x="4350182" y="3068837"/>
            <a:ext cx="1216996" cy="1452771"/>
          </a:xfrm>
          <a:prstGeom prst="straightConnector1">
            <a:avLst/>
          </a:prstGeom>
          <a:ln>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0" name="직선 화살표 연결선 9">
            <a:extLst>
              <a:ext uri="{FF2B5EF4-FFF2-40B4-BE49-F238E27FC236}">
                <a16:creationId xmlns:a16="http://schemas.microsoft.com/office/drawing/2014/main" id="{10F26916-83F9-4396-8740-FDE3EB2C4C15}"/>
              </a:ext>
            </a:extLst>
          </p:cNvPr>
          <p:cNvCxnSpPr>
            <a:cxnSpLocks/>
          </p:cNvCxnSpPr>
          <p:nvPr/>
        </p:nvCxnSpPr>
        <p:spPr>
          <a:xfrm>
            <a:off x="5279958" y="2834893"/>
            <a:ext cx="584053" cy="1633942"/>
          </a:xfrm>
          <a:prstGeom prst="straightConnector1">
            <a:avLst/>
          </a:prstGeom>
          <a:ln>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1" name="직선 화살표 연결선 10">
            <a:extLst>
              <a:ext uri="{FF2B5EF4-FFF2-40B4-BE49-F238E27FC236}">
                <a16:creationId xmlns:a16="http://schemas.microsoft.com/office/drawing/2014/main" id="{970E0DA4-C9EC-4B12-957A-5414C58F72A8}"/>
              </a:ext>
            </a:extLst>
          </p:cNvPr>
          <p:cNvCxnSpPr>
            <a:cxnSpLocks/>
          </p:cNvCxnSpPr>
          <p:nvPr/>
        </p:nvCxnSpPr>
        <p:spPr>
          <a:xfrm flipH="1">
            <a:off x="6214885" y="2806929"/>
            <a:ext cx="378606" cy="1661906"/>
          </a:xfrm>
          <a:prstGeom prst="straightConnector1">
            <a:avLst/>
          </a:prstGeom>
          <a:ln>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 name="직선 화살표 연결선 11">
            <a:extLst>
              <a:ext uri="{FF2B5EF4-FFF2-40B4-BE49-F238E27FC236}">
                <a16:creationId xmlns:a16="http://schemas.microsoft.com/office/drawing/2014/main" id="{F75C0A61-82F3-454E-9BDB-03763FF386E7}"/>
              </a:ext>
            </a:extLst>
          </p:cNvPr>
          <p:cNvCxnSpPr>
            <a:cxnSpLocks/>
          </p:cNvCxnSpPr>
          <p:nvPr/>
        </p:nvCxnSpPr>
        <p:spPr>
          <a:xfrm flipH="1">
            <a:off x="6452624" y="2833316"/>
            <a:ext cx="1056943" cy="1635519"/>
          </a:xfrm>
          <a:prstGeom prst="straightConnector1">
            <a:avLst/>
          </a:prstGeom>
          <a:ln>
            <a:tailEnd type="triangle"/>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3" name="구름 12">
            <a:extLst>
              <a:ext uri="{FF2B5EF4-FFF2-40B4-BE49-F238E27FC236}">
                <a16:creationId xmlns:a16="http://schemas.microsoft.com/office/drawing/2014/main" id="{5A1DA24A-7AB3-4B8C-A5D5-BDB005A7740D}"/>
              </a:ext>
            </a:extLst>
          </p:cNvPr>
          <p:cNvSpPr/>
          <p:nvPr/>
        </p:nvSpPr>
        <p:spPr>
          <a:xfrm>
            <a:off x="4910082" y="4468835"/>
            <a:ext cx="2140090" cy="807782"/>
          </a:xfrm>
          <a:prstGeom prst="cloud">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CB871FE1-336E-484E-97BA-DA6915A480B3}"/>
              </a:ext>
            </a:extLst>
          </p:cNvPr>
          <p:cNvPicPr>
            <a:picLocks noChangeAspect="1"/>
          </p:cNvPicPr>
          <p:nvPr/>
        </p:nvPicPr>
        <p:blipFill>
          <a:blip r:embed="rId3"/>
          <a:stretch>
            <a:fillRect/>
          </a:stretch>
        </p:blipFill>
        <p:spPr>
          <a:xfrm>
            <a:off x="5505880" y="4603127"/>
            <a:ext cx="310947" cy="300505"/>
          </a:xfrm>
          <a:prstGeom prst="rect">
            <a:avLst/>
          </a:prstGeom>
          <a:effectLst>
            <a:outerShdw blurRad="50800" dist="38100" dir="2700000" algn="tl" rotWithShape="0">
              <a:prstClr val="black">
                <a:alpha val="40000"/>
              </a:prstClr>
            </a:outerShdw>
          </a:effectLst>
        </p:spPr>
      </p:pic>
      <p:pic>
        <p:nvPicPr>
          <p:cNvPr id="15" name="그림 14">
            <a:extLst>
              <a:ext uri="{FF2B5EF4-FFF2-40B4-BE49-F238E27FC236}">
                <a16:creationId xmlns:a16="http://schemas.microsoft.com/office/drawing/2014/main" id="{3A01337B-529E-4164-B8DA-0707326621A7}"/>
              </a:ext>
            </a:extLst>
          </p:cNvPr>
          <p:cNvPicPr>
            <a:picLocks noChangeAspect="1"/>
          </p:cNvPicPr>
          <p:nvPr/>
        </p:nvPicPr>
        <p:blipFill>
          <a:blip r:embed="rId4"/>
          <a:stretch>
            <a:fillRect/>
          </a:stretch>
        </p:blipFill>
        <p:spPr>
          <a:xfrm>
            <a:off x="5708779" y="4872726"/>
            <a:ext cx="279308" cy="300505"/>
          </a:xfrm>
          <a:prstGeom prst="rect">
            <a:avLst/>
          </a:prstGeom>
          <a:effectLst>
            <a:outerShdw blurRad="50800" dist="38100" dir="2700000" algn="tl" rotWithShape="0">
              <a:prstClr val="black">
                <a:alpha val="40000"/>
              </a:prstClr>
            </a:outerShdw>
          </a:effectLst>
        </p:spPr>
      </p:pic>
      <p:pic>
        <p:nvPicPr>
          <p:cNvPr id="16" name="그림 15">
            <a:extLst>
              <a:ext uri="{FF2B5EF4-FFF2-40B4-BE49-F238E27FC236}">
                <a16:creationId xmlns:a16="http://schemas.microsoft.com/office/drawing/2014/main" id="{C01938F4-61AD-4E64-BB70-29979D61418F}"/>
              </a:ext>
            </a:extLst>
          </p:cNvPr>
          <p:cNvPicPr>
            <a:picLocks noChangeAspect="1"/>
          </p:cNvPicPr>
          <p:nvPr/>
        </p:nvPicPr>
        <p:blipFill>
          <a:blip r:embed="rId5"/>
          <a:stretch>
            <a:fillRect/>
          </a:stretch>
        </p:blipFill>
        <p:spPr>
          <a:xfrm>
            <a:off x="5980127" y="4587674"/>
            <a:ext cx="256104" cy="300505"/>
          </a:xfrm>
          <a:prstGeom prst="rect">
            <a:avLst/>
          </a:prstGeom>
          <a:effectLst>
            <a:outerShdw blurRad="50800" dist="38100" dir="2700000" algn="tl" rotWithShape="0">
              <a:prstClr val="black">
                <a:alpha val="40000"/>
              </a:prstClr>
            </a:outerShdw>
          </a:effectLst>
        </p:spPr>
      </p:pic>
      <p:pic>
        <p:nvPicPr>
          <p:cNvPr id="17" name="그림 16">
            <a:extLst>
              <a:ext uri="{FF2B5EF4-FFF2-40B4-BE49-F238E27FC236}">
                <a16:creationId xmlns:a16="http://schemas.microsoft.com/office/drawing/2014/main" id="{B29683DE-29FD-412F-98EA-96C0B0E8FE44}"/>
              </a:ext>
            </a:extLst>
          </p:cNvPr>
          <p:cNvPicPr>
            <a:picLocks noChangeAspect="1"/>
          </p:cNvPicPr>
          <p:nvPr/>
        </p:nvPicPr>
        <p:blipFill>
          <a:blip r:embed="rId6"/>
          <a:stretch>
            <a:fillRect/>
          </a:stretch>
        </p:blipFill>
        <p:spPr>
          <a:xfrm>
            <a:off x="5908858" y="4829454"/>
            <a:ext cx="684925" cy="228842"/>
          </a:xfrm>
          <a:prstGeom prst="rect">
            <a:avLst/>
          </a:prstGeom>
          <a:effectLst>
            <a:outerShdw blurRad="50800" dist="38100" dir="2700000" algn="tl" rotWithShape="0">
              <a:prstClr val="black">
                <a:alpha val="40000"/>
              </a:prstClr>
            </a:outerShdw>
          </a:effectLst>
        </p:spPr>
      </p:pic>
      <p:pic>
        <p:nvPicPr>
          <p:cNvPr id="20" name="그림 19">
            <a:extLst>
              <a:ext uri="{FF2B5EF4-FFF2-40B4-BE49-F238E27FC236}">
                <a16:creationId xmlns:a16="http://schemas.microsoft.com/office/drawing/2014/main" id="{ACB7900C-1097-4A8A-96D0-58B15757A34A}"/>
              </a:ext>
            </a:extLst>
          </p:cNvPr>
          <p:cNvPicPr>
            <a:picLocks noChangeAspect="1"/>
          </p:cNvPicPr>
          <p:nvPr/>
        </p:nvPicPr>
        <p:blipFill>
          <a:blip r:embed="rId7"/>
          <a:stretch>
            <a:fillRect/>
          </a:stretch>
        </p:blipFill>
        <p:spPr>
          <a:xfrm>
            <a:off x="5583495" y="5859680"/>
            <a:ext cx="817305" cy="998319"/>
          </a:xfrm>
          <a:prstGeom prst="rect">
            <a:avLst/>
          </a:prstGeom>
        </p:spPr>
      </p:pic>
      <p:pic>
        <p:nvPicPr>
          <p:cNvPr id="2" name="그림 1">
            <a:extLst>
              <a:ext uri="{FF2B5EF4-FFF2-40B4-BE49-F238E27FC236}">
                <a16:creationId xmlns:a16="http://schemas.microsoft.com/office/drawing/2014/main" id="{4CD37184-0EA4-4497-BACE-B0BA71D75F4B}"/>
              </a:ext>
            </a:extLst>
          </p:cNvPr>
          <p:cNvPicPr>
            <a:picLocks noChangeAspect="1"/>
          </p:cNvPicPr>
          <p:nvPr/>
        </p:nvPicPr>
        <p:blipFill>
          <a:blip r:embed="rId8"/>
          <a:stretch>
            <a:fillRect/>
          </a:stretch>
        </p:blipFill>
        <p:spPr>
          <a:xfrm>
            <a:off x="4203464" y="3334301"/>
            <a:ext cx="3547834" cy="555533"/>
          </a:xfrm>
          <a:prstGeom prst="rect">
            <a:avLst/>
          </a:prstGeom>
          <a:ln>
            <a:solidFill>
              <a:schemeClr val="tx1"/>
            </a:solidFill>
          </a:ln>
          <a:effectLst>
            <a:outerShdw blurRad="50800" dist="38100" dir="2700000" algn="tl" rotWithShape="0">
              <a:prstClr val="black">
                <a:alpha val="40000"/>
              </a:prstClr>
            </a:outerShdw>
          </a:effectLst>
        </p:spPr>
      </p:pic>
      <p:sp>
        <p:nvSpPr>
          <p:cNvPr id="19" name="TextBox 18">
            <a:extLst>
              <a:ext uri="{FF2B5EF4-FFF2-40B4-BE49-F238E27FC236}">
                <a16:creationId xmlns:a16="http://schemas.microsoft.com/office/drawing/2014/main" id="{A81BE3D0-E633-483E-81B7-535408BF6560}"/>
              </a:ext>
            </a:extLst>
          </p:cNvPr>
          <p:cNvSpPr txBox="1"/>
          <p:nvPr/>
        </p:nvSpPr>
        <p:spPr>
          <a:xfrm>
            <a:off x="627478" y="611358"/>
            <a:ext cx="3964868" cy="400110"/>
          </a:xfrm>
          <a:prstGeom prst="rect">
            <a:avLst/>
          </a:prstGeom>
          <a:noFill/>
        </p:spPr>
        <p:txBody>
          <a:bodyPr wrap="none" rtlCol="0">
            <a:spAutoFit/>
          </a:bodyPr>
          <a:lstStyle/>
          <a:p>
            <a:pPr marL="342900" indent="-342900">
              <a:buAutoNum type="arabicPeriod"/>
            </a:pPr>
            <a:r>
              <a:rPr lang="en-US" altLang="ko-KR" sz="2000">
                <a:solidFill>
                  <a:schemeClr val="bg1">
                    <a:lumMod val="50000"/>
                  </a:schemeClr>
                </a:solidFill>
                <a:latin typeface="나눔스퀘어라운드 Bold" panose="020B0600000101010101" pitchFamily="50" charset="-127"/>
                <a:ea typeface="나눔스퀘어라운드 Bold" panose="020B0600000101010101" pitchFamily="50" charset="-127"/>
              </a:rPr>
              <a:t>What is the Webmethod.io ?</a:t>
            </a:r>
          </a:p>
        </p:txBody>
      </p:sp>
    </p:spTree>
    <p:extLst>
      <p:ext uri="{BB962C8B-B14F-4D97-AF65-F5344CB8AC3E}">
        <p14:creationId xmlns:p14="http://schemas.microsoft.com/office/powerpoint/2010/main" val="38618876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999</Words>
  <Application>Microsoft Office PowerPoint</Application>
  <PresentationFormat>와이드스크린</PresentationFormat>
  <Paragraphs>131</Paragraphs>
  <Slides>24</Slides>
  <Notes>15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24</vt:i4>
      </vt:variant>
    </vt:vector>
  </HeadingPairs>
  <TitlesOfParts>
    <vt:vector size="29" baseType="lpstr">
      <vt:lpstr>나눔스퀘어라운드 Bold</vt:lpstr>
      <vt:lpstr>나눔스퀘어라운드 ExtraBold</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진태</dc:creator>
  <cp:lastModifiedBy>이 진태</cp:lastModifiedBy>
  <cp:revision>25</cp:revision>
  <dcterms:created xsi:type="dcterms:W3CDTF">2020-08-09T16:16:12Z</dcterms:created>
  <dcterms:modified xsi:type="dcterms:W3CDTF">2020-08-12T07:46:18Z</dcterms:modified>
</cp:coreProperties>
</file>