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76" r:id="rId6"/>
    <p:sldId id="278" r:id="rId7"/>
    <p:sldId id="277" r:id="rId8"/>
    <p:sldId id="280" r:id="rId9"/>
    <p:sldId id="282" r:id="rId10"/>
    <p:sldId id="303" r:id="rId11"/>
    <p:sldId id="304" r:id="rId12"/>
    <p:sldId id="305" r:id="rId13"/>
    <p:sldId id="327" r:id="rId14"/>
    <p:sldId id="329" r:id="rId15"/>
    <p:sldId id="331" r:id="rId16"/>
    <p:sldId id="330" r:id="rId17"/>
    <p:sldId id="332" r:id="rId18"/>
    <p:sldId id="295" r:id="rId19"/>
    <p:sldId id="284" r:id="rId20"/>
    <p:sldId id="287" r:id="rId21"/>
    <p:sldId id="291" r:id="rId22"/>
    <p:sldId id="288" r:id="rId23"/>
    <p:sldId id="293" r:id="rId24"/>
    <p:sldId id="289" r:id="rId25"/>
    <p:sldId id="292" r:id="rId26"/>
    <p:sldId id="290" r:id="rId27"/>
    <p:sldId id="310" r:id="rId28"/>
    <p:sldId id="309" r:id="rId29"/>
    <p:sldId id="308" r:id="rId30"/>
    <p:sldId id="296" r:id="rId31"/>
    <p:sldId id="311" r:id="rId32"/>
    <p:sldId id="312" r:id="rId33"/>
    <p:sldId id="313" r:id="rId34"/>
    <p:sldId id="314" r:id="rId35"/>
    <p:sldId id="315" r:id="rId36"/>
    <p:sldId id="316" r:id="rId37"/>
    <p:sldId id="318" r:id="rId38"/>
    <p:sldId id="319" r:id="rId39"/>
    <p:sldId id="317" r:id="rId40"/>
    <p:sldId id="320" r:id="rId41"/>
    <p:sldId id="321" r:id="rId42"/>
    <p:sldId id="322" r:id="rId43"/>
    <p:sldId id="323" r:id="rId44"/>
    <p:sldId id="325" r:id="rId45"/>
    <p:sldId id="326" r:id="rId46"/>
    <p:sldId id="328" r:id="rId47"/>
    <p:sldId id="275" r:id="rId48"/>
    <p:sldId id="306" r:id="rId4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진태" initials="이진" lastIdx="1" clrIdx="0">
    <p:extLst>
      <p:ext uri="{19B8F6BF-5375-455C-9EA6-DF929625EA0E}">
        <p15:presenceInfo xmlns:p15="http://schemas.microsoft.com/office/powerpoint/2012/main" userId="0dbbd9c76d14fe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F7255B-A5D1-4500-83E6-1705E8CAEA46}">
  <a:tblStyle styleId="{AAF7255B-A5D1-4500-83E6-1705E8CAEA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37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thbundo.blogspot.com/2015/09/http-1-http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ko-KR" altLang="en-US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805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이미지에 있는 모든 글자와 그림이 하이퍼링크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하이퍼링크를 누를 때 마다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바로 직전의 상태를 알 수 없으므로 로그인을 했더라도 했는지 안했는지 다음 페이지에서는 알 수가 없다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그렇다고 매번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HTTP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패킷에 로그인 정보를 담아 주고받을 수는 없다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로그인만이 문제가 아니라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stateless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로 인해 발생하는 모든 상황을 전부 이런 방식으로 다루었다면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HTTP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는 지금까지 쓰이지 않았을 것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endParaRPr lang="en-US" altLang="ko-KR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문제만 있느냐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그것도 아님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각 통신을 독립적으로 다룰 수 있다는 장점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318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HTTP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stateless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로 인해 발생하는 문제를 해결하기 위한 개념인 쿠키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세션 등장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이외에도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Oauth, JWT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가 있음</a:t>
            </a:r>
            <a:endParaRPr lang="en-US" altLang="ko-KR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이들이 없다면 페이지를 이동할 때 마다 로그인을 해야 했을 것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196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6534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클라이언트에 저장된 값으로 인증하기 때문에 보안에 취약함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실제로 쿠키값을 변조하는 방식으로 다양한 공격이 가능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방문 사이트에서 로그인 시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 "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아이디와 비밀번호를 저장하시겠습니까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?"</a:t>
            </a:r>
            <a:br>
              <a:rPr lang="ko-KR" altLang="en-US"/>
            </a:b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쇼핑몰의 장바구니 기능</a:t>
            </a:r>
            <a:endParaRPr lang="en-US" altLang="ko-KR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3447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클라이언트에 저장된 값으로 인증하기 때문에 보안에 취약함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실제로 쿠키값을 변조하는 방식으로 다양한 공격이 가능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방문 사이트에서 로그인 시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 "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아이디와 비밀번호를 저장하시겠습니까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?"</a:t>
            </a:r>
            <a:br>
              <a:rPr lang="ko-KR" altLang="en-US"/>
            </a:b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쇼핑몰의 장바구니 기능</a:t>
            </a:r>
            <a:endParaRPr lang="en-US" altLang="ko-KR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208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363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session-id</a:t>
            </a:r>
            <a:r>
              <a:rPr lang="ko-KR" altLang="en-US"/>
              <a:t>도 쿠키로 관리되므로</a:t>
            </a:r>
            <a:r>
              <a:rPr lang="en-US" altLang="ko-KR"/>
              <a:t>, session-id </a:t>
            </a:r>
            <a:r>
              <a:rPr lang="ko-KR" altLang="en-US"/>
              <a:t>값이 노출되면 다른 사용자로 로그인 가능</a:t>
            </a: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8863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925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022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0.9</a:t>
            </a:r>
            <a:r>
              <a:rPr lang="ko-KR" altLang="en-US"/>
              <a:t>는 최초의 문서화된 </a:t>
            </a:r>
            <a:r>
              <a:rPr lang="en-US" altLang="ko-KR"/>
              <a:t>HTTP</a:t>
            </a:r>
            <a:r>
              <a:rPr lang="ko-KR" altLang="en-US"/>
              <a:t>와 </a:t>
            </a:r>
            <a:r>
              <a:rPr lang="en-US" altLang="ko-KR"/>
              <a:t>HTTP1.0</a:t>
            </a:r>
            <a:r>
              <a:rPr lang="ko-KR" altLang="en-US"/>
              <a:t>을 구분하기 위해 붙인 명칭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원래 </a:t>
            </a:r>
            <a:r>
              <a:rPr lang="en-US"/>
              <a:t>HTML  </a:t>
            </a:r>
            <a:r>
              <a:rPr lang="ko-KR" altLang="en-US"/>
              <a:t>송수신 목적이었기 때문에 </a:t>
            </a:r>
            <a:r>
              <a:rPr lang="en-US" altLang="ko-KR"/>
              <a:t>‘</a:t>
            </a:r>
            <a:r>
              <a:rPr lang="ko-KR" altLang="en-US"/>
              <a:t>하이퍼텍스트 전송 프로토콜</a:t>
            </a:r>
            <a:r>
              <a:rPr lang="en-US" altLang="ko-KR"/>
              <a:t>’ </a:t>
            </a:r>
            <a:r>
              <a:rPr lang="ko-KR" altLang="en-US"/>
              <a:t>이라는 이름으로 지은 것</a:t>
            </a:r>
            <a:r>
              <a:rPr lang="en-US" altLang="ko-KR"/>
              <a:t>. HTML</a:t>
            </a:r>
            <a:r>
              <a:rPr lang="ko-KR" altLang="en-US"/>
              <a:t>만 전송 가능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상태 코드가 없으니 제대로 송수신이 된 것인지 알 수가 없음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711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0.9</a:t>
            </a:r>
            <a:r>
              <a:rPr lang="ko-KR" altLang="en-US"/>
              <a:t>는 최초의 문서화된 </a:t>
            </a:r>
            <a:r>
              <a:rPr lang="en-US" altLang="ko-KR"/>
              <a:t>HTTP</a:t>
            </a:r>
            <a:r>
              <a:rPr lang="ko-KR" altLang="en-US"/>
              <a:t>와 </a:t>
            </a:r>
            <a:r>
              <a:rPr lang="en-US" altLang="ko-KR"/>
              <a:t>HTTP1.0</a:t>
            </a:r>
            <a:r>
              <a:rPr lang="ko-KR" altLang="en-US"/>
              <a:t>을 구분하기 위해 붙인 명칭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원래 </a:t>
            </a:r>
            <a:r>
              <a:rPr lang="en-US"/>
              <a:t>HTML  </a:t>
            </a:r>
            <a:r>
              <a:rPr lang="ko-KR" altLang="en-US"/>
              <a:t>송수신 목적이었기 때문에 </a:t>
            </a:r>
            <a:r>
              <a:rPr lang="en-US" altLang="ko-KR"/>
              <a:t>‘</a:t>
            </a:r>
            <a:r>
              <a:rPr lang="ko-KR" altLang="en-US"/>
              <a:t>하이퍼텍스트 전송 프로토콜</a:t>
            </a:r>
            <a:r>
              <a:rPr lang="en-US" altLang="ko-KR"/>
              <a:t>’ </a:t>
            </a:r>
            <a:r>
              <a:rPr lang="ko-KR" altLang="en-US"/>
              <a:t>이라는 이름으로 지은 것</a:t>
            </a:r>
            <a:r>
              <a:rPr lang="en-US" altLang="ko-KR"/>
              <a:t>. HTML</a:t>
            </a:r>
            <a:r>
              <a:rPr lang="ko-KR" altLang="en-US"/>
              <a:t>만 전송 가능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상태 코드가 없으니 제대로 송수신이 된 것인지 알 수가 없음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971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헤더 개념 도입</a:t>
            </a:r>
            <a:r>
              <a:rPr lang="en-US" altLang="ko-KR"/>
              <a:t>, </a:t>
            </a:r>
            <a:r>
              <a:rPr lang="ko-KR" altLang="en-US"/>
              <a:t>특히 </a:t>
            </a:r>
            <a:r>
              <a:rPr lang="en-US" altLang="ko-KR"/>
              <a:t>Content-Type </a:t>
            </a:r>
            <a:r>
              <a:rPr lang="ko-KR" altLang="en-US"/>
              <a:t>덕분에 </a:t>
            </a:r>
            <a:r>
              <a:rPr lang="en-US" altLang="ko-KR"/>
              <a:t>HTMl </a:t>
            </a:r>
            <a:r>
              <a:rPr lang="ko-KR" altLang="en-US"/>
              <a:t>이외의 다른 문서형식도 전송 가능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지속 연결</a:t>
            </a:r>
            <a:r>
              <a:rPr lang="en-US" altLang="ko-KR"/>
              <a:t>(Persistence)</a:t>
            </a:r>
            <a:r>
              <a:rPr lang="ko-KR" altLang="en-US"/>
              <a:t>은 </a:t>
            </a:r>
            <a:r>
              <a:rPr lang="en-US" altLang="ko-KR"/>
              <a:t>HTTP1.0</a:t>
            </a:r>
            <a:r>
              <a:rPr lang="ko-KR" altLang="en-US"/>
              <a:t>에서 소개되었으나 모든 시스템이 이를 지원할 수 있는 것이 아니어서 </a:t>
            </a:r>
            <a:r>
              <a:rPr lang="en-US" altLang="ko-KR"/>
              <a:t>1.1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와서야 기본 기능이 되었다</a:t>
            </a:r>
            <a:r>
              <a:rPr lang="en-US" altLang="ko-KR"/>
              <a:t>.</a:t>
            </a: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513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030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헤더 개념 도입</a:t>
            </a:r>
            <a:r>
              <a:rPr lang="en-US" altLang="ko-KR"/>
              <a:t>, </a:t>
            </a:r>
            <a:r>
              <a:rPr lang="ko-KR" altLang="en-US"/>
              <a:t>특히 </a:t>
            </a:r>
            <a:r>
              <a:rPr lang="en-US" altLang="ko-KR"/>
              <a:t>Content-Type </a:t>
            </a:r>
            <a:r>
              <a:rPr lang="ko-KR" altLang="en-US"/>
              <a:t>덕분에 </a:t>
            </a:r>
            <a:r>
              <a:rPr lang="en-US" altLang="ko-KR"/>
              <a:t>HTMl </a:t>
            </a:r>
            <a:r>
              <a:rPr lang="ko-KR" altLang="en-US"/>
              <a:t>이외의 다른 문서형식도 전송 가능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hlinkClick r:id="rId3"/>
              </a:rPr>
              <a:t>http://withbundo.blogspot.com/2015/09/http-1-http.html</a:t>
            </a:r>
            <a:r>
              <a:rPr lang="en-US" altLang="ko-KR"/>
              <a:t> : </a:t>
            </a:r>
            <a:r>
              <a:rPr lang="ko-KR" altLang="en-US"/>
              <a:t>파이프라이닝</a:t>
            </a:r>
            <a:r>
              <a:rPr lang="en-US" altLang="ko-KR"/>
              <a:t>, </a:t>
            </a:r>
            <a:r>
              <a:rPr lang="ko-KR" altLang="en-US"/>
              <a:t>지속 연결 그림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파이프라이닝 </a:t>
            </a:r>
            <a:r>
              <a:rPr lang="en-US" altLang="ko-KR"/>
              <a:t>: </a:t>
            </a:r>
            <a:r>
              <a:rPr lang="ko-KR" altLang="en-US"/>
              <a:t>한 번의 </a:t>
            </a:r>
            <a:r>
              <a:rPr lang="en-US" altLang="ko-KR"/>
              <a:t>TCP connection</a:t>
            </a:r>
            <a:r>
              <a:rPr lang="ko-KR" altLang="en-US"/>
              <a:t>으로 여러 번의 </a:t>
            </a:r>
            <a:r>
              <a:rPr lang="en-US" altLang="ko-KR"/>
              <a:t>HTTP </a:t>
            </a:r>
            <a:r>
              <a:rPr lang="ko-KR" altLang="en-US"/>
              <a:t>통신 처리 가능</a:t>
            </a:r>
            <a:r>
              <a:rPr lang="en-US" altLang="ko-KR"/>
              <a:t>.</a:t>
            </a: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026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HTTP/1.1</a:t>
            </a:r>
            <a:r>
              <a:rPr lang="ko-KR" altLang="en-US"/>
              <a:t>에서는 </a:t>
            </a:r>
            <a:r>
              <a:rPr lang="ko-KR" altLang="en-US">
                <a:sym typeface="Wingdings" panose="05000000000000000000" pitchFamily="2" charset="2"/>
              </a:rPr>
              <a:t>순차적 처리가 요구되었기 때문애 파이르파이닝을 지원해도 먼저 온 요청이 끝나야 다음 요청을 처리할 수 있음</a:t>
            </a:r>
            <a:r>
              <a:rPr lang="en-US" altLang="ko-KR">
                <a:sym typeface="Wingdings" panose="05000000000000000000" pitchFamily="2" charset="2"/>
              </a:rPr>
              <a:t>. </a:t>
            </a:r>
            <a:r>
              <a:rPr lang="ko-KR" altLang="en-US">
                <a:sym typeface="Wingdings" panose="05000000000000000000" pitchFamily="2" charset="2"/>
              </a:rPr>
              <a:t>이를 </a:t>
            </a:r>
            <a:r>
              <a:rPr lang="en-US" altLang="ko-KR">
                <a:sym typeface="Wingdings" panose="05000000000000000000" pitchFamily="2" charset="2"/>
              </a:rPr>
              <a:t>HOL(Head Of Line) Blocking</a:t>
            </a:r>
            <a:r>
              <a:rPr lang="ko-KR" altLang="en-US">
                <a:sym typeface="Wingdings" panose="05000000000000000000" pitchFamily="2" charset="2"/>
              </a:rPr>
              <a:t>이라고 함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sym typeface="Wingdings" panose="05000000000000000000" pitchFamily="2" charset="2"/>
              </a:rPr>
              <a:t>그래서 최신 브라우저에서는 파이프라이닝을 막아둠</a:t>
            </a:r>
            <a:r>
              <a:rPr lang="en-US" altLang="ko-KR">
                <a:sym typeface="Wingdings" panose="05000000000000000000" pitchFamily="2" charset="2"/>
              </a:rPr>
              <a:t>. </a:t>
            </a:r>
            <a:r>
              <a:rPr lang="ko-KR" altLang="en-US">
                <a:sym typeface="Wingdings" panose="05000000000000000000" pitchFamily="2" charset="2"/>
              </a:rPr>
              <a:t>대신 동시에 여러 개의 커넥션을 맺어 병렬로 처리하는 편법아닌 편법으로 성능을 개선함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Wingdings" panose="05000000000000000000" pitchFamily="2" charset="2"/>
              </a:rPr>
              <a:t>RTT</a:t>
            </a:r>
            <a:r>
              <a:rPr lang="ko-KR" altLang="en-US">
                <a:sym typeface="Wingdings" panose="05000000000000000000" pitchFamily="2" charset="2"/>
              </a:rPr>
              <a:t>는 패킷이 돌아오는데 걸리는 시간</a:t>
            </a:r>
            <a:r>
              <a:rPr lang="en-US" altLang="ko-KR">
                <a:sym typeface="Wingdings" panose="05000000000000000000" pitchFamily="2" charset="2"/>
              </a:rPr>
              <a:t>. RTT</a:t>
            </a:r>
            <a:r>
              <a:rPr lang="ko-KR" altLang="en-US">
                <a:sym typeface="Wingdings" panose="05000000000000000000" pitchFamily="2" charset="2"/>
              </a:rPr>
              <a:t> 크다 </a:t>
            </a:r>
            <a:r>
              <a:rPr lang="en-US" altLang="ko-KR">
                <a:sym typeface="Wingdings" panose="05000000000000000000" pitchFamily="2" charset="2"/>
              </a:rPr>
              <a:t>= </a:t>
            </a:r>
            <a:r>
              <a:rPr lang="ko-KR" altLang="en-US">
                <a:sym typeface="Wingdings" panose="05000000000000000000" pitchFamily="2" charset="2"/>
              </a:rPr>
              <a:t>느리다는 소리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2566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텍스트는 사람이 이해하기 좋은 것이고</a:t>
            </a:r>
            <a:r>
              <a:rPr lang="en-US" altLang="ko-KR"/>
              <a:t>, </a:t>
            </a:r>
            <a:r>
              <a:rPr lang="ko-KR" altLang="en-US"/>
              <a:t>바이너리는 컴퓨터가 이해하기 좋은 것이니 리소스를 바이너리로 주고받으면 성능상 이점을 가질 수 있음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정확히는 바이너리 형태의 조각을 전송하고 전송받은 쪽에서 재조립하는 방식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Multiplexed Streams : </a:t>
            </a:r>
            <a:r>
              <a:rPr lang="ko-KR" altLang="en-US"/>
              <a:t>요청 순서에 관계 없이 동시 처리가 가능한 기술</a:t>
            </a:r>
            <a:r>
              <a:rPr lang="en-US" altLang="ko-KR"/>
              <a:t>.</a:t>
            </a: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571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4715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구글에서 웹 속도 향상을 위해 새로 개발한 비표준 프로토콜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당시에 </a:t>
            </a:r>
            <a:r>
              <a:rPr lang="en-US" altLang="ko-KR"/>
              <a:t>SPDY</a:t>
            </a:r>
            <a:r>
              <a:rPr lang="ko-KR" altLang="en-US"/>
              <a:t>를 지원하는 크롬과 같은 브라우저의 속도가 </a:t>
            </a:r>
            <a:r>
              <a:rPr lang="en-US" altLang="ko-KR"/>
              <a:t>50% </a:t>
            </a:r>
            <a:r>
              <a:rPr lang="ko-KR" altLang="en-US"/>
              <a:t>빨랐고</a:t>
            </a:r>
            <a:r>
              <a:rPr lang="en-US" altLang="ko-KR"/>
              <a:t>, </a:t>
            </a:r>
            <a:r>
              <a:rPr lang="ko-KR" altLang="en-US"/>
              <a:t>업계에서 점점 많이 쓰이기 시작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HTTP/2.0 </a:t>
            </a:r>
            <a:r>
              <a:rPr lang="ko-KR" altLang="en-US"/>
              <a:t>을 제안하면서 </a:t>
            </a:r>
            <a:r>
              <a:rPr lang="en-US" altLang="ko-KR"/>
              <a:t>SPDY</a:t>
            </a:r>
            <a:r>
              <a:rPr lang="ko-KR" altLang="en-US"/>
              <a:t>를 기준으로 초안이 작성되었고</a:t>
            </a:r>
            <a:r>
              <a:rPr lang="en-US" altLang="ko-KR"/>
              <a:t>, </a:t>
            </a:r>
            <a:r>
              <a:rPr lang="ko-KR" altLang="en-US"/>
              <a:t>실제로 </a:t>
            </a:r>
            <a:r>
              <a:rPr lang="en-US" altLang="ko-KR"/>
              <a:t>HTTP/2.0</a:t>
            </a:r>
            <a:r>
              <a:rPr lang="ko-KR" altLang="en-US"/>
              <a:t>이 발표된 이후 구글은 </a:t>
            </a:r>
            <a:r>
              <a:rPr lang="en-US" altLang="ko-KR"/>
              <a:t>SPDY</a:t>
            </a:r>
            <a:r>
              <a:rPr lang="ko-KR" altLang="en-US"/>
              <a:t>에 대한 지원을 중단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앞서 언급한 </a:t>
            </a:r>
            <a:r>
              <a:rPr lang="en-US" altLang="ko-KR"/>
              <a:t>HTTP/2.0</a:t>
            </a:r>
            <a:r>
              <a:rPr lang="ko-KR" altLang="en-US"/>
              <a:t>의 특징이 곧 </a:t>
            </a:r>
            <a:r>
              <a:rPr lang="en-US" altLang="ko-KR"/>
              <a:t>SPDY</a:t>
            </a:r>
            <a:r>
              <a:rPr lang="ko-KR" altLang="en-US"/>
              <a:t>의 특징</a:t>
            </a:r>
            <a:r>
              <a:rPr lang="en-US" altLang="ko-KR"/>
              <a:t>.</a:t>
            </a: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9706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SPDY</a:t>
            </a:r>
            <a:r>
              <a:rPr lang="ko-KR" altLang="en-US"/>
              <a:t>는 기존 </a:t>
            </a:r>
            <a:r>
              <a:rPr lang="en-US" altLang="ko-KR"/>
              <a:t>TCP/IP model</a:t>
            </a:r>
            <a:r>
              <a:rPr lang="ko-KR" altLang="en-US"/>
              <a:t>에서 </a:t>
            </a:r>
            <a:r>
              <a:rPr lang="en-US" altLang="ko-KR"/>
              <a:t>HTTP</a:t>
            </a:r>
            <a:r>
              <a:rPr lang="ko-KR" altLang="en-US"/>
              <a:t>계층 아래에 </a:t>
            </a:r>
            <a:r>
              <a:rPr lang="en-US" altLang="ko-KR"/>
              <a:t>TLS</a:t>
            </a:r>
            <a:r>
              <a:rPr lang="ko-KR" altLang="en-US"/>
              <a:t>계층을 추가하여 </a:t>
            </a:r>
            <a:r>
              <a:rPr lang="en-US" altLang="ko-KR"/>
              <a:t>TLS</a:t>
            </a:r>
            <a:r>
              <a:rPr lang="ko-KR" altLang="en-US"/>
              <a:t>가 적용된 사이트만 </a:t>
            </a:r>
            <a:r>
              <a:rPr lang="en-US" altLang="ko-KR"/>
              <a:t>SPDY(HTTP/2.0)</a:t>
            </a:r>
            <a:r>
              <a:rPr lang="ko-KR" altLang="en-US"/>
              <a:t>를 적용할 수 있음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이외에도 다른 </a:t>
            </a:r>
            <a:r>
              <a:rPr lang="en-US" altLang="ko-KR"/>
              <a:t>SPDY</a:t>
            </a:r>
            <a:r>
              <a:rPr lang="ko-KR" altLang="en-US"/>
              <a:t>의 특징들이 </a:t>
            </a:r>
            <a:r>
              <a:rPr lang="en-US" altLang="ko-KR"/>
              <a:t>SPDY </a:t>
            </a:r>
            <a:r>
              <a:rPr lang="ko-KR" altLang="en-US"/>
              <a:t>계층이 추가되면서 반영된 것</a:t>
            </a:r>
            <a:r>
              <a:rPr lang="en-US" altLang="ko-KR"/>
              <a:t>.</a:t>
            </a: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677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172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gRPC &lt; RPC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프로세스간 통신을 위한 기법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다른 컴퓨터에 있는 프로시저를 호출할 때 마치 같은 컴퓨터에 있는 것 처럼 호출 </a:t>
            </a:r>
            <a:r>
              <a:rPr lang="en-US" altLang="ko-KR"/>
              <a:t>-&gt; </a:t>
            </a:r>
            <a:r>
              <a:rPr lang="ko-KR" altLang="en-US"/>
              <a:t>시스템 환경의 제약 없이</a:t>
            </a:r>
            <a:r>
              <a:rPr lang="en-US" altLang="ko-KR"/>
              <a:t> </a:t>
            </a:r>
            <a:r>
              <a:rPr lang="ko-KR" altLang="en-US"/>
              <a:t>기능을 사용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분산 시스템의 핵심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5421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0476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: </a:t>
            </a:r>
            <a:r>
              <a:rPr lang="ko-KR" altLang="en-US"/>
              <a:t>클라이언트 프로세스는 </a:t>
            </a:r>
            <a:r>
              <a:rPr lang="en-US" altLang="ko-KR"/>
              <a:t>stub(</a:t>
            </a:r>
            <a:r>
              <a:rPr lang="ko-KR" altLang="en-US"/>
              <a:t>로컬 프로시저</a:t>
            </a:r>
            <a:r>
              <a:rPr lang="en-US" altLang="ko-KR"/>
              <a:t>) </a:t>
            </a:r>
            <a:r>
              <a:rPr lang="ko-KR" altLang="en-US"/>
              <a:t>호출</a:t>
            </a:r>
            <a:r>
              <a:rPr lang="en-US" altLang="ko-KR"/>
              <a:t>. </a:t>
            </a:r>
            <a:r>
              <a:rPr lang="ko-KR" altLang="en-US"/>
              <a:t>클라리언트 입장에서는 </a:t>
            </a:r>
            <a:r>
              <a:rPr lang="en-US" altLang="ko-KR"/>
              <a:t>stub</a:t>
            </a:r>
            <a:r>
              <a:rPr lang="ko-KR" altLang="en-US"/>
              <a:t>이 실제 프로시저처럼 보임</a:t>
            </a:r>
            <a:r>
              <a:rPr lang="en-US" altLang="ko-KR"/>
              <a:t>. </a:t>
            </a:r>
            <a:r>
              <a:rPr lang="ko-KR" altLang="en-US"/>
              <a:t>진짜는 </a:t>
            </a:r>
            <a:r>
              <a:rPr lang="en-US" altLang="ko-KR"/>
              <a:t>RPC </a:t>
            </a:r>
            <a:r>
              <a:rPr lang="ko-KR" altLang="en-US"/>
              <a:t>서버에 있음</a:t>
            </a:r>
            <a:r>
              <a:rPr lang="en-US" altLang="ko-KR"/>
              <a:t>. </a:t>
            </a:r>
            <a:r>
              <a:rPr lang="ko-KR" altLang="en-US"/>
              <a:t>실제로 클라이언트는 파라미터만 묶어서 보내는 것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2 : stub</a:t>
            </a:r>
            <a:r>
              <a:rPr lang="ko-KR" altLang="en-US"/>
              <a:t>은 서로 다른 시스템간 이해를 위한 인터페이스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이</a:t>
            </a:r>
            <a:r>
              <a:rPr lang="en-US" altLang="ko-KR"/>
              <a:t>(Interface Defininition Language)</a:t>
            </a:r>
            <a:r>
              <a:rPr lang="ko-KR" altLang="en-US"/>
              <a:t>로 정의됨</a:t>
            </a:r>
            <a:r>
              <a:rPr lang="en-US" altLang="ko-KR"/>
              <a:t>. </a:t>
            </a:r>
            <a:r>
              <a:rPr lang="ko-KR" altLang="en-US"/>
              <a:t>서버가 이해할 수 있는 형태로 만들어 </a:t>
            </a:r>
            <a:r>
              <a:rPr lang="en-US" altLang="ko-KR"/>
              <a:t>socket</a:t>
            </a:r>
            <a:r>
              <a:rPr lang="ko-KR" altLang="en-US"/>
              <a:t>에 넘김</a:t>
            </a:r>
            <a:r>
              <a:rPr lang="en-US" altLang="ko-KR"/>
              <a:t>.(</a:t>
            </a:r>
            <a:r>
              <a:rPr lang="ko-KR" altLang="en-US"/>
              <a:t>소켓은 서로 다른 프로세스끼리 통신할 수 있는 인터페이스</a:t>
            </a:r>
            <a:r>
              <a:rPr lang="en-US" altLang="ko-KR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3 : socket</a:t>
            </a:r>
            <a:r>
              <a:rPr lang="ko-KR" altLang="en-US"/>
              <a:t>을 통해 전달된 데이터</a:t>
            </a:r>
            <a:r>
              <a:rPr lang="en-US" altLang="ko-KR"/>
              <a:t>(</a:t>
            </a:r>
            <a:r>
              <a:rPr lang="ko-KR" altLang="en-US"/>
              <a:t>아까 묶은 파라미터</a:t>
            </a:r>
            <a:r>
              <a:rPr lang="en-US" altLang="ko-KR"/>
              <a:t>)</a:t>
            </a:r>
            <a:r>
              <a:rPr lang="ko-KR" altLang="en-US"/>
              <a:t>를 </a:t>
            </a:r>
            <a:r>
              <a:rPr lang="en-US" altLang="ko-KR"/>
              <a:t>server stub</a:t>
            </a:r>
            <a:r>
              <a:rPr lang="ko-KR" altLang="en-US"/>
              <a:t>이 번역하고 </a:t>
            </a:r>
            <a:r>
              <a:rPr lang="en-US" altLang="ko-KR"/>
              <a:t>server functio</a:t>
            </a:r>
            <a:r>
              <a:rPr lang="ko-KR" altLang="en-US"/>
              <a:t>에 전달하여 처리</a:t>
            </a:r>
            <a:r>
              <a:rPr lang="en-US" altLang="ko-KR"/>
              <a:t>.(3,4,5</a:t>
            </a:r>
            <a:r>
              <a:rPr lang="ko-KR" altLang="en-US"/>
              <a:t>번</a:t>
            </a:r>
            <a:r>
              <a:rPr lang="en-US" altLang="ko-KR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4 : </a:t>
            </a:r>
            <a:r>
              <a:rPr lang="ko-KR" altLang="en-US"/>
              <a:t>처리된 데이터를 응답</a:t>
            </a:r>
            <a:r>
              <a:rPr lang="en-US" altLang="ko-KR"/>
              <a:t>(6,7,8,9,10</a:t>
            </a:r>
            <a:r>
              <a:rPr lang="ko-KR" altLang="en-US"/>
              <a:t>번</a:t>
            </a:r>
            <a:r>
              <a:rPr lang="en-US" altLang="ko-KR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37152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2169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IDL</a:t>
            </a:r>
            <a:r>
              <a:rPr lang="ko-KR" altLang="en-US" b="0"/>
              <a:t>로 </a:t>
            </a:r>
            <a:r>
              <a:rPr lang="en-US" altLang="ko-KR" b="0"/>
              <a:t>Prototype Buffer</a:t>
            </a:r>
            <a:r>
              <a:rPr lang="ko-KR" altLang="en-US" b="0"/>
              <a:t>를 사용</a:t>
            </a:r>
            <a:r>
              <a:rPr lang="en-US" altLang="ko-KR" b="0"/>
              <a:t>. XML,JSON</a:t>
            </a:r>
            <a:r>
              <a:rPr lang="ko-KR" altLang="en-US" b="0"/>
              <a:t>보다 간단하고 빠른 데이터 포맷</a:t>
            </a:r>
            <a:endParaRPr lang="en-US" altLang="ko-KR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Person</a:t>
            </a:r>
            <a:r>
              <a:rPr lang="ko-KR" altLang="en-US" b="0"/>
              <a:t>이라는 객체를 정의하고자 하면 </a:t>
            </a:r>
            <a:r>
              <a:rPr lang="en-US" altLang="ko-KR" b="0"/>
              <a:t>name, age, phonenumber</a:t>
            </a:r>
            <a:r>
              <a:rPr lang="ko-KR" altLang="en-US" b="0"/>
              <a:t>와 같은 필드로 이루어진 클래스를 정의할 수 있을 것</a:t>
            </a:r>
            <a:r>
              <a:rPr lang="en-US" altLang="ko-KR" b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/>
              <a:t>클래스 구조를 잡고 나면 </a:t>
            </a:r>
            <a:r>
              <a:rPr lang="en-US" altLang="ko-KR" b="0"/>
              <a:t>protoc</a:t>
            </a:r>
            <a:r>
              <a:rPr lang="ko-KR" altLang="en-US" b="0"/>
              <a:t>이라는 </a:t>
            </a:r>
            <a:r>
              <a:rPr lang="en-US" altLang="ko-KR" b="0"/>
              <a:t>code generation tool</a:t>
            </a:r>
            <a:r>
              <a:rPr lang="ko-KR" altLang="en-US" b="0"/>
              <a:t>이 각각의 클라이언트에 해당하는 언어로 </a:t>
            </a:r>
            <a:r>
              <a:rPr lang="en-US" altLang="ko-KR" b="0"/>
              <a:t>class code</a:t>
            </a:r>
            <a:r>
              <a:rPr lang="ko-KR" altLang="en-US" b="0"/>
              <a:t>를 만들어준다</a:t>
            </a:r>
            <a:r>
              <a:rPr lang="en-US" altLang="ko-KR" b="0"/>
              <a:t>.</a:t>
            </a:r>
            <a:endParaRPr lang="en-US" b="0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85695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/>
              <a:t>IDL</a:t>
            </a:r>
            <a:r>
              <a:rPr lang="ko-KR" altLang="en-US" b="0"/>
              <a:t>로 </a:t>
            </a:r>
            <a:r>
              <a:rPr lang="en-US" altLang="ko-KR" b="0"/>
              <a:t>Prototype Buffer</a:t>
            </a:r>
            <a:r>
              <a:rPr lang="ko-KR" altLang="en-US" b="0"/>
              <a:t>를 사용</a:t>
            </a:r>
            <a:r>
              <a:rPr lang="en-US" altLang="ko-KR" b="0"/>
              <a:t>. XML,JSON</a:t>
            </a:r>
            <a:r>
              <a:rPr lang="ko-KR" altLang="en-US" b="0"/>
              <a:t>보다 간단하고 빠른 데이터 포맷</a:t>
            </a:r>
            <a:endParaRPr lang="en-US" altLang="ko-KR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/>
              <a:t>Person</a:t>
            </a:r>
            <a:r>
              <a:rPr lang="ko-KR" altLang="en-US" b="0"/>
              <a:t>이라는 객체를 정의하고자 하면 </a:t>
            </a:r>
            <a:r>
              <a:rPr lang="en-US" altLang="ko-KR" b="0"/>
              <a:t>name, age, phonenumber</a:t>
            </a:r>
            <a:r>
              <a:rPr lang="ko-KR" altLang="en-US" b="0"/>
              <a:t>와 같은 필드로 이루어진 클래스를 정의할 수 있을 것</a:t>
            </a:r>
            <a:r>
              <a:rPr lang="en-US" altLang="ko-KR" b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/>
              <a:t>클래스 구조를 잡고 나면 </a:t>
            </a:r>
            <a:r>
              <a:rPr lang="en-US" altLang="ko-KR" b="0"/>
              <a:t>protoc</a:t>
            </a:r>
            <a:r>
              <a:rPr lang="ko-KR" altLang="en-US" b="0"/>
              <a:t>이라는 </a:t>
            </a:r>
            <a:r>
              <a:rPr lang="en-US" altLang="ko-KR" b="0"/>
              <a:t>code generation tool</a:t>
            </a:r>
            <a:r>
              <a:rPr lang="ko-KR" altLang="en-US" b="0"/>
              <a:t>이 각각의 클라이언트에 해당하는 언어로 </a:t>
            </a:r>
            <a:r>
              <a:rPr lang="en-US" altLang="ko-KR" b="0"/>
              <a:t>class code</a:t>
            </a:r>
            <a:r>
              <a:rPr lang="ko-KR" altLang="en-US" b="0"/>
              <a:t>를 만들어준다</a:t>
            </a:r>
            <a:r>
              <a:rPr lang="en-US" altLang="ko-KR" b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/>
              <a:t>protoc</a:t>
            </a:r>
            <a:r>
              <a:rPr lang="ko-KR" altLang="en-US" b="0"/>
              <a:t> 소스코드를 직접 다운받고 컴파일해서 설치하거나</a:t>
            </a:r>
            <a:r>
              <a:rPr lang="en-US" altLang="ko-KR" b="0"/>
              <a:t>, </a:t>
            </a:r>
            <a:r>
              <a:rPr lang="ko-KR" altLang="en-US" b="0"/>
              <a:t>언어에 맞는 </a:t>
            </a:r>
            <a:r>
              <a:rPr lang="en-US" altLang="ko-KR" b="0"/>
              <a:t>protoc SDK</a:t>
            </a:r>
            <a:r>
              <a:rPr lang="ko-KR" altLang="en-US" b="0"/>
              <a:t>를 다운받아 쓸 수도 있음</a:t>
            </a:r>
            <a:r>
              <a:rPr lang="en-US" altLang="ko-KR" b="0"/>
              <a:t>.</a:t>
            </a: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0266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152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96704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/>
              <a:t>어제 데이터를 다시 처리해야 하는데</a:t>
            </a:r>
            <a:r>
              <a:rPr lang="en-US" altLang="ko-KR" b="0"/>
              <a:t>, LodalDate.now() </a:t>
            </a:r>
            <a:r>
              <a:rPr lang="ko-KR" altLang="en-US" b="0"/>
              <a:t>함수는 오늘 날짜만 가져옴</a:t>
            </a:r>
            <a:r>
              <a:rPr lang="en-US" altLang="ko-KR" b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/>
              <a:t>같은 함수를 입력했는데 매일 처리 결과가 달라짐</a:t>
            </a:r>
            <a:r>
              <a:rPr lang="en-US" altLang="ko-KR" b="0"/>
              <a:t> -&gt; </a:t>
            </a:r>
            <a:r>
              <a:rPr lang="ko-KR" altLang="en-US" b="0"/>
              <a:t>멱등성이 깨진 경우</a:t>
            </a:r>
            <a:endParaRPr lang="en-US" altLang="ko-KR" b="0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634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/>
              <a:t>어제 데이터를 다시 처리해야 하는데</a:t>
            </a:r>
            <a:r>
              <a:rPr lang="en-US" altLang="ko-KR" b="0"/>
              <a:t>, LodalDate.now() </a:t>
            </a:r>
            <a:r>
              <a:rPr lang="ko-KR" altLang="en-US" b="0"/>
              <a:t>함수는 오늘 날짜만 가져옴</a:t>
            </a:r>
            <a:r>
              <a:rPr lang="en-US" altLang="ko-KR" b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/>
              <a:t>같은 함수에 같은 파라미터를 사용했는데 매일 처리 결과가 달라짐</a:t>
            </a:r>
            <a:r>
              <a:rPr lang="en-US" altLang="ko-KR" b="0"/>
              <a:t> -&gt; </a:t>
            </a:r>
            <a:r>
              <a:rPr lang="ko-KR" altLang="en-US" b="0"/>
              <a:t>멱등성이 깨진 경우</a:t>
            </a:r>
            <a:endParaRPr lang="en-US" altLang="ko-KR" b="0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27843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/>
              <a:t>멱등성 판단의 기준은 </a:t>
            </a:r>
            <a:r>
              <a:rPr lang="en-US" altLang="ko-KR" b="0"/>
              <a:t>‘</a:t>
            </a:r>
            <a:r>
              <a:rPr lang="ko-KR" altLang="en-US" b="0"/>
              <a:t>이 메소드가 서버의 상태에 매번 동일한 영향을 미치는가＇이다</a:t>
            </a:r>
            <a:r>
              <a:rPr lang="en-US" altLang="ko-KR" b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/>
              <a:t>예를 들어 </a:t>
            </a:r>
            <a:r>
              <a:rPr lang="en-US" altLang="ko-KR" b="0"/>
              <a:t>DELETE</a:t>
            </a:r>
            <a:r>
              <a:rPr lang="ko-KR" altLang="en-US" b="0"/>
              <a:t>메소드를 여러 번 재요청한다고 가정하면</a:t>
            </a:r>
            <a:endParaRPr lang="en-US" altLang="ko-KR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/>
              <a:t>리소스가 있는 경우 삭제될 것이고</a:t>
            </a:r>
            <a:endParaRPr lang="en-US" altLang="ko-KR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/>
              <a:t>리소스가 없는 경우 리로스가 없다는 결과가 돌아올 것</a:t>
            </a:r>
            <a:r>
              <a:rPr lang="en-US" altLang="ko-KR" b="0"/>
              <a:t>. </a:t>
            </a:r>
            <a:r>
              <a:rPr lang="ko-KR" altLang="en-US" b="0"/>
              <a:t>몇 번을 재요청해도 서버의 상태에는 변화가 없다</a:t>
            </a:r>
            <a:r>
              <a:rPr lang="en-US" altLang="ko-KR" b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/>
              <a:t>반대로 </a:t>
            </a:r>
            <a:r>
              <a:rPr lang="en-US" altLang="ko-KR" b="0"/>
              <a:t>POST</a:t>
            </a:r>
            <a:r>
              <a:rPr lang="ko-KR" altLang="en-US" b="0"/>
              <a:t>로 데이터를 전달해서 리소스를 생성하는 경우</a:t>
            </a:r>
            <a:endParaRPr lang="en-US" altLang="ko-KR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/>
              <a:t>재요청을 하면 값이 중복 입력이 될 수 있음</a:t>
            </a:r>
            <a:r>
              <a:rPr lang="en-US" altLang="ko-KR" b="0"/>
              <a:t>. </a:t>
            </a:r>
            <a:r>
              <a:rPr lang="ko-KR" altLang="en-US" b="0"/>
              <a:t>몇 번을 재요청하면 몇 번이나 새로운 값이 추가될 것</a:t>
            </a:r>
            <a:r>
              <a:rPr lang="en-US" altLang="ko-KR" b="0"/>
              <a:t>. </a:t>
            </a:r>
            <a:r>
              <a:rPr lang="ko-KR" altLang="en-US" b="0"/>
              <a:t>서버의 상태에 변화가 생긴다</a:t>
            </a:r>
            <a:r>
              <a:rPr lang="en-US" altLang="ko-KR" b="0"/>
              <a:t>.</a:t>
            </a: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5830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</a:t>
            </a:r>
            <a:r>
              <a:rPr lang="ko-KR" altLang="en-US"/>
              <a:t>와 멱등성의 관계</a:t>
            </a: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6012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0837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웹 서버는 클라이언트가 직접 접속해온건지</a:t>
            </a:r>
            <a:r>
              <a:rPr lang="en-US" altLang="ko-KR"/>
              <a:t>, Proxy</a:t>
            </a:r>
            <a:r>
              <a:rPr lang="ko-KR" altLang="en-US"/>
              <a:t>나 </a:t>
            </a:r>
            <a:r>
              <a:rPr lang="en-US" altLang="ko-KR"/>
              <a:t>Load Balancer</a:t>
            </a:r>
            <a:r>
              <a:rPr lang="ko-KR" altLang="en-US"/>
              <a:t>를 거쳐서 접속한건지 알 수가 없음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자신에게 접속을 요청한 대상만이 보이고 그 대상을 클라이언트로 인식함</a:t>
            </a:r>
            <a:r>
              <a:rPr lang="en-US" altLang="ko-KR"/>
              <a:t>. </a:t>
            </a:r>
            <a:r>
              <a:rPr lang="ko-KR" altLang="en-US"/>
              <a:t>로드밸런서를 거쳐오면 로드밸런서를 클라이언트로 알고 응답함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X-Forwarded-For</a:t>
            </a:r>
            <a:r>
              <a:rPr lang="ko-KR" altLang="en-US"/>
              <a:t>는 원래 클라이언트가 누구인지 명시하기 위한 헤더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비슷한 </a:t>
            </a:r>
            <a:r>
              <a:rPr lang="en-US" altLang="ko-KR"/>
              <a:t>X-Forwarded </a:t>
            </a:r>
            <a:r>
              <a:rPr lang="ko-KR" altLang="en-US"/>
              <a:t>계열의 헤더 여러 종류 있음</a:t>
            </a:r>
            <a:r>
              <a:rPr lang="en-US" altLang="ko-KR"/>
              <a:t>.</a:t>
            </a: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46039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웹 서버는 클라이언트가 직접 접속해온건지</a:t>
            </a:r>
            <a:r>
              <a:rPr lang="en-US" altLang="ko-KR"/>
              <a:t>, Proxy</a:t>
            </a:r>
            <a:r>
              <a:rPr lang="ko-KR" altLang="en-US"/>
              <a:t>나 </a:t>
            </a:r>
            <a:r>
              <a:rPr lang="en-US" altLang="ko-KR"/>
              <a:t>Load Balancer</a:t>
            </a:r>
            <a:r>
              <a:rPr lang="ko-KR" altLang="en-US"/>
              <a:t>를 거쳐서 접속한건지 알 수가 없음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자신에게 접속을 요청한 대상만이 보이고 그 대상을 클라이언트로 인식함</a:t>
            </a:r>
            <a:r>
              <a:rPr lang="en-US" altLang="ko-KR"/>
              <a:t>. </a:t>
            </a:r>
            <a:r>
              <a:rPr lang="ko-KR" altLang="en-US"/>
              <a:t>로드밸런서를 거쳐오면 로드밸런서를 클라이언트로 알고 응답함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X-Forwarded-For</a:t>
            </a:r>
            <a:r>
              <a:rPr lang="ko-KR" altLang="en-US"/>
              <a:t>는 원래 클라이언트가 누구인지 명시하기 위한 헤더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비슷한 </a:t>
            </a:r>
            <a:r>
              <a:rPr lang="en-US" altLang="ko-KR"/>
              <a:t>X-Forwarded </a:t>
            </a:r>
            <a:r>
              <a:rPr lang="ko-KR" altLang="en-US"/>
              <a:t>계열의 헤더 여러 종류 있음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당연히 조작해서 공격에 활용되기도 함</a:t>
            </a:r>
            <a:r>
              <a:rPr lang="en-US" altLang="ko-KR"/>
              <a:t>. </a:t>
            </a:r>
            <a:r>
              <a:rPr lang="ko-KR" altLang="en-US"/>
              <a:t>워게임 사이트 문제중에도 있음</a:t>
            </a:r>
            <a:r>
              <a:rPr lang="en-US" altLang="ko-KR"/>
              <a:t>.</a:t>
            </a: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5026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4020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4921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772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0140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오디오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동영상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텍스트 등을 구분하지 않고 데이터를 전송</a:t>
            </a: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135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하이퍼텍스트 컨셉</a:t>
            </a:r>
            <a:br>
              <a:rPr lang="en-US" altLang="ko-KR"/>
            </a:br>
            <a:r>
              <a:rPr lang="ko-KR" altLang="en-US"/>
              <a:t>연결점을 </a:t>
            </a:r>
            <a:r>
              <a:rPr lang="en-US" altLang="ko-KR"/>
              <a:t>‘</a:t>
            </a:r>
            <a:r>
              <a:rPr lang="ko-KR" altLang="en-US"/>
              <a:t>링크</a:t>
            </a:r>
            <a:r>
              <a:rPr lang="en-US" altLang="ko-KR"/>
              <a:t>’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우리가 익숙한건 하이퍼링크기능</a:t>
            </a:r>
            <a:r>
              <a:rPr lang="en-US" altLang="ko-KR"/>
              <a:t>. </a:t>
            </a:r>
            <a:r>
              <a:rPr lang="ko-KR" altLang="en-US"/>
              <a:t>마우스 오른쪽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익숙해서 의식하지 못한 것 뿐</a:t>
            </a:r>
            <a:endParaRPr lang="en-US" altLang="ko-KR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376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1.0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은 세션 지속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x.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매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마다 번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TCP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커넥션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종료 필요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1.1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은 세션 지속을 기본으로 지원함 한 번만 맺으면 됨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왜 하이퍼텍스트 하이퍼텍스트 하냐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?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원래는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HTML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전달 목적이었기 때문에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5279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HTTP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는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TCP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기반의 프로토콜</a:t>
            </a:r>
            <a:endParaRPr lang="en-US" altLang="ko-KR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따라서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HTTP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응답이 오가기 전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후로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TCP connection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termination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절차가 필요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즉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TCP termination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 발생하므로 기존의 연결이 유지되지 않음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연결이 유지될수록 서버에는 관리 대상이 누적되기 때문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endParaRPr lang="en-US" altLang="ko-KR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ko-KR" altLang="en-US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77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6F6"/>
            </a:gs>
            <a:gs pos="60000">
              <a:srgbClr val="F6F6F6"/>
            </a:gs>
            <a:gs pos="87000">
              <a:schemeClr val="lt2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www.facebook.com/Taeknic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blog.naver.com/ilikebigmac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github.com/TAEKnica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jojoldu.tistory.com/451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corgipan.tistory.com/8?category=740480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nhattangallery.org/417/notes/03-rpc.html" TargetMode="External"/><Relationship Id="rId11" Type="http://schemas.openxmlformats.org/officeDocument/2006/relationships/hyperlink" Target="https://interconnection.tistory.com/74" TargetMode="External"/><Relationship Id="rId5" Type="http://schemas.openxmlformats.org/officeDocument/2006/relationships/hyperlink" Target="https://d2.naver.com/helloworld/140351" TargetMode="External"/><Relationship Id="rId10" Type="http://schemas.openxmlformats.org/officeDocument/2006/relationships/hyperlink" Target="https://hahahoho5915.tistory.com/32" TargetMode="External"/><Relationship Id="rId4" Type="http://schemas.openxmlformats.org/officeDocument/2006/relationships/hyperlink" Target="https://www.whatap.io/ko/blog/38/" TargetMode="External"/><Relationship Id="rId9" Type="http://schemas.openxmlformats.org/officeDocument/2006/relationships/hyperlink" Target="https://frontdev.tistory.com/entry/REST%EC%9D%98-%EA%B8%B0%EB%B3%B8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711389" y="3013501"/>
            <a:ext cx="256151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HTTP(2)</a:t>
            </a:r>
            <a:endParaRPr sz="3000" b="0" i="0" u="none" strike="noStrike" cap="none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9840351" y="5155809"/>
            <a:ext cx="10599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이진태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-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특징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(2)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Stateless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11389E-E519-4B70-91B6-490DBA4593CB}"/>
              </a:ext>
            </a:extLst>
          </p:cNvPr>
          <p:cNvSpPr txBox="1"/>
          <p:nvPr/>
        </p:nvSpPr>
        <p:spPr>
          <a:xfrm>
            <a:off x="2976238" y="3095171"/>
            <a:ext cx="60318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바로 직전에 처리된 통신에 대해서 알 수 없다</a:t>
            </a:r>
          </a:p>
        </p:txBody>
      </p:sp>
    </p:spTree>
    <p:extLst>
      <p:ext uri="{BB962C8B-B14F-4D97-AF65-F5344CB8AC3E}">
        <p14:creationId xmlns:p14="http://schemas.microsoft.com/office/powerpoint/2010/main" val="417719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-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특징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(2)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Stateless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8397AD-1F29-4A23-B478-53A85B357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734" y="2379099"/>
            <a:ext cx="7051714" cy="20998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74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-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특징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(2)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Stateless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25BEE-7F1F-41A0-ADAA-CE5999E17ADD}"/>
              </a:ext>
            </a:extLst>
          </p:cNvPr>
          <p:cNvSpPr txBox="1"/>
          <p:nvPr/>
        </p:nvSpPr>
        <p:spPr>
          <a:xfrm>
            <a:off x="2822961" y="3190473"/>
            <a:ext cx="63383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Cookie	Session	Oauth	JWT</a:t>
            </a:r>
            <a:endParaRPr lang="ko-KR" altLang="en-US" sz="250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45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4663149" y="3152001"/>
            <a:ext cx="265799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2. </a:t>
            </a:r>
            <a:r>
              <a:rPr lang="ko-KR" altLang="en-US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쿠키와 세션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31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5C640BE0-41AC-49AA-A6E4-DDAE713B5928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쿠키와 세션</a:t>
            </a: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-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쿠키란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6B658-3510-4BFE-8D0E-E93A19F5EDA7}"/>
              </a:ext>
            </a:extLst>
          </p:cNvPr>
          <p:cNvSpPr txBox="1"/>
          <p:nvPr/>
        </p:nvSpPr>
        <p:spPr>
          <a:xfrm>
            <a:off x="6229350" y="2537794"/>
            <a:ext cx="4838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key-value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형식의 데이터 파일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클라이언트의 상태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(state)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로컬에 저장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Response Header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Set-Cookie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필드를 사용하여 쿠키 생성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사용자가 따로 요청하지 않아도 브라우저가 자동으로 전송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만료기간 전까지는 계속 사용 가능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B822FDC-BB1C-4ED1-ABCB-4A84A707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537793"/>
            <a:ext cx="4682918" cy="19865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77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5C640BE0-41AC-49AA-A6E4-DDAE713B5928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쿠키와 세션</a:t>
            </a: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-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쿠키 동작방식</a:t>
            </a: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B822FDC-BB1C-4ED1-ABCB-4A84A707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537793"/>
            <a:ext cx="4682918" cy="19865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8752DA-4777-4614-B180-BF98AD4F5583}"/>
              </a:ext>
            </a:extLst>
          </p:cNvPr>
          <p:cNvSpPr txBox="1"/>
          <p:nvPr/>
        </p:nvSpPr>
        <p:spPr>
          <a:xfrm>
            <a:off x="6550090" y="2537793"/>
            <a:ext cx="39228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클라이언트의 요청이 오면 웹 서버는 쿠키를 생성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생성한 쿠키에 정보를 담아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 response</a:t>
            </a: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넘겨 받은 쿠키는 클라이언트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PC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저장했다가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서버에 요청할 때 쿠키를 헤더에 담아 전송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서버의 응답</a:t>
            </a:r>
          </a:p>
        </p:txBody>
      </p:sp>
    </p:spTree>
    <p:extLst>
      <p:ext uri="{BB962C8B-B14F-4D97-AF65-F5344CB8AC3E}">
        <p14:creationId xmlns:p14="http://schemas.microsoft.com/office/powerpoint/2010/main" val="285526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5C640BE0-41AC-49AA-A6E4-DDAE713B5928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쿠키와 세션</a:t>
            </a: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-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세션이란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6B658-3510-4BFE-8D0E-E93A19F5EDA7}"/>
              </a:ext>
            </a:extLst>
          </p:cNvPr>
          <p:cNvSpPr txBox="1"/>
          <p:nvPr/>
        </p:nvSpPr>
        <p:spPr>
          <a:xfrm>
            <a:off x="5583495" y="2522607"/>
            <a:ext cx="6768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쿠키를 기반으로 하나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클라이언트가 아닌 서버측에 저장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클라이언트가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 Request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보내면 서버는 클라이언트에게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유일한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부여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클라이언트 입장에서는 브라우저 종료 시점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 입장에서는 유효시간까지 유효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보안성은 좋으나 서버 리소스 차지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동시접속자가 많은 웹 사이트는 성능 저하의 요인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6CA2BD-958F-49B0-8E51-FE0C8351B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883" y="2522608"/>
            <a:ext cx="3709794" cy="20346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09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5C640BE0-41AC-49AA-A6E4-DDAE713B5928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쿠키와 세션</a:t>
            </a: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-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세션 동작방식</a:t>
            </a: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6B658-3510-4BFE-8D0E-E93A19F5EDA7}"/>
              </a:ext>
            </a:extLst>
          </p:cNvPr>
          <p:cNvSpPr txBox="1"/>
          <p:nvPr/>
        </p:nvSpPr>
        <p:spPr>
          <a:xfrm>
            <a:off x="5583495" y="2522607"/>
            <a:ext cx="67681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클라이언트의 요청이 오면 웹 서버는 쿠키를 생성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 Request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헤더의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Cookie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확인하여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session-id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보냈는지 확인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session-id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존재하지 않는다면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session-id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생성해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 Resposse</a:t>
            </a: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동시에 서버는 보낸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session-id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쿠키를 사용해 서버에 저장한다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클라이언트는 재접속 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session-id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쿠키를 이용하여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session-id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값을 서버에 전달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서버는 해당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session-id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해당하는 쿠키를 조회하고 사용자 인증</a:t>
            </a: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6CA2BD-958F-49B0-8E51-FE0C8351B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883" y="2522608"/>
            <a:ext cx="3709794" cy="20346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5690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4967818" y="3152001"/>
            <a:ext cx="225636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22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4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 descr="네이버 블로그 - 나무위키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2672" y="1934307"/>
            <a:ext cx="708146" cy="70814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262509" y="2242343"/>
            <a:ext cx="59576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  <a:hlinkClick r:id="rId5"/>
              </a:rPr>
              <a:t>https://blog.naver.com/ilikebigmac</a:t>
            </a:r>
            <a:endParaRPr sz="2000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98" name="Google Shape;98;p14" descr="Facebook - 로그인 또는 가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02673" y="2941248"/>
            <a:ext cx="708146" cy="70814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4262509" y="3280062"/>
            <a:ext cx="48494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  <a:hlinkClick r:id="rId7"/>
              </a:rPr>
              <a:t>https://www.facebook.com/Taeknical/</a:t>
            </a:r>
            <a:endParaRPr sz="2000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02672" y="3941027"/>
            <a:ext cx="719947" cy="708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4262509" y="4169761"/>
            <a:ext cx="381386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  <a:hlinkClick r:id="rId9"/>
              </a:rPr>
              <a:t>https://github.com/TAEKnical</a:t>
            </a:r>
            <a:endParaRPr sz="2000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A0C63-9CEA-40C4-BED1-AFE047C8BBBA}"/>
              </a:ext>
            </a:extLst>
          </p:cNvPr>
          <p:cNvSpPr txBox="1"/>
          <p:nvPr/>
        </p:nvSpPr>
        <p:spPr>
          <a:xfrm>
            <a:off x="1081473" y="2690336"/>
            <a:ext cx="1638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송수신 목적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메소드 뿐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7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A0C63-9CEA-40C4-BED1-AFE047C8BBBA}"/>
              </a:ext>
            </a:extLst>
          </p:cNvPr>
          <p:cNvSpPr txBox="1"/>
          <p:nvPr/>
        </p:nvSpPr>
        <p:spPr>
          <a:xfrm>
            <a:off x="828299" y="4000520"/>
            <a:ext cx="2140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전송 결과를 알 수 없음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 전송 가능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주요 정보 노출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673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2BB95-FBF0-4F93-A323-467628FCF257}"/>
              </a:ext>
            </a:extLst>
          </p:cNvPr>
          <p:cNvSpPr txBox="1"/>
          <p:nvPr/>
        </p:nvSpPr>
        <p:spPr>
          <a:xfrm>
            <a:off x="3361312" y="2690336"/>
            <a:ext cx="22417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상태 코드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헤더 개념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도입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지속 연결 등장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POST, HEAD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메소드 추가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56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A0C63-9CEA-40C4-BED1-AFE047C8BBBA}"/>
              </a:ext>
            </a:extLst>
          </p:cNvPr>
          <p:cNvSpPr txBox="1"/>
          <p:nvPr/>
        </p:nvSpPr>
        <p:spPr>
          <a:xfrm>
            <a:off x="3443073" y="4007344"/>
            <a:ext cx="2140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지속 연결 필요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요청의 순차적 처리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097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2BB95-FBF0-4F93-A323-467628FCF257}"/>
              </a:ext>
            </a:extLst>
          </p:cNvPr>
          <p:cNvSpPr txBox="1"/>
          <p:nvPr/>
        </p:nvSpPr>
        <p:spPr>
          <a:xfrm>
            <a:off x="6485986" y="2691051"/>
            <a:ext cx="2132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지속 연결 기본 탑재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파이프라이닝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OPTIONS, PUT, DELETE, TRACE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메소드 추가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헤더 필드 추가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54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A0C63-9CEA-40C4-BED1-AFE047C8BBBA}"/>
              </a:ext>
            </a:extLst>
          </p:cNvPr>
          <p:cNvSpPr txBox="1"/>
          <p:nvPr/>
        </p:nvSpPr>
        <p:spPr>
          <a:xfrm>
            <a:off x="6174641" y="3586344"/>
            <a:ext cx="25654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HOL Bloking</a:t>
            </a: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RTT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증가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Header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너무 많음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연결당 하나의 요청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응답 처리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평문 전송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191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2BB95-FBF0-4F93-A323-467628FCF257}"/>
              </a:ext>
            </a:extLst>
          </p:cNvPr>
          <p:cNvSpPr txBox="1"/>
          <p:nvPr/>
        </p:nvSpPr>
        <p:spPr>
          <a:xfrm>
            <a:off x="8818729" y="2691051"/>
            <a:ext cx="2132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기반 프로토콜에서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바이너리 기반 프로토콜로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멀티 플렉싱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다중 스트림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헤더 압축방식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HPACK</a:t>
            </a: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TLS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필수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839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5176709" y="3152001"/>
            <a:ext cx="16308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SPDY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179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A7268E8-484D-4A58-B3C9-151ADA1BA873}"/>
              </a:ext>
            </a:extLst>
          </p:cNvPr>
          <p:cNvSpPr/>
          <p:nvPr/>
        </p:nvSpPr>
        <p:spPr>
          <a:xfrm>
            <a:off x="1903175" y="3117384"/>
            <a:ext cx="81779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HTTP/2.0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등장하기 전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구글이 웹 속도 향상을 위하여 제안한 프로토콜</a:t>
            </a: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113;p16">
            <a:extLst>
              <a:ext uri="{FF2B5EF4-FFF2-40B4-BE49-F238E27FC236}">
                <a16:creationId xmlns:a16="http://schemas.microsoft.com/office/drawing/2014/main" id="{F8BCDCAD-5EF5-41C1-B520-900B040B9F68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. SPDY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2260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pdy1">
            <a:extLst>
              <a:ext uri="{FF2B5EF4-FFF2-40B4-BE49-F238E27FC236}">
                <a16:creationId xmlns:a16="http://schemas.microsoft.com/office/drawing/2014/main" id="{5BB06D70-C092-435F-9D89-D67C75CE4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01" y="1701722"/>
            <a:ext cx="7368891" cy="34545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3;p16">
            <a:extLst>
              <a:ext uri="{FF2B5EF4-FFF2-40B4-BE49-F238E27FC236}">
                <a16:creationId xmlns:a16="http://schemas.microsoft.com/office/drawing/2014/main" id="{F01A2A23-5247-4EDD-8B48-DB46756268E4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. SPDY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80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1401200" y="850500"/>
            <a:ext cx="1410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INDE</a:t>
            </a:r>
            <a:r>
              <a:rPr lang="en-US" sz="2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</a:t>
            </a:r>
            <a:endParaRPr sz="2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365800" y="2314124"/>
            <a:ext cx="3217695" cy="420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marL="31750"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1) 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하이퍼 텍스트 컨셉</a:t>
            </a:r>
            <a:endParaRPr lang="en-US" altLang="ko-KR" sz="1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1750"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2) HTTP 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특징</a:t>
            </a:r>
            <a:endParaRPr lang="en-US" altLang="ko-KR" sz="1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1750"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3) HTTP 2.0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발전 과정</a:t>
            </a:r>
            <a:endParaRPr lang="en-US" altLang="ko-KR" sz="1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1750"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</a:pPr>
            <a:endParaRPr lang="en-US" altLang="ko-KR" sz="1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1750"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쿠키와 세션</a:t>
            </a: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1750"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1750"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HTTP/2.0</a:t>
            </a:r>
          </a:p>
          <a:p>
            <a:pPr marL="31750"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1750"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SPDY</a:t>
            </a:r>
          </a:p>
          <a:p>
            <a:pPr marL="31750"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1750"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8AA652-F32C-45E4-8D74-140A9940A76D}"/>
              </a:ext>
            </a:extLst>
          </p:cNvPr>
          <p:cNvSpPr/>
          <p:nvPr/>
        </p:nvSpPr>
        <p:spPr>
          <a:xfrm>
            <a:off x="6239069" y="2314124"/>
            <a:ext cx="35871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0" lvl="0">
              <a:buClr>
                <a:srgbClr val="7F7F7F"/>
              </a:buClr>
              <a:buSzPts val="2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gRPC</a:t>
            </a:r>
          </a:p>
          <a:p>
            <a:pPr marL="31750" lvl="0">
              <a:buClr>
                <a:srgbClr val="7F7F7F"/>
              </a:buClr>
              <a:buSzPts val="2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1) RPC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란</a:t>
            </a: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marL="31750" lvl="0">
              <a:buClr>
                <a:srgbClr val="7F7F7F"/>
              </a:buClr>
              <a:buSzPts val="2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2) gRPC</a:t>
            </a:r>
          </a:p>
          <a:p>
            <a:pPr marL="31750" lvl="0">
              <a:buClr>
                <a:srgbClr val="7F7F7F"/>
              </a:buClr>
              <a:buSzPts val="2000"/>
            </a:pPr>
            <a:endParaRPr lang="en-US" altLang="ko-KR" sz="1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1750" lvl="0">
              <a:buClr>
                <a:srgbClr val="7F7F7F"/>
              </a:buClr>
              <a:buSzPts val="2000"/>
            </a:pPr>
            <a:endParaRPr lang="en-US" altLang="ko-KR" sz="1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1750" lvl="0">
              <a:buClr>
                <a:srgbClr val="7F7F7F"/>
              </a:buClr>
              <a:buSzPts val="2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멱등성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(Imdempotent)</a:t>
            </a:r>
          </a:p>
          <a:p>
            <a:pPr marL="31750" lvl="0">
              <a:buClr>
                <a:srgbClr val="7F7F7F"/>
              </a:buClr>
              <a:buSzPts val="2000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1750" lvl="0">
              <a:buClr>
                <a:srgbClr val="7F7F7F"/>
              </a:buClr>
              <a:buSzPts val="2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X-Forwarded-For</a:t>
            </a:r>
          </a:p>
          <a:p>
            <a:pPr marL="31750" lvl="0">
              <a:buClr>
                <a:srgbClr val="7F7F7F"/>
              </a:buClr>
              <a:buSzPts val="2000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1750" lvl="0">
              <a:buClr>
                <a:srgbClr val="7F7F7F"/>
              </a:buClr>
              <a:buSzPts val="2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8.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요약 </a:t>
            </a: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5176709" y="3152001"/>
            <a:ext cx="16308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gRPC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0418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3355079" y="3152001"/>
            <a:ext cx="76905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RPC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32A03F88-10CB-4336-822A-791FCF9B7AE5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gRPC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    - RPC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?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5" name="Google Shape;113;p16">
            <a:extLst>
              <a:ext uri="{FF2B5EF4-FFF2-40B4-BE49-F238E27FC236}">
                <a16:creationId xmlns:a16="http://schemas.microsoft.com/office/drawing/2014/main" id="{22AE6392-188A-48C5-ADAA-DACAB1661983}"/>
              </a:ext>
            </a:extLst>
          </p:cNvPr>
          <p:cNvSpPr/>
          <p:nvPr/>
        </p:nvSpPr>
        <p:spPr>
          <a:xfrm>
            <a:off x="7068663" y="3077356"/>
            <a:ext cx="304572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Remote Procedure Call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551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3;p16">
            <a:extLst>
              <a:ext uri="{FF2B5EF4-FFF2-40B4-BE49-F238E27FC236}">
                <a16:creationId xmlns:a16="http://schemas.microsoft.com/office/drawing/2014/main" id="{C78A8FB4-021F-499D-965F-265458DE41C0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gRPC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    - RPC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?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BC858-2F20-4B2A-BF88-6569E04A55D8}"/>
              </a:ext>
            </a:extLst>
          </p:cNvPr>
          <p:cNvSpPr txBox="1"/>
          <p:nvPr/>
        </p:nvSpPr>
        <p:spPr>
          <a:xfrm>
            <a:off x="2080729" y="2736502"/>
            <a:ext cx="315374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// in Server</a:t>
            </a:r>
          </a:p>
          <a:p>
            <a:endParaRPr lang="en-US" altLang="ko-KR"/>
          </a:p>
          <a:p>
            <a:r>
              <a:rPr lang="en-US" altLang="ko-KR"/>
              <a:t>function sum(a, b) {</a:t>
            </a:r>
          </a:p>
          <a:p>
            <a:r>
              <a:rPr lang="en-US" altLang="ko-KR"/>
              <a:t>  var a, b</a:t>
            </a:r>
          </a:p>
          <a:p>
            <a:r>
              <a:rPr lang="en-US" altLang="ko-KR"/>
              <a:t>  return a+b</a:t>
            </a:r>
          </a:p>
          <a:p>
            <a:r>
              <a:rPr lang="en-US" altLang="ko-KR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FE6B2-2A0C-4510-8BBE-F05565D9C6A4}"/>
              </a:ext>
            </a:extLst>
          </p:cNvPr>
          <p:cNvSpPr txBox="1"/>
          <p:nvPr/>
        </p:nvSpPr>
        <p:spPr>
          <a:xfrm>
            <a:off x="6586193" y="2736502"/>
            <a:ext cx="315374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// in Client</a:t>
            </a:r>
          </a:p>
          <a:p>
            <a:endParaRPr lang="en-US" altLang="ko-KR"/>
          </a:p>
          <a:p>
            <a:r>
              <a:rPr lang="en-US" altLang="ko-KR"/>
              <a:t>c = sum(1, 3)</a:t>
            </a:r>
          </a:p>
        </p:txBody>
      </p:sp>
    </p:spTree>
    <p:extLst>
      <p:ext uri="{BB962C8B-B14F-4D97-AF65-F5344CB8AC3E}">
        <p14:creationId xmlns:p14="http://schemas.microsoft.com/office/powerpoint/2010/main" val="2689010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3;p16">
            <a:extLst>
              <a:ext uri="{FF2B5EF4-FFF2-40B4-BE49-F238E27FC236}">
                <a16:creationId xmlns:a16="http://schemas.microsoft.com/office/drawing/2014/main" id="{C78A8FB4-021F-499D-965F-265458DE41C0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gRPC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    - RPC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?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5FF7B9-32E6-4977-8D0A-F4947E919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961" y="1510570"/>
            <a:ext cx="6530410" cy="41369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9061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3;p16">
            <a:extLst>
              <a:ext uri="{FF2B5EF4-FFF2-40B4-BE49-F238E27FC236}">
                <a16:creationId xmlns:a16="http://schemas.microsoft.com/office/drawing/2014/main" id="{C78A8FB4-021F-499D-965F-265458DE41C0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gRPC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    -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RPC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?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7" name="Google Shape;113;p16">
            <a:extLst>
              <a:ext uri="{FF2B5EF4-FFF2-40B4-BE49-F238E27FC236}">
                <a16:creationId xmlns:a16="http://schemas.microsoft.com/office/drawing/2014/main" id="{954EC75E-115C-4CEC-9F76-EA1E08D8C0EF}"/>
              </a:ext>
            </a:extLst>
          </p:cNvPr>
          <p:cNvSpPr/>
          <p:nvPr/>
        </p:nvSpPr>
        <p:spPr>
          <a:xfrm>
            <a:off x="3383901" y="3152001"/>
            <a:ext cx="116943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gRPC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8E8B02A4-EBC2-4CE7-9E24-51B9D229FCEF}"/>
              </a:ext>
            </a:extLst>
          </p:cNvPr>
          <p:cNvSpPr/>
          <p:nvPr/>
        </p:nvSpPr>
        <p:spPr>
          <a:xfrm>
            <a:off x="6735481" y="1789732"/>
            <a:ext cx="384421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구글에서 만든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RPC framwork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9" name="Google Shape;113;p16">
            <a:extLst>
              <a:ext uri="{FF2B5EF4-FFF2-40B4-BE49-F238E27FC236}">
                <a16:creationId xmlns:a16="http://schemas.microsoft.com/office/drawing/2014/main" id="{705C7FA0-BC38-4BDC-BD2E-D5C777BBCA13}"/>
              </a:ext>
            </a:extLst>
          </p:cNvPr>
          <p:cNvSpPr/>
          <p:nvPr/>
        </p:nvSpPr>
        <p:spPr>
          <a:xfrm>
            <a:off x="6735481" y="3152001"/>
            <a:ext cx="493711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RPC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HTTP/2.0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적용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10" name="Google Shape;113;p16">
            <a:extLst>
              <a:ext uri="{FF2B5EF4-FFF2-40B4-BE49-F238E27FC236}">
                <a16:creationId xmlns:a16="http://schemas.microsoft.com/office/drawing/2014/main" id="{FC553134-F742-432F-B790-98C6E8438D2D}"/>
              </a:ext>
            </a:extLst>
          </p:cNvPr>
          <p:cNvSpPr/>
          <p:nvPr/>
        </p:nvSpPr>
        <p:spPr>
          <a:xfrm>
            <a:off x="6735481" y="4514270"/>
            <a:ext cx="384421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프로토콜 버퍼 사용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4497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3;p16">
            <a:extLst>
              <a:ext uri="{FF2B5EF4-FFF2-40B4-BE49-F238E27FC236}">
                <a16:creationId xmlns:a16="http://schemas.microsoft.com/office/drawing/2014/main" id="{C78A8FB4-021F-499D-965F-265458DE41C0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gRPC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    -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RPC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?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83575E-D08B-4F0C-BAF2-D4E67D82E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90" y="1700198"/>
            <a:ext cx="6363283" cy="39143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B61148-DDEA-468B-BE9C-A6534D6BC587}"/>
              </a:ext>
            </a:extLst>
          </p:cNvPr>
          <p:cNvSpPr txBox="1"/>
          <p:nvPr/>
        </p:nvSpPr>
        <p:spPr>
          <a:xfrm>
            <a:off x="8469593" y="2964891"/>
            <a:ext cx="210199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message Person {</a:t>
            </a:r>
          </a:p>
          <a:p>
            <a:endParaRPr lang="en-US" altLang="ko-KR" sz="12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string name = “lee”;</a:t>
            </a:r>
          </a:p>
          <a:p>
            <a:endParaRPr lang="en-US" altLang="ko-KR" sz="12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int32 id = 123;</a:t>
            </a:r>
          </a:p>
          <a:p>
            <a:endParaRPr lang="en-US" altLang="ko-KR" sz="12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  <a:endParaRPr lang="ko-KR" altLang="en-US" sz="12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101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3;p16">
            <a:extLst>
              <a:ext uri="{FF2B5EF4-FFF2-40B4-BE49-F238E27FC236}">
                <a16:creationId xmlns:a16="http://schemas.microsoft.com/office/drawing/2014/main" id="{C78A8FB4-021F-499D-965F-265458DE41C0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gRPC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    -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RPC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?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F50602-4D94-430A-9743-F474AB058EF4}"/>
              </a:ext>
            </a:extLst>
          </p:cNvPr>
          <p:cNvSpPr/>
          <p:nvPr/>
        </p:nvSpPr>
        <p:spPr>
          <a:xfrm>
            <a:off x="3144417" y="1977667"/>
            <a:ext cx="1222310" cy="23495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Person</a:t>
            </a: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1CCAC55-48B6-4061-AA0E-A033189D120F}"/>
              </a:ext>
            </a:extLst>
          </p:cNvPr>
          <p:cNvSpPr/>
          <p:nvPr/>
        </p:nvSpPr>
        <p:spPr>
          <a:xfrm>
            <a:off x="5392217" y="1977667"/>
            <a:ext cx="1222310" cy="23495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Name</a:t>
            </a:r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081EF6E-8B81-4F0F-8332-8B24A74E8CDE}"/>
              </a:ext>
            </a:extLst>
          </p:cNvPr>
          <p:cNvSpPr/>
          <p:nvPr/>
        </p:nvSpPr>
        <p:spPr>
          <a:xfrm>
            <a:off x="5392217" y="2273075"/>
            <a:ext cx="1222310" cy="23495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Age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3E4F3D2-3376-4179-A018-475EB340F26E}"/>
              </a:ext>
            </a:extLst>
          </p:cNvPr>
          <p:cNvSpPr/>
          <p:nvPr/>
        </p:nvSpPr>
        <p:spPr>
          <a:xfrm>
            <a:off x="5392217" y="2577803"/>
            <a:ext cx="1222310" cy="23495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Phone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A4FB27-76D5-4196-8183-18D2716221EE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4366727" y="2095143"/>
            <a:ext cx="10254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8F6F46-6C4C-4903-91EF-9175404D1DAF}"/>
              </a:ext>
            </a:extLst>
          </p:cNvPr>
          <p:cNvCxnSpPr>
            <a:cxnSpLocks/>
          </p:cNvCxnSpPr>
          <p:nvPr/>
        </p:nvCxnSpPr>
        <p:spPr>
          <a:xfrm>
            <a:off x="4879035" y="2111940"/>
            <a:ext cx="0" cy="58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01BE840-C7A6-4AFB-8994-3AFCC96AD05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879035" y="2390551"/>
            <a:ext cx="5131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4EB6C01-656D-4ACB-850F-870890A1C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879035" y="2695279"/>
            <a:ext cx="5131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C4F3ECF-E1EA-4EAD-873F-CFE1431A5210}"/>
              </a:ext>
            </a:extLst>
          </p:cNvPr>
          <p:cNvCxnSpPr>
            <a:cxnSpLocks/>
          </p:cNvCxnSpPr>
          <p:nvPr/>
        </p:nvCxnSpPr>
        <p:spPr>
          <a:xfrm>
            <a:off x="6614527" y="2695279"/>
            <a:ext cx="654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2BC9B94-A2D6-4933-9972-B48ADCB638F5}"/>
              </a:ext>
            </a:extLst>
          </p:cNvPr>
          <p:cNvCxnSpPr>
            <a:cxnSpLocks/>
          </p:cNvCxnSpPr>
          <p:nvPr/>
        </p:nvCxnSpPr>
        <p:spPr>
          <a:xfrm>
            <a:off x="6941536" y="2695278"/>
            <a:ext cx="0" cy="322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7336AB0-7203-4FF1-934D-DE1510E794FD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941536" y="3017418"/>
            <a:ext cx="3270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1FFDFFD-D37C-40F1-9479-FFF91C68A988}"/>
              </a:ext>
            </a:extLst>
          </p:cNvPr>
          <p:cNvSpPr/>
          <p:nvPr/>
        </p:nvSpPr>
        <p:spPr>
          <a:xfrm>
            <a:off x="7268546" y="2577803"/>
            <a:ext cx="1606432" cy="23495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PhoneNumber</a:t>
            </a:r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E0F29F5-292F-4644-8865-5CB8F437ADC1}"/>
              </a:ext>
            </a:extLst>
          </p:cNvPr>
          <p:cNvSpPr/>
          <p:nvPr/>
        </p:nvSpPr>
        <p:spPr>
          <a:xfrm>
            <a:off x="7268546" y="2899942"/>
            <a:ext cx="1222310" cy="23495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Provider</a:t>
            </a:r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36A9E01-8CE5-4434-8CA4-9A4056E708E2}"/>
              </a:ext>
            </a:extLst>
          </p:cNvPr>
          <p:cNvCxnSpPr>
            <a:cxnSpLocks/>
          </p:cNvCxnSpPr>
          <p:nvPr/>
        </p:nvCxnSpPr>
        <p:spPr>
          <a:xfrm>
            <a:off x="3041779" y="3358596"/>
            <a:ext cx="5943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475398-9BB3-47F3-A835-E1D445D5E5FA}"/>
              </a:ext>
            </a:extLst>
          </p:cNvPr>
          <p:cNvSpPr/>
          <p:nvPr/>
        </p:nvSpPr>
        <p:spPr>
          <a:xfrm>
            <a:off x="3041779" y="3535878"/>
            <a:ext cx="5943600" cy="30537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Protoc</a:t>
            </a:r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36E42FE-BF4C-4A3F-AF10-57958C508F7F}"/>
              </a:ext>
            </a:extLst>
          </p:cNvPr>
          <p:cNvCxnSpPr/>
          <p:nvPr/>
        </p:nvCxnSpPr>
        <p:spPr>
          <a:xfrm flipH="1">
            <a:off x="4767942" y="3927764"/>
            <a:ext cx="802433" cy="429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BD45583-C6C8-41AD-844E-5A970415BEBA}"/>
              </a:ext>
            </a:extLst>
          </p:cNvPr>
          <p:cNvCxnSpPr>
            <a:cxnSpLocks/>
          </p:cNvCxnSpPr>
          <p:nvPr/>
        </p:nvCxnSpPr>
        <p:spPr>
          <a:xfrm>
            <a:off x="6459017" y="3927764"/>
            <a:ext cx="809529" cy="426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9FC4B80-CB62-4066-8A24-07BAB94FA967}"/>
              </a:ext>
            </a:extLst>
          </p:cNvPr>
          <p:cNvCxnSpPr/>
          <p:nvPr/>
        </p:nvCxnSpPr>
        <p:spPr>
          <a:xfrm>
            <a:off x="6013579" y="3927764"/>
            <a:ext cx="0" cy="494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0230823-C35F-4438-AEC7-2289084709C0}"/>
              </a:ext>
            </a:extLst>
          </p:cNvPr>
          <p:cNvSpPr/>
          <p:nvPr/>
        </p:nvSpPr>
        <p:spPr>
          <a:xfrm>
            <a:off x="3834883" y="4541276"/>
            <a:ext cx="1222310" cy="23495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Python</a:t>
            </a:r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828E748-5517-4896-9A93-1113DB92863A}"/>
              </a:ext>
            </a:extLst>
          </p:cNvPr>
          <p:cNvSpPr/>
          <p:nvPr/>
        </p:nvSpPr>
        <p:spPr>
          <a:xfrm>
            <a:off x="5402424" y="4541276"/>
            <a:ext cx="1222310" cy="234951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goLang</a:t>
            </a:r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5A97399-113D-4604-A312-7795025CAC26}"/>
              </a:ext>
            </a:extLst>
          </p:cNvPr>
          <p:cNvSpPr/>
          <p:nvPr/>
        </p:nvSpPr>
        <p:spPr>
          <a:xfrm>
            <a:off x="6982406" y="4541276"/>
            <a:ext cx="1222310" cy="234951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JAVA</a:t>
            </a:r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91911FA-1FA8-4956-8869-FA25A326D057}"/>
              </a:ext>
            </a:extLst>
          </p:cNvPr>
          <p:cNvSpPr/>
          <p:nvPr/>
        </p:nvSpPr>
        <p:spPr>
          <a:xfrm>
            <a:off x="2453951" y="1679510"/>
            <a:ext cx="7165910" cy="3601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38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3891869" y="3152001"/>
            <a:ext cx="420055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멱등성</a:t>
            </a: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(Idempotent)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9946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3206042" y="2517521"/>
            <a:ext cx="6021934" cy="40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연산을 여러 번 적용하더라도 결과가 달라지지 않는 성질</a:t>
            </a: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0476D441-C095-497C-A63B-B89416D6D697}"/>
              </a:ext>
            </a:extLst>
          </p:cNvPr>
          <p:cNvSpPr/>
          <p:nvPr/>
        </p:nvSpPr>
        <p:spPr>
          <a:xfrm>
            <a:off x="3206042" y="3973096"/>
            <a:ext cx="6021934" cy="40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같은 함수에 같은 파라미터가 주어지면 같은 결과가 나옴</a:t>
            </a: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9D48F3-5779-4BB7-98F0-01EEEA0641AF}"/>
              </a:ext>
            </a:extLst>
          </p:cNvPr>
          <p:cNvSpPr/>
          <p:nvPr/>
        </p:nvSpPr>
        <p:spPr>
          <a:xfrm>
            <a:off x="5663821" y="3309916"/>
            <a:ext cx="73697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D2E463-0F71-4092-ADBD-C2246B574D02}"/>
              </a:ext>
            </a:extLst>
          </p:cNvPr>
          <p:cNvSpPr/>
          <p:nvPr/>
        </p:nvSpPr>
        <p:spPr>
          <a:xfrm>
            <a:off x="5663821" y="3462316"/>
            <a:ext cx="73697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13;p16">
            <a:extLst>
              <a:ext uri="{FF2B5EF4-FFF2-40B4-BE49-F238E27FC236}">
                <a16:creationId xmlns:a16="http://schemas.microsoft.com/office/drawing/2014/main" id="{BE091CA1-2FE7-4D55-BDF1-BB5D52F9A82D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멱등성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(Imdempotent)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787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3;p16">
            <a:extLst>
              <a:ext uri="{FF2B5EF4-FFF2-40B4-BE49-F238E27FC236}">
                <a16:creationId xmlns:a16="http://schemas.microsoft.com/office/drawing/2014/main" id="{C78A8FB4-021F-499D-965F-265458DE41C0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멱등성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(Imdempotent)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DDA9AD-C55A-47E0-B777-A1BE5A1904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"/>
          <a:stretch/>
        </p:blipFill>
        <p:spPr>
          <a:xfrm>
            <a:off x="1093730" y="1939420"/>
            <a:ext cx="5307070" cy="29791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2081E-7EC3-490B-AA37-52F93613759E}"/>
              </a:ext>
            </a:extLst>
          </p:cNvPr>
          <p:cNvSpPr txBox="1"/>
          <p:nvPr/>
        </p:nvSpPr>
        <p:spPr>
          <a:xfrm>
            <a:off x="6941975" y="1939420"/>
            <a:ext cx="42920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오늘 날짜로 데이터를 처리하는 코드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어제 데이터가 잘못 입력되어서 다시 입력해야 한다면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매번 코드 자체를 수정해야 함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07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4967818" y="3152001"/>
            <a:ext cx="225636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AutoNum type="arabicPeriod"/>
            </a:pP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 </a:t>
            </a: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</a:t>
            </a:r>
            <a:r>
              <a:rPr lang="ko-KR" altLang="en-US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3;p16">
            <a:extLst>
              <a:ext uri="{FF2B5EF4-FFF2-40B4-BE49-F238E27FC236}">
                <a16:creationId xmlns:a16="http://schemas.microsoft.com/office/drawing/2014/main" id="{C78A8FB4-021F-499D-965F-265458DE41C0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멱등성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(Imdempotent)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DDA9AD-C55A-47E0-B777-A1BE5A1904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"/>
          <a:stretch/>
        </p:blipFill>
        <p:spPr>
          <a:xfrm>
            <a:off x="1093730" y="1939420"/>
            <a:ext cx="5307070" cy="29791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2081E-7EC3-490B-AA37-52F93613759E}"/>
              </a:ext>
            </a:extLst>
          </p:cNvPr>
          <p:cNvSpPr txBox="1"/>
          <p:nvPr/>
        </p:nvSpPr>
        <p:spPr>
          <a:xfrm>
            <a:off x="6941975" y="1939420"/>
            <a:ext cx="42920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오늘 날짜로 데이터를 처리하는 코드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어제 데이터가 잘못 입력되어서 다시 입력해야 한다면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매번 코드 자체를 수정해야 함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1D5F4F5-DAC1-4C56-A42D-B533E4C4B27F}"/>
              </a:ext>
            </a:extLst>
          </p:cNvPr>
          <p:cNvSpPr/>
          <p:nvPr/>
        </p:nvSpPr>
        <p:spPr>
          <a:xfrm>
            <a:off x="7044612" y="4189444"/>
            <a:ext cx="457200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83654-7401-4DE6-81CF-B0E9225864F6}"/>
              </a:ext>
            </a:extLst>
          </p:cNvPr>
          <p:cNvSpPr txBox="1"/>
          <p:nvPr/>
        </p:nvSpPr>
        <p:spPr>
          <a:xfrm>
            <a:off x="7697755" y="4236163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값을 직접 입력받아 해결</a:t>
            </a:r>
          </a:p>
        </p:txBody>
      </p:sp>
    </p:spTree>
    <p:extLst>
      <p:ext uri="{BB962C8B-B14F-4D97-AF65-F5344CB8AC3E}">
        <p14:creationId xmlns:p14="http://schemas.microsoft.com/office/powerpoint/2010/main" val="3311708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3;p16">
            <a:extLst>
              <a:ext uri="{FF2B5EF4-FFF2-40B4-BE49-F238E27FC236}">
                <a16:creationId xmlns:a16="http://schemas.microsoft.com/office/drawing/2014/main" id="{C78A8FB4-021F-499D-965F-265458DE41C0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멱등성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(Imdempotent)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E50E8B9C-DC4B-495F-AF42-B8D87DB57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508802"/>
              </p:ext>
            </p:extLst>
          </p:nvPr>
        </p:nvGraphicFramePr>
        <p:xfrm>
          <a:off x="1928147" y="1444630"/>
          <a:ext cx="8127999" cy="3708400"/>
        </p:xfrm>
        <a:graphic>
          <a:graphicData uri="http://schemas.openxmlformats.org/drawingml/2006/table">
            <a:tbl>
              <a:tblPr firstRow="1" bandRow="1">
                <a:tableStyleId>{AAF7255B-A5D1-4500-83E6-1705E8CAEA46}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83687564"/>
                    </a:ext>
                  </a:extLst>
                </a:gridCol>
                <a:gridCol w="4245263">
                  <a:extLst>
                    <a:ext uri="{9D8B030D-6E8A-4147-A177-3AD203B41FA5}">
                      <a16:colId xmlns:a16="http://schemas.microsoft.com/office/drawing/2014/main" val="3148714785"/>
                    </a:ext>
                  </a:extLst>
                </a:gridCol>
                <a:gridCol w="1173403">
                  <a:extLst>
                    <a:ext uri="{9D8B030D-6E8A-4147-A177-3AD203B41FA5}">
                      <a16:colId xmlns:a16="http://schemas.microsoft.com/office/drawing/2014/main" val="1018740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메소드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특징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멱등성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3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GET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URL 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형식으로 리소스 취득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25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POST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HTTP Body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에 내용 포함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3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HEAD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GET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과 유사하며 리소스 정보를 요청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PUT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POST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와 유사하나 전체 내용 갱신이 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1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DELETE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리소스 제거 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CONNECT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프록시 서버와 같은 중간 서버로 중계 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5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OPTIONS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사용 가능한 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Request method 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TRACE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리소스가 수신되는 경로를 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71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PATCH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리소스의 부분 수정 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363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BC03D7-5CF2-4987-A96E-451C458927D0}"/>
              </a:ext>
            </a:extLst>
          </p:cNvPr>
          <p:cNvSpPr txBox="1"/>
          <p:nvPr/>
        </p:nvSpPr>
        <p:spPr>
          <a:xfrm>
            <a:off x="3041659" y="5405692"/>
            <a:ext cx="5900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멱등성 판단의 기준은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메소드가 서버의 상태에 매번 동일한 영향을 미치는가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982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3;p16">
            <a:extLst>
              <a:ext uri="{FF2B5EF4-FFF2-40B4-BE49-F238E27FC236}">
                <a16:creationId xmlns:a16="http://schemas.microsoft.com/office/drawing/2014/main" id="{5BADB418-30C1-4591-AC79-00DAFF793626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멱등성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(Imdempotent)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1B0CB72D-EFDB-4290-9F2A-48A2AFB7D7B0}"/>
              </a:ext>
            </a:extLst>
          </p:cNvPr>
          <p:cNvSpPr/>
          <p:nvPr/>
        </p:nvSpPr>
        <p:spPr>
          <a:xfrm>
            <a:off x="1844187" y="2383056"/>
            <a:ext cx="8861913" cy="299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REST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는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Stateless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하다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 REST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호출에 실패할 경우 서버로 재요청을 보내야 한다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때 멱등성이 있는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메소드는 문제가 없다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멱등성이 없는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메소드는 기존 상태를 따로 저장해 두어야 되돌릴 수 있다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97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4028555" y="3152001"/>
            <a:ext cx="392718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. X-Forwarded-For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378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01206C7B-9A65-46FF-9A69-7801FBAB7C66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X-Forwarded-For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84C201-9CD6-41DF-96E2-53ADA37FD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572" y="1974782"/>
            <a:ext cx="7355147" cy="29084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8438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01206C7B-9A65-46FF-9A69-7801FBAB7C66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X-Forwarded-For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AA7390-DE8E-4274-A767-CB89CE387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767" y="2755774"/>
            <a:ext cx="8091779" cy="13464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541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01206C7B-9A65-46FF-9A69-7801FBAB7C66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8.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요약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56C88-D0A6-42FF-94E3-D207D6BCA47E}"/>
              </a:ext>
            </a:extLst>
          </p:cNvPr>
          <p:cNvSpPr txBox="1"/>
          <p:nvPr/>
        </p:nvSpPr>
        <p:spPr>
          <a:xfrm>
            <a:off x="1366058" y="1521823"/>
            <a:ext cx="843487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특성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Connectionless, Stateless</a:t>
            </a: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SPDY, HTTP 2.0 : HTTP2.0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SPDY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기반으로 탄생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멀티플렉싱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HPACK.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바이너리 기반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TLS</a:t>
            </a: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쿠키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브라우저에 저장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만료기간까지 사용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보안성 낮음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서버에 저장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만료기간까지 사용 또는 브라우저 종료시까지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상대적으로 보안성 좋음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gRPC 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구글에서 제작한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frame work, Protocol Buffer, HTTP/2.0</a:t>
            </a: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>
                <a:srgbClr val="7F7F7F"/>
              </a:buClr>
              <a:buSzPts val="3000"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멱등성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연산을 여러 번 적용하더라도 결과가 달라지지 않는 성질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>
                <a:srgbClr val="7F7F7F"/>
              </a:buClr>
              <a:buSzPts val="3000"/>
            </a:pP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>
                <a:srgbClr val="7F7F7F"/>
              </a:buClr>
              <a:buSzPts val="3000"/>
            </a:pP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buClr>
                <a:srgbClr val="7F7F7F"/>
              </a:buClr>
              <a:buSzPts val="3000"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X-Forworded-For 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진짜 클라이언트의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IP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주소를 명시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194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8F1B1C0-8114-4511-AFC0-757419F59FF8}"/>
              </a:ext>
            </a:extLst>
          </p:cNvPr>
          <p:cNvSpPr/>
          <p:nvPr/>
        </p:nvSpPr>
        <p:spPr>
          <a:xfrm>
            <a:off x="4392649" y="1668365"/>
            <a:ext cx="2852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4"/>
              </a:rPr>
              <a:t>https://www.whatap.io/ko/blog/38/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71B2D4-8948-402E-AE1E-19F23150C589}"/>
              </a:ext>
            </a:extLst>
          </p:cNvPr>
          <p:cNvSpPr/>
          <p:nvPr/>
        </p:nvSpPr>
        <p:spPr>
          <a:xfrm>
            <a:off x="4392649" y="2368638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5"/>
              </a:rPr>
              <a:t>https://d2.naver.com/helloworld/140351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BD7CA-DEE4-495B-B47D-E012B58CD4E1}"/>
              </a:ext>
            </a:extLst>
          </p:cNvPr>
          <p:cNvSpPr txBox="1"/>
          <p:nvPr/>
        </p:nvSpPr>
        <p:spPr>
          <a:xfrm>
            <a:off x="2826035" y="2290204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SPDY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9E826-8EA4-4691-9315-592916221072}"/>
              </a:ext>
            </a:extLst>
          </p:cNvPr>
          <p:cNvSpPr txBox="1"/>
          <p:nvPr/>
        </p:nvSpPr>
        <p:spPr>
          <a:xfrm>
            <a:off x="2848358" y="1624080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D6B868-97A6-4E8F-AF8B-9B964FDEAF97}"/>
              </a:ext>
            </a:extLst>
          </p:cNvPr>
          <p:cNvSpPr/>
          <p:nvPr/>
        </p:nvSpPr>
        <p:spPr>
          <a:xfrm>
            <a:off x="4392649" y="3117497"/>
            <a:ext cx="69894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hlinkClick r:id="rId6"/>
              </a:rPr>
              <a:t>http://www.manhattangallery.org/417/notes/03-rpc.html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hlinkClick r:id="rId7"/>
              </a:rPr>
              <a:t>https://corgipan.tistory.com/8?category=740480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E2108-09B7-4C25-89DD-7A811ED49C11}"/>
              </a:ext>
            </a:extLst>
          </p:cNvPr>
          <p:cNvSpPr txBox="1"/>
          <p:nvPr/>
        </p:nvSpPr>
        <p:spPr>
          <a:xfrm>
            <a:off x="2848358" y="2978938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RPC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B0BF78-8B3D-4AFD-9782-16A24005A78A}"/>
              </a:ext>
            </a:extLst>
          </p:cNvPr>
          <p:cNvSpPr/>
          <p:nvPr/>
        </p:nvSpPr>
        <p:spPr>
          <a:xfrm>
            <a:off x="4392649" y="4002462"/>
            <a:ext cx="2502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8"/>
              </a:rPr>
              <a:t>https://jojoldu.tistory.com/451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036EB-2C74-43B4-944C-0320E7024814}"/>
              </a:ext>
            </a:extLst>
          </p:cNvPr>
          <p:cNvSpPr txBox="1"/>
          <p:nvPr/>
        </p:nvSpPr>
        <p:spPr>
          <a:xfrm>
            <a:off x="2819783" y="3956296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Idempetent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892951-D2D0-4F31-81A8-11627C641795}"/>
              </a:ext>
            </a:extLst>
          </p:cNvPr>
          <p:cNvSpPr/>
          <p:nvPr/>
        </p:nvSpPr>
        <p:spPr>
          <a:xfrm>
            <a:off x="4392649" y="4462898"/>
            <a:ext cx="7299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hlinkClick r:id="rId9"/>
              </a:rPr>
              <a:t>https://frontdev.tistory.com/entry/REST%EC%9D%98-%EA%B8%B0%EB%B3%B8</a:t>
            </a:r>
            <a:endParaRPr lang="ko-KR" altLang="en-US"/>
          </a:p>
        </p:txBody>
      </p:sp>
      <p:sp>
        <p:nvSpPr>
          <p:cNvPr id="16" name="Google Shape;113;p16">
            <a:extLst>
              <a:ext uri="{FF2B5EF4-FFF2-40B4-BE49-F238E27FC236}">
                <a16:creationId xmlns:a16="http://schemas.microsoft.com/office/drawing/2014/main" id="{C7F4752B-B3A1-42D8-AE64-470C8FCF2967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참고 자료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7A8B3E-8B7B-4097-98FB-E400F5D4C65B}"/>
              </a:ext>
            </a:extLst>
          </p:cNvPr>
          <p:cNvSpPr txBox="1"/>
          <p:nvPr/>
        </p:nvSpPr>
        <p:spPr>
          <a:xfrm>
            <a:off x="2819783" y="4948081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쿠키 및 세션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617C16-927C-419A-9512-7370B563DEA4}"/>
              </a:ext>
            </a:extLst>
          </p:cNvPr>
          <p:cNvSpPr/>
          <p:nvPr/>
        </p:nvSpPr>
        <p:spPr>
          <a:xfrm>
            <a:off x="4392649" y="5007400"/>
            <a:ext cx="30780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10"/>
              </a:rPr>
              <a:t>https://hahahoho5915.tistory.com/32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E31613-FB98-41DE-9558-B9D542A42DFF}"/>
              </a:ext>
            </a:extLst>
          </p:cNvPr>
          <p:cNvSpPr/>
          <p:nvPr/>
        </p:nvSpPr>
        <p:spPr>
          <a:xfrm>
            <a:off x="4371811" y="5362350"/>
            <a:ext cx="3098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11"/>
              </a:rPr>
              <a:t>https://interconnection.tistory.com/74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004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>
            <a:off x="5279452" y="3152001"/>
            <a:ext cx="142539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ㄲ ㅡ ㅌ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240" name="Google Shape;24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48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1026883" y="730773"/>
            <a:ext cx="3423819" cy="78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-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개요</a:t>
            </a:r>
            <a:endParaRPr lang="ko-KR" altLang="en-US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F07456-79F7-4438-9221-6F35D2FC2198}"/>
              </a:ext>
            </a:extLst>
          </p:cNvPr>
          <p:cNvSpPr txBox="1"/>
          <p:nvPr/>
        </p:nvSpPr>
        <p:spPr>
          <a:xfrm>
            <a:off x="4667624" y="2719294"/>
            <a:ext cx="268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</a:t>
            </a:r>
          </a:p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</a:t>
            </a:r>
          </a:p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</a:t>
            </a:r>
          </a:p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47BE7-4134-422A-8A3F-56F930B3A37D}"/>
              </a:ext>
            </a:extLst>
          </p:cNvPr>
          <p:cNvSpPr txBox="1"/>
          <p:nvPr/>
        </p:nvSpPr>
        <p:spPr>
          <a:xfrm>
            <a:off x="6137836" y="2719294"/>
            <a:ext cx="46855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Hyper</a:t>
            </a:r>
          </a:p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Text</a:t>
            </a:r>
          </a:p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Transfer</a:t>
            </a:r>
          </a:p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Protocol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02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E1D1A-A353-4AE7-803E-FED631DDB92A}"/>
              </a:ext>
            </a:extLst>
          </p:cNvPr>
          <p:cNvSpPr txBox="1"/>
          <p:nvPr/>
        </p:nvSpPr>
        <p:spPr>
          <a:xfrm>
            <a:off x="2333812" y="3228945"/>
            <a:ext cx="752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서버와 클라이언트가 인터넷상에서 데이터를 주고 받기 위한 프로토콜</a:t>
            </a:r>
          </a:p>
        </p:txBody>
      </p:sp>
    </p:spTree>
    <p:extLst>
      <p:ext uri="{BB962C8B-B14F-4D97-AF65-F5344CB8AC3E}">
        <p14:creationId xmlns:p14="http://schemas.microsoft.com/office/powerpoint/2010/main" val="325447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1A274D-DA69-47DE-9228-DBA1F833D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134" y="2009775"/>
            <a:ext cx="5534025" cy="28384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–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하이퍼 텍스트 컨셉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078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1E1D1A-A353-4AE7-803E-FED631DDB92A}"/>
              </a:ext>
            </a:extLst>
          </p:cNvPr>
          <p:cNvSpPr txBox="1"/>
          <p:nvPr/>
        </p:nvSpPr>
        <p:spPr>
          <a:xfrm>
            <a:off x="2333812" y="2751778"/>
            <a:ext cx="752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서버와 클라이언트가 인터넷상에서 데이터를 주고 받기 위한 프로토콜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583239-9D9E-46DE-8D2A-CB0ED6B548E0}"/>
              </a:ext>
            </a:extLst>
          </p:cNvPr>
          <p:cNvSpPr/>
          <p:nvPr/>
        </p:nvSpPr>
        <p:spPr>
          <a:xfrm>
            <a:off x="3737021" y="3906167"/>
            <a:ext cx="47179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하이퍼텍스트를 잘 전송하기 위한 통신 규약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80BCCF-3933-49FE-93C7-122A5C0B174B}"/>
              </a:ext>
            </a:extLst>
          </p:cNvPr>
          <p:cNvSpPr/>
          <p:nvPr/>
        </p:nvSpPr>
        <p:spPr>
          <a:xfrm>
            <a:off x="5623657" y="3383281"/>
            <a:ext cx="73697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AD192D-E496-49FE-9527-EE449BBCE17D}"/>
              </a:ext>
            </a:extLst>
          </p:cNvPr>
          <p:cNvSpPr/>
          <p:nvPr/>
        </p:nvSpPr>
        <p:spPr>
          <a:xfrm>
            <a:off x="5623657" y="3535681"/>
            <a:ext cx="73697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113;p16">
            <a:extLst>
              <a:ext uri="{FF2B5EF4-FFF2-40B4-BE49-F238E27FC236}">
                <a16:creationId xmlns:a16="http://schemas.microsoft.com/office/drawing/2014/main" id="{E8BE9DEA-162E-42F3-90FF-E66FFCBFC5D9}"/>
              </a:ext>
            </a:extLst>
          </p:cNvPr>
          <p:cNvSpPr/>
          <p:nvPr/>
        </p:nvSpPr>
        <p:spPr>
          <a:xfrm>
            <a:off x="1026883" y="730773"/>
            <a:ext cx="3423819" cy="78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- HTTP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개요 </a:t>
            </a:r>
            <a:endParaRPr lang="ko-KR" altLang="en-US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79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-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특징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(1)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Connectionless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53B4DF-099F-4589-8079-A55DF2239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t="5246" r="1988" b="4758"/>
          <a:stretch/>
        </p:blipFill>
        <p:spPr bwMode="auto">
          <a:xfrm>
            <a:off x="1638287" y="1787670"/>
            <a:ext cx="9259868" cy="37575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986A97-CE48-4E43-834C-789F727EBF87}"/>
              </a:ext>
            </a:extLst>
          </p:cNvPr>
          <p:cNvSpPr txBox="1"/>
          <p:nvPr/>
        </p:nvSpPr>
        <p:spPr>
          <a:xfrm>
            <a:off x="5661481" y="2615222"/>
            <a:ext cx="85824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SYN</a:t>
            </a:r>
            <a:endParaRPr lang="ko-KR" altLang="en-US" sz="1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1B270-CAE1-40E2-A5FB-032E490E621E}"/>
              </a:ext>
            </a:extLst>
          </p:cNvPr>
          <p:cNvSpPr txBox="1"/>
          <p:nvPr/>
        </p:nvSpPr>
        <p:spPr>
          <a:xfrm>
            <a:off x="5661481" y="3030795"/>
            <a:ext cx="12134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ASK,SYN</a:t>
            </a:r>
            <a:endParaRPr lang="ko-KR" altLang="en-US" sz="1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FE828-7875-4646-AC13-DF05926ACF41}"/>
              </a:ext>
            </a:extLst>
          </p:cNvPr>
          <p:cNvSpPr txBox="1"/>
          <p:nvPr/>
        </p:nvSpPr>
        <p:spPr>
          <a:xfrm>
            <a:off x="5661481" y="3432720"/>
            <a:ext cx="10615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ASK</a:t>
            </a:r>
            <a:endParaRPr lang="ko-KR" altLang="en-US" sz="1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5B46F-99EC-4B47-BAE0-B77141F67BDA}"/>
              </a:ext>
            </a:extLst>
          </p:cNvPr>
          <p:cNvSpPr txBox="1"/>
          <p:nvPr/>
        </p:nvSpPr>
        <p:spPr>
          <a:xfrm>
            <a:off x="5250488" y="4045508"/>
            <a:ext cx="171649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 Request</a:t>
            </a:r>
            <a:endParaRPr lang="ko-KR" altLang="en-US" sz="1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F7B3D-F427-41A1-8D74-9C83CEF8148B}"/>
              </a:ext>
            </a:extLst>
          </p:cNvPr>
          <p:cNvSpPr txBox="1"/>
          <p:nvPr/>
        </p:nvSpPr>
        <p:spPr>
          <a:xfrm>
            <a:off x="5158466" y="4481000"/>
            <a:ext cx="171649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HTTP Respone</a:t>
            </a:r>
            <a:endParaRPr lang="ko-KR" altLang="en-US" sz="1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7C2498-06CB-43D0-A8C3-9C092480033C}"/>
              </a:ext>
            </a:extLst>
          </p:cNvPr>
          <p:cNvSpPr/>
          <p:nvPr/>
        </p:nvSpPr>
        <p:spPr>
          <a:xfrm>
            <a:off x="4024209" y="2215675"/>
            <a:ext cx="4488024" cy="30039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63486-B3D0-4D18-B3AC-4BF2F8439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514" y="1981819"/>
            <a:ext cx="2618181" cy="11996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CA3FC2-40FC-4FBD-AF93-BFFB7E546A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1335" y="3094381"/>
            <a:ext cx="2790825" cy="1123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1D824D-4DF0-46E4-B1C9-FFEE9C994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468" y="4156459"/>
            <a:ext cx="2507227" cy="1148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AE7A6A-24D2-4635-BCD6-042846669EC3}"/>
              </a:ext>
            </a:extLst>
          </p:cNvPr>
          <p:cNvSpPr txBox="1"/>
          <p:nvPr/>
        </p:nvSpPr>
        <p:spPr>
          <a:xfrm>
            <a:off x="5765571" y="4104686"/>
            <a:ext cx="47586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FIN</a:t>
            </a:r>
            <a:endParaRPr lang="ko-KR" altLang="en-US" sz="1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B67ED9-763D-4CFC-9DF6-8CB614CB0EFC}"/>
              </a:ext>
            </a:extLst>
          </p:cNvPr>
          <p:cNvSpPr txBox="1"/>
          <p:nvPr/>
        </p:nvSpPr>
        <p:spPr>
          <a:xfrm>
            <a:off x="5765571" y="4481366"/>
            <a:ext cx="8117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ASK, FIN</a:t>
            </a:r>
            <a:endParaRPr lang="ko-KR" altLang="en-US" sz="1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30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4860</TotalTime>
  <Words>2407</Words>
  <Application>Microsoft Office PowerPoint</Application>
  <PresentationFormat>와이드스크린</PresentationFormat>
  <Paragraphs>433</Paragraphs>
  <Slides>48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나눔스퀘어라운드 Bold</vt:lpstr>
      <vt:lpstr>나눔스퀘어라운드 ExtraBold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이진태</dc:creator>
  <cp:lastModifiedBy>이 진태</cp:lastModifiedBy>
  <cp:revision>87</cp:revision>
  <dcterms:modified xsi:type="dcterms:W3CDTF">2020-08-31T14:05:56Z</dcterms:modified>
</cp:coreProperties>
</file>