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2edf17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2edf17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그렇게 OAuth1.0.의 문제점을 보완하고자 나온것이 OAuth2.0 이였습니다.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 서명은 검증에 시간이 소요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https는 ssl인증서로 인증가능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access token이 짧아야 보안에 좋음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2edf17b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2edf17b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(A) (앱→사용자) </a:t>
            </a:r>
            <a:r>
              <a:rPr lang="ko">
                <a:solidFill>
                  <a:schemeClr val="dk2"/>
                </a:solidFill>
              </a:rPr>
              <a:t>사용자 데이터에 접근하기 위한 </a:t>
            </a:r>
            <a:r>
              <a:rPr b="1" lang="ko">
                <a:solidFill>
                  <a:schemeClr val="dk2"/>
                </a:solidFill>
              </a:rPr>
              <a:t>권한을 요청</a:t>
            </a:r>
            <a:r>
              <a:rPr lang="ko">
                <a:solidFill>
                  <a:schemeClr val="dk2"/>
                </a:solidFill>
              </a:rPr>
              <a:t>한다. 개념상 앱이 사용자에게 요청하지만, 실제 구현은 앱과 사용자 사이에 권한 제공기관이 중개 역할을 하는 경우가 일반적이다.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(B) (사용자→앱)</a:t>
            </a:r>
            <a:r>
              <a:rPr lang="ko">
                <a:solidFill>
                  <a:schemeClr val="dk2"/>
                </a:solidFill>
              </a:rPr>
              <a:t> 접근에 동의함을 증명하는 </a:t>
            </a:r>
            <a:r>
              <a:rPr b="1" lang="ko">
                <a:solidFill>
                  <a:schemeClr val="dk2"/>
                </a:solidFill>
              </a:rPr>
              <a:t>권한 부여 동의서(Authorization Grant)를 발급</a:t>
            </a:r>
            <a:r>
              <a:rPr lang="ko">
                <a:solidFill>
                  <a:schemeClr val="dk2"/>
                </a:solidFill>
              </a:rPr>
              <a:t>한다. RFC 6749에서는 4가지 유형의 권한 부여 동의서를  정의하고 있다. 앱의 유형 및 권한 제공기관의 지원 여부에 따라 사용할 권한 부여 동의서의 유형이 결정된다.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(C) (앱→권한 제공기관)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b="1" lang="ko">
                <a:solidFill>
                  <a:schemeClr val="dk2"/>
                </a:solidFill>
              </a:rPr>
              <a:t>권한 부여 동의서를 제출</a:t>
            </a:r>
            <a:r>
              <a:rPr lang="ko">
                <a:solidFill>
                  <a:schemeClr val="dk2"/>
                </a:solidFill>
              </a:rPr>
              <a:t>하여 접근 토큰을 요청한다. 접근 토큰은 사용자 데이터를 잠근 자물쇠를 여는 열쇠이다.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(D) (권한 제공기관→앱) </a:t>
            </a:r>
            <a:r>
              <a:rPr lang="ko">
                <a:solidFill>
                  <a:schemeClr val="dk2"/>
                </a:solidFill>
              </a:rPr>
              <a:t>권한 부여 동의서를 확인하여 사용자가 동의한 데이터 항목, 범위 및 기간 등에 대한 정보가 담긴 </a:t>
            </a:r>
            <a:r>
              <a:rPr b="1" lang="ko">
                <a:solidFill>
                  <a:schemeClr val="dk2"/>
                </a:solidFill>
              </a:rPr>
              <a:t>접근 토큰을 제공</a:t>
            </a:r>
            <a:r>
              <a:rPr lang="ko">
                <a:solidFill>
                  <a:schemeClr val="dk2"/>
                </a:solidFill>
              </a:rPr>
              <a:t>한다. 즉, 사용자 데이터에 접근할 때 사용할 열쇠를 제공하는 셈이다.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(E) (앱→데이터 제공기관)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b="1" lang="ko">
                <a:solidFill>
                  <a:schemeClr val="dk2"/>
                </a:solidFill>
              </a:rPr>
              <a:t>접근 토큰을 제출</a:t>
            </a:r>
            <a:r>
              <a:rPr lang="ko">
                <a:solidFill>
                  <a:schemeClr val="dk2"/>
                </a:solidFill>
              </a:rPr>
              <a:t>하여 사용자 데이터를 요청한다.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</a:rPr>
              <a:t>(F) (데이터 제공기관→앱) 사용자 데이터를 제공</a:t>
            </a:r>
            <a:r>
              <a:rPr lang="ko">
                <a:solidFill>
                  <a:schemeClr val="dk2"/>
                </a:solidFill>
              </a:rPr>
              <a:t>한다. 이때 앱이 제출한 접근 토큰이 유효함을 확인하고, 접근 토큰의 정보를 확인하여 제공할 데이터 항목, 범위 및 유효기간이 정해진다.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2edf17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2edf17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OAuth2.0의 인증방식에는 크게 4가지로 분류가 되지만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발표에서 저는 가장 많이 쓰이는 방식인 승인코드유형에 대해서 설명하겠씁니다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사용자가 권한 제공기관에 연결하여 인증받고 권한 부여에 동의하면 승인 코드를 발급하는 유형이다.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승인 코드 방식과 유사하나, 사용자가 권한 제공기관에 인증받은 후 승인 코드 대신에 접근 토큰을 바로 발급하는 유형이다.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사용자가 앱 상으로 ID/비밀번호로 로그인하여 인증하고 권한 부여에 동의하면 접근 토큰을 발급하는 유형이다.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권한 소유자가 앱인 경우 앱이 발급 받은 Client ID와 Client Secret을 확인하여 앱에 대한 인증을 수행하고 권한을 부여 받는 유형이다.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78e287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078e287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02edf17b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02edf17b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사전적인 의미부터 ~~~~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</a:t>
            </a:r>
            <a:r>
              <a:rPr lang="ko"/>
              <a:t>웹, 앱 서비스에</a:t>
            </a:r>
            <a:r>
              <a:rPr lang="ko"/>
              <a:t>서</a:t>
            </a:r>
            <a:r>
              <a:rPr lang="ko"/>
              <a:t> 제한적으로 권한을 요청해 사용 할 수 있는 키를 발급해주는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 여기 사이트에 로그인해야하니까 너가 좀 빌려줘~~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d496e3d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d496e3d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웹이 성장하면서 많은 사이트들이 분산 서비스에 의존하게 되고, third-party 애플리케이션들은 다양한 서비스들의 API를 활용하게 되었는데요.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이를 위해선 인증이라는 절차를 거쳐야하겠죠.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d496e3d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d496e3d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OAuth가 나오기 전에는 ID 와 Password 만으로 해결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이 방식은 유저의 Password가 노출될 가능성이 크기 때문에 이는 </a:t>
            </a:r>
            <a:r>
              <a:rPr lang="ko" u="sng">
                <a:solidFill>
                  <a:schemeClr val="dk2"/>
                </a:solidFill>
              </a:rPr>
              <a:t>보안상 매우 취약한 구조</a:t>
            </a:r>
            <a:r>
              <a:rPr lang="ko">
                <a:solidFill>
                  <a:schemeClr val="dk2"/>
                </a:solidFill>
              </a:rPr>
              <a:t>였어요.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2edf17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2edf17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웹 개발자들은 OpenID를 활용한 API로 인증 및 권한 부여를 동시에 제공하는 인증 프로토콜을 찾다가 결국 적당한 것이 없다고 결론을 내리고 만들어낸게 OAuth1.0입니다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02edf1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02edf1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05050"/>
                </a:solidFill>
              </a:rPr>
              <a:t>OAuth 1.0a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는 기존의 인증방식이 갖고 있던 문제점들을 보완하기 위해 </a:t>
            </a:r>
            <a:r>
              <a:rPr lang="ko" sz="1200" u="sng">
                <a:solidFill>
                  <a:srgbClr val="505050"/>
                </a:solidFill>
                <a:highlight>
                  <a:srgbClr val="FFFFFF"/>
                </a:highlight>
              </a:rPr>
              <a:t>OAuth의 인증을 API를 제공하는 서버에서 진행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하고, 유저가 인증되었다는 </a:t>
            </a:r>
            <a:r>
              <a:rPr lang="ko" sz="1000">
                <a:solidFill>
                  <a:srgbClr val="505050"/>
                </a:solidFill>
              </a:rPr>
              <a:t>Access Token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을 발급하여 그 발급된 </a:t>
            </a:r>
            <a:r>
              <a:rPr lang="ko" sz="1200" u="sng">
                <a:solidFill>
                  <a:srgbClr val="505050"/>
                </a:solidFill>
                <a:highlight>
                  <a:srgbClr val="FFFFFF"/>
                </a:highlight>
              </a:rPr>
              <a:t>Access Token을 이용해서 third-party 애플리케이션에서 자원을 이용하는 방식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으로 진행되는 방식이에요</a:t>
            </a:r>
            <a:endParaRPr sz="12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05050"/>
                </a:solidFill>
              </a:rPr>
              <a:t>OAuth 1.0a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은 API를 인증함에 있어 </a:t>
            </a:r>
            <a:r>
              <a:rPr lang="ko" sz="1200" u="sng">
                <a:solidFill>
                  <a:srgbClr val="505050"/>
                </a:solidFill>
                <a:highlight>
                  <a:srgbClr val="FFFFFF"/>
                </a:highlight>
              </a:rPr>
              <a:t>third-party 애플리케이션에게 유저 Password를 노출하지 않고 인증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을 한다는 부분과 </a:t>
            </a:r>
            <a:r>
              <a:rPr lang="ko" sz="1200" u="sng">
                <a:solidFill>
                  <a:srgbClr val="505050"/>
                </a:solidFill>
                <a:highlight>
                  <a:srgbClr val="FFFFFF"/>
                </a:highlight>
              </a:rPr>
              <a:t>인증과 권한 부여를 동시에</a:t>
            </a:r>
            <a:r>
              <a:rPr lang="ko" sz="1200">
                <a:solidFill>
                  <a:srgbClr val="505050"/>
                </a:solidFill>
                <a:highlight>
                  <a:srgbClr val="FFFFFF"/>
                </a:highlight>
              </a:rPr>
              <a:t> 할 수 있다는 부분에서 기존 인증방식의 부족한 점을 보완하기에 충분한 듯 보였어요.</a:t>
            </a:r>
            <a:endParaRPr sz="12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02edf17b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02edf17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그러나 Oauth1.0도 기존 패스워드 방식보단 좋았던거지 문제점이 아예 없는것은 아니였습니다.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o.wikipedia.org/wiki/OAuth" TargetMode="External"/><Relationship Id="rId4" Type="http://schemas.openxmlformats.org/officeDocument/2006/relationships/hyperlink" Target="https://auth.band.us/login_page?next_url=https%3A%2F%2Fband.us%2F" TargetMode="External"/><Relationship Id="rId5" Type="http://schemas.openxmlformats.org/officeDocument/2006/relationships/hyperlink" Target="http://www.2e.co.kr/news/articleView.html?idxno=20859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630450" y="17686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7200">
                <a:latin typeface="Lato"/>
                <a:ea typeface="Lato"/>
                <a:cs typeface="Lato"/>
                <a:sym typeface="Lato"/>
              </a:rPr>
              <a:t>OAuth</a:t>
            </a:r>
            <a:endParaRPr sz="7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587817" y="23918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신길용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</a:t>
            </a:r>
            <a:endParaRPr b="1" sz="3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756975" y="2182100"/>
            <a:ext cx="1998900" cy="1774500"/>
            <a:chOff x="756975" y="2182100"/>
            <a:chExt cx="1998900" cy="1774500"/>
          </a:xfrm>
        </p:grpSpPr>
        <p:sp>
          <p:nvSpPr>
            <p:cNvPr id="143" name="Google Shape;143;p22"/>
            <p:cNvSpPr/>
            <p:nvPr/>
          </p:nvSpPr>
          <p:spPr>
            <a:xfrm>
              <a:off x="767325" y="2182100"/>
              <a:ext cx="1978200" cy="17745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756975" y="2523725"/>
              <a:ext cx="1998900" cy="12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모바일 어플리케이션에도 사용이 용이해짐</a:t>
              </a:r>
              <a:endParaRPr b="1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5" name="Google Shape;145;p22"/>
          <p:cNvGrpSpPr/>
          <p:nvPr/>
        </p:nvGrpSpPr>
        <p:grpSpPr>
          <a:xfrm>
            <a:off x="3191650" y="2182100"/>
            <a:ext cx="2230200" cy="2206000"/>
            <a:chOff x="3191650" y="2182100"/>
            <a:chExt cx="2230200" cy="2206000"/>
          </a:xfrm>
        </p:grpSpPr>
        <p:sp>
          <p:nvSpPr>
            <p:cNvPr id="146" name="Google Shape;146;p22"/>
            <p:cNvSpPr/>
            <p:nvPr/>
          </p:nvSpPr>
          <p:spPr>
            <a:xfrm>
              <a:off x="3317650" y="2182100"/>
              <a:ext cx="1978200" cy="17745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 txBox="1"/>
            <p:nvPr/>
          </p:nvSpPr>
          <p:spPr>
            <a:xfrm>
              <a:off x="3191650" y="2757600"/>
              <a:ext cx="2230200" cy="16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디지털 서명이 아닌 HTTPS를 사용</a:t>
              </a:r>
              <a:endParaRPr b="1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6097325" y="2182100"/>
            <a:ext cx="1998900" cy="2116300"/>
            <a:chOff x="6097325" y="2182100"/>
            <a:chExt cx="1998900" cy="2116300"/>
          </a:xfrm>
        </p:grpSpPr>
        <p:sp>
          <p:nvSpPr>
            <p:cNvPr id="149" name="Google Shape;149;p22"/>
            <p:cNvSpPr/>
            <p:nvPr/>
          </p:nvSpPr>
          <p:spPr>
            <a:xfrm>
              <a:off x="6107675" y="2182100"/>
              <a:ext cx="1978200" cy="17745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6097325" y="2757600"/>
              <a:ext cx="1998900" cy="15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7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Access Token의 만료기간이 생김</a:t>
              </a:r>
              <a:endParaRPr b="1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1" name="Google Shape;151;p22"/>
          <p:cNvSpPr txBox="1"/>
          <p:nvPr/>
        </p:nvSpPr>
        <p:spPr>
          <a:xfrm>
            <a:off x="1294875" y="139077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OAuth의 동작순서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975" y="934025"/>
            <a:ext cx="6312799" cy="40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71099" y="1035850"/>
            <a:ext cx="8781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승인 코드(Authorization Code) 유형</a:t>
            </a:r>
            <a:endParaRPr sz="21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암묵적(Implicit) 유형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사용자 비밀번호 인증 (Resource Owner Password Credentials) 유형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앱 인증(Client Credentials) 유형</a:t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539525" y="3477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인증방식</a:t>
            </a:r>
            <a:endParaRPr b="1"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61750" y="54802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요약</a:t>
            </a:r>
            <a:endParaRPr sz="3000"/>
          </a:p>
        </p:txBody>
      </p:sp>
      <p:sp>
        <p:nvSpPr>
          <p:cNvPr id="169" name="Google Shape;169;p2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OAuth 2.0의 인증방식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700"/>
              <a:buAutoNum type="arabicPeriod"/>
            </a:pPr>
            <a:r>
              <a:rPr b="0" lang="ko" sz="1700">
                <a:solidFill>
                  <a:srgbClr val="FF0000"/>
                </a:solidFill>
              </a:rPr>
              <a:t>승인코드 유형</a:t>
            </a:r>
            <a:endParaRPr b="0" sz="1700">
              <a:solidFill>
                <a:srgbClr val="FF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0" lang="ko" sz="1700"/>
              <a:t>암묵적 유형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0" lang="ko" sz="1700"/>
              <a:t>사용자 비밀번호 유형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0" lang="ko" sz="1700"/>
              <a:t>앱인증 유형</a:t>
            </a:r>
            <a:endParaRPr b="0" sz="1700"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3284388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OAuth를 사용하는 이유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보안의 수준이 어느정도 검증된 사이트의 API를 이용해서 인증을 받는 방법이 보안상 좋음</a:t>
            </a:r>
            <a:endParaRPr b="0" sz="2600">
              <a:solidFill>
                <a:srgbClr val="FFFFFF"/>
              </a:solidFill>
            </a:endParaRPr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3717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OAuth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다른 웹, 앱 서비스에서 제한적으로 권한을 요청해 사용 할 수 있는 키를 발급해주는 것</a:t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2371725" y="630225"/>
            <a:ext cx="6331500" cy="4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출처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b="0" lang="ko" sz="1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https://ko.wikipedia.org/wiki/OAuth</a:t>
            </a:r>
            <a:r>
              <a:rPr lang="ko" sz="2300">
                <a:solidFill>
                  <a:srgbClr val="FFFFFF"/>
                </a:solidFill>
              </a:rPr>
              <a:t> </a:t>
            </a:r>
            <a:r>
              <a:rPr lang="ko" sz="1600">
                <a:solidFill>
                  <a:srgbClr val="FFFFFF"/>
                </a:solidFill>
              </a:rPr>
              <a:t>(위키백과)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b="0" lang="ko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https://auth.band.us/login_page?next_url=https%3A%2F%2Fband.us%2F</a:t>
            </a:r>
            <a:r>
              <a:rPr lang="ko" sz="2000">
                <a:solidFill>
                  <a:srgbClr val="FFFFFF"/>
                </a:solidFill>
              </a:rPr>
              <a:t> </a:t>
            </a:r>
            <a:r>
              <a:rPr lang="ko" sz="1300">
                <a:solidFill>
                  <a:srgbClr val="FFFFFF"/>
                </a:solidFill>
              </a:rPr>
              <a:t>(네이버 밴드)</a:t>
            </a:r>
            <a:endParaRPr sz="13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b="0" lang="ko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OAuth 2.0 소개 [2부] : OAuth 2.0의 작동 메커니즘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ctrTitle"/>
          </p:nvPr>
        </p:nvSpPr>
        <p:spPr>
          <a:xfrm>
            <a:off x="2036050" y="14530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800"/>
              <a:t>Q &amp; A</a:t>
            </a:r>
            <a:endParaRPr sz="1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목차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aleway"/>
              <a:buChar char="➔"/>
            </a:pPr>
            <a:r>
              <a:rPr b="1" lang="ko" sz="14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OAuth ?</a:t>
            </a:r>
            <a:endParaRPr b="1" sz="14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Raleway"/>
              <a:buChar char="➔"/>
            </a:pPr>
            <a:r>
              <a:rPr b="1" lang="ko" sz="14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OAuth 2.0 탄생</a:t>
            </a:r>
            <a:endParaRPr b="1" sz="14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1400"/>
              <a:buFont typeface="Raleway"/>
              <a:buChar char="➔"/>
            </a:pPr>
            <a:r>
              <a:rPr b="1" lang="ko" sz="14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OAuth의 동작순서</a:t>
            </a:r>
            <a:endParaRPr b="1" sz="14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72600" y="487800"/>
            <a:ext cx="84219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3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OAuth의 의미 (Open Authorization)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90750" y="1630550"/>
            <a:ext cx="8303700" cy="2684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723850" y="2533475"/>
            <a:ext cx="8096400" cy="87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900"/>
              <a:t>OAuth는 인터넷 사용자들이 비밀번호를 제공하지 않고 다른 웹사이트 상에 자신들의 정보에 대해 웹사이트나 애플리케이션의 접근 권한을 부여할 수 있는 공통적인 수단</a:t>
            </a:r>
            <a:endParaRPr sz="3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02" y="896700"/>
            <a:ext cx="6076349" cy="3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24975" y="38020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Example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8608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탄생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273299" y="1227100"/>
            <a:ext cx="6723693" cy="2919900"/>
            <a:chOff x="1273300" y="1227100"/>
            <a:chExt cx="6377400" cy="2919900"/>
          </a:xfrm>
        </p:grpSpPr>
        <p:sp>
          <p:nvSpPr>
            <p:cNvPr id="103" name="Google Shape;103;p17"/>
            <p:cNvSpPr/>
            <p:nvPr/>
          </p:nvSpPr>
          <p:spPr>
            <a:xfrm>
              <a:off x="1273300" y="1227100"/>
              <a:ext cx="6377400" cy="29199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73301" y="2188050"/>
              <a:ext cx="62370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i="1" lang="ko" sz="2700">
                  <a:solidFill>
                    <a:srgbClr val="FFFFFF"/>
                  </a:solidFill>
                </a:rPr>
                <a:t>다른 사이트로부터 인증 기반의 데이터를 연동하긴 해야하는데 어떻게 하지..?</a:t>
              </a:r>
              <a:endParaRPr b="1" sz="6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1273300" y="1227100"/>
            <a:ext cx="6828450" cy="2919900"/>
            <a:chOff x="1273300" y="1227100"/>
            <a:chExt cx="6828450" cy="2919900"/>
          </a:xfrm>
        </p:grpSpPr>
        <p:sp>
          <p:nvSpPr>
            <p:cNvPr id="110" name="Google Shape;110;p18"/>
            <p:cNvSpPr/>
            <p:nvPr/>
          </p:nvSpPr>
          <p:spPr>
            <a:xfrm>
              <a:off x="1273300" y="1227100"/>
              <a:ext cx="6377400" cy="29199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2099350" y="2402400"/>
              <a:ext cx="6002400" cy="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" sz="2700">
                  <a:solidFill>
                    <a:srgbClr val="FFFFFF"/>
                  </a:solidFill>
                </a:rPr>
                <a:t>일단 ID / Password로 해결!!!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탄생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1273300" y="1227100"/>
            <a:ext cx="6377400" cy="2919900"/>
            <a:chOff x="1273300" y="1227100"/>
            <a:chExt cx="6377400" cy="2919900"/>
          </a:xfrm>
        </p:grpSpPr>
        <p:sp>
          <p:nvSpPr>
            <p:cNvPr id="118" name="Google Shape;118;p19"/>
            <p:cNvSpPr/>
            <p:nvPr/>
          </p:nvSpPr>
          <p:spPr>
            <a:xfrm>
              <a:off x="1273300" y="1227100"/>
              <a:ext cx="6377400" cy="29199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1648300" y="2007025"/>
              <a:ext cx="6002400" cy="15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" sz="1700">
                  <a:solidFill>
                    <a:srgbClr val="FFFFFF"/>
                  </a:solidFill>
                </a:rPr>
                <a:t>좀 더 안전한 사용자 인증이 필요해 ...!</a:t>
              </a:r>
              <a:endParaRPr b="1" i="1" sz="1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ko" sz="1700">
                  <a:solidFill>
                    <a:srgbClr val="FFFFFF"/>
                  </a:solidFill>
                </a:rPr>
                <a:t>권한 제어까지 할 수 있는 표준화된 인증방식이 필요해…….</a:t>
              </a:r>
              <a:r>
                <a:rPr b="1" i="1" lang="ko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.</a:t>
              </a:r>
              <a:endParaRPr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Google Shape;120;p19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탄생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1273300" y="1227100"/>
            <a:ext cx="6623775" cy="2919900"/>
            <a:chOff x="1273300" y="1227100"/>
            <a:chExt cx="6623775" cy="2919900"/>
          </a:xfrm>
        </p:grpSpPr>
        <p:sp>
          <p:nvSpPr>
            <p:cNvPr id="126" name="Google Shape;126;p20"/>
            <p:cNvSpPr/>
            <p:nvPr/>
          </p:nvSpPr>
          <p:spPr>
            <a:xfrm>
              <a:off x="1273300" y="1227100"/>
              <a:ext cx="6377400" cy="29199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1894675" y="1474700"/>
              <a:ext cx="6002400" cy="16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                      OAuth1.0 </a:t>
              </a:r>
              <a:endParaRPr b="1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기존의 인증방식 문제점 해결!!</a:t>
              </a:r>
              <a:endParaRPr b="1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Google Shape;128;p20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탄생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1273300" y="1227100"/>
            <a:ext cx="6449225" cy="2919900"/>
            <a:chOff x="1273300" y="1227100"/>
            <a:chExt cx="6449225" cy="2919900"/>
          </a:xfrm>
        </p:grpSpPr>
        <p:sp>
          <p:nvSpPr>
            <p:cNvPr id="134" name="Google Shape;134;p21"/>
            <p:cNvSpPr/>
            <p:nvPr/>
          </p:nvSpPr>
          <p:spPr>
            <a:xfrm>
              <a:off x="1273300" y="1227100"/>
              <a:ext cx="6377400" cy="29199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1642725" y="1852450"/>
              <a:ext cx="6079800" cy="16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</a:rPr>
                <a:t>모바일에서도 쉽게 사용하고 싶어…</a:t>
              </a:r>
              <a:endParaRPr b="1" sz="18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</a:rPr>
                <a:t>관리하는데 시간이 너무 오래 걸려… </a:t>
              </a:r>
              <a:endParaRPr b="1" sz="18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</a:rPr>
                <a:t>기능은 단순화하고 규모는 확장하고 싶은데 너무 복잡해..</a:t>
              </a:r>
              <a:endParaRPr b="1" sz="18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6" name="Google Shape;136;p21"/>
          <p:cNvSpPr txBox="1"/>
          <p:nvPr/>
        </p:nvSpPr>
        <p:spPr>
          <a:xfrm>
            <a:off x="688650" y="451925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OAuth 2.0의 탄생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