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73" r:id="rId15"/>
    <p:sldId id="274" r:id="rId16"/>
    <p:sldId id="287" r:id="rId17"/>
    <p:sldId id="26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71" r:id="rId32"/>
    <p:sldId id="275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7255B-A5D1-4500-83E6-1705E8CAEA46}">
  <a:tblStyle styleId="{AAF7255B-A5D1-4500-83E6-1705E8CAE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198" autoAdjust="0"/>
  </p:normalViewPr>
  <p:slideViewPr>
    <p:cSldViewPr snapToGrid="0">
      <p:cViewPr varScale="1">
        <p:scale>
          <a:sx n="56" d="100"/>
          <a:sy n="56" d="100"/>
        </p:scale>
        <p:origin x="16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323eb65a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90323eb65a_3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로그인은 OAuth를 활용</a:t>
            </a:r>
            <a:r>
              <a:rPr lang="ko-KR" altLang="en-US"/>
              <a:t>한</a:t>
            </a:r>
            <a:r>
              <a:rPr lang="en-US"/>
              <a:t> 예시일 뿐. OAuth는 로그인 그 자체가 아니다.</a:t>
            </a:r>
            <a:endParaRPr/>
          </a:p>
        </p:txBody>
      </p:sp>
      <p:sp>
        <p:nvSpPr>
          <p:cNvPr id="157" name="Google Shape;157;g90323eb65a_3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323eb65a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90323eb65a_3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로그인은 OAuth를 활용할 수 있는 가장 대표적인 예시일 뿐. OAuth는 로그인 그 자체가 아니다.</a:t>
            </a:r>
            <a:endParaRPr/>
          </a:p>
        </p:txBody>
      </p:sp>
      <p:sp>
        <p:nvSpPr>
          <p:cNvPr id="157" name="Google Shape;157;g90323eb65a_3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33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0323eb65a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90323eb65a_4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기존의 웹 서비스 로그인 방식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 절차를 매번 거쳐야 했으며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DB</a:t>
            </a:r>
            <a:r>
              <a:rPr lang="ko-KR" altLang="en-US"/>
              <a:t>에 사용자 정보를 저장하기 위해서 회원가입이 반드시 필요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사이트마다 </a:t>
            </a:r>
            <a:r>
              <a:rPr lang="en-US" altLang="ko-KR"/>
              <a:t>DB </a:t>
            </a:r>
            <a:r>
              <a:rPr lang="ko-KR" altLang="en-US"/>
              <a:t>테이블 구성이 달라 요구하는 정보도 달라서 일관성도 없음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</p:txBody>
      </p:sp>
      <p:sp>
        <p:nvSpPr>
          <p:cNvPr id="176" name="Google Shape;176;g90323eb65a_4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0323eb65a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90323eb65a_4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특정 앱에서 나를 대신해 트위터에 트윗을 올리는 시나리오를 생각해보자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 앱은 나를 대신해 트윗을 올릴 권한이 필요할 것이다</a:t>
            </a:r>
            <a:r>
              <a:rPr lang="en-US" altLang="ko-KR"/>
              <a:t>. </a:t>
            </a:r>
            <a:r>
              <a:rPr lang="ko-KR" altLang="en-US"/>
              <a:t>이러한 절차가 없다면 아무 앱이나</a:t>
            </a:r>
            <a:r>
              <a:rPr lang="en-US" altLang="ko-KR"/>
              <a:t>, </a:t>
            </a:r>
            <a:r>
              <a:rPr lang="ko-KR" altLang="en-US"/>
              <a:t>아무 사람이나 내 이름으로 트윗을 올릴 수 있을 것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그래서 우리는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pw</a:t>
            </a:r>
            <a:r>
              <a:rPr lang="ko-KR" altLang="en-US"/>
              <a:t>를 입력하고 로그인해서 게시글을 올린다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앱이 이것을 대신 하려면 우리는 이 앱에게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pw</a:t>
            </a:r>
            <a:r>
              <a:rPr lang="ko-KR" altLang="en-US"/>
              <a:t>를 미리 알려주면 될 것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당연히 아무도 이렇게 하고 싶지 않음</a:t>
            </a:r>
            <a:r>
              <a:rPr lang="en-US" altLang="ko-KR"/>
              <a:t>. </a:t>
            </a:r>
            <a:r>
              <a:rPr lang="ko-KR" altLang="en-US"/>
              <a:t>앱을 만든 사람이 어떤 사람인줄 알고</a:t>
            </a:r>
            <a:r>
              <a:rPr lang="en-US" altLang="ko-KR"/>
              <a:t>? </a:t>
            </a:r>
            <a:r>
              <a:rPr lang="ko-KR" altLang="en-US"/>
              <a:t>트윗 말고 다른 짓 하면</a:t>
            </a:r>
            <a:r>
              <a:rPr lang="en-US" altLang="ko-KR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그래서 </a:t>
            </a:r>
            <a:r>
              <a:rPr lang="en-US" altLang="ko-KR"/>
              <a:t>Oauth</a:t>
            </a:r>
            <a:r>
              <a:rPr lang="ko-KR" altLang="en-US"/>
              <a:t>가 탄생함</a:t>
            </a:r>
            <a:r>
              <a:rPr lang="en-US" altLang="ko-KR"/>
              <a:t>. Oauth</a:t>
            </a:r>
            <a:r>
              <a:rPr lang="ko-KR" altLang="en-US"/>
              <a:t>를 통해 </a:t>
            </a:r>
            <a:r>
              <a:rPr lang="en-US" altLang="ko-KR"/>
              <a:t>id pw</a:t>
            </a:r>
            <a:r>
              <a:rPr lang="ko-KR" altLang="en-US"/>
              <a:t>를 제공하지 않고도 앱이 우리에게 권한을 위임받았음을 증명하고 트위터에 접근하되</a:t>
            </a:r>
            <a:r>
              <a:rPr lang="en-US" altLang="ko-KR"/>
              <a:t>, </a:t>
            </a:r>
            <a:r>
              <a:rPr lang="ko-KR" altLang="en-US"/>
              <a:t>우리가 권한을 부여한 동작만 수행하고 딴 짓 못하게 할 수 있음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90323eb65a_4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14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0323eb65a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90323eb65a_4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Oauth</a:t>
            </a:r>
            <a:r>
              <a:rPr lang="ko-KR" altLang="en-US"/>
              <a:t>에서는 두 가지 토큰 개념이 사용됨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 token</a:t>
            </a:r>
            <a:r>
              <a:rPr lang="ko-KR" altLang="en-US"/>
              <a:t>은 내 계정에 접근할 수 있는 권한을 부여받았다는 증거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Request token</a:t>
            </a:r>
            <a:r>
              <a:rPr lang="ko-KR" altLang="en-US"/>
              <a:t>이 한 번 부여되고 나면 그 다음부터 이 토큰은 </a:t>
            </a:r>
            <a:r>
              <a:rPr lang="en-US" altLang="ko-KR"/>
              <a:t>Access Token</a:t>
            </a:r>
            <a:r>
              <a:rPr lang="ko-KR" altLang="en-US"/>
              <a:t>이 됨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Token</a:t>
            </a:r>
            <a:r>
              <a:rPr lang="ko-KR" altLang="en-US"/>
              <a:t>을 가지고 있는 앱은 </a:t>
            </a:r>
            <a:r>
              <a:rPr lang="en-US" altLang="ko-KR"/>
              <a:t>Twitter</a:t>
            </a:r>
            <a:r>
              <a:rPr lang="ko-KR" altLang="en-US"/>
              <a:t>에서 특정 동작을 할 수 있다는 증거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90323eb65a_4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711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0323eb65a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90323eb65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70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사원증을 이용해 출입할 수 있는 회사를 생각해 보자. 그런데 외부 손님이 그 회사에 방문할 일이 있다. 회사 사원이 건물에 출입하는 것이 로그인이라면 OAuth는 방문증을 수령한 후 회사에 출입하는 것에 비유할 수 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즉, OAuth는 건물에 들어가 용건이 있는 부서에 방문해 원하는 정보를 주고받기 위한 권한을 주고받는 절차이다. 이 방문증으로는 권한이 없는 층의 출입문을 열 수가 없다. 내가 방문하기로 한 층에 출입해서 필요한 업무만 볼 수 있음.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이렇게 한 번 출입을 했다고 해서 다음에 재방문 했을 때 회사 사원처럼 슥 들어갈 수 없음. 또다시 절차를 거쳐 권한을 부여받고 입장해야 함.</a:t>
            </a: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third-party </a:t>
            </a:r>
            <a:r>
              <a:rPr lang="ko-KR" altLang="en-US"/>
              <a:t>앱 설치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307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55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third-party </a:t>
            </a:r>
            <a:r>
              <a:rPr lang="ko-KR" altLang="en-US"/>
              <a:t>앱 설치</a:t>
            </a:r>
            <a:r>
              <a:rPr lang="en-US" altLang="ko-KR"/>
              <a:t>third-party </a:t>
            </a:r>
            <a:r>
              <a:rPr lang="ko-KR" altLang="en-US"/>
              <a:t>앱 설치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774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third-party </a:t>
            </a:r>
            <a:r>
              <a:rPr lang="ko-KR" altLang="en-US"/>
              <a:t>앱 설치</a:t>
            </a:r>
            <a:r>
              <a:rPr lang="en-US" altLang="ko-KR"/>
              <a:t>third-party </a:t>
            </a:r>
            <a:r>
              <a:rPr lang="ko-KR" altLang="en-US"/>
              <a:t>앱 설치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333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리퀘스트 토큰만 가지고는 아무것도 할 수 없음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트위터가 앱이 접근을 원한다는 사실은 알고 있으나 아직 앱이 접근을 하지는 않은 상태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736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024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7121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이제 이 토큰은 권한을 부여받은 토큰이 됨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630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third-party </a:t>
            </a:r>
            <a:r>
              <a:rPr lang="ko-KR" altLang="en-US"/>
              <a:t>앱 설치</a:t>
            </a:r>
            <a:r>
              <a:rPr lang="en-US" altLang="ko-KR"/>
              <a:t>third-party </a:t>
            </a:r>
            <a:r>
              <a:rPr lang="ko-KR" altLang="en-US"/>
              <a:t>앱 설치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371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third-party </a:t>
            </a:r>
            <a:r>
              <a:rPr lang="ko-KR" altLang="en-US"/>
              <a:t>앱 설치</a:t>
            </a:r>
            <a:r>
              <a:rPr lang="en-US" altLang="ko-KR"/>
              <a:t>third-party </a:t>
            </a:r>
            <a:r>
              <a:rPr lang="ko-KR" altLang="en-US"/>
              <a:t>앱 설치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18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323eb65a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90323eb65a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/>
              <a:t>Request </a:t>
            </a:r>
            <a:r>
              <a:rPr lang="ko-KR" altLang="en-US"/>
              <a:t>토큰 발급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이제부터 </a:t>
            </a:r>
            <a:r>
              <a:rPr lang="en-US" altLang="ko-KR"/>
              <a:t>user</a:t>
            </a:r>
            <a:r>
              <a:rPr lang="ko-KR" altLang="en-US"/>
              <a:t>가 매번 관여하지 않아도 </a:t>
            </a:r>
            <a:r>
              <a:rPr lang="en-US" altLang="ko-KR"/>
              <a:t>3th party app</a:t>
            </a:r>
            <a:r>
              <a:rPr lang="ko-KR" altLang="en-US"/>
              <a:t>과 </a:t>
            </a:r>
            <a:r>
              <a:rPr lang="en-US" altLang="ko-KR"/>
              <a:t>twitter</a:t>
            </a:r>
            <a:r>
              <a:rPr lang="ko-KR" altLang="en-US"/>
              <a:t>가 이 토큰만 가지고 확인함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이 과정이 반복되어야 하기 때문에 </a:t>
            </a:r>
            <a:r>
              <a:rPr lang="en-US" altLang="ko-KR"/>
              <a:t>refresh </a:t>
            </a:r>
            <a:r>
              <a:rPr lang="ko-KR" altLang="en-US"/>
              <a:t>토큰 필요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/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유효기간이 짧은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Token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 경우 그만큼 사용자는 로그인을 자주 해서 새롭게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Token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을 발급받아야 하므로 불편합니다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그러나 유효기간을 늘리자면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토큰을 탈취당했을 때 보안에 더 취약해지게 됩니다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 </a:t>
            </a:r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이때 “그러면 유효기간을 짧게 하면서  좋은 방법이 있지는 않을까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?”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라는 질문의 답이 바로 </a:t>
            </a:r>
            <a:r>
              <a:rPr lang="en-US" altLang="ko-KR" sz="1200" b="1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"Refresh Token“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refresh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토큰은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access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토큰과 동시에 발생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/>
          </a:p>
        </p:txBody>
      </p:sp>
      <p:sp>
        <p:nvSpPr>
          <p:cNvPr id="222" name="Google Shape;222;g90323eb65a_3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7257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0323eb65a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90323eb65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6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0323eb65a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Oauth 1.0</a:t>
            </a:r>
            <a:r>
              <a:rPr lang="ko-KR" altLang="en-US"/>
              <a:t>의 전반적인 목표와 </a:t>
            </a:r>
            <a:r>
              <a:rPr lang="en-US" altLang="ko-KR"/>
              <a:t>user experience</a:t>
            </a:r>
            <a:r>
              <a:rPr lang="ko-KR" altLang="en-US"/>
              <a:t>는 공유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2.0</a:t>
            </a:r>
            <a:r>
              <a:rPr lang="ko-KR" altLang="en-US"/>
              <a:t>은 </a:t>
            </a:r>
            <a:r>
              <a:rPr lang="en-US" altLang="ko-KR"/>
              <a:t>1.0</a:t>
            </a:r>
            <a:r>
              <a:rPr lang="ko-KR" altLang="en-US"/>
              <a:t>의 후속버전이라기 보다는 완전히 새로운 프로토콜로 봐야 함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1.0</a:t>
            </a:r>
            <a:r>
              <a:rPr lang="ko-KR" altLang="en-US"/>
              <a:t>은 </a:t>
            </a:r>
            <a:r>
              <a:rPr lang="en-US" altLang="ko-KR"/>
              <a:t>google</a:t>
            </a:r>
            <a:r>
              <a:rPr lang="ko-KR" altLang="en-US"/>
              <a:t>과 </a:t>
            </a:r>
            <a:r>
              <a:rPr lang="en-US" altLang="ko-KR"/>
              <a:t>Flickr </a:t>
            </a:r>
            <a:r>
              <a:rPr lang="ko-KR" altLang="en-US"/>
              <a:t>사의 귀속적이고 독점적인 프로토콜에 그 기반을 두고 있었음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 당시에는 이게 베스트</a:t>
            </a:r>
            <a:r>
              <a:rPr lang="en-US" altLang="ko-KR"/>
              <a:t> </a:t>
            </a:r>
            <a:r>
              <a:rPr lang="ko-KR" altLang="en-US"/>
              <a:t>솔루션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몇 년 지나면서 많으 ㄴ기업들이 </a:t>
            </a:r>
            <a:r>
              <a:rPr lang="en-US" altLang="ko-KR"/>
              <a:t>Oauth 1 API</a:t>
            </a:r>
            <a:r>
              <a:rPr lang="ko-KR" altLang="en-US"/>
              <a:t>를 만들어냈고 소비되기 시작함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소비가 늘어나면서 커뮤니티가 형성되고 사람들은 이 프로토콜이 어디서 시작되었고 어떤 문제가 있는지 발견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API</a:t>
            </a:r>
            <a:r>
              <a:rPr lang="ko-KR" altLang="en-US"/>
              <a:t>의 기능에 제약이 있었던 이유가 대표적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Yahoo!, Facebook, Salesforce, Microsoft, Twitter, Deutsche Telekom, Intuit, Mozilla and Google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얘네 다 모여서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2.0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고안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먼저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2.0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과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1.0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에서 사용하는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role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과 정의된 용어가 다름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그래서 블로그들 보면 용어 섞여있음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주의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1.0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의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consume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2.0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의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client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resource owner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resource server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service provider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이러면 당연히 패킷의 내용이 달라짐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sym typeface="Malgun Gothic"/>
            </a:endParaRPr>
          </a:p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모바일 어플리케이션에서도 사용이 용이해짐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b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반드시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HTTPS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를 사용하기에 보안이 강화됨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b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3. Access Token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의 만료기간이 생김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b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</a:b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또한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1.0 resouerce server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와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authorization server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가 명확히 분리되어있었음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141" name="Google Shape;141;g90323eb65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796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49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왜 회원가입을 안하고 이런 기능이 생겼을까?</a:t>
            </a: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누구도 자신의 정보를 여기저기에 제공하고 싶지 않을 것.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third party Application에 아이디와 비밀번호를 제공하고 싶지 않은 요구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늘어나는 피싱 사이트에 계정정보 입력에 대한 불안감. 더이상 Web </a:t>
            </a: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Application이 안전하다는 보장이 없</a:t>
            </a:r>
            <a:r>
              <a:rPr lang="en-US"/>
              <a:t>음.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수 많은 사이트의 계정 정보를 다르게 가입했다면, 이를 전부 기억하는 것도 보통 일이 아님.에 대한 불안감. 더이상 Web Application이 안전하다는 보장이 없음.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또한 수 많은 사이트의 계정 정보를 다르게 가입했다면, 이를 전부 기억하는 것도 보통 일이 아님.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기존</a:t>
            </a: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에는 </a:t>
            </a:r>
            <a:r>
              <a:rPr lang="en-US"/>
              <a:t>이러한 요구를 해결하면서 신뢰할 수 있는</a:t>
            </a: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인증방식이 없</a:t>
            </a:r>
            <a:r>
              <a:rPr lang="en-US"/>
              <a:t>었기에 </a:t>
            </a: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Twitter</a:t>
            </a:r>
            <a:r>
              <a:rPr lang="en-US"/>
              <a:t>에 의해서</a:t>
            </a:r>
            <a:r>
              <a:rPr lang="en-US" sz="12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OAuth 1.0이 탄생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323eb65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90323eb65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90323eb65a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0323eb65a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90323eb65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0323eb65a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90323eb65a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90323eb65a_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6F6"/>
            </a:gs>
            <a:gs pos="60000">
              <a:srgbClr val="F6F6F6"/>
            </a:gs>
            <a:gs pos="87000">
              <a:schemeClr val="lt2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facebook.com/Taeknic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blog.naver.com/ilikebigmac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ithub.com/TAEKnica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hajiz.tistory.com/entry/OAuth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OAuth" TargetMode="External"/><Relationship Id="rId5" Type="http://schemas.openxmlformats.org/officeDocument/2006/relationships/hyperlink" Target="https://www.youtube.com/watch?v=SXDce0e3Ue4" TargetMode="External"/><Relationship Id="rId4" Type="http://schemas.openxmlformats.org/officeDocument/2006/relationships/hyperlink" Target="https://d2.naver.com/helloworld/24942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11389" y="3013501"/>
            <a:ext cx="25615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OAuth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Open Authorization</a:t>
            </a:r>
            <a:endParaRPr sz="3000" b="0" i="0" u="none" strike="noStrike" cap="none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840351" y="5155809"/>
            <a:ext cx="1059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이진태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5873676" y="3228945"/>
            <a:ext cx="55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로그인을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편리하게</a:t>
            </a: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해주는 기술?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751039" y="3113529"/>
            <a:ext cx="15246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OAuth</a:t>
            </a:r>
            <a:endParaRPr sz="3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7270387" y="3032770"/>
            <a:ext cx="1024800" cy="733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Google Shape;120;p17">
            <a:extLst>
              <a:ext uri="{FF2B5EF4-FFF2-40B4-BE49-F238E27FC236}">
                <a16:creationId xmlns:a16="http://schemas.microsoft.com/office/drawing/2014/main" id="{B014002A-D10C-474C-9C71-0E3AC7DE08A6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5992147" y="3113550"/>
            <a:ext cx="5548200" cy="56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Open Authorization</a:t>
            </a:r>
            <a:endParaRPr sz="3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751178" y="3113550"/>
            <a:ext cx="15246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OAuth</a:t>
            </a:r>
            <a:endParaRPr sz="3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7" name="Google Shape;120;p17">
            <a:extLst>
              <a:ext uri="{FF2B5EF4-FFF2-40B4-BE49-F238E27FC236}">
                <a16:creationId xmlns:a16="http://schemas.microsoft.com/office/drawing/2014/main" id="{17202C8E-887E-42BE-BCC0-CE44D9C33C3F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43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5643654" y="3207803"/>
            <a:ext cx="5799692" cy="4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인증절차를 위임하고 특정 권한을 얻기 위한 기술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751039" y="3113529"/>
            <a:ext cx="152471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OAuth</a:t>
            </a:r>
            <a:endParaRPr sz="3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6" name="Google Shape;120;p17">
            <a:extLst>
              <a:ext uri="{FF2B5EF4-FFF2-40B4-BE49-F238E27FC236}">
                <a16:creationId xmlns:a16="http://schemas.microsoft.com/office/drawing/2014/main" id="{726571F9-3BC9-4627-94F7-52B7661FCC85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020" y="2656305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>
            <a:off x="3315275" y="2712263"/>
            <a:ext cx="1607400" cy="99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web server</a:t>
            </a:r>
            <a:endParaRPr sz="1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6395800" y="2712275"/>
            <a:ext cx="885000" cy="998400"/>
          </a:xfrm>
          <a:prstGeom prst="can">
            <a:avLst>
              <a:gd name="adj" fmla="val 270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endParaRPr sz="1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82" name="Google Shape;182;p24"/>
          <p:cNvGraphicFramePr/>
          <p:nvPr/>
        </p:nvGraphicFramePr>
        <p:xfrm>
          <a:off x="8652725" y="2566863"/>
          <a:ext cx="2886000" cy="1188630"/>
        </p:xfrm>
        <a:graphic>
          <a:graphicData uri="http://schemas.openxmlformats.org/drawingml/2006/table">
            <a:tbl>
              <a:tblPr>
                <a:noFill/>
                <a:tableStyleId>{AAF7255B-A5D1-4500-83E6-1705E8CAEA46}</a:tableStyleId>
              </a:tblPr>
              <a:tblGrid>
                <a:gridCol w="6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root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ilikebigmac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babo123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3" name="Google Shape;183;p24"/>
          <p:cNvCxnSpPr/>
          <p:nvPr/>
        </p:nvCxnSpPr>
        <p:spPr>
          <a:xfrm>
            <a:off x="1948950" y="2873000"/>
            <a:ext cx="13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24"/>
          <p:cNvSpPr txBox="1"/>
          <p:nvPr/>
        </p:nvSpPr>
        <p:spPr>
          <a:xfrm>
            <a:off x="2116975" y="2413750"/>
            <a:ext cx="10584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rPr>
              <a:t>로그인 시도</a:t>
            </a:r>
            <a:endParaRPr sz="12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062575" y="2413750"/>
            <a:ext cx="1305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rPr>
              <a:t>계정정보 요청</a:t>
            </a:r>
            <a:endParaRPr sz="12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Malgun Gothic"/>
              <a:sym typeface="Malgun Gothic"/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>
            <a:off x="5029063" y="2873000"/>
            <a:ext cx="13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7314250" y="2873000"/>
            <a:ext cx="13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4"/>
          <p:cNvSpPr txBox="1"/>
          <p:nvPr/>
        </p:nvSpPr>
        <p:spPr>
          <a:xfrm>
            <a:off x="7572025" y="2413750"/>
            <a:ext cx="1305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rPr>
              <a:t>DB 조회</a:t>
            </a:r>
            <a:endParaRPr sz="12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Malgun Gothic"/>
              <a:sym typeface="Malgun Gothic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 rot="10800000">
            <a:off x="7336575" y="3432925"/>
            <a:ext cx="12768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4"/>
          <p:cNvSpPr txBox="1"/>
          <p:nvPr/>
        </p:nvSpPr>
        <p:spPr>
          <a:xfrm>
            <a:off x="7572025" y="3573025"/>
            <a:ext cx="1305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rPr>
              <a:t>결과 반환</a:t>
            </a:r>
            <a:endParaRPr sz="12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Malgun Gothic"/>
              <a:sym typeface="Malgun Gothic"/>
            </a:endParaRPr>
          </a:p>
        </p:txBody>
      </p:sp>
      <p:cxnSp>
        <p:nvCxnSpPr>
          <p:cNvPr id="191" name="Google Shape;191;p24"/>
          <p:cNvCxnSpPr/>
          <p:nvPr/>
        </p:nvCxnSpPr>
        <p:spPr>
          <a:xfrm rot="10800000">
            <a:off x="5020838" y="3432925"/>
            <a:ext cx="12768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24"/>
          <p:cNvSpPr txBox="1"/>
          <p:nvPr/>
        </p:nvSpPr>
        <p:spPr>
          <a:xfrm>
            <a:off x="5062575" y="3573025"/>
            <a:ext cx="1305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rPr>
              <a:t>계정정보 비교</a:t>
            </a:r>
            <a:endParaRPr sz="12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Malgun Gothic"/>
              <a:sym typeface="Malgun Gothic"/>
            </a:endParaRPr>
          </a:p>
        </p:txBody>
      </p:sp>
      <p:cxnSp>
        <p:nvCxnSpPr>
          <p:cNvPr id="193" name="Google Shape;193;p24"/>
          <p:cNvCxnSpPr/>
          <p:nvPr/>
        </p:nvCxnSpPr>
        <p:spPr>
          <a:xfrm rot="10800000">
            <a:off x="1963038" y="3432925"/>
            <a:ext cx="12768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4"/>
          <p:cNvSpPr txBox="1"/>
          <p:nvPr/>
        </p:nvSpPr>
        <p:spPr>
          <a:xfrm>
            <a:off x="1963037" y="3573025"/>
            <a:ext cx="1455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rPr>
              <a:t>로그인 허가/거부</a:t>
            </a:r>
            <a:endParaRPr sz="120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0" name="Google Shape;120;p17">
            <a:extLst>
              <a:ext uri="{FF2B5EF4-FFF2-40B4-BE49-F238E27FC236}">
                <a16:creationId xmlns:a16="http://schemas.microsoft.com/office/drawing/2014/main" id="{28780685-A17F-45C7-BA84-AD6EE1C7AF08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20;p17">
            <a:extLst>
              <a:ext uri="{FF2B5EF4-FFF2-40B4-BE49-F238E27FC236}">
                <a16:creationId xmlns:a16="http://schemas.microsoft.com/office/drawing/2014/main" id="{77018173-EAF8-4AC3-9EEA-5E811DEC6089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73A0A5-EB58-4FF3-B077-02D1E51CC6B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1928812"/>
            <a:ext cx="4533900" cy="3000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57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7347" y="5846532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20;p17">
            <a:extLst>
              <a:ext uri="{FF2B5EF4-FFF2-40B4-BE49-F238E27FC236}">
                <a16:creationId xmlns:a16="http://schemas.microsoft.com/office/drawing/2014/main" id="{77018173-EAF8-4AC3-9EEA-5E811DEC6089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59615-5227-4933-8175-046B8763B62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324" y="1621318"/>
            <a:ext cx="6533349" cy="36153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63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46D38836-FCA5-4833-AD8D-86A3AD9FD7B0}"/>
              </a:ext>
            </a:extLst>
          </p:cNvPr>
          <p:cNvSpPr/>
          <p:nvPr/>
        </p:nvSpPr>
        <p:spPr>
          <a:xfrm>
            <a:off x="4501949" y="3152001"/>
            <a:ext cx="339076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3. Oauth 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동작 원리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62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17">
            <a:extLst>
              <a:ext uri="{FF2B5EF4-FFF2-40B4-BE49-F238E27FC236}">
                <a16:creationId xmlns:a16="http://schemas.microsoft.com/office/drawing/2014/main" id="{7BADF857-2F7B-4CC5-9073-043059009D74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4;p26">
            <a:extLst>
              <a:ext uri="{FF2B5EF4-FFF2-40B4-BE49-F238E27FC236}">
                <a16:creationId xmlns:a16="http://schemas.microsoft.com/office/drawing/2014/main" id="{C1FC277A-9F12-4D57-B8B9-739CE6FCD0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8583CC-4E74-4926-919E-7DADCFC81F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Google Shape;137;p19">
            <a:extLst>
              <a:ext uri="{FF2B5EF4-FFF2-40B4-BE49-F238E27FC236}">
                <a16:creationId xmlns:a16="http://schemas.microsoft.com/office/drawing/2014/main" id="{BC4A3778-9A40-465C-9033-F0F406863E0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Google Shape;120;p17">
            <a:extLst>
              <a:ext uri="{FF2B5EF4-FFF2-40B4-BE49-F238E27FC236}">
                <a16:creationId xmlns:a16="http://schemas.microsoft.com/office/drawing/2014/main" id="{1B4406B3-B962-4844-A2B5-4712A3CEA0B4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401522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700F1E8-CB47-4547-9C56-EBC9B1A3E1B3}"/>
              </a:ext>
            </a:extLst>
          </p:cNvPr>
          <p:cNvSpPr/>
          <p:nvPr/>
        </p:nvSpPr>
        <p:spPr>
          <a:xfrm>
            <a:off x="4199021" y="4018547"/>
            <a:ext cx="3958390" cy="75798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트위터 접근 권한 요청</a:t>
            </a:r>
          </a:p>
        </p:txBody>
      </p:sp>
      <p:sp>
        <p:nvSpPr>
          <p:cNvPr id="13" name="Google Shape;120;p17">
            <a:extLst>
              <a:ext uri="{FF2B5EF4-FFF2-40B4-BE49-F238E27FC236}">
                <a16:creationId xmlns:a16="http://schemas.microsoft.com/office/drawing/2014/main" id="{32E38BD7-2B49-4C30-A72F-A663E3300927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372582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네이버 블로그 - 나무위키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2672" y="1934307"/>
            <a:ext cx="708146" cy="7081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262509" y="2242343"/>
            <a:ext cx="59576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5"/>
              </a:rPr>
              <a:t>https://blog.naver.com/ilikebigmac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98" name="Google Shape;98;p14" descr="Facebook - 로그인 또는 가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2673" y="2941248"/>
            <a:ext cx="708146" cy="7081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262509" y="3280062"/>
            <a:ext cx="4849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7"/>
              </a:rPr>
              <a:t>https://www.facebook.com/Taeknical/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2672" y="3941027"/>
            <a:ext cx="719947" cy="70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4262509" y="4169761"/>
            <a:ext cx="38138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9"/>
              </a:rPr>
              <a:t>https://github.com/TAEKnical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6E563D3-E04F-42BF-9DE1-FEF3A8D6074F}"/>
              </a:ext>
            </a:extLst>
          </p:cNvPr>
          <p:cNvSpPr/>
          <p:nvPr/>
        </p:nvSpPr>
        <p:spPr>
          <a:xfrm>
            <a:off x="4199021" y="3982452"/>
            <a:ext cx="3958390" cy="7579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Okay!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Google Shape;120;p17">
            <a:extLst>
              <a:ext uri="{FF2B5EF4-FFF2-40B4-BE49-F238E27FC236}">
                <a16:creationId xmlns:a16="http://schemas.microsoft.com/office/drawing/2014/main" id="{1322F642-C268-4031-80F1-0B34A0DF75C4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1964764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700F1E8-CB47-4547-9C56-EBC9B1A3E1B3}"/>
              </a:ext>
            </a:extLst>
          </p:cNvPr>
          <p:cNvSpPr/>
          <p:nvPr/>
        </p:nvSpPr>
        <p:spPr>
          <a:xfrm rot="2234843">
            <a:off x="6629290" y="2251050"/>
            <a:ext cx="2559720" cy="75798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Request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토큰 요청</a:t>
            </a:r>
          </a:p>
        </p:txBody>
      </p:sp>
      <p:sp>
        <p:nvSpPr>
          <p:cNvPr id="14" name="Google Shape;120;p17">
            <a:extLst>
              <a:ext uri="{FF2B5EF4-FFF2-40B4-BE49-F238E27FC236}">
                <a16:creationId xmlns:a16="http://schemas.microsoft.com/office/drawing/2014/main" id="{E06834F2-C61A-40F8-BEC7-B4F6F78AFCD2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214402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BD2D37A-01EB-41A2-A60A-9303953F24CB}"/>
              </a:ext>
            </a:extLst>
          </p:cNvPr>
          <p:cNvSpPr/>
          <p:nvPr/>
        </p:nvSpPr>
        <p:spPr>
          <a:xfrm rot="2269807">
            <a:off x="6719146" y="2323333"/>
            <a:ext cx="2532266" cy="7579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Okay!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EE8BF1-D95A-4CC4-91F9-E955BD78613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8999" y="1675105"/>
            <a:ext cx="764319" cy="674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Google Shape;120;p17">
            <a:extLst>
              <a:ext uri="{FF2B5EF4-FFF2-40B4-BE49-F238E27FC236}">
                <a16:creationId xmlns:a16="http://schemas.microsoft.com/office/drawing/2014/main" id="{2807BE13-2DC9-4388-A6CE-7A5E51BA439E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353447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700F1E8-CB47-4547-9C56-EBC9B1A3E1B3}"/>
              </a:ext>
            </a:extLst>
          </p:cNvPr>
          <p:cNvSpPr/>
          <p:nvPr/>
        </p:nvSpPr>
        <p:spPr>
          <a:xfrm>
            <a:off x="4199021" y="4018547"/>
            <a:ext cx="3958390" cy="75798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트위터로부터 받아온 토큰 전달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E93D8E-CE5E-484E-8DC9-104914D4B23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4765" y="4629365"/>
            <a:ext cx="764319" cy="674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Google Shape;120;p17">
            <a:extLst>
              <a:ext uri="{FF2B5EF4-FFF2-40B4-BE49-F238E27FC236}">
                <a16:creationId xmlns:a16="http://schemas.microsoft.com/office/drawing/2014/main" id="{08EEF30D-80D5-41D5-85FE-066CC09F4B72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257978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E93D8E-CE5E-484E-8DC9-104914D4B23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1236" y="2005898"/>
            <a:ext cx="764319" cy="674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AAADACD-6D4C-4617-9344-E672D423BA66}"/>
              </a:ext>
            </a:extLst>
          </p:cNvPr>
          <p:cNvSpPr/>
          <p:nvPr/>
        </p:nvSpPr>
        <p:spPr>
          <a:xfrm rot="19318052">
            <a:off x="2976746" y="2517085"/>
            <a:ext cx="2396970" cy="6932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Did you gave this?</a:t>
            </a:r>
            <a:endParaRPr lang="ko-KR" altLang="en-US"/>
          </a:p>
        </p:txBody>
      </p:sp>
      <p:sp>
        <p:nvSpPr>
          <p:cNvPr id="14" name="Google Shape;120;p17">
            <a:extLst>
              <a:ext uri="{FF2B5EF4-FFF2-40B4-BE49-F238E27FC236}">
                <a16:creationId xmlns:a16="http://schemas.microsoft.com/office/drawing/2014/main" id="{F6E377E2-9EF5-449D-B403-5D57D9485F3C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107385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93F8D57C-6FC3-4D2D-8636-0AAF15AE2B67}"/>
              </a:ext>
            </a:extLst>
          </p:cNvPr>
          <p:cNvSpPr/>
          <p:nvPr/>
        </p:nvSpPr>
        <p:spPr>
          <a:xfrm rot="19311302">
            <a:off x="2863886" y="2599934"/>
            <a:ext cx="2323405" cy="67492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Okay!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3B99F3-135B-43CC-8D01-8F86EDE6E45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1236" y="2005898"/>
            <a:ext cx="764319" cy="674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79064D22-B96B-4B8F-9541-571533009BC8}"/>
              </a:ext>
            </a:extLst>
          </p:cNvPr>
          <p:cNvSpPr/>
          <p:nvPr/>
        </p:nvSpPr>
        <p:spPr>
          <a:xfrm>
            <a:off x="2753493" y="1553710"/>
            <a:ext cx="729351" cy="66173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20;p17">
            <a:extLst>
              <a:ext uri="{FF2B5EF4-FFF2-40B4-BE49-F238E27FC236}">
                <a16:creationId xmlns:a16="http://schemas.microsoft.com/office/drawing/2014/main" id="{8C064863-5C36-4B4D-8474-B9DA19D58732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59218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6E563D3-E04F-42BF-9DE1-FEF3A8D6074F}"/>
              </a:ext>
            </a:extLst>
          </p:cNvPr>
          <p:cNvSpPr/>
          <p:nvPr/>
        </p:nvSpPr>
        <p:spPr>
          <a:xfrm>
            <a:off x="4199021" y="3982452"/>
            <a:ext cx="3958390" cy="7579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Authorized token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1FBCAD-3768-4018-A99E-CA52F68062E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4765" y="5000121"/>
            <a:ext cx="764319" cy="674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A27F2FDD-FC29-403E-AADD-B076BD65FE99}"/>
              </a:ext>
            </a:extLst>
          </p:cNvPr>
          <p:cNvSpPr/>
          <p:nvPr/>
        </p:nvSpPr>
        <p:spPr>
          <a:xfrm>
            <a:off x="5367022" y="4547933"/>
            <a:ext cx="729351" cy="66173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20;p17">
            <a:extLst>
              <a:ext uri="{FF2B5EF4-FFF2-40B4-BE49-F238E27FC236}">
                <a16:creationId xmlns:a16="http://schemas.microsoft.com/office/drawing/2014/main" id="{28927B32-622E-4DA1-BD2F-A1CB30DF13C0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394953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700F1E8-CB47-4547-9C56-EBC9B1A3E1B3}"/>
              </a:ext>
            </a:extLst>
          </p:cNvPr>
          <p:cNvSpPr/>
          <p:nvPr/>
        </p:nvSpPr>
        <p:spPr>
          <a:xfrm rot="2234843">
            <a:off x="6629290" y="2251050"/>
            <a:ext cx="2559720" cy="75798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C4A6DB-7BA7-4B9A-904A-9640C344AD9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8859" y="1787693"/>
            <a:ext cx="764319" cy="674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F392579-82FE-4AEB-B790-6706D84B89C3}"/>
              </a:ext>
            </a:extLst>
          </p:cNvPr>
          <p:cNvSpPr/>
          <p:nvPr/>
        </p:nvSpPr>
        <p:spPr>
          <a:xfrm>
            <a:off x="7951116" y="1335505"/>
            <a:ext cx="729351" cy="66173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20;p17">
            <a:extLst>
              <a:ext uri="{FF2B5EF4-FFF2-40B4-BE49-F238E27FC236}">
                <a16:creationId xmlns:a16="http://schemas.microsoft.com/office/drawing/2014/main" id="{63D77062-9F07-41A9-9C56-100F4C716437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75181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26">
            <a:extLst>
              <a:ext uri="{FF2B5EF4-FFF2-40B4-BE49-F238E27FC236}">
                <a16:creationId xmlns:a16="http://schemas.microsoft.com/office/drawing/2014/main" id="{9800F0A2-35DE-48E8-BE2F-6DA40DFEDE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379" y="3778217"/>
            <a:ext cx="817305" cy="998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6C6A4-7FC6-4D53-86F6-C812339C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18" y="3558238"/>
            <a:ext cx="800100" cy="1438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37;p19">
            <a:extLst>
              <a:ext uri="{FF2B5EF4-FFF2-40B4-BE49-F238E27FC236}">
                <a16:creationId xmlns:a16="http://schemas.microsoft.com/office/drawing/2014/main" id="{018981AC-1879-4BC4-888A-BB3ECC97A1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641" y="1264398"/>
            <a:ext cx="1054443" cy="8892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64438-BC77-4A86-A6B8-DE8E006B5B1A}"/>
              </a:ext>
            </a:extLst>
          </p:cNvPr>
          <p:cNvSpPr txBox="1"/>
          <p:nvPr/>
        </p:nvSpPr>
        <p:spPr>
          <a:xfrm>
            <a:off x="2508582" y="4996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CD45-B349-47E7-B626-FA80F0CB3DEC}"/>
              </a:ext>
            </a:extLst>
          </p:cNvPr>
          <p:cNvSpPr txBox="1"/>
          <p:nvPr/>
        </p:nvSpPr>
        <p:spPr>
          <a:xfrm>
            <a:off x="8639602" y="499651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3th party app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CE81-8C2E-410B-B068-8B25BBB31008}"/>
              </a:ext>
            </a:extLst>
          </p:cNvPr>
          <p:cNvSpPr txBox="1"/>
          <p:nvPr/>
        </p:nvSpPr>
        <p:spPr>
          <a:xfrm>
            <a:off x="5650681" y="238729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twitter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BD2D37A-01EB-41A2-A60A-9303953F24CB}"/>
              </a:ext>
            </a:extLst>
          </p:cNvPr>
          <p:cNvSpPr/>
          <p:nvPr/>
        </p:nvSpPr>
        <p:spPr>
          <a:xfrm rot="2269807">
            <a:off x="6719146" y="2323333"/>
            <a:ext cx="2532266" cy="7579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Okay!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69EFC0-E1FC-4EF4-9543-D053174B9A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3218" y="1709026"/>
            <a:ext cx="800100" cy="7400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Google Shape;120;p17">
            <a:extLst>
              <a:ext uri="{FF2B5EF4-FFF2-40B4-BE49-F238E27FC236}">
                <a16:creationId xmlns:a16="http://schemas.microsoft.com/office/drawing/2014/main" id="{15D6F34F-AB98-411E-BDEB-ACF06A4EC308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 원리</a:t>
            </a:r>
          </a:p>
        </p:txBody>
      </p:sp>
    </p:spTree>
    <p:extLst>
      <p:ext uri="{BB962C8B-B14F-4D97-AF65-F5344CB8AC3E}">
        <p14:creationId xmlns:p14="http://schemas.microsoft.com/office/powerpoint/2010/main" val="1260084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46D38836-FCA5-4833-AD8D-86A3AD9FD7B0}"/>
              </a:ext>
            </a:extLst>
          </p:cNvPr>
          <p:cNvSpPr/>
          <p:nvPr/>
        </p:nvSpPr>
        <p:spPr>
          <a:xfrm>
            <a:off x="3531689" y="3152001"/>
            <a:ext cx="49209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4. OAuth 1.0 vs OAuth 2.0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83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401200" y="850500"/>
            <a:ext cx="1410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INDE</a:t>
            </a:r>
            <a:r>
              <a:rPr lang="en-US" sz="2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endParaRPr sz="2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811500" y="2060374"/>
            <a:ext cx="7460400" cy="3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OAuth</a:t>
            </a: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탄생 배경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OAuth 란?</a:t>
            </a: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OAuth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원리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1750"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OAuth 1.0 vs OAuth 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17">
            <a:extLst>
              <a:ext uri="{FF2B5EF4-FFF2-40B4-BE49-F238E27FC236}">
                <a16:creationId xmlns:a16="http://schemas.microsoft.com/office/drawing/2014/main" id="{FBE5B629-650F-495A-B228-28403E0A6B5C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6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OAuth 1.0 vs OAuth 2.0</a:t>
            </a:r>
            <a:endParaRPr lang="ko-KR" altLang="en-US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65BA5-8962-4FA7-856A-6780AF896EDE}"/>
              </a:ext>
            </a:extLst>
          </p:cNvPr>
          <p:cNvSpPr txBox="1"/>
          <p:nvPr/>
        </p:nvSpPr>
        <p:spPr>
          <a:xfrm>
            <a:off x="1888958" y="1888958"/>
            <a:ext cx="82055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용어 변경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모바일 환경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HTTPS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적용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Access token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만료기간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164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3;p27">
            <a:extLst>
              <a:ext uri="{FF2B5EF4-FFF2-40B4-BE49-F238E27FC236}">
                <a16:creationId xmlns:a16="http://schemas.microsoft.com/office/drawing/2014/main" id="{525FDFBC-7954-4869-AC9A-61812332173A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</a:pP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참고 자료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00097-EE47-4590-9C73-0E1A24960AA9}"/>
              </a:ext>
            </a:extLst>
          </p:cNvPr>
          <p:cNvSpPr txBox="1"/>
          <p:nvPr/>
        </p:nvSpPr>
        <p:spPr>
          <a:xfrm>
            <a:off x="1491916" y="1982450"/>
            <a:ext cx="94688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Naver D2 :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https://d2.naver.com/helloworld/24942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jengolbeck, OAuth - what it is and how it works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https://www.youtube.com/watch?v=SXDce0e3Ue4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위키백과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6"/>
              </a:rPr>
              <a:t>https://ko.wikipedia.org/wiki/OAuth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OAuth 2.0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인증이란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7"/>
              </a:rPr>
              <a:t>https://hajiz.tistory.com/entry/OAuth</a:t>
            </a: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5279452" y="3152001"/>
            <a:ext cx="142539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ㄲ ㅡ ㅌ</a:t>
            </a:r>
            <a:endParaRPr sz="3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977012" y="3152001"/>
            <a:ext cx="403027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OAuth 탄생 배경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 OAuth 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탄생 배경</a:t>
            </a: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600" y="1663127"/>
            <a:ext cx="5847625" cy="3134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20" y="1268361"/>
            <a:ext cx="6269253" cy="4321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Google Shape;120;p17">
            <a:extLst>
              <a:ext uri="{FF2B5EF4-FFF2-40B4-BE49-F238E27FC236}">
                <a16:creationId xmlns:a16="http://schemas.microsoft.com/office/drawing/2014/main" id="{CAF8F54A-8365-4EAE-A7F3-5F1F1E23BC72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 OAuth 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탄생 배경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325" y="2648028"/>
            <a:ext cx="1567600" cy="1266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8" name="Google Shape;138;p19"/>
          <p:cNvSpPr txBox="1"/>
          <p:nvPr/>
        </p:nvSpPr>
        <p:spPr>
          <a:xfrm>
            <a:off x="3802875" y="2502400"/>
            <a:ext cx="7683600" cy="1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-"/>
            </a:pPr>
            <a:r>
              <a:rPr lang="en-US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2006년, 트위터에서 OpenID 적용을 논의중</a:t>
            </a:r>
            <a:endParaRPr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-"/>
            </a:pPr>
            <a:r>
              <a:rPr lang="en-US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같은 시기에 Ma.gonlia는 회원이 OpenID로 대시보드에서 서비스에 접근할 수 있는 방법 필요</a:t>
            </a:r>
            <a:endParaRPr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-"/>
            </a:pPr>
            <a:r>
              <a:rPr lang="en-US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접근 위임에 대한 표준이 없음</a:t>
            </a:r>
            <a:endParaRPr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Char char="-"/>
            </a:pPr>
            <a:r>
              <a:rPr lang="en-US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2007년 OAuth 초안 발표</a:t>
            </a:r>
            <a:endParaRPr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Google Shape;120;p17">
            <a:extLst>
              <a:ext uri="{FF2B5EF4-FFF2-40B4-BE49-F238E27FC236}">
                <a16:creationId xmlns:a16="http://schemas.microsoft.com/office/drawing/2014/main" id="{B58F2A70-94D7-419B-8CB4-6E5345AE4322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 OAuth 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탄생 배경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46D38836-FCA5-4833-AD8D-86A3AD9FD7B0}"/>
              </a:ext>
            </a:extLst>
          </p:cNvPr>
          <p:cNvSpPr/>
          <p:nvPr/>
        </p:nvSpPr>
        <p:spPr>
          <a:xfrm>
            <a:off x="4885088" y="3152001"/>
            <a:ext cx="221411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2. 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OAuth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5873676" y="3228945"/>
            <a:ext cx="55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로그인을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편리하게</a:t>
            </a: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해주는 기술?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751039" y="3113529"/>
            <a:ext cx="15246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OAuth</a:t>
            </a:r>
            <a:endParaRPr sz="3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6" name="Google Shape;120;p17">
            <a:extLst>
              <a:ext uri="{FF2B5EF4-FFF2-40B4-BE49-F238E27FC236}">
                <a16:creationId xmlns:a16="http://schemas.microsoft.com/office/drawing/2014/main" id="{CF364587-B335-4441-8756-52A1B60FB6C0}"/>
              </a:ext>
            </a:extLst>
          </p:cNvPr>
          <p:cNvSpPr txBox="1"/>
          <p:nvPr/>
        </p:nvSpPr>
        <p:spPr>
          <a:xfrm>
            <a:off x="627478" y="611358"/>
            <a:ext cx="2885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7F7F7F"/>
              </a:buClr>
              <a:buSzPts val="3000"/>
            </a:pP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OAuth</a:t>
            </a:r>
            <a:r>
              <a:rPr lang="ko-KR" altLang="en-US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1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1206</Words>
  <Application>Microsoft Office PowerPoint</Application>
  <PresentationFormat>와이드스크린</PresentationFormat>
  <Paragraphs>227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진태</cp:lastModifiedBy>
  <cp:revision>12</cp:revision>
  <dcterms:modified xsi:type="dcterms:W3CDTF">2020-08-15T02:56:08Z</dcterms:modified>
</cp:coreProperties>
</file>