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80" r:id="rId9"/>
    <p:sldId id="282" r:id="rId10"/>
    <p:sldId id="281" r:id="rId11"/>
    <p:sldId id="294" r:id="rId12"/>
    <p:sldId id="283" r:id="rId13"/>
    <p:sldId id="285" r:id="rId14"/>
    <p:sldId id="286" r:id="rId15"/>
    <p:sldId id="279" r:id="rId16"/>
    <p:sldId id="295" r:id="rId17"/>
    <p:sldId id="284" r:id="rId18"/>
    <p:sldId id="287" r:id="rId19"/>
    <p:sldId id="291" r:id="rId20"/>
    <p:sldId id="288" r:id="rId21"/>
    <p:sldId id="293" r:id="rId22"/>
    <p:sldId id="289" r:id="rId23"/>
    <p:sldId id="292" r:id="rId24"/>
    <p:sldId id="290" r:id="rId25"/>
    <p:sldId id="296" r:id="rId26"/>
    <p:sldId id="298" r:id="rId27"/>
    <p:sldId id="299" r:id="rId28"/>
    <p:sldId id="300" r:id="rId29"/>
    <p:sldId id="297" r:id="rId30"/>
    <p:sldId id="301" r:id="rId31"/>
    <p:sldId id="302" r:id="rId32"/>
    <p:sldId id="275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진태" initials="이진" lastIdx="1" clrIdx="0">
    <p:extLst>
      <p:ext uri="{19B8F6BF-5375-455C-9EA6-DF929625EA0E}">
        <p15:presenceInfo xmlns:p15="http://schemas.microsoft.com/office/powerpoint/2012/main" userId="0dbbd9c76d14f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7255B-A5D1-4500-83E6-1705E8CAEA46}">
  <a:tblStyle styleId="{AAF7255B-A5D1-4500-83E6-1705E8CAE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7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fishing.co.kr/member/login.ph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thbundo.blogspot.com/2015/09/http-1-http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HTTPS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가 등장한 이유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80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228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hlinkClick r:id="rId3"/>
              </a:rPr>
              <a:t>http://www.kofishing.co.kr/member/login.php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fiddler</a:t>
            </a:r>
            <a:r>
              <a:rPr lang="ko-KR" altLang="en-US"/>
              <a:t>로 보여줄 것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요청사항을 적어서 보내면 서버가 거기 적힌대로 페이지 만들어서 돌려보내는 것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브라우저는 돌려받은 데이터를 바탕으로 웹 페이지를 시각화 해주는 도구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바디는 한 칸 띄는걸로 구분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96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이외에도 많은데 너무 많아서 하나씩 다 살펴보고 외울 필요까지는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적당히 보고 이해할 수 있을 정도면 충분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마지막에 쿠키와 세션에 대해서도 알아보기를 추천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0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Etag</a:t>
            </a:r>
            <a:r>
              <a:rPr lang="ko-KR" altLang="en-US"/>
              <a:t>는 </a:t>
            </a:r>
            <a:r>
              <a:rPr lang="en-US" altLang="ko-KR"/>
              <a:t>checksum</a:t>
            </a:r>
            <a:r>
              <a:rPr lang="ko-KR" altLang="en-US"/>
              <a:t>과 같은 역할</a:t>
            </a:r>
            <a:r>
              <a:rPr lang="en-US" altLang="ko-KR"/>
              <a:t>. </a:t>
            </a:r>
            <a:r>
              <a:rPr lang="ko-KR" altLang="en-US"/>
              <a:t>변조 확인</a:t>
            </a:r>
            <a:r>
              <a:rPr lang="en-US" altLang="ko-KR"/>
              <a:t>. </a:t>
            </a:r>
            <a:r>
              <a:rPr lang="ko-KR" altLang="en-US"/>
              <a:t>같은 주소의 변경되지 않은 자원은 같은 </a:t>
            </a:r>
            <a:r>
              <a:rPr lang="en-US" altLang="ko-KR"/>
              <a:t>Etag </a:t>
            </a:r>
            <a:r>
              <a:rPr lang="ko-KR" altLang="en-US"/>
              <a:t>값을 가짐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Etag</a:t>
            </a:r>
            <a:r>
              <a:rPr lang="ko-KR" altLang="en-US"/>
              <a:t>값이 변경되면 캐시를 지우고 새로운 컨텐츠를 받아들인다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17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vs patch : </a:t>
            </a:r>
            <a:r>
              <a:rPr lang="ko-KR" altLang="en-US"/>
              <a:t>전체 </a:t>
            </a:r>
            <a:r>
              <a:rPr lang="en-US" altLang="ko-KR"/>
              <a:t>vs </a:t>
            </a:r>
            <a:r>
              <a:rPr lang="ko-KR" altLang="en-US"/>
              <a:t>부분갱신</a:t>
            </a:r>
            <a:r>
              <a:rPr lang="en-US" altLang="ko-KR"/>
              <a:t>. </a:t>
            </a:r>
            <a:r>
              <a:rPr lang="ko-KR" altLang="en-US"/>
              <a:t>개발자의 실수를 방지하기 위해서 </a:t>
            </a:r>
            <a:r>
              <a:rPr lang="en-US" altLang="ko-KR"/>
              <a:t>patch </a:t>
            </a:r>
            <a:r>
              <a:rPr lang="ko-KR" altLang="en-US"/>
              <a:t>사용 권장</a:t>
            </a:r>
            <a:r>
              <a:rPr lang="en-US" altLang="ko-KR"/>
              <a:t>. </a:t>
            </a:r>
            <a:r>
              <a:rPr lang="ko-KR" altLang="en-US"/>
              <a:t>잘못 쓰면 골로감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response</a:t>
            </a:r>
            <a:r>
              <a:rPr lang="ko-KR" altLang="en-US"/>
              <a:t>에는 메소드가 없나</a:t>
            </a:r>
            <a:r>
              <a:rPr lang="en-US" altLang="ko-KR"/>
              <a:t>? </a:t>
            </a:r>
            <a:r>
              <a:rPr lang="ko-KR" altLang="en-US"/>
              <a:t>당연히 </a:t>
            </a:r>
            <a:r>
              <a:rPr lang="en-US" altLang="ko-KR"/>
              <a:t>‘</a:t>
            </a:r>
            <a:r>
              <a:rPr lang="ko-KR" altLang="en-US"/>
              <a:t>이런 요청 처리 해주세요</a:t>
            </a:r>
            <a:r>
              <a:rPr lang="en-US" altLang="ko-KR"/>
              <a:t>’</a:t>
            </a:r>
            <a:r>
              <a:rPr lang="ko-KR" altLang="en-US"/>
              <a:t>에 대한 것이 </a:t>
            </a:r>
            <a:r>
              <a:rPr lang="en-US" altLang="ko-KR"/>
              <a:t>‘</a:t>
            </a:r>
            <a:r>
              <a:rPr lang="ko-KR" altLang="en-US"/>
              <a:t>메소드＇이니</a:t>
            </a:r>
            <a:r>
              <a:rPr lang="en-US" altLang="ko-KR"/>
              <a:t>, </a:t>
            </a:r>
            <a:r>
              <a:rPr lang="ko-KR" altLang="en-US"/>
              <a:t>그에 따라 처리해주기만 하면 되는 </a:t>
            </a:r>
            <a:r>
              <a:rPr lang="en-US" altLang="ko-KR"/>
              <a:t>response</a:t>
            </a:r>
            <a:r>
              <a:rPr lang="ko-KR" altLang="en-US"/>
              <a:t>에 메소드가 필요 없음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923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925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vs patch : </a:t>
            </a:r>
            <a:r>
              <a:rPr lang="ko-KR" altLang="en-US"/>
              <a:t>전체 </a:t>
            </a:r>
            <a:r>
              <a:rPr lang="en-US" altLang="ko-KR"/>
              <a:t>vs </a:t>
            </a:r>
            <a:r>
              <a:rPr lang="ko-KR" altLang="en-US"/>
              <a:t>부분갱신</a:t>
            </a:r>
            <a:r>
              <a:rPr lang="en-US" altLang="ko-KR"/>
              <a:t>. </a:t>
            </a:r>
            <a:r>
              <a:rPr lang="ko-KR" altLang="en-US"/>
              <a:t>개발자의 실수를 방지하기 위해서 </a:t>
            </a:r>
            <a:r>
              <a:rPr lang="en-US" altLang="ko-KR"/>
              <a:t>patch </a:t>
            </a:r>
            <a:r>
              <a:rPr lang="ko-KR" altLang="en-US"/>
              <a:t>사용 권장</a:t>
            </a:r>
            <a:r>
              <a:rPr lang="en-US" altLang="ko-KR"/>
              <a:t>. </a:t>
            </a:r>
            <a:r>
              <a:rPr lang="ko-KR" altLang="en-US"/>
              <a:t>잘못 쓰면 골로감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response</a:t>
            </a:r>
            <a:r>
              <a:rPr lang="ko-KR" altLang="en-US"/>
              <a:t>에는 메소드가 없나</a:t>
            </a:r>
            <a:r>
              <a:rPr lang="en-US" altLang="ko-KR"/>
              <a:t>? </a:t>
            </a:r>
            <a:r>
              <a:rPr lang="ko-KR" altLang="en-US"/>
              <a:t>당연히 </a:t>
            </a:r>
            <a:r>
              <a:rPr lang="en-US" altLang="ko-KR"/>
              <a:t>‘</a:t>
            </a:r>
            <a:r>
              <a:rPr lang="ko-KR" altLang="en-US"/>
              <a:t>이런 요청 처리 해주세요</a:t>
            </a:r>
            <a:r>
              <a:rPr lang="en-US" altLang="ko-KR"/>
              <a:t>’</a:t>
            </a:r>
            <a:r>
              <a:rPr lang="ko-KR" altLang="en-US"/>
              <a:t>에 대한 것이 </a:t>
            </a:r>
            <a:r>
              <a:rPr lang="en-US" altLang="ko-KR"/>
              <a:t>‘</a:t>
            </a:r>
            <a:r>
              <a:rPr lang="ko-KR" altLang="en-US"/>
              <a:t>메소드＇이니</a:t>
            </a:r>
            <a:r>
              <a:rPr lang="en-US" altLang="ko-KR"/>
              <a:t>, </a:t>
            </a:r>
            <a:r>
              <a:rPr lang="ko-KR" altLang="en-US"/>
              <a:t>그에 따라 처리해주기만 하면 되는 </a:t>
            </a:r>
            <a:r>
              <a:rPr lang="en-US" altLang="ko-KR"/>
              <a:t>response</a:t>
            </a:r>
            <a:r>
              <a:rPr lang="ko-KR" altLang="en-US"/>
              <a:t>에 메소드가 필요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22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0.9</a:t>
            </a:r>
            <a:r>
              <a:rPr lang="ko-KR" altLang="en-US"/>
              <a:t>는 최초의 문서화된 </a:t>
            </a:r>
            <a:r>
              <a:rPr lang="en-US" altLang="ko-KR"/>
              <a:t>HTTP</a:t>
            </a:r>
            <a:r>
              <a:rPr lang="ko-KR" altLang="en-US"/>
              <a:t>와 </a:t>
            </a:r>
            <a:r>
              <a:rPr lang="en-US" altLang="ko-KR"/>
              <a:t>HTTP1.0</a:t>
            </a:r>
            <a:r>
              <a:rPr lang="ko-KR" altLang="en-US"/>
              <a:t>을 구분하기 위해 붙인 명칭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원래 </a:t>
            </a:r>
            <a:r>
              <a:rPr lang="en-US"/>
              <a:t>HTML  </a:t>
            </a:r>
            <a:r>
              <a:rPr lang="ko-KR" altLang="en-US"/>
              <a:t>송수신 목적이었기 때문에 </a:t>
            </a:r>
            <a:r>
              <a:rPr lang="en-US" altLang="ko-KR"/>
              <a:t>‘</a:t>
            </a:r>
            <a:r>
              <a:rPr lang="ko-KR" altLang="en-US"/>
              <a:t>하이퍼텍스트 전송 프로토콜</a:t>
            </a:r>
            <a:r>
              <a:rPr lang="en-US" altLang="ko-KR"/>
              <a:t>’ </a:t>
            </a:r>
            <a:r>
              <a:rPr lang="ko-KR" altLang="en-US"/>
              <a:t>이라는 이름으로 지은 것</a:t>
            </a:r>
            <a:r>
              <a:rPr lang="en-US" altLang="ko-KR"/>
              <a:t>. HTML</a:t>
            </a:r>
            <a:r>
              <a:rPr lang="ko-KR" altLang="en-US"/>
              <a:t>만 전송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상태 코드가 없으니 제대로 송수신이 된 것인지 알 수가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71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0.9</a:t>
            </a:r>
            <a:r>
              <a:rPr lang="ko-KR" altLang="en-US"/>
              <a:t>는 최초의 문서화된 </a:t>
            </a:r>
            <a:r>
              <a:rPr lang="en-US" altLang="ko-KR"/>
              <a:t>HTTP</a:t>
            </a:r>
            <a:r>
              <a:rPr lang="ko-KR" altLang="en-US"/>
              <a:t>와 </a:t>
            </a:r>
            <a:r>
              <a:rPr lang="en-US" altLang="ko-KR"/>
              <a:t>HTTP1.0</a:t>
            </a:r>
            <a:r>
              <a:rPr lang="ko-KR" altLang="en-US"/>
              <a:t>을 구분하기 위해 붙인 명칭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원래 </a:t>
            </a:r>
            <a:r>
              <a:rPr lang="en-US"/>
              <a:t>HTML  </a:t>
            </a:r>
            <a:r>
              <a:rPr lang="ko-KR" altLang="en-US"/>
              <a:t>송수신 목적이었기 때문에 </a:t>
            </a:r>
            <a:r>
              <a:rPr lang="en-US" altLang="ko-KR"/>
              <a:t>‘</a:t>
            </a:r>
            <a:r>
              <a:rPr lang="ko-KR" altLang="en-US"/>
              <a:t>하이퍼텍스트 전송 프로토콜</a:t>
            </a:r>
            <a:r>
              <a:rPr lang="en-US" altLang="ko-KR"/>
              <a:t>’ </a:t>
            </a:r>
            <a:r>
              <a:rPr lang="ko-KR" altLang="en-US"/>
              <a:t>이라는 이름으로 지은 것</a:t>
            </a:r>
            <a:r>
              <a:rPr lang="en-US" altLang="ko-KR"/>
              <a:t>. HTML</a:t>
            </a:r>
            <a:r>
              <a:rPr lang="ko-KR" altLang="en-US"/>
              <a:t>만 전송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상태 코드가 없으니 제대로 송수신이 된 것인지 알 수가 없음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97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 개념 도입</a:t>
            </a:r>
            <a:r>
              <a:rPr lang="en-US" altLang="ko-KR"/>
              <a:t>, </a:t>
            </a:r>
            <a:r>
              <a:rPr lang="ko-KR" altLang="en-US"/>
              <a:t>특히 </a:t>
            </a:r>
            <a:r>
              <a:rPr lang="en-US" altLang="ko-KR"/>
              <a:t>Content-Type </a:t>
            </a:r>
            <a:r>
              <a:rPr lang="ko-KR" altLang="en-US"/>
              <a:t>덕분에 </a:t>
            </a:r>
            <a:r>
              <a:rPr lang="en-US" altLang="ko-KR"/>
              <a:t>HTMl </a:t>
            </a:r>
            <a:r>
              <a:rPr lang="ko-KR" altLang="en-US"/>
              <a:t>이외의 다른 문서형식도 전송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지속 연결</a:t>
            </a:r>
            <a:r>
              <a:rPr lang="en-US" altLang="ko-KR"/>
              <a:t>(Persistence)</a:t>
            </a:r>
            <a:r>
              <a:rPr lang="ko-KR" altLang="en-US"/>
              <a:t>은 </a:t>
            </a:r>
            <a:r>
              <a:rPr lang="en-US" altLang="ko-KR"/>
              <a:t>HTTP1.0</a:t>
            </a:r>
            <a:r>
              <a:rPr lang="ko-KR" altLang="en-US"/>
              <a:t>에서 소개되었으나 모든 시스템이 이를 지원할 수 있는 것이 아니어서 </a:t>
            </a:r>
            <a:r>
              <a:rPr lang="en-US" altLang="ko-KR"/>
              <a:t>1.1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와서야 기본 기능이 되었다</a:t>
            </a:r>
            <a:r>
              <a:rPr lang="en-US" altLang="ko-KR"/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1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030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헤더 개념 도입</a:t>
            </a:r>
            <a:r>
              <a:rPr lang="en-US" altLang="ko-KR"/>
              <a:t>, </a:t>
            </a:r>
            <a:r>
              <a:rPr lang="ko-KR" altLang="en-US"/>
              <a:t>특히 </a:t>
            </a:r>
            <a:r>
              <a:rPr lang="en-US" altLang="ko-KR"/>
              <a:t>Content-Type </a:t>
            </a:r>
            <a:r>
              <a:rPr lang="ko-KR" altLang="en-US"/>
              <a:t>덕분에 </a:t>
            </a:r>
            <a:r>
              <a:rPr lang="en-US" altLang="ko-KR"/>
              <a:t>HTMl </a:t>
            </a:r>
            <a:r>
              <a:rPr lang="ko-KR" altLang="en-US"/>
              <a:t>이외의 다른 문서형식도 전송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hlinkClick r:id="rId3"/>
              </a:rPr>
              <a:t>http://withbundo.blogspot.com/2015/09/http-1-http.html</a:t>
            </a:r>
            <a:r>
              <a:rPr lang="en-US" altLang="ko-KR"/>
              <a:t> : </a:t>
            </a:r>
            <a:r>
              <a:rPr lang="ko-KR" altLang="en-US"/>
              <a:t>파이프라이닝</a:t>
            </a:r>
            <a:r>
              <a:rPr lang="en-US" altLang="ko-KR"/>
              <a:t>, </a:t>
            </a:r>
            <a:r>
              <a:rPr lang="ko-KR" altLang="en-US"/>
              <a:t>지속 연결 그림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026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요청</a:t>
            </a:r>
            <a:r>
              <a:rPr lang="en-US" altLang="ko-KR"/>
              <a:t>1 -&gt; </a:t>
            </a:r>
            <a:r>
              <a:rPr lang="ko-KR" altLang="en-US"/>
              <a:t>응답</a:t>
            </a:r>
            <a:r>
              <a:rPr lang="en-US" altLang="ko-KR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요청</a:t>
            </a:r>
            <a:r>
              <a:rPr lang="en-US" altLang="ko-KR"/>
              <a:t>2</a:t>
            </a:r>
            <a:r>
              <a:rPr lang="en-US" altLang="ko-KR">
                <a:sym typeface="Wingdings" panose="05000000000000000000" pitchFamily="2" charset="2"/>
              </a:rPr>
              <a:t> -&gt; </a:t>
            </a:r>
            <a:r>
              <a:rPr lang="ko-KR" altLang="en-US">
                <a:sym typeface="Wingdings" panose="05000000000000000000" pitchFamily="2" charset="2"/>
              </a:rPr>
              <a:t>응답</a:t>
            </a:r>
            <a:r>
              <a:rPr lang="en-US" altLang="ko-KR">
                <a:sym typeface="Wingdings" panose="05000000000000000000" pitchFamily="2" charset="2"/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ym typeface="Wingdings" panose="05000000000000000000" pitchFamily="2" charset="2"/>
              </a:rPr>
              <a:t>이런 순차적 처리가 요구되었으나</a:t>
            </a:r>
            <a:endParaRPr lang="en-US" altLang="ko-KR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ym typeface="Wingdings" panose="05000000000000000000" pitchFamily="2" charset="2"/>
              </a:rPr>
              <a:t>2.0</a:t>
            </a:r>
            <a:r>
              <a:rPr lang="ko-KR" altLang="en-US">
                <a:sym typeface="Wingdings" panose="05000000000000000000" pitchFamily="2" charset="2"/>
              </a:rPr>
              <a:t>에서는 동시 처리가 가능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Wingdings" panose="05000000000000000000" pitchFamily="2" charset="2"/>
              </a:rPr>
              <a:t>RTT</a:t>
            </a:r>
            <a:r>
              <a:rPr lang="ko-KR" altLang="en-US">
                <a:sym typeface="Wingdings" panose="05000000000000000000" pitchFamily="2" charset="2"/>
              </a:rPr>
              <a:t>는 패킷이 돌아오는데 걸리는 시간</a:t>
            </a:r>
            <a:r>
              <a:rPr lang="en-US" altLang="ko-KR">
                <a:sym typeface="Wingdings" panose="05000000000000000000" pitchFamily="2" charset="2"/>
              </a:rPr>
              <a:t>. RTT</a:t>
            </a:r>
            <a:r>
              <a:rPr lang="ko-KR" altLang="en-US">
                <a:sym typeface="Wingdings" panose="05000000000000000000" pitchFamily="2" charset="2"/>
              </a:rPr>
              <a:t> 크다 </a:t>
            </a:r>
            <a:r>
              <a:rPr lang="en-US" altLang="ko-KR">
                <a:sym typeface="Wingdings" panose="05000000000000000000" pitchFamily="2" charset="2"/>
              </a:rPr>
              <a:t>= </a:t>
            </a:r>
            <a:r>
              <a:rPr lang="ko-KR" altLang="en-US">
                <a:sym typeface="Wingdings" panose="05000000000000000000" pitchFamily="2" charset="2"/>
              </a:rPr>
              <a:t>느리다는 소리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566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텍스트는 사람이 이해하기 좋은 것이고</a:t>
            </a:r>
            <a:r>
              <a:rPr lang="en-US" altLang="ko-KR"/>
              <a:t>, </a:t>
            </a:r>
            <a:r>
              <a:rPr lang="ko-KR" altLang="en-US"/>
              <a:t>바이너리는 컴퓨터가 이해하기 좋은 것이니 리소스를 바이너리로 주고받으면 성능상 이점을 가질 수 있음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Multiplexed Streams : TCP </a:t>
            </a:r>
            <a:r>
              <a:rPr lang="ko-KR" altLang="en-US"/>
              <a:t>연결 한 번에 여러 번의 </a:t>
            </a:r>
            <a:r>
              <a:rPr lang="en-US" altLang="ko-KR"/>
              <a:t>HTTP </a:t>
            </a:r>
            <a:r>
              <a:rPr lang="ko-KR" altLang="en-US"/>
              <a:t>송수신 가능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571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17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GET/POST </a:t>
            </a:r>
            <a:r>
              <a:rPr lang="ko-KR" altLang="en-US"/>
              <a:t>외에는 거의 쓰이지 않음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CRUD(Create, Read, Update, Delete) </a:t>
            </a:r>
            <a:r>
              <a:rPr lang="ko-KR" altLang="en-US"/>
              <a:t>에 필요한 메소드를 만들어 두었는데 쓰지를 않다가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정해진 메소드를 제대로 활용하자는 뜻에서 시작된 페러다임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단</a:t>
            </a:r>
            <a:r>
              <a:rPr lang="en-US" altLang="ko-KR"/>
              <a:t>, REST</a:t>
            </a:r>
            <a:r>
              <a:rPr lang="ko-KR" altLang="en-US"/>
              <a:t>에 대한 표준이 따로 존재하지는 않음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일반적으로 이렇게 쓰자 정도</a:t>
            </a:r>
            <a:r>
              <a:rPr lang="en-US" altLang="ko-KR"/>
              <a:t>.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803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기존 방식은 동작 모드에 대한 필드 파라미터를 따로 지정해야 함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RESTful API</a:t>
            </a:r>
            <a:r>
              <a:rPr lang="ko-KR" altLang="en-US"/>
              <a:t>는 제어하려는 리소스가 무엇인지</a:t>
            </a:r>
            <a:r>
              <a:rPr lang="en-US" altLang="ko-KR"/>
              <a:t>(72</a:t>
            </a:r>
            <a:r>
              <a:rPr lang="ko-KR" altLang="en-US"/>
              <a:t>번 글</a:t>
            </a:r>
            <a:r>
              <a:rPr lang="en-US" altLang="ko-KR"/>
              <a:t>), </a:t>
            </a:r>
            <a:r>
              <a:rPr lang="ko-KR" altLang="en-US"/>
              <a:t>어떤 동작을 할 것인지</a:t>
            </a:r>
            <a:r>
              <a:rPr lang="en-US" altLang="ko-KR"/>
              <a:t>(CRUD)</a:t>
            </a:r>
            <a:r>
              <a:rPr lang="ko-KR" altLang="en-US"/>
              <a:t>가 </a:t>
            </a:r>
            <a:r>
              <a:rPr lang="en-US" altLang="ko-KR"/>
              <a:t>HTTP </a:t>
            </a:r>
            <a:r>
              <a:rPr lang="ko-KR" altLang="en-US"/>
              <a:t>메소드를 통해 명시되고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 눈에 보기에도 간결함에 차이가 있음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03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기존에 </a:t>
            </a:r>
            <a:r>
              <a:rPr lang="en-US" altLang="ko-KR"/>
              <a:t>5xx 4xx </a:t>
            </a:r>
            <a:r>
              <a:rPr lang="ko-KR" altLang="en-US"/>
              <a:t>등으로 대충 어떤 부류의 응답 에러임을 나타내는 정도에서 그쳤다면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RESTful API </a:t>
            </a:r>
            <a:r>
              <a:rPr lang="ko-KR" altLang="en-US"/>
              <a:t>컨셉에서는 상태 코드를 명확히 사용할 것을 권장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500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80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클라이언트가 서버로부터 데이터를 효율적으로 가져오는 것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r>
              <a:rPr lang="ko-KR" altLang="en-US"/>
              <a:t>은 백엔드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)</a:t>
            </a:r>
            <a:r>
              <a:rPr lang="ko-KR" altLang="en-US"/>
              <a:t>에서 사용</a:t>
            </a:r>
            <a:r>
              <a:rPr lang="en-US" altLang="ko-KR"/>
              <a:t>, GQL</a:t>
            </a:r>
            <a:r>
              <a:rPr lang="ko-KR" altLang="en-US"/>
              <a:t>은 클라이언트에서 사용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705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REST: </a:t>
            </a:r>
            <a:r>
              <a:rPr lang="ko-KR" altLang="en-US"/>
              <a:t>어느 게시글의 정보를 가져오기 위해 글</a:t>
            </a:r>
            <a:r>
              <a:rPr lang="en-US" altLang="ko-KR"/>
              <a:t>/</a:t>
            </a:r>
            <a:r>
              <a:rPr lang="ko-KR" altLang="en-US"/>
              <a:t>댓글</a:t>
            </a:r>
            <a:r>
              <a:rPr lang="en-US" altLang="ko-KR"/>
              <a:t>/</a:t>
            </a:r>
            <a:r>
              <a:rPr lang="ko-KR" altLang="en-US"/>
              <a:t>작성자에 대한 </a:t>
            </a:r>
            <a:r>
              <a:rPr lang="en-US" altLang="ko-KR"/>
              <a:t>REST API</a:t>
            </a:r>
            <a:r>
              <a:rPr lang="ko-KR" altLang="en-US"/>
              <a:t>가 각각 필요</a:t>
            </a:r>
            <a:r>
              <a:rPr lang="en-US" altLang="ko-KR"/>
              <a:t>. endpoint </a:t>
            </a:r>
            <a:r>
              <a:rPr lang="ko-KR" altLang="en-US"/>
              <a:t>많아지고 복잡해짐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GraphQL: </a:t>
            </a:r>
            <a:r>
              <a:rPr lang="ko-KR" altLang="en-US"/>
              <a:t>게시글과 관련된 정보를 한 번에 취합하여 획득 가능</a:t>
            </a:r>
            <a:r>
              <a:rPr lang="en-US" altLang="ko-KR"/>
              <a:t>. </a:t>
            </a:r>
            <a:r>
              <a:rPr lang="ko-KR" altLang="en-US"/>
              <a:t>하나의 </a:t>
            </a:r>
            <a:r>
              <a:rPr lang="en-US" altLang="ko-KR"/>
              <a:t>endpoint</a:t>
            </a:r>
            <a:r>
              <a:rPr lang="ko-KR" altLang="en-US"/>
              <a:t>로 관련 정보 받아보기 가능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099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49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14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오디오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동영상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텍스트 등을 구분하지 않고 데이터를 전송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13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하이퍼텍스트 컨셉</a:t>
            </a:r>
            <a:br>
              <a:rPr lang="en-US" altLang="ko-KR"/>
            </a:br>
            <a:r>
              <a:rPr lang="ko-KR" altLang="en-US"/>
              <a:t>연결점을 </a:t>
            </a:r>
            <a:r>
              <a:rPr lang="en-US" altLang="ko-KR"/>
              <a:t>‘</a:t>
            </a:r>
            <a:r>
              <a:rPr lang="ko-KR" altLang="en-US"/>
              <a:t>링크</a:t>
            </a:r>
            <a:r>
              <a:rPr lang="en-US" altLang="ko-KR"/>
              <a:t>’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우리가 익숙한건 하이퍼링크기능</a:t>
            </a:r>
            <a:r>
              <a:rPr lang="en-US" altLang="ko-KR"/>
              <a:t>. </a:t>
            </a:r>
            <a:r>
              <a:rPr lang="ko-KR" altLang="en-US"/>
              <a:t>마우스 오른쪽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익숙해서 의식하지 못한 것 뿐</a:t>
            </a:r>
            <a:endParaRPr lang="en-US" altLang="ko-KR"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37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1.0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은 세션 지속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x.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매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마다 번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커넥션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종료 필요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1.1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은 세션 지속을 기본으로 지원함 한 번만 맺으면 됨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왜 하이퍼텍스트 하이퍼텍스트 하냐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?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원래는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HTML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전달 목적이었기 때문에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27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HTTP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기반의 프로토콜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통신을 위해서 </a:t>
            </a: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TCP </a:t>
            </a:r>
            <a:r>
              <a:rPr lang="ko-KR" altLang="en-US" sz="1200" b="0" i="0" u="none" strike="noStrike" cap="none">
                <a:solidFill>
                  <a:schemeClr val="dk1"/>
                </a:solidFill>
                <a:effectLst/>
                <a:latin typeface="Malgun Gothic"/>
                <a:ea typeface="Malgun Gothic"/>
                <a:cs typeface="Malgun Gothic"/>
                <a:sym typeface="Malgun Gothic"/>
              </a:rPr>
              <a:t>커넥션이 먼저 필요</a:t>
            </a:r>
            <a:endParaRPr lang="en-US" altLang="ko-KR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sz="1200" b="0" i="0" u="none" strike="noStrike" cap="none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77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6F6"/>
            </a:gs>
            <a:gs pos="60000">
              <a:srgbClr val="F6F6F6"/>
            </a:gs>
            <a:gs pos="87000">
              <a:schemeClr val="lt2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xx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facebook.com/Taeknic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blog.naver.com/ilikebigmac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TAEKnica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intaeboard.com/baord/free_board.php?idx=72&amp;mod=modif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jintaeboard.com/freeboard/72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intaeboard.com/board/free_board.php?idx=72&amp;mod=read" TargetMode="External"/><Relationship Id="rId5" Type="http://schemas.openxmlformats.org/officeDocument/2006/relationships/hyperlink" Target="http://www.jintaeboard.com/freeboard" TargetMode="External"/><Relationship Id="rId10" Type="http://schemas.openxmlformats.org/officeDocument/2006/relationships/hyperlink" Target="http://www.jintaeboard.com/free_board/72" TargetMode="External"/><Relationship Id="rId4" Type="http://schemas.openxmlformats.org/officeDocument/2006/relationships/hyperlink" Target="http://www.jintaeboard.com/board/free_board.php?idx=72&amp;mod=write" TargetMode="External"/><Relationship Id="rId9" Type="http://schemas.openxmlformats.org/officeDocument/2006/relationships/hyperlink" Target="http://www.jintaeboard.com/free_board.php?idx=72&amp;mod=remov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ko/docs/Web/HTTP/Statu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11389" y="3013501"/>
            <a:ext cx="25615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OAuth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Open Authorization</a:t>
            </a:r>
            <a:endParaRPr sz="3000" b="0" i="0" u="none" strike="noStrike" cap="none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840351" y="5155809"/>
            <a:ext cx="1059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이진태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–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평문 전송의 문제점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54779-F535-4FE7-82C4-E11D8B768B83}"/>
              </a:ext>
            </a:extLst>
          </p:cNvPr>
          <p:cNvSpPr/>
          <p:nvPr/>
        </p:nvSpPr>
        <p:spPr>
          <a:xfrm>
            <a:off x="3668259" y="2736502"/>
            <a:ext cx="44196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POST / HTTP/1.1</a:t>
            </a: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Host: foo.com</a:t>
            </a: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Content-Type: application/x-www-form-urlencoded</a:t>
            </a:r>
          </a:p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Content-Length: 13</a:t>
            </a:r>
          </a:p>
          <a:p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id=ilikebigmac pw=helloworld123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Picture 4" descr="클라이언트 서버 모델 - 위키백과, 우리 모두의 백과사전">
            <a:extLst>
              <a:ext uri="{FF2B5EF4-FFF2-40B4-BE49-F238E27FC236}">
                <a16:creationId xmlns:a16="http://schemas.microsoft.com/office/drawing/2014/main" id="{C74B5475-AC03-406B-9487-1C88ACCEF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036"/>
          <a:stretch/>
        </p:blipFill>
        <p:spPr bwMode="auto">
          <a:xfrm>
            <a:off x="899615" y="1557726"/>
            <a:ext cx="2331916" cy="411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클라이언트 서버 모델 - 위키백과, 우리 모두의 백과사전">
            <a:extLst>
              <a:ext uri="{FF2B5EF4-FFF2-40B4-BE49-F238E27FC236}">
                <a16:creationId xmlns:a16="http://schemas.microsoft.com/office/drawing/2014/main" id="{8B69D980-F3A0-4954-BE48-19B14D51A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7"/>
          <a:stretch/>
        </p:blipFill>
        <p:spPr bwMode="auto">
          <a:xfrm>
            <a:off x="8202304" y="1369211"/>
            <a:ext cx="2331916" cy="411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963C-665D-485B-85F2-FDF69B54A504}"/>
              </a:ext>
            </a:extLst>
          </p:cNvPr>
          <p:cNvCxnSpPr/>
          <p:nvPr/>
        </p:nvCxnSpPr>
        <p:spPr>
          <a:xfrm>
            <a:off x="3202674" y="2098344"/>
            <a:ext cx="436728" cy="968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699701-EDE8-4025-8268-A6F5D2E5A2C3}"/>
              </a:ext>
            </a:extLst>
          </p:cNvPr>
          <p:cNvCxnSpPr>
            <a:cxnSpLocks/>
          </p:cNvCxnSpPr>
          <p:nvPr/>
        </p:nvCxnSpPr>
        <p:spPr>
          <a:xfrm flipV="1">
            <a:off x="3320174" y="3991971"/>
            <a:ext cx="306717" cy="1044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5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2583635" y="3152001"/>
            <a:ext cx="681702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2. 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Request/Response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와 메소드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10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 Request / Response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F69C5-D8BE-464E-995E-7158FFDD4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970" y="1568213"/>
            <a:ext cx="8104353" cy="1699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ED6A2B-E03C-4981-9342-73C838E40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74" y="3590154"/>
            <a:ext cx="3924686" cy="2138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640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75985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 Request / Response – Request Header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필드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07F48B5-E100-49AF-9DB8-87C29DDF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97329"/>
              </p:ext>
            </p:extLst>
          </p:nvPr>
        </p:nvGraphicFramePr>
        <p:xfrm>
          <a:off x="1928147" y="1414742"/>
          <a:ext cx="8127999" cy="391668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1303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55909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146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Host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4"/>
                        </a:rPr>
                        <a:t>www.xxxx.com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요청을 받을 대상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6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Connection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keep-alive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메시지 이후에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TCP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커넥션을 유지할 것인지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Cache-Control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no-store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max-age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캐시를 가져올 것인지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가져왔을 때 유효기간 등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3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Content-type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text/html; charset-utf-8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타입과 인코딩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5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User-Agent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Mozilla/5.0 (Windows NT 10.0; Win64; x64)….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 소프트웨어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Accept, Accept-*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*/*, image/*, text/plain…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클라이언트가 돌려받고 싶은 타입 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5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Cookie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서버가 클라이언트에게 설정하는 쿠키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4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1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75985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 Request / Response – Response Header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필드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07F48B5-E100-49AF-9DB8-87C29DDF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218"/>
              </p:ext>
            </p:extLst>
          </p:nvPr>
        </p:nvGraphicFramePr>
        <p:xfrm>
          <a:off x="2032000" y="1803400"/>
          <a:ext cx="8367594" cy="310388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1303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5590969"/>
                    </a:ext>
                  </a:extLst>
                </a:gridCol>
                <a:gridCol w="2948928">
                  <a:extLst>
                    <a:ext uri="{9D8B030D-6E8A-4147-A177-3AD203B41FA5}">
                      <a16:colId xmlns:a16="http://schemas.microsoft.com/office/drawing/2014/main" val="150146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3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Server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Apache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Nginx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소프트웨어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6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Connection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keep-alive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현재 메시지 이후에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TCP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커넥션을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유지할 것인지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Content-type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text/html; charset-utf-8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타입과 인코딩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3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ETag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변경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5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Allow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GET, HEAD, POST 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서버측에서 지원 가능한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Access-Control-Allow-*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정해진 기준에서 벗어나면 에러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5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2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4AEF77A-7B3D-4517-861C-82270F6CC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87264"/>
              </p:ext>
            </p:extLst>
          </p:nvPr>
        </p:nvGraphicFramePr>
        <p:xfrm>
          <a:off x="1928147" y="1574800"/>
          <a:ext cx="8128000" cy="370840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836875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871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특징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URL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형식으로 리소스 취득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2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HTTP Body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에 내용 포함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HEAD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과 유사하며 리소스 정보를 요청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PUT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와 유사하나 전체 내용 갱신이 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DELETE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제거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CONNECT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프록시 서버와 같은 중간 서버로 중계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5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OPTIONS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사용 가능한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Request method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TRACE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리소스가 수신되는 경로를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1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PATCH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리소스의 부분 수정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3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4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967818" y="3152001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22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4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1081473" y="2690336"/>
            <a:ext cx="1638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송수신 목적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뿐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828299" y="4000520"/>
            <a:ext cx="2140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전송 결과를 알 수 없음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전송 가능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정보 노출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6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네이버 블로그 - 나무위키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2672" y="1934307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262509" y="2242343"/>
            <a:ext cx="59576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5"/>
              </a:rPr>
              <a:t>https://blog.naver.com/ilikebigmac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98" name="Google Shape;98;p14" descr="Facebook - 로그인 또는 가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2673" y="2941248"/>
            <a:ext cx="708146" cy="70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262509" y="3280062"/>
            <a:ext cx="4849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7"/>
              </a:rPr>
              <a:t>https://www.facebook.com/Taeknical/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2672" y="3941027"/>
            <a:ext cx="719947" cy="70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4262509" y="4169761"/>
            <a:ext cx="38138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  <a:hlinkClick r:id="rId9"/>
              </a:rPr>
              <a:t>https://github.com/TAEKnical</a:t>
            </a:r>
            <a:endParaRPr sz="2000">
              <a:solidFill>
                <a:schemeClr val="dk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3361312" y="2690336"/>
            <a:ext cx="22417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상태 코드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개념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도입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등장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POST, HEAD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56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3443073" y="4007344"/>
            <a:ext cx="2140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필요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요청의 순차적 처리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09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6485986" y="2691051"/>
            <a:ext cx="2132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 연결 기본 탑재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파이프라이닝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OPTIONS, PUT, DELETE, TRACE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필드 추가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5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A0C63-9CEA-40C4-BED1-AFE047C8BBBA}"/>
              </a:ext>
            </a:extLst>
          </p:cNvPr>
          <p:cNvSpPr txBox="1"/>
          <p:nvPr/>
        </p:nvSpPr>
        <p:spPr>
          <a:xfrm>
            <a:off x="6174641" y="4000520"/>
            <a:ext cx="2565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HOL Blocking</a:t>
            </a: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RTT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증가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Header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너무 많음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연결당 하나의 요청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응답 처리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19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2.0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CF8B0-2203-4C9B-B4EA-C083D5913B79}"/>
              </a:ext>
            </a:extLst>
          </p:cNvPr>
          <p:cNvSpPr txBox="1"/>
          <p:nvPr/>
        </p:nvSpPr>
        <p:spPr>
          <a:xfrm>
            <a:off x="1266968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0.9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402CA-8C03-4937-ADF7-0B645AE32239}"/>
              </a:ext>
            </a:extLst>
          </p:cNvPr>
          <p:cNvSpPr txBox="1"/>
          <p:nvPr/>
        </p:nvSpPr>
        <p:spPr>
          <a:xfrm>
            <a:off x="3881182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9F492-629F-4C12-A1E4-45DCD00AF049}"/>
              </a:ext>
            </a:extLst>
          </p:cNvPr>
          <p:cNvSpPr txBox="1"/>
          <p:nvPr/>
        </p:nvSpPr>
        <p:spPr>
          <a:xfrm>
            <a:off x="6679443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1.1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831A-9A66-4C8C-A5C8-3CDCC9056B2A}"/>
              </a:ext>
            </a:extLst>
          </p:cNvPr>
          <p:cNvSpPr txBox="1"/>
          <p:nvPr/>
        </p:nvSpPr>
        <p:spPr>
          <a:xfrm>
            <a:off x="9273655" y="1794680"/>
            <a:ext cx="1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HTTP 2.0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3F751D-61B4-40B5-8539-984A66BAD018}"/>
              </a:ext>
            </a:extLst>
          </p:cNvPr>
          <p:cNvSpPr/>
          <p:nvPr/>
        </p:nvSpPr>
        <p:spPr>
          <a:xfrm>
            <a:off x="2968721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3D30424-47C7-4813-974B-89FD055FC1F9}"/>
              </a:ext>
            </a:extLst>
          </p:cNvPr>
          <p:cNvSpPr/>
          <p:nvPr/>
        </p:nvSpPr>
        <p:spPr>
          <a:xfrm>
            <a:off x="5775277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189950-16CD-472F-B882-501E8605005F}"/>
              </a:ext>
            </a:extLst>
          </p:cNvPr>
          <p:cNvSpPr/>
          <p:nvPr/>
        </p:nvSpPr>
        <p:spPr>
          <a:xfrm>
            <a:off x="8498006" y="1841197"/>
            <a:ext cx="320723" cy="30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B95-FBF0-4F93-A323-467628FCF257}"/>
              </a:ext>
            </a:extLst>
          </p:cNvPr>
          <p:cNvSpPr txBox="1"/>
          <p:nvPr/>
        </p:nvSpPr>
        <p:spPr>
          <a:xfrm>
            <a:off x="8818729" y="2691051"/>
            <a:ext cx="2132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기반 프로토콜에서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바이너리 기반 프로토콜로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스트림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헤더 압축방식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HPACK</a:t>
            </a:r>
          </a:p>
        </p:txBody>
      </p:sp>
    </p:spTree>
    <p:extLst>
      <p:ext uri="{BB962C8B-B14F-4D97-AF65-F5344CB8AC3E}">
        <p14:creationId xmlns:p14="http://schemas.microsoft.com/office/powerpoint/2010/main" val="638839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5176709" y="3152001"/>
            <a:ext cx="16308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41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2739259" y="3152001"/>
            <a:ext cx="65057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Request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메소드의 역할을 잘 구분해서 사용하는 것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32A03F88-10CB-4336-822A-791FCF9B7AE5}"/>
              </a:ext>
            </a:extLst>
          </p:cNvPr>
          <p:cNvSpPr/>
          <p:nvPr/>
        </p:nvSpPr>
        <p:spPr>
          <a:xfrm>
            <a:off x="1026882" y="744421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76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32A03F88-10CB-4336-822A-791FCF9B7AE5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D173A-27A3-44ED-BF0D-38CF62636A05}"/>
              </a:ext>
            </a:extLst>
          </p:cNvPr>
          <p:cNvSpPr txBox="1"/>
          <p:nvPr/>
        </p:nvSpPr>
        <p:spPr>
          <a:xfrm>
            <a:off x="1343949" y="1165002"/>
            <a:ext cx="480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리소스를 명시하고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 method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제어한다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0335D19-BEFD-458A-AE0D-17351642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59870"/>
              </p:ext>
            </p:extLst>
          </p:nvPr>
        </p:nvGraphicFramePr>
        <p:xfrm>
          <a:off x="1687515" y="1591049"/>
          <a:ext cx="8127999" cy="415036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87939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87793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1109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RESTful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0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CREATE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4"/>
                        </a:rPr>
                        <a:t>http://www.jintaeboard.com/board/free_board.php?idx=72&amp;mod=write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POST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5"/>
                        </a:rPr>
                        <a:t>http://www.jintaeboard.com/freeboard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/72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6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READ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6"/>
                        </a:rPr>
                        <a:t>http://www.jintaeboard.com/board/free_board.php?idx=72&amp;mod=read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7"/>
                        </a:rPr>
                        <a:t>http://www.jintaeboard.com/freeboard/72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1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UPDATE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8"/>
                        </a:rPr>
                        <a:t>http://www.jintaeboard.com/baord/free_board.php?idx=72&amp;mod=modify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PUT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7"/>
                        </a:rPr>
                        <a:t>http://www.jintaeboard.com/freeboard/72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6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DELETE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GET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9"/>
                        </a:rPr>
                        <a:t>http://www.jintaeboard.com/board/free_board.php?idx=72&amp;mod=remove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DELETE</a:t>
                      </a:r>
                    </a:p>
                    <a:p>
                      <a:pPr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hlinkClick r:id="rId10"/>
                        </a:rPr>
                        <a:t>http://www.jintaeboard.com/freeboard/72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7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5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32A03F88-10CB-4336-822A-791FCF9B7AE5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REST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5290-06DF-45E8-912E-2BA57523A150}"/>
              </a:ext>
            </a:extLst>
          </p:cNvPr>
          <p:cNvSpPr txBox="1"/>
          <p:nvPr/>
        </p:nvSpPr>
        <p:spPr>
          <a:xfrm>
            <a:off x="1343949" y="1165002"/>
            <a:ext cx="55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Response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상태 코드의 구체적이고 명확한 사용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(Ref : </a:t>
            </a:r>
            <a:r>
              <a:rPr lang="en-US" altLang="ko-KR">
                <a:hlinkClick r:id="rId4"/>
              </a:rPr>
              <a:t>https://developer.mozilla.org/ko/docs/Web/HTTP/Status</a:t>
            </a:r>
            <a:r>
              <a:rPr lang="en-US" altLang="ko-KR"/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3B63BD-8CE5-44AF-B73B-45DD295E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112"/>
              </p:ext>
            </p:extLst>
          </p:nvPr>
        </p:nvGraphicFramePr>
        <p:xfrm>
          <a:off x="1463478" y="2728532"/>
          <a:ext cx="2726027" cy="185420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590443">
                  <a:extLst>
                    <a:ext uri="{9D8B030D-6E8A-4147-A177-3AD203B41FA5}">
                      <a16:colId xmlns:a16="http://schemas.microsoft.com/office/drawing/2014/main" val="2607578917"/>
                    </a:ext>
                  </a:extLst>
                </a:gridCol>
                <a:gridCol w="2135584">
                  <a:extLst>
                    <a:ext uri="{9D8B030D-6E8A-4147-A177-3AD203B41FA5}">
                      <a16:colId xmlns:a16="http://schemas.microsoft.com/office/drawing/2014/main" val="2446257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4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6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리다이렉션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8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클라이언트 측 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5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5XX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서버 측 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1464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14F1939-A797-4C73-97A4-463C2C489CEB}"/>
              </a:ext>
            </a:extLst>
          </p:cNvPr>
          <p:cNvSpPr/>
          <p:nvPr/>
        </p:nvSpPr>
        <p:spPr>
          <a:xfrm>
            <a:off x="4888752" y="3239245"/>
            <a:ext cx="460189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7381962-7886-41F2-A278-2E2C50AA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3696"/>
              </p:ext>
            </p:extLst>
          </p:nvPr>
        </p:nvGraphicFramePr>
        <p:xfrm>
          <a:off x="6048189" y="2168262"/>
          <a:ext cx="5109882" cy="2966720"/>
        </p:xfrm>
        <a:graphic>
          <a:graphicData uri="http://schemas.openxmlformats.org/drawingml/2006/table">
            <a:tbl>
              <a:tblPr firstRow="1" bandRow="1">
                <a:tableStyleId>{AAF7255B-A5D1-4500-83E6-1705E8CAEA46}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3849538587"/>
                    </a:ext>
                  </a:extLst>
                </a:gridCol>
                <a:gridCol w="2554941">
                  <a:extLst>
                    <a:ext uri="{9D8B030D-6E8A-4147-A177-3AD203B41FA5}">
                      <a16:colId xmlns:a16="http://schemas.microsoft.com/office/drawing/2014/main" val="221456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상태 코드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동작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200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요청 응답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1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생성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5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301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URI 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변경된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400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인증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</a:t>
                      </a:r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404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리소스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503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서버 동작 중단</a:t>
                      </a:r>
                      <a:endParaRPr lang="en-US" altLang="ko-KR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8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  <a:endParaRPr lang="ko-KR" altLang="en-US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51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858376" y="3152001"/>
            <a:ext cx="42675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0" lvl="0">
              <a:buClr>
                <a:srgbClr val="7F7F7F"/>
              </a:buClr>
              <a:buSzPts val="2000"/>
            </a:pPr>
            <a:r>
              <a:rPr lang="en-US" altLang="ko-KR" sz="32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GraphQL</a:t>
            </a:r>
            <a:r>
              <a:rPr lang="ko-KR" altLang="en-US" sz="32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32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OData</a:t>
            </a: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31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401200" y="850500"/>
            <a:ext cx="141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INDE</a:t>
            </a:r>
            <a:r>
              <a:rPr lang="en-US" sz="25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endParaRPr sz="25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811500" y="2060374"/>
            <a:ext cx="74604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Request/Response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메소드</a:t>
            </a: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2.0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REST API</a:t>
            </a: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endParaRPr lang="en-US" altLang="ko-KR"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AutoNum type="arabicPeriod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GraphQL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D5059D4F-6BCB-4B35-BB62-1D1E9D2E24F3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GraphQL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94C9E1DD-4DFA-4CEE-9D95-0A1EE12861CB}"/>
              </a:ext>
            </a:extLst>
          </p:cNvPr>
          <p:cNvSpPr/>
          <p:nvPr/>
        </p:nvSpPr>
        <p:spPr>
          <a:xfrm>
            <a:off x="5094394" y="2809534"/>
            <a:ext cx="1577788" cy="1045882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Web Server</a:t>
            </a:r>
            <a:endParaRPr lang="ko-KR" altLang="en-US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80C96437-768C-4C94-99DF-639DEA3BE3D6}"/>
              </a:ext>
            </a:extLst>
          </p:cNvPr>
          <p:cNvSpPr/>
          <p:nvPr/>
        </p:nvSpPr>
        <p:spPr>
          <a:xfrm>
            <a:off x="8647952" y="2626837"/>
            <a:ext cx="1063812" cy="145228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4B2F1-605E-48BB-B20B-6F0C2266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86" y="2660122"/>
            <a:ext cx="1636738" cy="13447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672493-AE16-4313-B597-88FA8349621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18624" y="3332475"/>
            <a:ext cx="1811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ACBC19-BD4D-4636-9AF7-F06235342F35}"/>
              </a:ext>
            </a:extLst>
          </p:cNvPr>
          <p:cNvCxnSpPr>
            <a:cxnSpLocks/>
          </p:cNvCxnSpPr>
          <p:nvPr/>
        </p:nvCxnSpPr>
        <p:spPr>
          <a:xfrm>
            <a:off x="6755952" y="3332475"/>
            <a:ext cx="1811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D15A2F-0BDA-4037-B259-8B6262A9D652}"/>
              </a:ext>
            </a:extLst>
          </p:cNvPr>
          <p:cNvSpPr txBox="1"/>
          <p:nvPr/>
        </p:nvSpPr>
        <p:spPr>
          <a:xfrm>
            <a:off x="7398969" y="2979448"/>
            <a:ext cx="5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SQL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324C2-D0B1-4EDF-9CC4-C884C40865F2}"/>
              </a:ext>
            </a:extLst>
          </p:cNvPr>
          <p:cNvSpPr txBox="1"/>
          <p:nvPr/>
        </p:nvSpPr>
        <p:spPr>
          <a:xfrm>
            <a:off x="3761641" y="2979448"/>
            <a:ext cx="535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GQL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CB673-F3A8-43EA-BAE2-F1B75451103D}"/>
              </a:ext>
            </a:extLst>
          </p:cNvPr>
          <p:cNvSpPr txBox="1"/>
          <p:nvPr/>
        </p:nvSpPr>
        <p:spPr>
          <a:xfrm>
            <a:off x="6849133" y="2741379"/>
            <a:ext cx="16255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</a:t>
            </a:r>
            <a:r>
              <a:rPr lang="en-US" altLang="ko-KR" sz="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 </a:t>
            </a:r>
            <a:r>
              <a:rPr lang="en-US" altLang="ko-KR" sz="80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</a:t>
            </a:r>
            <a:r>
              <a:rPr lang="en-US" altLang="ko-KR" sz="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table_name</a:t>
            </a:r>
            <a:endParaRPr lang="ko-KR" altLang="en-US" sz="8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AADBA-2BFB-41FF-A270-6AA87FD0DDA8}"/>
              </a:ext>
            </a:extLst>
          </p:cNvPr>
          <p:cNvSpPr txBox="1"/>
          <p:nvPr/>
        </p:nvSpPr>
        <p:spPr>
          <a:xfrm>
            <a:off x="3672590" y="2101648"/>
            <a:ext cx="70403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person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{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name,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age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}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8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49F01-7E7F-4FE5-9131-45D6BBFCAB43}"/>
              </a:ext>
            </a:extLst>
          </p:cNvPr>
          <p:cNvSpPr txBox="1"/>
          <p:nvPr/>
        </p:nvSpPr>
        <p:spPr>
          <a:xfrm>
            <a:off x="3412017" y="3527774"/>
            <a:ext cx="12251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800" b="1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“data”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{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“person”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{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“id” 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“name” </a:t>
            </a:r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“jintae”</a:t>
            </a:r>
          </a:p>
          <a:p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</a:t>
            </a:r>
            <a:r>
              <a:rPr lang="en-US" altLang="ko-KR" sz="800" b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“age” </a:t>
            </a:r>
            <a:r>
              <a:rPr lang="en-US" altLang="ko-KR" sz="800" b="1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27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}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}</a:t>
            </a:r>
          </a:p>
          <a:p>
            <a:r>
              <a:rPr lang="en-US" altLang="ko-KR" sz="8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073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3;p16">
            <a:extLst>
              <a:ext uri="{FF2B5EF4-FFF2-40B4-BE49-F238E27FC236}">
                <a16:creationId xmlns:a16="http://schemas.microsoft.com/office/drawing/2014/main" id="{D5059D4F-6BCB-4B35-BB62-1D1E9D2E24F3}"/>
              </a:ext>
            </a:extLst>
          </p:cNvPr>
          <p:cNvSpPr/>
          <p:nvPr/>
        </p:nvSpPr>
        <p:spPr>
          <a:xfrm>
            <a:off x="1047353" y="76489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GraphQL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F2B0D-3E0A-41F7-855C-39FC0224D453}"/>
              </a:ext>
            </a:extLst>
          </p:cNvPr>
          <p:cNvSpPr txBox="1"/>
          <p:nvPr/>
        </p:nvSpPr>
        <p:spPr>
          <a:xfrm>
            <a:off x="1343949" y="1165002"/>
            <a:ext cx="5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REST API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GraphQL API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차이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BB223C-D3C6-43EF-81AA-C33EAF50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6" y="1660478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5279452" y="3152001"/>
            <a:ext cx="142539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ㄲ ㅡ ㅌ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4967818" y="3152001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AutoNum type="arabicPeriod"/>
            </a:pP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</a:t>
            </a:r>
            <a:r>
              <a:rPr lang="ko-KR" altLang="en-US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3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3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1026883" y="730773"/>
            <a:ext cx="22563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07456-79F7-4438-9221-6F35D2FC2198}"/>
              </a:ext>
            </a:extLst>
          </p:cNvPr>
          <p:cNvSpPr txBox="1"/>
          <p:nvPr/>
        </p:nvSpPr>
        <p:spPr>
          <a:xfrm>
            <a:off x="4667624" y="2719294"/>
            <a:ext cx="26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47BE7-4134-422A-8A3F-56F930B3A37D}"/>
              </a:ext>
            </a:extLst>
          </p:cNvPr>
          <p:cNvSpPr txBox="1"/>
          <p:nvPr/>
        </p:nvSpPr>
        <p:spPr>
          <a:xfrm>
            <a:off x="6137836" y="2719294"/>
            <a:ext cx="4685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Transfer</a:t>
            </a:r>
          </a:p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Protocol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E1D1A-A353-4AE7-803E-FED631DDB92A}"/>
              </a:ext>
            </a:extLst>
          </p:cNvPr>
          <p:cNvSpPr txBox="1"/>
          <p:nvPr/>
        </p:nvSpPr>
        <p:spPr>
          <a:xfrm>
            <a:off x="2333812" y="3228945"/>
            <a:ext cx="75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클라이언트가 인터넷상에서 데이터를 주고 받기 위한 프로토콜</a:t>
            </a:r>
          </a:p>
        </p:txBody>
      </p:sp>
    </p:spTree>
    <p:extLst>
      <p:ext uri="{BB962C8B-B14F-4D97-AF65-F5344CB8AC3E}">
        <p14:creationId xmlns:p14="http://schemas.microsoft.com/office/powerpoint/2010/main" val="325447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1A274D-DA69-47DE-9228-DBA1F833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34" y="2009775"/>
            <a:ext cx="5534025" cy="2838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–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 텍스트 컨셉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78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E1D1A-A353-4AE7-803E-FED631DDB92A}"/>
              </a:ext>
            </a:extLst>
          </p:cNvPr>
          <p:cNvSpPr txBox="1"/>
          <p:nvPr/>
        </p:nvSpPr>
        <p:spPr>
          <a:xfrm>
            <a:off x="2333812" y="2751778"/>
            <a:ext cx="75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클라이언트가 인터넷상에서 데이터를 주고 받기 위한 프로토콜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583239-9D9E-46DE-8D2A-CB0ED6B548E0}"/>
              </a:ext>
            </a:extLst>
          </p:cNvPr>
          <p:cNvSpPr/>
          <p:nvPr/>
        </p:nvSpPr>
        <p:spPr>
          <a:xfrm>
            <a:off x="3737021" y="3906167"/>
            <a:ext cx="4717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하이퍼텍스트를 잘 전송하기 위한 통신 규약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80BCCF-3933-49FE-93C7-122A5C0B174B}"/>
              </a:ext>
            </a:extLst>
          </p:cNvPr>
          <p:cNvSpPr/>
          <p:nvPr/>
        </p:nvSpPr>
        <p:spPr>
          <a:xfrm>
            <a:off x="5623657" y="3383281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AD192D-E496-49FE-9527-EE449BBCE17D}"/>
              </a:ext>
            </a:extLst>
          </p:cNvPr>
          <p:cNvSpPr/>
          <p:nvPr/>
        </p:nvSpPr>
        <p:spPr>
          <a:xfrm>
            <a:off x="5623657" y="3535681"/>
            <a:ext cx="73697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9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495" y="5859680"/>
            <a:ext cx="817305" cy="9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6">
            <a:extLst>
              <a:ext uri="{FF2B5EF4-FFF2-40B4-BE49-F238E27FC236}">
                <a16:creationId xmlns:a16="http://schemas.microsoft.com/office/drawing/2014/main" id="{0C2F54A7-61B6-413A-A98F-F32838F1D572}"/>
              </a:ext>
            </a:extLst>
          </p:cNvPr>
          <p:cNvSpPr/>
          <p:nvPr/>
        </p:nvSpPr>
        <p:spPr>
          <a:xfrm>
            <a:off x="1026883" y="730773"/>
            <a:ext cx="5708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</a:pP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HTTP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란</a:t>
            </a:r>
            <a:r>
              <a:rPr lang="en-US" altLang="ko-KR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– </a:t>
            </a:r>
            <a:r>
              <a:rPr lang="ko-KR" altLang="en-US" sz="2000">
                <a:solidFill>
                  <a:srgbClr val="7F7F7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 순서</a:t>
            </a:r>
            <a:endParaRPr sz="2000">
              <a:solidFill>
                <a:srgbClr val="7F7F7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53B4DF-099F-4589-8079-A55DF2239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5246" r="1988" b="4758"/>
          <a:stretch/>
        </p:blipFill>
        <p:spPr bwMode="auto">
          <a:xfrm>
            <a:off x="2347414" y="2210936"/>
            <a:ext cx="7315201" cy="296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986A97-CE48-4E43-834C-789F727EBF87}"/>
              </a:ext>
            </a:extLst>
          </p:cNvPr>
          <p:cNvSpPr txBox="1"/>
          <p:nvPr/>
        </p:nvSpPr>
        <p:spPr>
          <a:xfrm>
            <a:off x="5542552" y="2489350"/>
            <a:ext cx="8582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B270-CAE1-40E2-A5FB-032E490E621E}"/>
              </a:ext>
            </a:extLst>
          </p:cNvPr>
          <p:cNvSpPr txBox="1"/>
          <p:nvPr/>
        </p:nvSpPr>
        <p:spPr>
          <a:xfrm>
            <a:off x="5542552" y="2904923"/>
            <a:ext cx="12134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ASK,SYN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FE828-7875-4646-AC13-DF05926ACF41}"/>
              </a:ext>
            </a:extLst>
          </p:cNvPr>
          <p:cNvSpPr txBox="1"/>
          <p:nvPr/>
        </p:nvSpPr>
        <p:spPr>
          <a:xfrm>
            <a:off x="5542552" y="3306848"/>
            <a:ext cx="10615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ASK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5B46F-99EC-4B47-BAE0-B77141F67BDA}"/>
              </a:ext>
            </a:extLst>
          </p:cNvPr>
          <p:cNvSpPr txBox="1"/>
          <p:nvPr/>
        </p:nvSpPr>
        <p:spPr>
          <a:xfrm>
            <a:off x="5131559" y="3919636"/>
            <a:ext cx="171649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 Request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F7B3D-F427-41A1-8D74-9C83CEF8148B}"/>
              </a:ext>
            </a:extLst>
          </p:cNvPr>
          <p:cNvSpPr txBox="1"/>
          <p:nvPr/>
        </p:nvSpPr>
        <p:spPr>
          <a:xfrm>
            <a:off x="5039537" y="4355128"/>
            <a:ext cx="171649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HTTP Respone</a:t>
            </a:r>
            <a:endParaRPr lang="ko-KR" altLang="en-US" sz="11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30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1577</Words>
  <Application>Microsoft Office PowerPoint</Application>
  <PresentationFormat>와이드스크린</PresentationFormat>
  <Paragraphs>341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나눔스퀘어라운드 Bold</vt:lpstr>
      <vt:lpstr>나눔스퀘어라운드 ExtraBold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진태</cp:lastModifiedBy>
  <cp:revision>54</cp:revision>
  <dcterms:modified xsi:type="dcterms:W3CDTF">2020-09-01T13:28:31Z</dcterms:modified>
</cp:coreProperties>
</file>