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2B53224-AF5E-49CF-94BA-A98983C4A285}">
          <p14:sldIdLst>
            <p14:sldId id="256"/>
            <p14:sldId id="257"/>
            <p14:sldId id="258"/>
          </p14:sldIdLst>
        </p14:section>
        <p14:section name="DESARROLLO" id="{2E81BBAF-0D82-4076-A0A8-DC9A16F6F04F}">
          <p14:sldIdLst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9CFE0-E956-46C6-A5BD-9BFD703CAD6F}" v="3" dt="2023-02-09T18:02:34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F7514-B680-438B-82DB-0AED7B76D14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DCC16-6E83-4AD0-A5FD-8A6E9B5214A5}">
      <dgm:prSet/>
      <dgm:spPr/>
      <dgm:t>
        <a:bodyPr/>
        <a:lstStyle/>
        <a:p>
          <a:r>
            <a:rPr lang="es-ES" dirty="0"/>
            <a:t>Es una plataforma en la que pondremos en contacto a profesores y alumnos de todos los deportes, tanto conocidos como poco habituales </a:t>
          </a:r>
          <a:endParaRPr lang="en-US" dirty="0"/>
        </a:p>
      </dgm:t>
    </dgm:pt>
    <dgm:pt modelId="{1F550736-B920-4EFF-A798-C3F5C9686320}" type="parTrans" cxnId="{438559AD-6371-4D0E-B896-65CE06C8044A}">
      <dgm:prSet/>
      <dgm:spPr/>
      <dgm:t>
        <a:bodyPr/>
        <a:lstStyle/>
        <a:p>
          <a:endParaRPr lang="en-US"/>
        </a:p>
      </dgm:t>
    </dgm:pt>
    <dgm:pt modelId="{45E80CF2-56BC-412A-9631-EE2834E6B2BF}" type="sibTrans" cxnId="{438559AD-6371-4D0E-B896-65CE06C8044A}">
      <dgm:prSet/>
      <dgm:spPr/>
      <dgm:t>
        <a:bodyPr/>
        <a:lstStyle/>
        <a:p>
          <a:endParaRPr lang="en-US"/>
        </a:p>
      </dgm:t>
    </dgm:pt>
    <dgm:pt modelId="{00BC38D2-3E3D-411E-A88F-4353A17EE0B5}">
      <dgm:prSet/>
      <dgm:spPr/>
      <dgm:t>
        <a:bodyPr/>
        <a:lstStyle/>
        <a:p>
          <a:r>
            <a:rPr lang="es-ES" dirty="0"/>
            <a:t>Tiene un algoritmo de rutinas a disposición de cualquier tipo de cliente y cualquier objetivo.</a:t>
          </a:r>
          <a:endParaRPr lang="en-US" dirty="0"/>
        </a:p>
      </dgm:t>
    </dgm:pt>
    <dgm:pt modelId="{0B3D0B82-845E-41AB-8923-1BFD8FB24AD7}" type="parTrans" cxnId="{B678D18C-0DC1-429D-BE2F-6DBDD990AC85}">
      <dgm:prSet/>
      <dgm:spPr/>
      <dgm:t>
        <a:bodyPr/>
        <a:lstStyle/>
        <a:p>
          <a:endParaRPr lang="en-US"/>
        </a:p>
      </dgm:t>
    </dgm:pt>
    <dgm:pt modelId="{632B0D62-6B0D-4E7A-A79E-829EEF5DF285}" type="sibTrans" cxnId="{B678D18C-0DC1-429D-BE2F-6DBDD990AC85}">
      <dgm:prSet/>
      <dgm:spPr/>
      <dgm:t>
        <a:bodyPr/>
        <a:lstStyle/>
        <a:p>
          <a:endParaRPr lang="en-US"/>
        </a:p>
      </dgm:t>
    </dgm:pt>
    <dgm:pt modelId="{8C1A5999-869F-437B-B551-9EB2EB7B3AC8}">
      <dgm:prSet/>
      <dgm:spPr/>
      <dgm:t>
        <a:bodyPr/>
        <a:lstStyle/>
        <a:p>
          <a:r>
            <a:rPr lang="es-ES" dirty="0"/>
            <a:t>Con un algoritmo nutricional, ofreciendo dietas personalizadas en función del objetivo que quiera conseguir el usuario.</a:t>
          </a:r>
          <a:endParaRPr lang="en-US" dirty="0"/>
        </a:p>
      </dgm:t>
    </dgm:pt>
    <dgm:pt modelId="{C349C01D-241D-4D94-A66A-DAEC35C2E373}" type="parTrans" cxnId="{B993A960-9B59-4935-8F44-EDBDEC2A72B4}">
      <dgm:prSet/>
      <dgm:spPr/>
      <dgm:t>
        <a:bodyPr/>
        <a:lstStyle/>
        <a:p>
          <a:endParaRPr lang="en-US"/>
        </a:p>
      </dgm:t>
    </dgm:pt>
    <dgm:pt modelId="{125CFD58-4B27-41DF-B992-5DA749546D20}" type="sibTrans" cxnId="{B993A960-9B59-4935-8F44-EDBDEC2A72B4}">
      <dgm:prSet/>
      <dgm:spPr/>
      <dgm:t>
        <a:bodyPr/>
        <a:lstStyle/>
        <a:p>
          <a:endParaRPr lang="en-US"/>
        </a:p>
      </dgm:t>
    </dgm:pt>
    <dgm:pt modelId="{B20E37BB-95F0-40FD-BC28-6FF99B33D260}">
      <dgm:prSet/>
      <dgm:spPr/>
      <dgm:t>
        <a:bodyPr/>
        <a:lstStyle/>
        <a:p>
          <a:r>
            <a:rPr lang="en-US" dirty="0"/>
            <a:t>RED SOCIAL</a:t>
          </a:r>
        </a:p>
      </dgm:t>
    </dgm:pt>
    <dgm:pt modelId="{D92112AD-EA5A-42CA-B6F3-2297E0E83A54}" type="parTrans" cxnId="{2A4C750D-C090-4C16-98EA-F37E9A61E684}">
      <dgm:prSet/>
      <dgm:spPr/>
      <dgm:t>
        <a:bodyPr/>
        <a:lstStyle/>
        <a:p>
          <a:endParaRPr lang="en-US"/>
        </a:p>
      </dgm:t>
    </dgm:pt>
    <dgm:pt modelId="{7C00FAEB-F852-4DB6-BBAA-CCCF4A364D64}" type="sibTrans" cxnId="{2A4C750D-C090-4C16-98EA-F37E9A61E684}">
      <dgm:prSet/>
      <dgm:spPr/>
      <dgm:t>
        <a:bodyPr/>
        <a:lstStyle/>
        <a:p>
          <a:endParaRPr lang="en-US"/>
        </a:p>
      </dgm:t>
    </dgm:pt>
    <dgm:pt modelId="{2427D4B0-2C56-48CA-9FC0-5F1DFD36FF38}">
      <dgm:prSet/>
      <dgm:spPr/>
      <dgm:t>
        <a:bodyPr/>
        <a:lstStyle/>
        <a:p>
          <a:r>
            <a:rPr lang="es-ES" dirty="0"/>
            <a:t>Incluye </a:t>
          </a:r>
          <a:r>
            <a:rPr lang="pt-BR" dirty="0"/>
            <a:t>merchandising </a:t>
          </a:r>
          <a:r>
            <a:rPr lang="pt-BR" dirty="0" err="1"/>
            <a:t>deportivo</a:t>
          </a:r>
          <a:r>
            <a:rPr lang="pt-BR" dirty="0"/>
            <a:t> a través de </a:t>
          </a:r>
          <a:r>
            <a:rPr lang="pt-BR" dirty="0" err="1"/>
            <a:t>dropshipping</a:t>
          </a:r>
          <a:endParaRPr lang="en-US" dirty="0"/>
        </a:p>
      </dgm:t>
    </dgm:pt>
    <dgm:pt modelId="{6A61DF86-982E-4322-84A6-EFE8991D08A5}" type="parTrans" cxnId="{F423C766-9F12-46F2-8309-AAE3E746D1A3}">
      <dgm:prSet/>
      <dgm:spPr/>
      <dgm:t>
        <a:bodyPr/>
        <a:lstStyle/>
        <a:p>
          <a:endParaRPr lang="en-US"/>
        </a:p>
      </dgm:t>
    </dgm:pt>
    <dgm:pt modelId="{E355A976-B745-461C-A226-D73C21C52C1A}" type="sibTrans" cxnId="{F423C766-9F12-46F2-8309-AAE3E746D1A3}">
      <dgm:prSet/>
      <dgm:spPr/>
      <dgm:t>
        <a:bodyPr/>
        <a:lstStyle/>
        <a:p>
          <a:endParaRPr lang="en-US"/>
        </a:p>
      </dgm:t>
    </dgm:pt>
    <dgm:pt modelId="{3ACFE4BC-F498-4918-9350-1F3E3AC436C4}" type="pres">
      <dgm:prSet presAssocID="{0FFF7514-B680-438B-82DB-0AED7B76D14A}" presName="outerComposite" presStyleCnt="0">
        <dgm:presLayoutVars>
          <dgm:chMax val="5"/>
          <dgm:dir/>
          <dgm:resizeHandles val="exact"/>
        </dgm:presLayoutVars>
      </dgm:prSet>
      <dgm:spPr/>
    </dgm:pt>
    <dgm:pt modelId="{E688AC41-2043-4125-B96A-37E02961DAD3}" type="pres">
      <dgm:prSet presAssocID="{0FFF7514-B680-438B-82DB-0AED7B76D14A}" presName="dummyMaxCanvas" presStyleCnt="0">
        <dgm:presLayoutVars/>
      </dgm:prSet>
      <dgm:spPr/>
    </dgm:pt>
    <dgm:pt modelId="{E944A203-3DD7-4314-8871-FF24DD9EBB43}" type="pres">
      <dgm:prSet presAssocID="{0FFF7514-B680-438B-82DB-0AED7B76D14A}" presName="FiveNodes_1" presStyleLbl="node1" presStyleIdx="0" presStyleCnt="5">
        <dgm:presLayoutVars>
          <dgm:bulletEnabled val="1"/>
        </dgm:presLayoutVars>
      </dgm:prSet>
      <dgm:spPr/>
    </dgm:pt>
    <dgm:pt modelId="{7223E721-F938-4EF4-B893-1C3E81F88893}" type="pres">
      <dgm:prSet presAssocID="{0FFF7514-B680-438B-82DB-0AED7B76D14A}" presName="FiveNodes_2" presStyleLbl="node1" presStyleIdx="1" presStyleCnt="5">
        <dgm:presLayoutVars>
          <dgm:bulletEnabled val="1"/>
        </dgm:presLayoutVars>
      </dgm:prSet>
      <dgm:spPr/>
    </dgm:pt>
    <dgm:pt modelId="{7454C55A-FE73-4F2F-B3E3-179C29F6577E}" type="pres">
      <dgm:prSet presAssocID="{0FFF7514-B680-438B-82DB-0AED7B76D14A}" presName="FiveNodes_3" presStyleLbl="node1" presStyleIdx="2" presStyleCnt="5">
        <dgm:presLayoutVars>
          <dgm:bulletEnabled val="1"/>
        </dgm:presLayoutVars>
      </dgm:prSet>
      <dgm:spPr/>
    </dgm:pt>
    <dgm:pt modelId="{D3CC65F1-0297-4812-B3ED-2EDF04EC7EB2}" type="pres">
      <dgm:prSet presAssocID="{0FFF7514-B680-438B-82DB-0AED7B76D14A}" presName="FiveNodes_4" presStyleLbl="node1" presStyleIdx="3" presStyleCnt="5">
        <dgm:presLayoutVars>
          <dgm:bulletEnabled val="1"/>
        </dgm:presLayoutVars>
      </dgm:prSet>
      <dgm:spPr/>
    </dgm:pt>
    <dgm:pt modelId="{BA780339-B216-4EC9-80CC-AD83ADAE114E}" type="pres">
      <dgm:prSet presAssocID="{0FFF7514-B680-438B-82DB-0AED7B76D14A}" presName="FiveNodes_5" presStyleLbl="node1" presStyleIdx="4" presStyleCnt="5">
        <dgm:presLayoutVars>
          <dgm:bulletEnabled val="1"/>
        </dgm:presLayoutVars>
      </dgm:prSet>
      <dgm:spPr/>
    </dgm:pt>
    <dgm:pt modelId="{72B97A1C-B32C-4A9F-8079-F68256A12FED}" type="pres">
      <dgm:prSet presAssocID="{0FFF7514-B680-438B-82DB-0AED7B76D14A}" presName="FiveConn_1-2" presStyleLbl="fgAccFollowNode1" presStyleIdx="0" presStyleCnt="4">
        <dgm:presLayoutVars>
          <dgm:bulletEnabled val="1"/>
        </dgm:presLayoutVars>
      </dgm:prSet>
      <dgm:spPr/>
    </dgm:pt>
    <dgm:pt modelId="{C3424822-DCEA-44B7-98AF-1EAC96D6B32A}" type="pres">
      <dgm:prSet presAssocID="{0FFF7514-B680-438B-82DB-0AED7B76D14A}" presName="FiveConn_2-3" presStyleLbl="fgAccFollowNode1" presStyleIdx="1" presStyleCnt="4">
        <dgm:presLayoutVars>
          <dgm:bulletEnabled val="1"/>
        </dgm:presLayoutVars>
      </dgm:prSet>
      <dgm:spPr/>
    </dgm:pt>
    <dgm:pt modelId="{16FFFBC3-57B4-42A4-B61D-6000265CE063}" type="pres">
      <dgm:prSet presAssocID="{0FFF7514-B680-438B-82DB-0AED7B76D14A}" presName="FiveConn_3-4" presStyleLbl="fgAccFollowNode1" presStyleIdx="2" presStyleCnt="4">
        <dgm:presLayoutVars>
          <dgm:bulletEnabled val="1"/>
        </dgm:presLayoutVars>
      </dgm:prSet>
      <dgm:spPr/>
    </dgm:pt>
    <dgm:pt modelId="{347EE221-FC5A-43E4-8DDF-D7BB2E8E40F0}" type="pres">
      <dgm:prSet presAssocID="{0FFF7514-B680-438B-82DB-0AED7B76D14A}" presName="FiveConn_4-5" presStyleLbl="fgAccFollowNode1" presStyleIdx="3" presStyleCnt="4">
        <dgm:presLayoutVars>
          <dgm:bulletEnabled val="1"/>
        </dgm:presLayoutVars>
      </dgm:prSet>
      <dgm:spPr/>
    </dgm:pt>
    <dgm:pt modelId="{78313635-ECAF-47D6-B4AF-4BB5111F013F}" type="pres">
      <dgm:prSet presAssocID="{0FFF7514-B680-438B-82DB-0AED7B76D14A}" presName="FiveNodes_1_text" presStyleLbl="node1" presStyleIdx="4" presStyleCnt="5">
        <dgm:presLayoutVars>
          <dgm:bulletEnabled val="1"/>
        </dgm:presLayoutVars>
      </dgm:prSet>
      <dgm:spPr/>
    </dgm:pt>
    <dgm:pt modelId="{08A4FB31-1114-41F2-B0C0-76A66BB6E029}" type="pres">
      <dgm:prSet presAssocID="{0FFF7514-B680-438B-82DB-0AED7B76D14A}" presName="FiveNodes_2_text" presStyleLbl="node1" presStyleIdx="4" presStyleCnt="5">
        <dgm:presLayoutVars>
          <dgm:bulletEnabled val="1"/>
        </dgm:presLayoutVars>
      </dgm:prSet>
      <dgm:spPr/>
    </dgm:pt>
    <dgm:pt modelId="{A81F43BF-1C6B-4CD3-8CB6-B3587AD5427F}" type="pres">
      <dgm:prSet presAssocID="{0FFF7514-B680-438B-82DB-0AED7B76D14A}" presName="FiveNodes_3_text" presStyleLbl="node1" presStyleIdx="4" presStyleCnt="5">
        <dgm:presLayoutVars>
          <dgm:bulletEnabled val="1"/>
        </dgm:presLayoutVars>
      </dgm:prSet>
      <dgm:spPr/>
    </dgm:pt>
    <dgm:pt modelId="{522E5CD2-F150-4E7D-B6AA-66BDAF5A3F2F}" type="pres">
      <dgm:prSet presAssocID="{0FFF7514-B680-438B-82DB-0AED7B76D14A}" presName="FiveNodes_4_text" presStyleLbl="node1" presStyleIdx="4" presStyleCnt="5">
        <dgm:presLayoutVars>
          <dgm:bulletEnabled val="1"/>
        </dgm:presLayoutVars>
      </dgm:prSet>
      <dgm:spPr/>
    </dgm:pt>
    <dgm:pt modelId="{191B0065-3A35-4B90-BE4B-596A21609513}" type="pres">
      <dgm:prSet presAssocID="{0FFF7514-B680-438B-82DB-0AED7B76D14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A4C750D-C090-4C16-98EA-F37E9A61E684}" srcId="{0FFF7514-B680-438B-82DB-0AED7B76D14A}" destId="{B20E37BB-95F0-40FD-BC28-6FF99B33D260}" srcOrd="3" destOrd="0" parTransId="{D92112AD-EA5A-42CA-B6F3-2297E0E83A54}" sibTransId="{7C00FAEB-F852-4DB6-BBAA-CCCF4A364D64}"/>
    <dgm:cxn modelId="{6001721C-8DCF-45E8-8029-704AEA8896E7}" type="presOf" srcId="{B20E37BB-95F0-40FD-BC28-6FF99B33D260}" destId="{522E5CD2-F150-4E7D-B6AA-66BDAF5A3F2F}" srcOrd="1" destOrd="0" presId="urn:microsoft.com/office/officeart/2005/8/layout/vProcess5"/>
    <dgm:cxn modelId="{B993A960-9B59-4935-8F44-EDBDEC2A72B4}" srcId="{0FFF7514-B680-438B-82DB-0AED7B76D14A}" destId="{8C1A5999-869F-437B-B551-9EB2EB7B3AC8}" srcOrd="2" destOrd="0" parTransId="{C349C01D-241D-4D94-A66A-DAEC35C2E373}" sibTransId="{125CFD58-4B27-41DF-B992-5DA749546D20}"/>
    <dgm:cxn modelId="{D0AD6E63-2D39-475A-AC4A-E61ACB27737C}" type="presOf" srcId="{00BC38D2-3E3D-411E-A88F-4353A17EE0B5}" destId="{7223E721-F938-4EF4-B893-1C3E81F88893}" srcOrd="0" destOrd="0" presId="urn:microsoft.com/office/officeart/2005/8/layout/vProcess5"/>
    <dgm:cxn modelId="{F423C766-9F12-46F2-8309-AAE3E746D1A3}" srcId="{0FFF7514-B680-438B-82DB-0AED7B76D14A}" destId="{2427D4B0-2C56-48CA-9FC0-5F1DFD36FF38}" srcOrd="4" destOrd="0" parTransId="{6A61DF86-982E-4322-84A6-EFE8991D08A5}" sibTransId="{E355A976-B745-461C-A226-D73C21C52C1A}"/>
    <dgm:cxn modelId="{9A7C6E47-EB9D-4609-8B04-E79FC6675096}" type="presOf" srcId="{8C1A5999-869F-437B-B551-9EB2EB7B3AC8}" destId="{7454C55A-FE73-4F2F-B3E3-179C29F6577E}" srcOrd="0" destOrd="0" presId="urn:microsoft.com/office/officeart/2005/8/layout/vProcess5"/>
    <dgm:cxn modelId="{211B2B6B-90FB-4727-BCBA-60E7F7F57306}" type="presOf" srcId="{00BC38D2-3E3D-411E-A88F-4353A17EE0B5}" destId="{08A4FB31-1114-41F2-B0C0-76A66BB6E029}" srcOrd="1" destOrd="0" presId="urn:microsoft.com/office/officeart/2005/8/layout/vProcess5"/>
    <dgm:cxn modelId="{D0357457-A043-4B5F-9332-C6EC8E764083}" type="presOf" srcId="{5F7DCC16-6E83-4AD0-A5FD-8A6E9B5214A5}" destId="{E944A203-3DD7-4314-8871-FF24DD9EBB43}" srcOrd="0" destOrd="0" presId="urn:microsoft.com/office/officeart/2005/8/layout/vProcess5"/>
    <dgm:cxn modelId="{8659D459-4474-4F3B-AE48-6EDAD935718B}" type="presOf" srcId="{8C1A5999-869F-437B-B551-9EB2EB7B3AC8}" destId="{A81F43BF-1C6B-4CD3-8CB6-B3587AD5427F}" srcOrd="1" destOrd="0" presId="urn:microsoft.com/office/officeart/2005/8/layout/vProcess5"/>
    <dgm:cxn modelId="{BC3A907D-D4A1-422F-9D56-77001BC3E677}" type="presOf" srcId="{7C00FAEB-F852-4DB6-BBAA-CCCF4A364D64}" destId="{347EE221-FC5A-43E4-8DDF-D7BB2E8E40F0}" srcOrd="0" destOrd="0" presId="urn:microsoft.com/office/officeart/2005/8/layout/vProcess5"/>
    <dgm:cxn modelId="{97F3437E-01CD-4F80-923D-73BB23F80AB3}" type="presOf" srcId="{B20E37BB-95F0-40FD-BC28-6FF99B33D260}" destId="{D3CC65F1-0297-4812-B3ED-2EDF04EC7EB2}" srcOrd="0" destOrd="0" presId="urn:microsoft.com/office/officeart/2005/8/layout/vProcess5"/>
    <dgm:cxn modelId="{D65D3781-4048-4B0A-A138-73481464B767}" type="presOf" srcId="{45E80CF2-56BC-412A-9631-EE2834E6B2BF}" destId="{72B97A1C-B32C-4A9F-8079-F68256A12FED}" srcOrd="0" destOrd="0" presId="urn:microsoft.com/office/officeart/2005/8/layout/vProcess5"/>
    <dgm:cxn modelId="{7E41B38C-30E4-40C8-850C-499FF53B3BEA}" type="presOf" srcId="{0FFF7514-B680-438B-82DB-0AED7B76D14A}" destId="{3ACFE4BC-F498-4918-9350-1F3E3AC436C4}" srcOrd="0" destOrd="0" presId="urn:microsoft.com/office/officeart/2005/8/layout/vProcess5"/>
    <dgm:cxn modelId="{B678D18C-0DC1-429D-BE2F-6DBDD990AC85}" srcId="{0FFF7514-B680-438B-82DB-0AED7B76D14A}" destId="{00BC38D2-3E3D-411E-A88F-4353A17EE0B5}" srcOrd="1" destOrd="0" parTransId="{0B3D0B82-845E-41AB-8923-1BFD8FB24AD7}" sibTransId="{632B0D62-6B0D-4E7A-A79E-829EEF5DF285}"/>
    <dgm:cxn modelId="{FCEEAEA5-DB13-4B2B-B990-CE444746E7E1}" type="presOf" srcId="{2427D4B0-2C56-48CA-9FC0-5F1DFD36FF38}" destId="{191B0065-3A35-4B90-BE4B-596A21609513}" srcOrd="1" destOrd="0" presId="urn:microsoft.com/office/officeart/2005/8/layout/vProcess5"/>
    <dgm:cxn modelId="{FC9F37A9-D072-4078-A277-4D93BD12F1FA}" type="presOf" srcId="{5F7DCC16-6E83-4AD0-A5FD-8A6E9B5214A5}" destId="{78313635-ECAF-47D6-B4AF-4BB5111F013F}" srcOrd="1" destOrd="0" presId="urn:microsoft.com/office/officeart/2005/8/layout/vProcess5"/>
    <dgm:cxn modelId="{438559AD-6371-4D0E-B896-65CE06C8044A}" srcId="{0FFF7514-B680-438B-82DB-0AED7B76D14A}" destId="{5F7DCC16-6E83-4AD0-A5FD-8A6E9B5214A5}" srcOrd="0" destOrd="0" parTransId="{1F550736-B920-4EFF-A798-C3F5C9686320}" sibTransId="{45E80CF2-56BC-412A-9631-EE2834E6B2BF}"/>
    <dgm:cxn modelId="{000F12C0-0C6B-4A61-88F1-878C523372A2}" type="presOf" srcId="{2427D4B0-2C56-48CA-9FC0-5F1DFD36FF38}" destId="{BA780339-B216-4EC9-80CC-AD83ADAE114E}" srcOrd="0" destOrd="0" presId="urn:microsoft.com/office/officeart/2005/8/layout/vProcess5"/>
    <dgm:cxn modelId="{515143C2-65BC-4DA1-83B8-FDC22701BC14}" type="presOf" srcId="{125CFD58-4B27-41DF-B992-5DA749546D20}" destId="{16FFFBC3-57B4-42A4-B61D-6000265CE063}" srcOrd="0" destOrd="0" presId="urn:microsoft.com/office/officeart/2005/8/layout/vProcess5"/>
    <dgm:cxn modelId="{EEC170D1-BB6C-4014-9E64-9D278F834053}" type="presOf" srcId="{632B0D62-6B0D-4E7A-A79E-829EEF5DF285}" destId="{C3424822-DCEA-44B7-98AF-1EAC96D6B32A}" srcOrd="0" destOrd="0" presId="urn:microsoft.com/office/officeart/2005/8/layout/vProcess5"/>
    <dgm:cxn modelId="{6EA760ED-3F3E-457E-9DFC-A717CE1AB0C0}" type="presParOf" srcId="{3ACFE4BC-F498-4918-9350-1F3E3AC436C4}" destId="{E688AC41-2043-4125-B96A-37E02961DAD3}" srcOrd="0" destOrd="0" presId="urn:microsoft.com/office/officeart/2005/8/layout/vProcess5"/>
    <dgm:cxn modelId="{5C51830B-4E70-4C61-8948-41C40CF6EDE5}" type="presParOf" srcId="{3ACFE4BC-F498-4918-9350-1F3E3AC436C4}" destId="{E944A203-3DD7-4314-8871-FF24DD9EBB43}" srcOrd="1" destOrd="0" presId="urn:microsoft.com/office/officeart/2005/8/layout/vProcess5"/>
    <dgm:cxn modelId="{21D6A20D-B60B-46EE-92A5-EB49F54A5C12}" type="presParOf" srcId="{3ACFE4BC-F498-4918-9350-1F3E3AC436C4}" destId="{7223E721-F938-4EF4-B893-1C3E81F88893}" srcOrd="2" destOrd="0" presId="urn:microsoft.com/office/officeart/2005/8/layout/vProcess5"/>
    <dgm:cxn modelId="{55694FA6-80A0-4A25-9352-9C3A655F292A}" type="presParOf" srcId="{3ACFE4BC-F498-4918-9350-1F3E3AC436C4}" destId="{7454C55A-FE73-4F2F-B3E3-179C29F6577E}" srcOrd="3" destOrd="0" presId="urn:microsoft.com/office/officeart/2005/8/layout/vProcess5"/>
    <dgm:cxn modelId="{0EC34A06-17CE-40A6-B8E2-64BF1DEE1D6D}" type="presParOf" srcId="{3ACFE4BC-F498-4918-9350-1F3E3AC436C4}" destId="{D3CC65F1-0297-4812-B3ED-2EDF04EC7EB2}" srcOrd="4" destOrd="0" presId="urn:microsoft.com/office/officeart/2005/8/layout/vProcess5"/>
    <dgm:cxn modelId="{15706535-744C-4EAC-A6FA-B4FE5718C2C7}" type="presParOf" srcId="{3ACFE4BC-F498-4918-9350-1F3E3AC436C4}" destId="{BA780339-B216-4EC9-80CC-AD83ADAE114E}" srcOrd="5" destOrd="0" presId="urn:microsoft.com/office/officeart/2005/8/layout/vProcess5"/>
    <dgm:cxn modelId="{CE931FD3-262F-44FE-A40F-26226F3BB0A8}" type="presParOf" srcId="{3ACFE4BC-F498-4918-9350-1F3E3AC436C4}" destId="{72B97A1C-B32C-4A9F-8079-F68256A12FED}" srcOrd="6" destOrd="0" presId="urn:microsoft.com/office/officeart/2005/8/layout/vProcess5"/>
    <dgm:cxn modelId="{8F79CD3E-6057-4C88-9D34-34705F9A502F}" type="presParOf" srcId="{3ACFE4BC-F498-4918-9350-1F3E3AC436C4}" destId="{C3424822-DCEA-44B7-98AF-1EAC96D6B32A}" srcOrd="7" destOrd="0" presId="urn:microsoft.com/office/officeart/2005/8/layout/vProcess5"/>
    <dgm:cxn modelId="{B2F478E2-5C27-4AA4-850E-2F40BEBA1924}" type="presParOf" srcId="{3ACFE4BC-F498-4918-9350-1F3E3AC436C4}" destId="{16FFFBC3-57B4-42A4-B61D-6000265CE063}" srcOrd="8" destOrd="0" presId="urn:microsoft.com/office/officeart/2005/8/layout/vProcess5"/>
    <dgm:cxn modelId="{A88BB166-6B6F-479B-B4FC-33FF378BC262}" type="presParOf" srcId="{3ACFE4BC-F498-4918-9350-1F3E3AC436C4}" destId="{347EE221-FC5A-43E4-8DDF-D7BB2E8E40F0}" srcOrd="9" destOrd="0" presId="urn:microsoft.com/office/officeart/2005/8/layout/vProcess5"/>
    <dgm:cxn modelId="{B0E804B3-392F-4890-A085-4F8FA34BD2EE}" type="presParOf" srcId="{3ACFE4BC-F498-4918-9350-1F3E3AC436C4}" destId="{78313635-ECAF-47D6-B4AF-4BB5111F013F}" srcOrd="10" destOrd="0" presId="urn:microsoft.com/office/officeart/2005/8/layout/vProcess5"/>
    <dgm:cxn modelId="{5BA31C9E-5F7D-47C6-8D7B-8B87F18F1AAD}" type="presParOf" srcId="{3ACFE4BC-F498-4918-9350-1F3E3AC436C4}" destId="{08A4FB31-1114-41F2-B0C0-76A66BB6E029}" srcOrd="11" destOrd="0" presId="urn:microsoft.com/office/officeart/2005/8/layout/vProcess5"/>
    <dgm:cxn modelId="{7A5CC4FD-DB3B-4BDB-8CFF-44700783CB40}" type="presParOf" srcId="{3ACFE4BC-F498-4918-9350-1F3E3AC436C4}" destId="{A81F43BF-1C6B-4CD3-8CB6-B3587AD5427F}" srcOrd="12" destOrd="0" presId="urn:microsoft.com/office/officeart/2005/8/layout/vProcess5"/>
    <dgm:cxn modelId="{A0B5A4E5-E726-47D4-AE54-2A6F46987C08}" type="presParOf" srcId="{3ACFE4BC-F498-4918-9350-1F3E3AC436C4}" destId="{522E5CD2-F150-4E7D-B6AA-66BDAF5A3F2F}" srcOrd="13" destOrd="0" presId="urn:microsoft.com/office/officeart/2005/8/layout/vProcess5"/>
    <dgm:cxn modelId="{8230619C-A375-4641-AEC7-FD65F55628F1}" type="presParOf" srcId="{3ACFE4BC-F498-4918-9350-1F3E3AC436C4}" destId="{191B0065-3A35-4B90-BE4B-596A2160951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4A203-3DD7-4314-8871-FF24DD9EBB43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Es una plataforma en la que pondremos en contacto a profesores y alumnos de todos los deportes, tanto conocidos como poco habituales </a:t>
          </a:r>
          <a:endParaRPr lang="en-US" sz="2100" kern="1200" dirty="0"/>
        </a:p>
      </dsp:txBody>
      <dsp:txXfrm>
        <a:off x="22105" y="22105"/>
        <a:ext cx="7511741" cy="710494"/>
      </dsp:txXfrm>
    </dsp:sp>
    <dsp:sp modelId="{7223E721-F938-4EF4-B893-1C3E81F88893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Tiene un algoritmo de rutinas a disposición de cualquier tipo de cliente y cualquier objetivo.</a:t>
          </a:r>
          <a:endParaRPr lang="en-US" sz="2100" kern="1200" dirty="0"/>
        </a:p>
      </dsp:txBody>
      <dsp:txXfrm>
        <a:off x="650455" y="881630"/>
        <a:ext cx="7251309" cy="710494"/>
      </dsp:txXfrm>
    </dsp:sp>
    <dsp:sp modelId="{7454C55A-FE73-4F2F-B3E3-179C29F6577E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Con un algoritmo nutricional, ofreciendo dietas personalizadas en función del objetivo que quiera conseguir el usuario.</a:t>
          </a:r>
          <a:endParaRPr lang="en-US" sz="2100" kern="1200" dirty="0"/>
        </a:p>
      </dsp:txBody>
      <dsp:txXfrm>
        <a:off x="1278805" y="1741155"/>
        <a:ext cx="7251309" cy="710494"/>
      </dsp:txXfrm>
    </dsp:sp>
    <dsp:sp modelId="{D3CC65F1-0297-4812-B3ED-2EDF04EC7EB2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RED SOCIAL</a:t>
          </a:r>
        </a:p>
      </dsp:txBody>
      <dsp:txXfrm>
        <a:off x="1907155" y="2600680"/>
        <a:ext cx="7251309" cy="710494"/>
      </dsp:txXfrm>
    </dsp:sp>
    <dsp:sp modelId="{BA780339-B216-4EC9-80CC-AD83ADAE114E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Incluye </a:t>
          </a:r>
          <a:r>
            <a:rPr lang="pt-BR" sz="2100" kern="1200" dirty="0"/>
            <a:t>merchandising </a:t>
          </a:r>
          <a:r>
            <a:rPr lang="pt-BR" sz="2100" kern="1200" dirty="0" err="1"/>
            <a:t>deportivo</a:t>
          </a:r>
          <a:r>
            <a:rPr lang="pt-BR" sz="2100" kern="1200" dirty="0"/>
            <a:t> a través de </a:t>
          </a:r>
          <a:r>
            <a:rPr lang="pt-BR" sz="2100" kern="1200" dirty="0" err="1"/>
            <a:t>dropshipping</a:t>
          </a:r>
          <a:endParaRPr lang="en-US" sz="2100" kern="1200" dirty="0"/>
        </a:p>
      </dsp:txBody>
      <dsp:txXfrm>
        <a:off x="2535505" y="3460205"/>
        <a:ext cx="7251309" cy="710494"/>
      </dsp:txXfrm>
    </dsp:sp>
    <dsp:sp modelId="{72B97A1C-B32C-4A9F-8079-F68256A12FED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34246" y="551353"/>
        <a:ext cx="269806" cy="369145"/>
      </dsp:txXfrm>
    </dsp:sp>
    <dsp:sp modelId="{C3424822-DCEA-44B7-98AF-1EAC96D6B32A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662596" y="1410878"/>
        <a:ext cx="269806" cy="369145"/>
      </dsp:txXfrm>
    </dsp:sp>
    <dsp:sp modelId="{16FFFBC3-57B4-42A4-B61D-6000265CE063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90946" y="2257825"/>
        <a:ext cx="269806" cy="369145"/>
      </dsp:txXfrm>
    </dsp:sp>
    <dsp:sp modelId="{347EE221-FC5A-43E4-8DDF-D7BB2E8E40F0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919296" y="3125736"/>
        <a:ext cx="269806" cy="36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71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18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67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075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93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6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51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71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00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6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59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31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8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919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1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37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B158-C2A8-4730-BC6E-2BEB64480B47}" type="datetimeFigureOut">
              <a:rPr lang="es-ES" smtClean="0"/>
              <a:t>09/02/2023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FAA4-7B1C-4328-83DB-F0DFE4EA6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245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CA6BDC-6F1D-C3AC-8615-5707C025E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 PROYECT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7EF0A-3096-5649-1245-60A3D533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chemeClr val="bg2"/>
                </a:solidFill>
              </a:rPr>
              <a:t>By</a:t>
            </a:r>
            <a:r>
              <a:rPr lang="es-ES" dirty="0">
                <a:solidFill>
                  <a:schemeClr val="bg2"/>
                </a:solidFill>
              </a:rPr>
              <a:t> marco, </a:t>
            </a:r>
            <a:r>
              <a:rPr lang="es-ES" dirty="0" err="1">
                <a:solidFill>
                  <a:schemeClr val="bg2"/>
                </a:solidFill>
              </a:rPr>
              <a:t>sergio</a:t>
            </a:r>
            <a:r>
              <a:rPr lang="es-ES" dirty="0">
                <a:solidFill>
                  <a:schemeClr val="bg2"/>
                </a:solidFill>
              </a:rPr>
              <a:t>, </a:t>
            </a:r>
            <a:r>
              <a:rPr lang="es-ES" dirty="0" err="1">
                <a:solidFill>
                  <a:schemeClr val="bg2"/>
                </a:solidFill>
              </a:rPr>
              <a:t>victor</a:t>
            </a:r>
            <a:r>
              <a:rPr lang="es-ES" dirty="0">
                <a:solidFill>
                  <a:schemeClr val="bg2"/>
                </a:solidFill>
              </a:rPr>
              <a:t>, </a:t>
            </a:r>
            <a:r>
              <a:rPr lang="es-ES" dirty="0" err="1">
                <a:solidFill>
                  <a:schemeClr val="bg2"/>
                </a:solidFill>
              </a:rPr>
              <a:t>Raul</a:t>
            </a:r>
            <a:r>
              <a:rPr lang="es-ES" dirty="0">
                <a:solidFill>
                  <a:schemeClr val="bg2"/>
                </a:solidFill>
              </a:rPr>
              <a:t> and Luis Miguel</a:t>
            </a:r>
          </a:p>
        </p:txBody>
      </p:sp>
      <p:sp useBgFill="1">
        <p:nvSpPr>
          <p:cNvPr id="69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31F0D6-FB40-8A54-6A06-7F3332A5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155905"/>
            <a:ext cx="10266669" cy="25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F61B-4808-6858-4C34-C0B05488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FINANCIACIÓN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326221-92A8-83A7-7893-00E3C5304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4000" dirty="0"/>
              <a:t>EXTERNA</a:t>
            </a:r>
            <a:r>
              <a:rPr lang="es-ES" dirty="0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C10DCD-031E-5F86-FDA5-C521EAC26E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SUBVENCIÓN DE LA COMUNIDAD DE MADRID PARA LA TRANSFORMACION DIGITAL DE PYMES: </a:t>
            </a:r>
          </a:p>
          <a:p>
            <a:pPr marL="0" indent="0">
              <a:buNone/>
            </a:pPr>
            <a:r>
              <a:rPr lang="es-ES" sz="4000" dirty="0"/>
              <a:t>4500 euros</a:t>
            </a:r>
            <a:endParaRPr lang="es-ES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34F731-7B13-900A-8CD0-DF5BAF382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4000" dirty="0"/>
              <a:t>INTERNA</a:t>
            </a:r>
            <a:r>
              <a:rPr lang="es-ES" dirty="0"/>
              <a:t>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C1517-4257-6830-A385-144D79A7E8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APORTACIÓN DE LOS SOCIOS:</a:t>
            </a:r>
          </a:p>
          <a:p>
            <a:pPr marL="0" indent="0">
              <a:buNone/>
            </a:pPr>
            <a:r>
              <a:rPr lang="es-ES" sz="4400" dirty="0"/>
              <a:t>3500 euros </a:t>
            </a:r>
            <a:r>
              <a:rPr lang="es-ES" sz="2000" dirty="0"/>
              <a:t>(a partes iguales)</a:t>
            </a:r>
            <a:endParaRPr lang="es-ES" sz="3200" dirty="0"/>
          </a:p>
          <a:p>
            <a:pPr marL="0" indent="0">
              <a:buNone/>
            </a:pPr>
            <a:r>
              <a:rPr lang="es-ES" sz="2000" dirty="0"/>
              <a:t>700 euros cada socio</a:t>
            </a:r>
          </a:p>
        </p:txBody>
      </p:sp>
    </p:spTree>
    <p:extLst>
      <p:ext uri="{BB962C8B-B14F-4D97-AF65-F5344CB8AC3E}">
        <p14:creationId xmlns:p14="http://schemas.microsoft.com/office/powerpoint/2010/main" val="272660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32247-068A-4EE0-C634-5CBBC811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dirty="0"/>
              <a:t>IMPUESTOS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EE3361-BB85-DC34-F220-3622EB37D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4000" dirty="0"/>
              <a:t>IVA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60A03-A521-753E-5809-BF62251F689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Tributo indirecto que recae sobre el consumo.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7ECA44-7230-C573-8F9D-5C4656830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4000" dirty="0"/>
              <a:t>IRPF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7449BD8-6429-B4B9-A85A-E2DE35246DB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-Los rendimientos de actividades económicas</a:t>
            </a:r>
          </a:p>
          <a:p>
            <a:r>
              <a:rPr lang="es-E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 ganancias y pérdidas patrimoniales</a:t>
            </a:r>
          </a:p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3738D56-DF12-1D90-A5F9-555F47E70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z="2800" dirty="0"/>
              <a:t>IMPUESTO SOCIEDADES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176311-9F08-8FB4-F275-0D54A0E292C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Tributo de carácter directo y personal que grava la renta de las sociedades y demás entidades jurídicas residentes en España. 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Tipo impositivo general 25%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80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B84D9-441A-D5C3-A4E5-27DFD6E4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BALANCE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B33209-319E-484F-D5C8-6C53092DA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 ESTIMACIÓN ACTIVOS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C0A9CD58-9133-CAE0-E943-41A893A20B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90079572"/>
              </p:ext>
            </p:extLst>
          </p:nvPr>
        </p:nvGraphicFramePr>
        <p:xfrm>
          <a:off x="876301" y="3441700"/>
          <a:ext cx="5143500" cy="2254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3352">
                  <a:extLst>
                    <a:ext uri="{9D8B030D-6E8A-4147-A177-3AD203B41FA5}">
                      <a16:colId xmlns:a16="http://schemas.microsoft.com/office/drawing/2014/main" val="1220112142"/>
                    </a:ext>
                  </a:extLst>
                </a:gridCol>
                <a:gridCol w="843762">
                  <a:extLst>
                    <a:ext uri="{9D8B030D-6E8A-4147-A177-3AD203B41FA5}">
                      <a16:colId xmlns:a16="http://schemas.microsoft.com/office/drawing/2014/main" val="3760018212"/>
                    </a:ext>
                  </a:extLst>
                </a:gridCol>
                <a:gridCol w="843168">
                  <a:extLst>
                    <a:ext uri="{9D8B030D-6E8A-4147-A177-3AD203B41FA5}">
                      <a16:colId xmlns:a16="http://schemas.microsoft.com/office/drawing/2014/main" val="3794859703"/>
                    </a:ext>
                  </a:extLst>
                </a:gridCol>
                <a:gridCol w="693218">
                  <a:extLst>
                    <a:ext uri="{9D8B030D-6E8A-4147-A177-3AD203B41FA5}">
                      <a16:colId xmlns:a16="http://schemas.microsoft.com/office/drawing/2014/main" val="469681970"/>
                    </a:ext>
                  </a:extLst>
                </a:gridCol>
              </a:tblGrid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PLAN DE INVERSIONES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CUANTÍA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7680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Activo no corriente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Año de inicio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Año 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Año 2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387339101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Patentes, licencias, marcas y similares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1200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2500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2520920437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Aplicaciones informáticas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500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690981029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Desarrollo página web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400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2675497526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Alquileres locales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3943259199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Equipos informáticos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5000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10000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12000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2595800478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TOTAL INVERSIONES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6850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12850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16750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2847339098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Activo corriente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Año inicio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Año 1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Año 2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3062976199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Stock inicial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1200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55146179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Anticipos a proveedores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2200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4000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2816563413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TOTAL INVERSIONES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3400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7000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extLst>
                  <a:ext uri="{0D108BD9-81ED-4DB2-BD59-A6C34878D82A}">
                    <a16:rowId xmlns:a16="http://schemas.microsoft.com/office/drawing/2014/main" val="1240565158"/>
                  </a:ext>
                </a:extLst>
              </a:tr>
            </a:tbl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80E9DE-41B8-775C-3CA1-9C23D5F0D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ESTIMACIÓN COSTES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4C3FA2C1-137F-FAD3-C13E-018A5A07E4F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92111643"/>
              </p:ext>
            </p:extLst>
          </p:nvPr>
        </p:nvGraphicFramePr>
        <p:xfrm>
          <a:off x="6172201" y="3441700"/>
          <a:ext cx="4875212" cy="177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9389">
                  <a:extLst>
                    <a:ext uri="{9D8B030D-6E8A-4147-A177-3AD203B41FA5}">
                      <a16:colId xmlns:a16="http://schemas.microsoft.com/office/drawing/2014/main" val="1837408870"/>
                    </a:ext>
                  </a:extLst>
                </a:gridCol>
                <a:gridCol w="2095823">
                  <a:extLst>
                    <a:ext uri="{9D8B030D-6E8A-4147-A177-3AD203B41FA5}">
                      <a16:colId xmlns:a16="http://schemas.microsoft.com/office/drawing/2014/main" val="994222214"/>
                    </a:ext>
                  </a:extLst>
                </a:gridCol>
              </a:tblGrid>
              <a:tr h="22225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ESTIMACIÓN DE COTES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9522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Costes fijos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Costes variables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extLst>
                  <a:ext uri="{0D108BD9-81ED-4DB2-BD59-A6C34878D82A}">
                    <a16:rowId xmlns:a16="http://schemas.microsoft.com/office/drawing/2014/main" val="61015721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Personal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Suministros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extLst>
                  <a:ext uri="{0D108BD9-81ED-4DB2-BD59-A6C34878D82A}">
                    <a16:rowId xmlns:a16="http://schemas.microsoft.com/office/drawing/2014/main" val="226780834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Equipos informáticos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Embalajes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extLst>
                  <a:ext uri="{0D108BD9-81ED-4DB2-BD59-A6C34878D82A}">
                    <a16:rowId xmlns:a16="http://schemas.microsoft.com/office/drawing/2014/main" val="304825956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Gastos de marketing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Reparación de maquinaria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extLst>
                  <a:ext uri="{0D108BD9-81ED-4DB2-BD59-A6C34878D82A}">
                    <a16:rowId xmlns:a16="http://schemas.microsoft.com/office/drawing/2014/main" val="394130081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Seguros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Electricidad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extLst>
                  <a:ext uri="{0D108BD9-81ED-4DB2-BD59-A6C34878D82A}">
                    <a16:rowId xmlns:a16="http://schemas.microsoft.com/office/drawing/2014/main" val="26100936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Precio alquiler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-----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extLst>
                  <a:ext uri="{0D108BD9-81ED-4DB2-BD59-A6C34878D82A}">
                    <a16:rowId xmlns:a16="http://schemas.microsoft.com/office/drawing/2014/main" val="322702596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Maquinaria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-----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12" marR="60912" marT="0" marB="0"/>
                </a:tc>
                <a:extLst>
                  <a:ext uri="{0D108BD9-81ED-4DB2-BD59-A6C34878D82A}">
                    <a16:rowId xmlns:a16="http://schemas.microsoft.com/office/drawing/2014/main" val="39799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99CED-D485-85DA-6FD5-1FDBD49A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ORGANIGRAMA DE LA ESTRUCTURA DE LA EMPRESA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9ECA43F5-A6F3-FE6B-5A05-3E9F74F6C7CB}"/>
              </a:ext>
            </a:extLst>
          </p:cNvPr>
          <p:cNvGrpSpPr>
            <a:grpSpLocks/>
          </p:cNvGrpSpPr>
          <p:nvPr/>
        </p:nvGrpSpPr>
        <p:grpSpPr bwMode="auto">
          <a:xfrm>
            <a:off x="1226574" y="2097088"/>
            <a:ext cx="3143864" cy="3539429"/>
            <a:chOff x="3672" y="1418"/>
            <a:chExt cx="4080" cy="4960"/>
          </a:xfrm>
        </p:grpSpPr>
        <p:sp>
          <p:nvSpPr>
            <p:cNvPr id="7" name="AutoShape 21">
              <a:extLst>
                <a:ext uri="{FF2B5EF4-FFF2-40B4-BE49-F238E27FC236}">
                  <a16:creationId xmlns:a16="http://schemas.microsoft.com/office/drawing/2014/main" id="{9E5BB5E1-EDA7-C246-4341-C76D58CFD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" y="1831"/>
              <a:ext cx="543" cy="4134"/>
            </a:xfrm>
            <a:custGeom>
              <a:avLst/>
              <a:gdLst>
                <a:gd name="T0" fmla="+- 0 4499 4499"/>
                <a:gd name="T1" fmla="*/ T0 w 543"/>
                <a:gd name="T2" fmla="+- 0 3898 1832"/>
                <a:gd name="T3" fmla="*/ 3898 h 4134"/>
                <a:gd name="T4" fmla="+- 0 4770 4499"/>
                <a:gd name="T5" fmla="*/ T4 w 543"/>
                <a:gd name="T6" fmla="+- 0 3898 1832"/>
                <a:gd name="T7" fmla="*/ 3898 h 4134"/>
                <a:gd name="T8" fmla="+- 0 4770 4499"/>
                <a:gd name="T9" fmla="*/ T8 w 543"/>
                <a:gd name="T10" fmla="+- 0 5965 1832"/>
                <a:gd name="T11" fmla="*/ 5965 h 4134"/>
                <a:gd name="T12" fmla="+- 0 5041 4499"/>
                <a:gd name="T13" fmla="*/ T12 w 543"/>
                <a:gd name="T14" fmla="+- 0 5965 1832"/>
                <a:gd name="T15" fmla="*/ 5965 h 4134"/>
                <a:gd name="T16" fmla="+- 0 4499 4499"/>
                <a:gd name="T17" fmla="*/ T16 w 543"/>
                <a:gd name="T18" fmla="+- 0 3898 1832"/>
                <a:gd name="T19" fmla="*/ 3898 h 4134"/>
                <a:gd name="T20" fmla="+- 0 4770 4499"/>
                <a:gd name="T21" fmla="*/ T20 w 543"/>
                <a:gd name="T22" fmla="+- 0 3898 1832"/>
                <a:gd name="T23" fmla="*/ 3898 h 4134"/>
                <a:gd name="T24" fmla="+- 0 4770 4499"/>
                <a:gd name="T25" fmla="*/ T24 w 543"/>
                <a:gd name="T26" fmla="+- 0 4932 1832"/>
                <a:gd name="T27" fmla="*/ 4932 h 4134"/>
                <a:gd name="T28" fmla="+- 0 5041 4499"/>
                <a:gd name="T29" fmla="*/ T28 w 543"/>
                <a:gd name="T30" fmla="+- 0 4932 1832"/>
                <a:gd name="T31" fmla="*/ 4932 h 4134"/>
                <a:gd name="T32" fmla="+- 0 4499 4499"/>
                <a:gd name="T33" fmla="*/ T32 w 543"/>
                <a:gd name="T34" fmla="+- 0 3898 1832"/>
                <a:gd name="T35" fmla="*/ 3898 h 4134"/>
                <a:gd name="T36" fmla="+- 0 5041 4499"/>
                <a:gd name="T37" fmla="*/ T36 w 543"/>
                <a:gd name="T38" fmla="+- 0 3898 1832"/>
                <a:gd name="T39" fmla="*/ 3898 h 4134"/>
                <a:gd name="T40" fmla="+- 0 4499 4499"/>
                <a:gd name="T41" fmla="*/ T40 w 543"/>
                <a:gd name="T42" fmla="+- 0 3898 1832"/>
                <a:gd name="T43" fmla="*/ 3898 h 4134"/>
                <a:gd name="T44" fmla="+- 0 4770 4499"/>
                <a:gd name="T45" fmla="*/ T44 w 543"/>
                <a:gd name="T46" fmla="+- 0 3898 1832"/>
                <a:gd name="T47" fmla="*/ 3898 h 4134"/>
                <a:gd name="T48" fmla="+- 0 4770 4499"/>
                <a:gd name="T49" fmla="*/ T48 w 543"/>
                <a:gd name="T50" fmla="+- 0 2865 1832"/>
                <a:gd name="T51" fmla="*/ 2865 h 4134"/>
                <a:gd name="T52" fmla="+- 0 5041 4499"/>
                <a:gd name="T53" fmla="*/ T52 w 543"/>
                <a:gd name="T54" fmla="+- 0 2865 1832"/>
                <a:gd name="T55" fmla="*/ 2865 h 4134"/>
                <a:gd name="T56" fmla="+- 0 4499 4499"/>
                <a:gd name="T57" fmla="*/ T56 w 543"/>
                <a:gd name="T58" fmla="+- 0 3898 1832"/>
                <a:gd name="T59" fmla="*/ 3898 h 4134"/>
                <a:gd name="T60" fmla="+- 0 4770 4499"/>
                <a:gd name="T61" fmla="*/ T60 w 543"/>
                <a:gd name="T62" fmla="+- 0 3898 1832"/>
                <a:gd name="T63" fmla="*/ 3898 h 4134"/>
                <a:gd name="T64" fmla="+- 0 4770 4499"/>
                <a:gd name="T65" fmla="*/ T64 w 543"/>
                <a:gd name="T66" fmla="+- 0 1832 1832"/>
                <a:gd name="T67" fmla="*/ 1832 h 4134"/>
                <a:gd name="T68" fmla="+- 0 5041 4499"/>
                <a:gd name="T69" fmla="*/ T68 w 543"/>
                <a:gd name="T70" fmla="+- 0 1832 1832"/>
                <a:gd name="T71" fmla="*/ 1832 h 4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543" h="4134">
                  <a:moveTo>
                    <a:pt x="0" y="2066"/>
                  </a:moveTo>
                  <a:lnTo>
                    <a:pt x="271" y="2066"/>
                  </a:lnTo>
                  <a:lnTo>
                    <a:pt x="271" y="4133"/>
                  </a:lnTo>
                  <a:lnTo>
                    <a:pt x="542" y="4133"/>
                  </a:lnTo>
                  <a:moveTo>
                    <a:pt x="0" y="2066"/>
                  </a:moveTo>
                  <a:lnTo>
                    <a:pt x="271" y="2066"/>
                  </a:lnTo>
                  <a:lnTo>
                    <a:pt x="271" y="3100"/>
                  </a:lnTo>
                  <a:lnTo>
                    <a:pt x="542" y="3100"/>
                  </a:lnTo>
                  <a:moveTo>
                    <a:pt x="0" y="2066"/>
                  </a:moveTo>
                  <a:lnTo>
                    <a:pt x="542" y="2066"/>
                  </a:lnTo>
                  <a:moveTo>
                    <a:pt x="0" y="2066"/>
                  </a:moveTo>
                  <a:lnTo>
                    <a:pt x="271" y="2066"/>
                  </a:lnTo>
                  <a:lnTo>
                    <a:pt x="271" y="1033"/>
                  </a:lnTo>
                  <a:lnTo>
                    <a:pt x="542" y="1033"/>
                  </a:lnTo>
                  <a:moveTo>
                    <a:pt x="0" y="2066"/>
                  </a:moveTo>
                  <a:lnTo>
                    <a:pt x="271" y="2066"/>
                  </a:lnTo>
                  <a:lnTo>
                    <a:pt x="271" y="0"/>
                  </a:lnTo>
                  <a:lnTo>
                    <a:pt x="542" y="0"/>
                  </a:lnTo>
                </a:path>
              </a:pathLst>
            </a:custGeom>
            <a:noFill/>
            <a:ln w="25400">
              <a:solidFill>
                <a:srgbClr val="3C669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1FD7FEFF-C202-6C34-F11C-F9430719A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722"/>
              <a:ext cx="827" cy="4351"/>
            </a:xfrm>
            <a:prstGeom prst="rect">
              <a:avLst/>
            </a:prstGeom>
            <a:solidFill>
              <a:srgbClr val="4F8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E76E12FF-A69E-18F5-7CA0-07CBB508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722"/>
              <a:ext cx="827" cy="4351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3713BA95-7F9C-4733-81FD-0C205AA6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18"/>
              <a:ext cx="2712" cy="827"/>
            </a:xfrm>
            <a:prstGeom prst="rect">
              <a:avLst/>
            </a:prstGeom>
            <a:solidFill>
              <a:srgbClr val="4F8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622F5293-63FE-3143-F698-22B9F4270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18"/>
              <a:ext cx="2712" cy="827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458FBC52-91BC-535B-3544-39BB166E0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451"/>
              <a:ext cx="2712" cy="827"/>
            </a:xfrm>
            <a:prstGeom prst="rect">
              <a:avLst/>
            </a:prstGeom>
            <a:solidFill>
              <a:srgbClr val="4F8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67D54CC1-5D37-2AA2-B064-4F16AE9D7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451"/>
              <a:ext cx="2712" cy="827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58DDC932-2982-C8AD-304E-7D5D8AE4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485"/>
              <a:ext cx="2712" cy="827"/>
            </a:xfrm>
            <a:prstGeom prst="rect">
              <a:avLst/>
            </a:prstGeom>
            <a:solidFill>
              <a:srgbClr val="4F8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DB9B134-FDA7-5A07-6F90-10E9713A1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485"/>
              <a:ext cx="2712" cy="827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20B520B6-0696-D03F-2926-44358DDD8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4518"/>
              <a:ext cx="2712" cy="827"/>
            </a:xfrm>
            <a:prstGeom prst="rect">
              <a:avLst/>
            </a:prstGeom>
            <a:solidFill>
              <a:srgbClr val="4F8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AD164707-389E-DCA7-8E8C-7919805B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4518"/>
              <a:ext cx="2712" cy="827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6C535B41-EC7B-9B52-1F2C-C7FC8C92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5551"/>
              <a:ext cx="2712" cy="827"/>
            </a:xfrm>
            <a:prstGeom prst="rect">
              <a:avLst/>
            </a:prstGeom>
            <a:solidFill>
              <a:srgbClr val="4F8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A18B839C-E4AB-98FC-1D9B-BBC8B391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5551"/>
              <a:ext cx="2712" cy="827"/>
            </a:xfrm>
            <a:prstGeom prst="rect">
              <a:avLst/>
            </a:prstGeom>
            <a:noFill/>
            <a:ln w="2540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ES"/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A976E67D-BC0B-92D2-B60A-18B820460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5551"/>
              <a:ext cx="2712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45745" marR="243840" algn="ctr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</a:pPr>
              <a:r>
                <a:rPr lang="es-ES" sz="1000" spc="-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EJERCICIO,NUTRICIÓN</a:t>
              </a:r>
              <a:r>
                <a:rPr lang="es-ES" sz="1000" spc="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s-ES" sz="1000" spc="-21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DIETÉTICA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0480" marR="30480" algn="ctr">
                <a:spcBef>
                  <a:spcPts val="335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Raúl</a:t>
              </a:r>
              <a:r>
                <a:rPr lang="es-ES" sz="1000" spc="-1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Meléndez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B1A0C8AF-C741-B8C5-4A1C-349625E7C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4518"/>
              <a:ext cx="2712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9845" marR="30480" algn="ctr">
                <a:spcBef>
                  <a:spcPts val="635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COMERCIAL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0480" marR="30480" algn="ctr">
                <a:spcBef>
                  <a:spcPts val="300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Sergio</a:t>
              </a:r>
              <a:r>
                <a:rPr lang="es-ES" sz="1000" spc="-2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Domínguez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AE19BC0D-5828-CDE7-7F54-A75A55EF5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485"/>
              <a:ext cx="2712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544830">
                <a:spcBef>
                  <a:spcPts val="630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MARKETING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95935">
                <a:spcBef>
                  <a:spcPts val="305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Marco</a:t>
              </a:r>
              <a:r>
                <a:rPr lang="es-ES" sz="1000" spc="-1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Ribeiro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611EE22F-543F-A0DB-9B46-D6A35589A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451"/>
              <a:ext cx="2712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9845" marR="30480" algn="ctr">
                <a:spcBef>
                  <a:spcPts val="630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CONTABLE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1115" marR="30480" algn="ctr">
                <a:spcBef>
                  <a:spcPts val="305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Luis</a:t>
              </a:r>
              <a:r>
                <a:rPr lang="es-ES" sz="1000" spc="-2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Miguel</a:t>
              </a:r>
              <a:r>
                <a:rPr lang="es-ES" sz="1000" spc="-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Guijarro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944DF1B8-DA08-7F59-060D-BEE43C06D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418"/>
              <a:ext cx="2712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1115" marR="30480" algn="ctr">
                <a:spcBef>
                  <a:spcPts val="630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INFORMÁTICO</a:t>
              </a:r>
              <a:r>
                <a:rPr lang="es-ES" sz="1000" spc="-1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PROGRAMADOR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0480" marR="30480" algn="ctr">
                <a:spcBef>
                  <a:spcPts val="305"/>
                </a:spcBef>
                <a:spcAft>
                  <a:spcPts val="0"/>
                </a:spcAft>
              </a:pP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Víctor</a:t>
              </a:r>
              <a:r>
                <a:rPr lang="es-ES" sz="1000" spc="-2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Fernández</a:t>
              </a:r>
              <a:endParaRPr lang="es-E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91B1781-B4A5-814F-064A-CA3CD68DCE07}"/>
              </a:ext>
            </a:extLst>
          </p:cNvPr>
          <p:cNvSpPr txBox="1"/>
          <p:nvPr/>
        </p:nvSpPr>
        <p:spPr>
          <a:xfrm>
            <a:off x="4852219" y="2020529"/>
            <a:ext cx="6336891" cy="382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139065" lvl="0" indent="-342900" algn="just">
              <a:lnSpc>
                <a:spcPct val="147000"/>
              </a:lnSpc>
              <a:spcBef>
                <a:spcPts val="79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Informático programador: Diseño y desarrollo de la aplicación web</a:t>
            </a:r>
            <a:r>
              <a:rPr lang="es-ES" sz="1600" spc="3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 plataformas on-line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 la empresa, encargado del mantenimiento del servidor y equipos informáticos de la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empresa.</a:t>
            </a:r>
          </a:p>
          <a:p>
            <a:pPr marL="342900" marR="140970" lvl="0" indent="-342900" algn="just">
              <a:lnSpc>
                <a:spcPct val="146000"/>
              </a:lnSpc>
              <a:spcBef>
                <a:spcPts val="3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Contable: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Control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 la situación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financiera de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 empresa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 la cuenta de pérdidas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ganancias.</a:t>
            </a:r>
          </a:p>
          <a:p>
            <a:pPr marL="342900" lvl="0" indent="-342900" algn="just">
              <a:spcBef>
                <a:spcPts val="50"/>
              </a:spcBef>
              <a:buSzPts val="1200"/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Marketing: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Encargado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 montar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es-ES" sz="16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campaña</a:t>
            </a:r>
            <a:r>
              <a:rPr lang="es-ES" sz="16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</a:t>
            </a:r>
            <a:r>
              <a:rPr lang="es-ES" sz="16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plan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marketing</a:t>
            </a:r>
          </a:p>
          <a:p>
            <a:pPr marL="342900" lvl="0" indent="-342900" algn="just">
              <a:spcBef>
                <a:spcPts val="675"/>
              </a:spcBef>
              <a:buSzPts val="1200"/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Comercial:</a:t>
            </a:r>
            <a:r>
              <a:rPr lang="es-ES" sz="16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Encargado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tratar</a:t>
            </a:r>
            <a:r>
              <a:rPr lang="es-ES" sz="16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con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los</a:t>
            </a:r>
            <a:r>
              <a:rPr lang="es-ES" sz="16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proveedores,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acreedores</a:t>
            </a:r>
            <a:r>
              <a:rPr lang="es-ES" sz="16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</a:t>
            </a:r>
            <a:r>
              <a:rPr lang="es-ES" sz="16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clientes.</a:t>
            </a:r>
          </a:p>
          <a:p>
            <a:pPr marL="342900" marR="142875" lvl="0" indent="-342900" algn="just">
              <a:lnSpc>
                <a:spcPct val="146000"/>
              </a:lnSpc>
              <a:spcBef>
                <a:spcPts val="69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Ejercicio, nutrición y dietética: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Creación de contenido de la empresa; Nutrición, tablas de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ejercicio,</a:t>
            </a:r>
            <a:r>
              <a:rPr lang="es-ES" sz="16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asesoramiento deportivo, </a:t>
            </a:r>
            <a:r>
              <a:rPr lang="es-ES" sz="16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etc</a:t>
            </a:r>
            <a:r>
              <a:rPr lang="es-E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3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A1EC-36B3-5272-998D-DE0A92D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MARKETING Y PROVEEDORES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6A0F83-4405-D90D-E6FE-744292960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PLAN DE MARKETING 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007A993-4DE7-F6BF-D45A-B489CE1FEC2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41413" y="4144368"/>
          <a:ext cx="4878386" cy="5758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439193">
                  <a:extLst>
                    <a:ext uri="{9D8B030D-6E8A-4147-A177-3AD203B41FA5}">
                      <a16:colId xmlns:a16="http://schemas.microsoft.com/office/drawing/2014/main" val="1779643172"/>
                    </a:ext>
                  </a:extLst>
                </a:gridCol>
                <a:gridCol w="2439193">
                  <a:extLst>
                    <a:ext uri="{9D8B030D-6E8A-4147-A177-3AD203B41FA5}">
                      <a16:colId xmlns:a16="http://schemas.microsoft.com/office/drawing/2014/main" val="1498814169"/>
                    </a:ext>
                  </a:extLst>
                </a:gridCol>
              </a:tblGrid>
              <a:tr h="191448">
                <a:tc rowSpan="3"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  <a:spcBef>
                          <a:spcPts val="750"/>
                        </a:spcBef>
                      </a:pPr>
                      <a:r>
                        <a:rPr lang="es-ES" sz="1000">
                          <a:effectLst/>
                        </a:rPr>
                        <a:t>CLIENTE</a:t>
                      </a:r>
                      <a:r>
                        <a:rPr lang="es-ES" sz="1000" spc="-5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OBJETIVO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5"/>
                        </a:lnSpc>
                      </a:pPr>
                      <a:r>
                        <a:rPr lang="es-ES" sz="900">
                          <a:effectLst/>
                        </a:rPr>
                        <a:t>Edad: Entre 14 y</a:t>
                      </a:r>
                      <a:r>
                        <a:rPr lang="es-ES" sz="900" spc="-10">
                          <a:effectLst/>
                        </a:rPr>
                        <a:t> </a:t>
                      </a:r>
                      <a:r>
                        <a:rPr lang="es-ES" sz="900">
                          <a:effectLst/>
                        </a:rPr>
                        <a:t>75 años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6559420"/>
                  </a:ext>
                </a:extLst>
              </a:tr>
              <a:tr h="1914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5"/>
                        </a:lnSpc>
                      </a:pPr>
                      <a:r>
                        <a:rPr lang="es-ES" sz="900">
                          <a:effectLst/>
                        </a:rPr>
                        <a:t>Genero:</a:t>
                      </a:r>
                      <a:r>
                        <a:rPr lang="es-ES" sz="900" spc="-5">
                          <a:effectLst/>
                        </a:rPr>
                        <a:t> </a:t>
                      </a:r>
                      <a:r>
                        <a:rPr lang="es-ES" sz="900">
                          <a:effectLst/>
                        </a:rPr>
                        <a:t>Masculino,</a:t>
                      </a:r>
                      <a:r>
                        <a:rPr lang="es-ES" sz="900" spc="-10">
                          <a:effectLst/>
                        </a:rPr>
                        <a:t> </a:t>
                      </a:r>
                      <a:r>
                        <a:rPr lang="es-ES" sz="900">
                          <a:effectLst/>
                        </a:rPr>
                        <a:t>femenino,</a:t>
                      </a:r>
                      <a:r>
                        <a:rPr lang="es-ES" sz="900" spc="-5">
                          <a:effectLst/>
                        </a:rPr>
                        <a:t> </a:t>
                      </a:r>
                      <a:r>
                        <a:rPr lang="es-ES" sz="900">
                          <a:effectLst/>
                        </a:rPr>
                        <a:t>otros.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8645894"/>
                  </a:ext>
                </a:extLst>
              </a:tr>
              <a:tr h="19296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5"/>
                        </a:lnSpc>
                      </a:pPr>
                      <a:r>
                        <a:rPr lang="es-ES" sz="900" dirty="0">
                          <a:effectLst/>
                        </a:rPr>
                        <a:t>Gustos:</a:t>
                      </a:r>
                      <a:r>
                        <a:rPr lang="es-ES" sz="900" spc="-5" dirty="0">
                          <a:effectLst/>
                        </a:rPr>
                        <a:t> </a:t>
                      </a:r>
                      <a:r>
                        <a:rPr lang="es-ES" sz="900" dirty="0">
                          <a:effectLst/>
                        </a:rPr>
                        <a:t>Cualquier</a:t>
                      </a:r>
                      <a:r>
                        <a:rPr lang="es-ES" sz="900" spc="-20" dirty="0">
                          <a:effectLst/>
                        </a:rPr>
                        <a:t> </a:t>
                      </a:r>
                      <a:r>
                        <a:rPr lang="es-ES" sz="900" dirty="0">
                          <a:effectLst/>
                        </a:rPr>
                        <a:t>tipo</a:t>
                      </a:r>
                      <a:r>
                        <a:rPr lang="es-ES" sz="900" spc="-5" dirty="0">
                          <a:effectLst/>
                        </a:rPr>
                        <a:t> </a:t>
                      </a:r>
                      <a:r>
                        <a:rPr lang="es-ES" sz="900" dirty="0">
                          <a:effectLst/>
                        </a:rPr>
                        <a:t>de</a:t>
                      </a:r>
                      <a:r>
                        <a:rPr lang="es-ES" sz="900" spc="-20" dirty="0">
                          <a:effectLst/>
                        </a:rPr>
                        <a:t> </a:t>
                      </a:r>
                      <a:r>
                        <a:rPr lang="es-ES" sz="900" dirty="0">
                          <a:effectLst/>
                        </a:rPr>
                        <a:t>actividad</a:t>
                      </a:r>
                      <a:r>
                        <a:rPr lang="es-ES" sz="900" spc="-5" dirty="0">
                          <a:effectLst/>
                        </a:rPr>
                        <a:t> </a:t>
                      </a:r>
                      <a:r>
                        <a:rPr lang="es-ES" sz="900" dirty="0">
                          <a:effectLst/>
                        </a:rPr>
                        <a:t>física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7784698"/>
                  </a:ext>
                </a:extLst>
              </a:tr>
            </a:tbl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0BE628-40EB-E587-8650-A78807C77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PROVEEDORES 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EED7160E-4274-53D9-90B7-C424B2B85CC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3013624"/>
          <a:ext cx="4875213" cy="28373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58923">
                  <a:extLst>
                    <a:ext uri="{9D8B030D-6E8A-4147-A177-3AD203B41FA5}">
                      <a16:colId xmlns:a16="http://schemas.microsoft.com/office/drawing/2014/main" val="3397858759"/>
                    </a:ext>
                  </a:extLst>
                </a:gridCol>
                <a:gridCol w="1077924">
                  <a:extLst>
                    <a:ext uri="{9D8B030D-6E8A-4147-A177-3AD203B41FA5}">
                      <a16:colId xmlns:a16="http://schemas.microsoft.com/office/drawing/2014/main" val="2210886192"/>
                    </a:ext>
                  </a:extLst>
                </a:gridCol>
                <a:gridCol w="1219183">
                  <a:extLst>
                    <a:ext uri="{9D8B030D-6E8A-4147-A177-3AD203B41FA5}">
                      <a16:colId xmlns:a16="http://schemas.microsoft.com/office/drawing/2014/main" val="2373829483"/>
                    </a:ext>
                  </a:extLst>
                </a:gridCol>
                <a:gridCol w="1219183">
                  <a:extLst>
                    <a:ext uri="{9D8B030D-6E8A-4147-A177-3AD203B41FA5}">
                      <a16:colId xmlns:a16="http://schemas.microsoft.com/office/drawing/2014/main" val="1620860388"/>
                    </a:ext>
                  </a:extLst>
                </a:gridCol>
              </a:tblGrid>
              <a:tr h="210117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s-ES" sz="1000">
                          <a:effectLst/>
                        </a:rPr>
                        <a:t>Proveedor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1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s-ES" sz="1000">
                          <a:effectLst/>
                        </a:rPr>
                        <a:t>Proveedor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2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lang="es-ES" sz="1000">
                          <a:effectLst/>
                        </a:rPr>
                        <a:t>Proveedor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3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1700635"/>
                  </a:ext>
                </a:extLst>
              </a:tr>
              <a:tr h="20961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Producto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Socialba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Brookline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Alser</a:t>
                      </a:r>
                      <a:r>
                        <a:rPr lang="es-ES" sz="1000" spc="-5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Sport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6182740"/>
                  </a:ext>
                </a:extLst>
              </a:tr>
              <a:tr h="418714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tabLst>
                          <a:tab pos="1446530" algn="l"/>
                        </a:tabLst>
                      </a:pPr>
                      <a:r>
                        <a:rPr lang="es-ES" sz="1000">
                          <a:effectLst/>
                        </a:rPr>
                        <a:t>Características	del</a:t>
                      </a:r>
                      <a:endParaRPr lang="es-ES" sz="900">
                        <a:effectLst/>
                      </a:endParaRPr>
                    </a:p>
                    <a:p>
                      <a:pPr marL="67945">
                        <a:lnSpc>
                          <a:spcPts val="1235"/>
                        </a:lnSpc>
                        <a:spcBef>
                          <a:spcPts val="685"/>
                        </a:spcBef>
                      </a:pPr>
                      <a:r>
                        <a:rPr lang="es-ES" sz="1000">
                          <a:effectLst/>
                        </a:rPr>
                        <a:t>producto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Textil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Material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deportivo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Material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deportivo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2648617"/>
                  </a:ext>
                </a:extLst>
              </a:tr>
              <a:tr h="20961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Precio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$$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$$$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$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1653417"/>
                  </a:ext>
                </a:extLst>
              </a:tr>
              <a:tr h="418714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  <a:tabLst>
                          <a:tab pos="706120" algn="l"/>
                          <a:tab pos="1149985" algn="l"/>
                        </a:tabLst>
                      </a:pPr>
                      <a:r>
                        <a:rPr lang="es-ES" sz="1000">
                          <a:effectLst/>
                        </a:rPr>
                        <a:t>Nivel	de	servicio</a:t>
                      </a:r>
                      <a:endParaRPr lang="es-ES" sz="900">
                        <a:effectLst/>
                      </a:endParaRPr>
                    </a:p>
                    <a:p>
                      <a:pPr marL="67945">
                        <a:lnSpc>
                          <a:spcPts val="1235"/>
                        </a:lnSpc>
                        <a:spcBef>
                          <a:spcPts val="685"/>
                        </a:spcBef>
                      </a:pPr>
                      <a:r>
                        <a:rPr lang="es-ES" sz="1000">
                          <a:effectLst/>
                        </a:rPr>
                        <a:t>postventa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Alto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Alto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Alto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922059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lang="es-ES" sz="1000">
                          <a:effectLst/>
                        </a:rPr>
                        <a:t>Estándar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de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calidad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lang="es-ES" sz="1000">
                          <a:effectLst/>
                        </a:rPr>
                        <a:t>Alto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5"/>
                        </a:lnSpc>
                      </a:pPr>
                      <a:r>
                        <a:rPr lang="es-ES" sz="1000">
                          <a:effectLst/>
                        </a:rPr>
                        <a:t>Alto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5"/>
                        </a:lnSpc>
                      </a:pPr>
                      <a:r>
                        <a:rPr lang="es-ES" sz="1000">
                          <a:effectLst/>
                        </a:rPr>
                        <a:t>Alto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3846788"/>
                  </a:ext>
                </a:extLst>
              </a:tr>
              <a:tr h="20961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Plazo</a:t>
                      </a:r>
                      <a:r>
                        <a:rPr lang="es-ES" sz="1000" spc="-5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de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entrega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4-5</a:t>
                      </a:r>
                      <a:r>
                        <a:rPr lang="es-ES" sz="1000" spc="-5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dias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semanas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semanas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19081896"/>
                  </a:ext>
                </a:extLst>
              </a:tr>
              <a:tr h="20961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Transporte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GLS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Seur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Correos</a:t>
                      </a:r>
                      <a:r>
                        <a:rPr lang="es-ES" sz="1000" spc="-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express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918111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Prestigio</a:t>
                      </a:r>
                      <a:r>
                        <a:rPr lang="es-ES" sz="1000" spc="10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y</a:t>
                      </a:r>
                      <a:r>
                        <a:rPr lang="es-ES" sz="1000" spc="-35">
                          <a:effectLst/>
                        </a:rPr>
                        <a:t> </a:t>
                      </a:r>
                      <a:r>
                        <a:rPr lang="es-ES" sz="1000">
                          <a:effectLst/>
                        </a:rPr>
                        <a:t>experiencia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10/10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000">
                          <a:effectLst/>
                        </a:rPr>
                        <a:t>8/10</a:t>
                      </a:r>
                      <a:endParaRPr lang="es-E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000" dirty="0">
                          <a:effectLst/>
                        </a:rPr>
                        <a:t>10/10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966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61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16AC3-BC14-7DA3-571B-39FA3891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ANALISIS DE LA COMPETENCIA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2DBB080-DE63-3D4D-EE05-2B51F07BCF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23553" y="2444591"/>
          <a:ext cx="6141720" cy="31515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4092914313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195068828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652994414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26444981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769720859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Nuestra</a:t>
                      </a:r>
                      <a:endParaRPr lang="es-ES" sz="1100">
                        <a:effectLst/>
                      </a:endParaRPr>
                    </a:p>
                    <a:p>
                      <a:pPr marL="67945">
                        <a:lnSpc>
                          <a:spcPts val="1235"/>
                        </a:lnSpc>
                        <a:spcBef>
                          <a:spcPts val="685"/>
                        </a:spcBef>
                      </a:pPr>
                      <a:r>
                        <a:rPr lang="es-ES" sz="1200">
                          <a:effectLst/>
                        </a:rPr>
                        <a:t>empresa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Competidor 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Competidor 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Competidor 3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985388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Producto</a:t>
                      </a:r>
                      <a:r>
                        <a:rPr lang="es-ES" sz="1200" spc="-1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o</a:t>
                      </a:r>
                      <a:r>
                        <a:rPr lang="es-ES" sz="1200" spc="-1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servicio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E-Fit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Garmin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Strava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Salud</a:t>
                      </a:r>
                      <a:r>
                        <a:rPr lang="es-ES" sz="1200" spc="-15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(Iphone)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110277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Precio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0E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0E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0E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0E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7512675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Calidad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10/10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7/10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9/10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6/10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51705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Experiencia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4,9/5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4,1/5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4,6/5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2,6/5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693809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Ubicación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On-line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On-line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On-line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On-line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6465048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75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 marL="67945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lang="es-ES" sz="1200">
                          <a:effectLst/>
                        </a:rPr>
                        <a:t>Métodos</a:t>
                      </a:r>
                      <a:r>
                        <a:rPr lang="es-ES" sz="1200" spc="-5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de</a:t>
                      </a:r>
                      <a:r>
                        <a:rPr lang="es-ES" sz="1200" spc="-1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venta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App</a:t>
                      </a:r>
                      <a:endParaRPr lang="es-ES" sz="1100">
                        <a:effectLst/>
                      </a:endParaRPr>
                    </a:p>
                    <a:p>
                      <a:pPr marL="67945" marR="236220">
                        <a:lnSpc>
                          <a:spcPts val="20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ES" sz="1200" spc="-5">
                          <a:effectLst/>
                        </a:rPr>
                        <a:t>Store/Google</a:t>
                      </a:r>
                      <a:r>
                        <a:rPr lang="es-ES" sz="1200" spc="-285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Play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App</a:t>
                      </a:r>
                      <a:endParaRPr lang="es-ES" sz="1100">
                        <a:effectLst/>
                      </a:endParaRPr>
                    </a:p>
                    <a:p>
                      <a:pPr marL="67945" marR="336550">
                        <a:lnSpc>
                          <a:spcPts val="20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ES" sz="1200" spc="-5">
                          <a:effectLst/>
                        </a:rPr>
                        <a:t>Store/Google</a:t>
                      </a:r>
                      <a:r>
                        <a:rPr lang="es-ES" sz="1200" spc="-285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Play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App</a:t>
                      </a:r>
                      <a:endParaRPr lang="es-ES" sz="1100">
                        <a:effectLst/>
                      </a:endParaRPr>
                    </a:p>
                    <a:p>
                      <a:pPr marL="67310" marR="335280">
                        <a:lnSpc>
                          <a:spcPts val="205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s-ES" sz="1200" spc="-5">
                          <a:effectLst/>
                        </a:rPr>
                        <a:t>Store/Google</a:t>
                      </a:r>
                      <a:r>
                        <a:rPr lang="es-ES" sz="1200" spc="-285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Play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175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 marL="69215">
                        <a:lnSpc>
                          <a:spcPts val="123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App</a:t>
                      </a:r>
                      <a:r>
                        <a:rPr lang="es-ES" sz="1200" spc="-5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Store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661097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Publicidad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Anuncios y</a:t>
                      </a:r>
                      <a:r>
                        <a:rPr lang="es-ES" sz="1200" spc="-2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rrss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Anuncios y</a:t>
                      </a:r>
                      <a:r>
                        <a:rPr lang="es-ES" sz="1200" spc="-2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rrss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Anuncios y</a:t>
                      </a:r>
                      <a:r>
                        <a:rPr lang="es-ES" sz="1200" spc="-2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rrss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Anuncios y</a:t>
                      </a:r>
                      <a:r>
                        <a:rPr lang="es-ES" sz="1200" spc="-2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rrss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377106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Imagen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Excelente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Buena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lang="es-ES" sz="1200">
                          <a:effectLst/>
                        </a:rPr>
                        <a:t>Muy</a:t>
                      </a:r>
                      <a:r>
                        <a:rPr lang="es-ES" sz="1200" spc="-20">
                          <a:effectLst/>
                        </a:rPr>
                        <a:t> </a:t>
                      </a:r>
                      <a:r>
                        <a:rPr lang="es-ES" sz="1200">
                          <a:effectLst/>
                        </a:rPr>
                        <a:t>buena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50"/>
                        </a:lnSpc>
                      </a:pPr>
                      <a:r>
                        <a:rPr lang="es-ES" sz="1200" dirty="0">
                          <a:effectLst/>
                        </a:rPr>
                        <a:t>Puede</a:t>
                      </a:r>
                      <a:r>
                        <a:rPr lang="es-ES" sz="1200" spc="-15" dirty="0">
                          <a:effectLst/>
                        </a:rPr>
                        <a:t> </a:t>
                      </a:r>
                      <a:r>
                        <a:rPr lang="es-ES" sz="1200" dirty="0">
                          <a:effectLst/>
                        </a:rPr>
                        <a:t>mejorar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7943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32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0178-4A28-7DA1-F514-D0D39623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SEGMENTACIÓN Y POSICIONAMIENTO DEL MERCADO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05EB0-39D1-D01F-503F-F9A63E79C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SEGMENTACIÓN DEL MERCADO </a:t>
            </a:r>
          </a:p>
          <a:p>
            <a:pPr marL="0" indent="0"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Dirigido</a:t>
            </a:r>
            <a:r>
              <a:rPr lang="es-E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E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toda</a:t>
            </a:r>
            <a:r>
              <a:rPr lang="es-E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clase</a:t>
            </a:r>
            <a:r>
              <a:rPr lang="es-E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público,</a:t>
            </a:r>
            <a:r>
              <a:rPr lang="es-E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desde</a:t>
            </a:r>
            <a:r>
              <a:rPr lang="es-E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temprana</a:t>
            </a:r>
            <a:r>
              <a:rPr lang="es-E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E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avanzada</a:t>
            </a:r>
            <a:r>
              <a:rPr lang="es-E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edad</a:t>
            </a:r>
            <a:r>
              <a:rPr lang="es-E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independientemente</a:t>
            </a:r>
            <a:r>
              <a:rPr lang="es-E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</a:t>
            </a:r>
            <a:r>
              <a:rPr lang="es-E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nivel</a:t>
            </a:r>
            <a:r>
              <a:rPr lang="es-E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nivel de realización de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actividad física.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0C5371-3604-4A9C-3E6C-6AC444128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POSICIONAMIENTO DEL MERCADO</a:t>
            </a:r>
          </a:p>
          <a:p>
            <a:pPr marL="0" indent="0"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Destaca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prestación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servicios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gran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diversidad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ellos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dentro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 entorno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deportivo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68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3003F-6C5D-E7B5-BC14-7BB828D9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45766"/>
          </a:xfrm>
        </p:spPr>
        <p:txBody>
          <a:bodyPr>
            <a:normAutofit fontScale="90000"/>
          </a:bodyPr>
          <a:lstStyle/>
          <a:p>
            <a:r>
              <a:rPr lang="es-ES" dirty="0"/>
              <a:t>PRODUCTO SERVICIO Y LOGOTIPO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1D20BC-E34D-1122-9709-B49DF60C1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20529"/>
            <a:ext cx="8791575" cy="3237271"/>
          </a:xfrm>
        </p:spPr>
        <p:txBody>
          <a:bodyPr/>
          <a:lstStyle/>
          <a:p>
            <a:pPr marL="139065"/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servicios</a:t>
            </a:r>
            <a:r>
              <a:rPr lang="es-ES" sz="16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E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productos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prestados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</a:t>
            </a:r>
            <a:r>
              <a:rPr lang="es-E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siguientes:</a:t>
            </a:r>
          </a:p>
          <a:p>
            <a:pPr marL="1143000" lvl="2" indent="-228600" algn="l">
              <a:spcBef>
                <a:spcPts val="695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Clases</a:t>
            </a:r>
            <a:r>
              <a:rPr lang="es-E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deportivas</a:t>
            </a:r>
            <a:endParaRPr lang="es-E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l">
              <a:spcBef>
                <a:spcPts val="685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Rutinas</a:t>
            </a:r>
            <a:r>
              <a:rPr lang="es-E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personales</a:t>
            </a:r>
            <a:endParaRPr lang="es-E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l">
              <a:spcBef>
                <a:spcPts val="700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Dietas</a:t>
            </a:r>
            <a:r>
              <a:rPr lang="es-E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personalizadas</a:t>
            </a:r>
            <a:endParaRPr lang="es-E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l">
              <a:spcBef>
                <a:spcPts val="680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Creación</a:t>
            </a:r>
            <a:r>
              <a:rPr lang="es-E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amistades</a:t>
            </a:r>
            <a:endParaRPr lang="es-E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l">
              <a:spcBef>
                <a:spcPts val="700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96900" algn="l"/>
              </a:tabLst>
            </a:pP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Equipamiento</a:t>
            </a:r>
            <a:r>
              <a:rPr lang="es-E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deportivo</a:t>
            </a:r>
            <a:endParaRPr lang="es-E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5" name="image3.jpeg">
            <a:extLst>
              <a:ext uri="{FF2B5EF4-FFF2-40B4-BE49-F238E27FC236}">
                <a16:creationId xmlns:a16="http://schemas.microsoft.com/office/drawing/2014/main" id="{212A9D14-9DF3-A2B1-AC21-7430640748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67586" y="2970316"/>
            <a:ext cx="4076065" cy="10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8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83D7-C1BB-6825-373A-FEBB0146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PRECIO, DISTRIBUCIÓN Y COMUNICACIÓN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9C16A5-E916-C4B3-EFB8-F1BEA443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20" y="2249486"/>
            <a:ext cx="2420316" cy="823912"/>
          </a:xfrm>
        </p:spPr>
        <p:txBody>
          <a:bodyPr/>
          <a:lstStyle/>
          <a:p>
            <a:r>
              <a:rPr lang="es-ES" dirty="0"/>
              <a:t>precio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9C98EC-AE00-2E4B-67D8-65B7CF311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3073397"/>
            <a:ext cx="2648926" cy="2717801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91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Nuestras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 es gratuita,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alimentamos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publicidad,</a:t>
            </a:r>
            <a:r>
              <a:rPr lang="es-E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patrocinaciones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5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Tenemos</a:t>
            </a:r>
            <a:r>
              <a:rPr lang="es-E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es-E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</a:t>
            </a:r>
            <a:r>
              <a:rPr lang="es-E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Premium</a:t>
            </a:r>
            <a:r>
              <a:rPr lang="es-E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</a:t>
            </a:r>
            <a:r>
              <a:rPr lang="es-E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E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precio</a:t>
            </a:r>
            <a:r>
              <a:rPr lang="es-E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29,99€/mes</a:t>
            </a:r>
            <a:r>
              <a:rPr lang="es-E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E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E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</a:t>
            </a:r>
            <a:r>
              <a:rPr lang="es-E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ofrecemos</a:t>
            </a:r>
            <a:r>
              <a:rPr lang="es-E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clases</a:t>
            </a:r>
            <a:r>
              <a:rPr lang="es-E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on-line</a:t>
            </a:r>
            <a:r>
              <a:rPr lang="es-E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E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E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llamadas con uno de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nuestros preparadores físicos.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DEA4DE-6377-828B-8456-E5475430A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48898" y="2249485"/>
            <a:ext cx="3348315" cy="823912"/>
          </a:xfrm>
        </p:spPr>
        <p:txBody>
          <a:bodyPr/>
          <a:lstStyle/>
          <a:p>
            <a:r>
              <a:rPr lang="es-ES" dirty="0"/>
              <a:t>Distribución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C20302-DBC6-E6BB-EA02-78BA33388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8899" y="3073396"/>
            <a:ext cx="3348314" cy="27178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Nuestra</a:t>
            </a:r>
            <a:r>
              <a:rPr lang="es-E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distribución</a:t>
            </a:r>
            <a:r>
              <a:rPr lang="es-E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</a:t>
            </a:r>
            <a:r>
              <a:rPr lang="es-E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directa;</a:t>
            </a:r>
            <a:r>
              <a:rPr lang="es-E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E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producto</a:t>
            </a:r>
            <a:r>
              <a:rPr lang="es-E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vendido</a:t>
            </a:r>
            <a:r>
              <a:rPr lang="es-E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E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nuestro</a:t>
            </a:r>
            <a:r>
              <a:rPr lang="es-E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apartado</a:t>
            </a:r>
            <a:r>
              <a:rPr lang="es-E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compras</a:t>
            </a:r>
            <a:r>
              <a:rPr lang="es-E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</a:t>
            </a:r>
            <a:r>
              <a:rPr lang="es-E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enviamos</a:t>
            </a:r>
            <a:r>
              <a:rPr lang="es-E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directamente a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viviendao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por correos</a:t>
            </a:r>
            <a:r>
              <a:rPr lang="es-E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SEUR o GLS.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EBE6E4-8D57-F6D7-02C6-6B1F30F2A674}"/>
              </a:ext>
            </a:extLst>
          </p:cNvPr>
          <p:cNvSpPr txBox="1"/>
          <p:nvPr/>
        </p:nvSpPr>
        <p:spPr>
          <a:xfrm>
            <a:off x="7305368" y="2521974"/>
            <a:ext cx="385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COMUNICACIÓN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8344F9-26DE-B074-41E6-131FB5DF27E6}"/>
              </a:ext>
            </a:extLst>
          </p:cNvPr>
          <p:cNvSpPr txBox="1"/>
          <p:nvPr/>
        </p:nvSpPr>
        <p:spPr>
          <a:xfrm>
            <a:off x="7393858" y="3073396"/>
            <a:ext cx="25957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Nuestro producto llega a los clientes por publicidad dentro de la app, nuestro apartado de compras</a:t>
            </a:r>
            <a:r>
              <a:rPr lang="es-E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por promociones sacadas en tiempos limitados dentro de la app. EJ: no hay cargos de envíos,</a:t>
            </a:r>
            <a:r>
              <a:rPr lang="es-ES" sz="1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10%</a:t>
            </a:r>
            <a:r>
              <a:rPr lang="es-ES" sz="1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clientes Premium…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0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7C185-15FA-41EE-568F-C9775F9E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ANUNCIO </a:t>
            </a:r>
          </a:p>
        </p:txBody>
      </p:sp>
      <p:pic>
        <p:nvPicPr>
          <p:cNvPr id="3" name="image62.jpeg">
            <a:extLst>
              <a:ext uri="{FF2B5EF4-FFF2-40B4-BE49-F238E27FC236}">
                <a16:creationId xmlns:a16="http://schemas.microsoft.com/office/drawing/2014/main" id="{C3D6B837-EAE0-E49E-C76A-577C127857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8252" y="1112609"/>
            <a:ext cx="3275496" cy="46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ADD58-A4A3-BD60-0F84-62BC1774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174819"/>
            <a:ext cx="4455954" cy="2177981"/>
          </a:xfrm>
        </p:spPr>
        <p:txBody>
          <a:bodyPr>
            <a:normAutofit/>
          </a:bodyPr>
          <a:lstStyle/>
          <a:p>
            <a:pPr algn="ctr"/>
            <a:r>
              <a:rPr lang="es-ES" sz="72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00B0F0"/>
                </a:solidFill>
              </a:rPr>
              <a:t>¿CÓMO SURGIÓ?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7C1043-DD3C-0DF8-0962-C68E8200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200" y="3352801"/>
            <a:ext cx="4192107" cy="1666240"/>
          </a:xfrm>
        </p:spPr>
        <p:txBody>
          <a:bodyPr>
            <a:normAutofit fontScale="92500" lnSpcReduction="20000"/>
          </a:bodyPr>
          <a:lstStyle/>
          <a:p>
            <a:r>
              <a:rPr lang="es-ES" sz="2000" dirty="0">
                <a:solidFill>
                  <a:schemeClr val="tx1">
                    <a:lumMod val="85000"/>
                  </a:schemeClr>
                </a:solidFill>
              </a:rPr>
              <a:t>E-FIT es una empresa fundada en el año 2022 a través de 5 alumnos de TSEAS de TAFADMADRID con el objetivo de revolucionar el Mundo del deporte</a:t>
            </a:r>
          </a:p>
        </p:txBody>
      </p:sp>
      <p:pic>
        <p:nvPicPr>
          <p:cNvPr id="4" name="Imagen 3" descr="Foto en blanco y negro de un grupo de personas sentadas en una mesa&#10;&#10;Descripción generada automáticamente">
            <a:extLst>
              <a:ext uri="{FF2B5EF4-FFF2-40B4-BE49-F238E27FC236}">
                <a16:creationId xmlns:a16="http://schemas.microsoft.com/office/drawing/2014/main" id="{527F9CDB-6D12-9E80-398D-1D7DC5ECF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7" r="2208" b="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F3577E8-7ED4-DACD-D1F5-21747167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9" y="5120037"/>
            <a:ext cx="3426187" cy="8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7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37EB3-BA05-C90D-AC6F-D2DE60B9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MUCHAS GRACIAS POR TU ATENCIÓN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F26D578-2CB8-DA57-D3B4-6D8255E283C1}"/>
              </a:ext>
            </a:extLst>
          </p:cNvPr>
          <p:cNvSpPr txBox="1"/>
          <p:nvPr/>
        </p:nvSpPr>
        <p:spPr>
          <a:xfrm>
            <a:off x="1219200" y="2005781"/>
            <a:ext cx="842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¿Alguna pregunta? </a:t>
            </a:r>
          </a:p>
        </p:txBody>
      </p:sp>
      <p:pic>
        <p:nvPicPr>
          <p:cNvPr id="3074" name="Picture 2" descr="Cuatro frases motivadoras del mundo del deporte que podemos aplicar a la  empresa">
            <a:extLst>
              <a:ext uri="{FF2B5EF4-FFF2-40B4-BE49-F238E27FC236}">
                <a16:creationId xmlns:a16="http://schemas.microsoft.com/office/drawing/2014/main" id="{E6F5FF76-53ED-CFCD-7CCE-1511409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15" y="2895754"/>
            <a:ext cx="4779896" cy="297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3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9FA9C-E87F-C025-DBCB-BA2BE6A7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Las 5 claves de E-FIT 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B2F7241C-0EC2-A906-E07E-DACC0117F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642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86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ápices">
            <a:extLst>
              <a:ext uri="{FF2B5EF4-FFF2-40B4-BE49-F238E27FC236}">
                <a16:creationId xmlns:a16="http://schemas.microsoft.com/office/drawing/2014/main" id="{670A16A5-B3CD-5C5F-0E9A-3E96842AE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8" r="-2" b="-2"/>
          <a:stretch/>
        </p:blipFill>
        <p:spPr>
          <a:xfrm>
            <a:off x="3523488" y="18288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94FD6C-E483-FE48-3D8D-61E48608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2072641"/>
            <a:ext cx="3045507" cy="2253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Misión</a:t>
            </a:r>
            <a:r>
              <a:rPr lang="en-US" sz="4800" dirty="0"/>
              <a:t>, </a:t>
            </a:r>
            <a:r>
              <a:rPr lang="en-US" sz="4800" dirty="0" err="1"/>
              <a:t>Visión</a:t>
            </a:r>
            <a:r>
              <a:rPr lang="en-US" sz="4800" dirty="0"/>
              <a:t> y </a:t>
            </a:r>
            <a:r>
              <a:rPr lang="en-US" sz="4800" dirty="0" err="1"/>
              <a:t>Valores</a:t>
            </a:r>
            <a:r>
              <a:rPr lang="en-US" sz="48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18C9C0-F5B6-D03A-0374-84F3CA53DDFC}"/>
              </a:ext>
            </a:extLst>
          </p:cNvPr>
          <p:cNvSpPr txBox="1"/>
          <p:nvPr/>
        </p:nvSpPr>
        <p:spPr>
          <a:xfrm>
            <a:off x="3830320" y="1281240"/>
            <a:ext cx="46614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Nuestra visión es revolucionar el mundo del deporte a través de una app común, creando así una herramienta unificadora para el mundo del deporte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4008F4-C6A9-0378-2DD5-3B8F7CBA12A5}"/>
              </a:ext>
            </a:extLst>
          </p:cNvPr>
          <p:cNvSpPr txBox="1"/>
          <p:nvPr/>
        </p:nvSpPr>
        <p:spPr>
          <a:xfrm>
            <a:off x="3830320" y="2737904"/>
            <a:ext cx="4968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objetivo es convertir E-FIT en la </a:t>
            </a:r>
            <a:r>
              <a:rPr lang="es-ES" b="1" dirty="0">
                <a:solidFill>
                  <a:schemeClr val="bg1"/>
                </a:solidFill>
              </a:rPr>
              <a:t>herramienta deportiva de referencia</a:t>
            </a:r>
            <a:r>
              <a:rPr lang="es-ES" dirty="0">
                <a:solidFill>
                  <a:schemeClr val="bg1"/>
                </a:solidFill>
              </a:rPr>
              <a:t> para cualquier persona que quiera comenzar a realizar un deporte nuevo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1BE554-935F-023D-DAB9-CA4C2788FFBD}"/>
              </a:ext>
            </a:extLst>
          </p:cNvPr>
          <p:cNvSpPr txBox="1"/>
          <p:nvPr/>
        </p:nvSpPr>
        <p:spPr>
          <a:xfrm rot="10800000" flipV="1">
            <a:off x="3830320" y="4034521"/>
            <a:ext cx="4119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Nuestro público objetivo es cualquier persona que quiera hacer o enseñar deporte.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La ventaja competitiva principal que tenemos la </a:t>
            </a:r>
            <a:r>
              <a:rPr lang="es-ES" b="1" dirty="0">
                <a:solidFill>
                  <a:schemeClr val="bg1"/>
                </a:solidFill>
              </a:rPr>
              <a:t>DIFERENCIACIÓN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349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6F20C-EAE6-5B79-BBA8-2256180D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>
                <a:solidFill>
                  <a:srgbClr val="00B0F0"/>
                </a:solidFill>
              </a:rPr>
              <a:t>¿Por qué marcamos la diferencia?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658ED-8027-0362-5AAB-7121D363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- E-</a:t>
            </a:r>
            <a:r>
              <a:rPr lang="es-ES" sz="2400" dirty="0" err="1">
                <a:solidFill>
                  <a:schemeClr val="tx1">
                    <a:lumMod val="95000"/>
                  </a:schemeClr>
                </a:solidFill>
              </a:rPr>
              <a:t>FiT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 se ha fundado a través de un gran estudio previo empezando desde su innovación en el sector deportivo</a:t>
            </a:r>
          </a:p>
          <a:p>
            <a:pPr marL="0" indent="0">
              <a:buNone/>
            </a:pPr>
            <a:endParaRPr lang="es-E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- Nos enfocamos en que las personas vean el ejercicio como una forma de vida</a:t>
            </a:r>
          </a:p>
        </p:txBody>
      </p:sp>
    </p:spTree>
    <p:extLst>
      <p:ext uri="{BB962C8B-B14F-4D97-AF65-F5344CB8AC3E}">
        <p14:creationId xmlns:p14="http://schemas.microsoft.com/office/powerpoint/2010/main" val="429360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7E0E6-4F6D-0714-6650-72690128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chemeClr val="bg1"/>
                </a:solidFill>
              </a:rPr>
              <a:t>ANÁLISIS DAFO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2AD5F-8ADD-9E61-5C01-DE8DD55ED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9989" y="2249485"/>
            <a:ext cx="4649783" cy="823912"/>
          </a:xfrm>
        </p:spPr>
        <p:txBody>
          <a:bodyPr>
            <a:noAutofit/>
          </a:bodyPr>
          <a:lstStyle/>
          <a:p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Balance positivo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B2536E-A46B-107B-9556-E25B6857B2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-Novedoso</a:t>
            </a:r>
          </a:p>
          <a:p>
            <a:r>
              <a:rPr lang="es-ES" dirty="0">
                <a:solidFill>
                  <a:schemeClr val="bg1"/>
                </a:solidFill>
              </a:rPr>
              <a:t>-Flexible</a:t>
            </a:r>
          </a:p>
          <a:p>
            <a:r>
              <a:rPr lang="es-ES" dirty="0">
                <a:solidFill>
                  <a:schemeClr val="bg1"/>
                </a:solidFill>
              </a:rPr>
              <a:t>-Personalizable</a:t>
            </a:r>
          </a:p>
          <a:p>
            <a:r>
              <a:rPr lang="es-ES" dirty="0">
                <a:solidFill>
                  <a:schemeClr val="bg1"/>
                </a:solidFill>
              </a:rPr>
              <a:t>-Precios asequibles</a:t>
            </a:r>
          </a:p>
          <a:p>
            <a:r>
              <a:rPr lang="es-ES" dirty="0">
                <a:solidFill>
                  <a:schemeClr val="bg1"/>
                </a:solidFill>
              </a:rPr>
              <a:t>- Instalación gratuita</a:t>
            </a:r>
          </a:p>
          <a:p>
            <a:r>
              <a:rPr lang="es-ES" dirty="0">
                <a:solidFill>
                  <a:schemeClr val="bg1"/>
                </a:solidFill>
              </a:rPr>
              <a:t>-Al ser un producto innovador hay mas inversores</a:t>
            </a:r>
          </a:p>
          <a:p>
            <a:r>
              <a:rPr lang="es-ES" dirty="0">
                <a:solidFill>
                  <a:schemeClr val="bg1"/>
                </a:solidFill>
              </a:rPr>
              <a:t>Poca competencia en el mercado </a:t>
            </a:r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7CCC26-E436-86A1-1E65-A205AF83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Balance negativo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85296C-E60B-68F9-BD21-7EA2F980B5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Inexperiencia</a:t>
            </a:r>
          </a:p>
          <a:p>
            <a:r>
              <a:rPr lang="es-ES" dirty="0">
                <a:solidFill>
                  <a:schemeClr val="bg1"/>
                </a:solidFill>
              </a:rPr>
              <a:t>-App poco conocida</a:t>
            </a:r>
          </a:p>
          <a:p>
            <a:r>
              <a:rPr lang="es-ES" dirty="0">
                <a:solidFill>
                  <a:schemeClr val="bg1"/>
                </a:solidFill>
              </a:rPr>
              <a:t>-Fondos limitados para promocionarla</a:t>
            </a:r>
          </a:p>
          <a:p>
            <a:r>
              <a:rPr lang="es-ES" dirty="0">
                <a:solidFill>
                  <a:schemeClr val="bg1"/>
                </a:solidFill>
              </a:rPr>
              <a:t>-Posibilidad de ser absorbido por otra app</a:t>
            </a:r>
          </a:p>
          <a:p>
            <a:r>
              <a:rPr lang="es-ES" dirty="0">
                <a:solidFill>
                  <a:schemeClr val="bg1"/>
                </a:solidFill>
              </a:rPr>
              <a:t>- Adultos con poco conocimiento de nuevas tecnologías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13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DE1D7-7040-C9E7-DD80-AB2F4D06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chemeClr val="bg1"/>
                </a:solidFill>
              </a:rPr>
              <a:t>ANÁLISIS CAME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35633-54C7-4919-B76E-0F0C802C3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CORREGIR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F49BED-7D0A-A759-10F7-64D30F44174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Esto</a:t>
            </a:r>
            <a:r>
              <a:rPr lang="es-ES" sz="1800" spc="-7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supone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tomar</a:t>
            </a:r>
            <a:r>
              <a:rPr lang="es-ES" sz="1800" spc="-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las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medidas</a:t>
            </a:r>
            <a:r>
              <a:rPr lang="es-E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necesarias que permitan no influir de una forma negativa en el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desarrollo</a:t>
            </a:r>
            <a:r>
              <a:rPr lang="es-E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</a:t>
            </a:r>
            <a:r>
              <a:rPr lang="es-E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crecimiento del</a:t>
            </a:r>
            <a:r>
              <a:rPr lang="es-ES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negocio</a:t>
            </a:r>
          </a:p>
          <a:p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67599C-B3EA-C991-B129-DF36E2101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AFRONTAR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53051F4-6645-EBC6-FE26-124D6805BD1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algn="ctr"/>
            <a:r>
              <a:rPr lang="es-ES" sz="1800" spc="-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Las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amenazas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externas</a:t>
            </a:r>
            <a:r>
              <a:rPr lang="es-ES" sz="1800" spc="-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para</a:t>
            </a:r>
            <a:r>
              <a:rPr lang="es-ES" sz="1800" spc="-8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el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negocio</a:t>
            </a:r>
            <a:r>
              <a:rPr lang="es-ES" sz="1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</a:t>
            </a:r>
            <a:r>
              <a:rPr lang="es-ES" sz="18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que</a:t>
            </a:r>
            <a:r>
              <a:rPr lang="es-ES" sz="1800" spc="-8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aparezcan</a:t>
            </a:r>
            <a:r>
              <a:rPr lang="es-ES" sz="1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el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mercado,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actualizando la app para que los usuarios sigan contentos y no sea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absorbida</a:t>
            </a:r>
          </a:p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746ACF-667D-B9B4-5C09-97C1531F9E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s-ES" sz="3600" dirty="0">
                <a:solidFill>
                  <a:schemeClr val="bg1"/>
                </a:solidFill>
              </a:rPr>
              <a:t>MANTENER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A98716D-7D82-DEEF-E3F8-26A185D004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fortalezas del negocio para potenciar la imagen y visibilidad  que ayudarán al </a:t>
            </a:r>
            <a:r>
              <a:rPr lang="es-E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crecimiento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E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compañía</a:t>
            </a:r>
            <a:r>
              <a:rPr lang="es-E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E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</a:t>
            </a:r>
            <a:r>
              <a:rPr lang="es-E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consecuencia a </a:t>
            </a:r>
            <a:r>
              <a:rPr lang="es-E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lograr</a:t>
            </a:r>
            <a:r>
              <a:rPr lang="es-E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</a:t>
            </a:r>
            <a:r>
              <a:rPr lang="es-E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ventaja</a:t>
            </a:r>
            <a:r>
              <a:rPr lang="es-E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sobre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</a:t>
            </a:r>
            <a:r>
              <a:rPr lang="es-E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competidores</a:t>
            </a:r>
            <a:r>
              <a:rPr lang="es-E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</a:t>
            </a:r>
            <a:r>
              <a:rPr lang="es-E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012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8E4F-C068-0A22-60F9-AFC2D436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256" y="368172"/>
            <a:ext cx="9906000" cy="1477961"/>
          </a:xfrm>
        </p:spPr>
        <p:txBody>
          <a:bodyPr/>
          <a:lstStyle/>
          <a:p>
            <a:r>
              <a:rPr lang="es-ES" sz="4800" dirty="0"/>
              <a:t>OBJETIVOS</a:t>
            </a:r>
            <a:r>
              <a:rPr lang="es-ES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AC35E6-33A9-BA6D-4092-8D9A9A8F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878" y="1451811"/>
            <a:ext cx="4649783" cy="823912"/>
          </a:xfrm>
        </p:spPr>
        <p:txBody>
          <a:bodyPr>
            <a:normAutofit/>
          </a:bodyPr>
          <a:lstStyle/>
          <a:p>
            <a:r>
              <a:rPr lang="es-ES" sz="3200" dirty="0"/>
              <a:t>UNIFICAR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86F550-33EC-58ED-ADF2-25CF941A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9183" y="2104555"/>
            <a:ext cx="4878391" cy="2717801"/>
          </a:xfrm>
        </p:spPr>
        <p:txBody>
          <a:bodyPr>
            <a:normAutofit/>
          </a:bodyPr>
          <a:lstStyle/>
          <a:p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Unificamos todos los campos del deporte en una misma plataforma</a:t>
            </a:r>
            <a:endParaRPr lang="es-ES" sz="36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6A3ECC-AE79-C668-B389-53B647981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0340" y="1187591"/>
            <a:ext cx="4646602" cy="823912"/>
          </a:xfrm>
        </p:spPr>
        <p:txBody>
          <a:bodyPr>
            <a:normAutofit/>
          </a:bodyPr>
          <a:lstStyle/>
          <a:p>
            <a:r>
              <a:rPr lang="es-ES" sz="3200" dirty="0"/>
              <a:t>REVOLUCIONAR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6165C5-5955-BF65-72E3-A49FA3661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1" y="2011503"/>
            <a:ext cx="4875210" cy="2717801"/>
          </a:xfrm>
        </p:spPr>
        <p:txBody>
          <a:bodyPr/>
          <a:lstStyle/>
          <a:p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erramienta deportiva de referencia para cualquier </a:t>
            </a:r>
            <a:r>
              <a:rPr lang="es-ES" sz="2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</a:t>
            </a: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58C53F-A76B-DD1A-8C90-85C8E3A52BCC}"/>
              </a:ext>
            </a:extLst>
          </p:cNvPr>
          <p:cNvSpPr txBox="1"/>
          <p:nvPr/>
        </p:nvSpPr>
        <p:spPr>
          <a:xfrm>
            <a:off x="4083427" y="3899140"/>
            <a:ext cx="3608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RED SOCIAL SANA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DECF90-D82D-FB66-DABF-750368AC9F8A}"/>
              </a:ext>
            </a:extLst>
          </p:cNvPr>
          <p:cNvSpPr txBox="1"/>
          <p:nvPr/>
        </p:nvSpPr>
        <p:spPr>
          <a:xfrm>
            <a:off x="3092825" y="4637814"/>
            <a:ext cx="5369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Fomentamos que se conozcan personas a través de la competición y el deporte</a:t>
            </a:r>
          </a:p>
        </p:txBody>
      </p:sp>
    </p:spTree>
    <p:extLst>
      <p:ext uri="{BB962C8B-B14F-4D97-AF65-F5344CB8AC3E}">
        <p14:creationId xmlns:p14="http://schemas.microsoft.com/office/powerpoint/2010/main" val="344429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6F20C-EAE6-5B79-BBA8-2256180D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s-ES" sz="8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 FIT S.L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658ED-8027-0362-5AAB-7121D363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- La sociedad limitada es la forma mercantil que elegimos.</a:t>
            </a:r>
          </a:p>
          <a:p>
            <a:pPr marL="0" indent="0" algn="ctr">
              <a:buNone/>
            </a:pPr>
            <a:endParaRPr lang="es-ES" dirty="0">
              <a:solidFill>
                <a:schemeClr val="tx1">
                  <a:lumMod val="95000"/>
                </a:schemeClr>
              </a:solidFill>
            </a:endParaRPr>
          </a:p>
          <a:p>
            <a:pPr algn="ctr">
              <a:buFontTx/>
              <a:buChar char="-"/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</a:rPr>
              <a:t>Dividida en 5 participaciones iguales, es la que mas se asemejaba a nuestros objetivos</a:t>
            </a:r>
          </a:p>
          <a:p>
            <a:pPr algn="ctr">
              <a:buFontTx/>
              <a:buChar char="-"/>
            </a:pPr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Fue creada por 1 euro (precio vigente desde octubre 2022)</a:t>
            </a:r>
            <a:endParaRPr lang="es-E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29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224</TotalTime>
  <Words>1148</Words>
  <Application>Microsoft Office PowerPoint</Application>
  <PresentationFormat>Panorámica</PresentationFormat>
  <Paragraphs>273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Tw Cen MT</vt:lpstr>
      <vt:lpstr>Circuito</vt:lpstr>
      <vt:lpstr> PROYECT </vt:lpstr>
      <vt:lpstr>¿CÓMO SURGIÓ?</vt:lpstr>
      <vt:lpstr>Las 5 claves de E-FIT </vt:lpstr>
      <vt:lpstr>Misión, Visión y Valores </vt:lpstr>
      <vt:lpstr>¿Por qué marcamos la diferencia?</vt:lpstr>
      <vt:lpstr>ANÁLISIS DAFO </vt:lpstr>
      <vt:lpstr>ANÁLISIS CAME</vt:lpstr>
      <vt:lpstr>OBJETIVOS </vt:lpstr>
      <vt:lpstr>E FIT S.L</vt:lpstr>
      <vt:lpstr>FINANCIACIÓN </vt:lpstr>
      <vt:lpstr>IMPUESTOS</vt:lpstr>
      <vt:lpstr>BALANCE </vt:lpstr>
      <vt:lpstr>ORGANIGRAMA DE LA ESTRUCTURA DE LA EMPRESA</vt:lpstr>
      <vt:lpstr>PLAN DE MARKETING Y PROVEEDORES </vt:lpstr>
      <vt:lpstr>ANALISIS DE LA COMPETENCIA </vt:lpstr>
      <vt:lpstr>SEGMENTACIÓN Y POSICIONAMIENTO DEL MERCADO </vt:lpstr>
      <vt:lpstr>PRODUCTO SERVICIO Y LOGOTIPO </vt:lpstr>
      <vt:lpstr>PRECIO, DISTRIBUCIÓN Y COMUNICACIÓN </vt:lpstr>
      <vt:lpstr>ANUNCIO </vt:lpstr>
      <vt:lpstr>MUCHAS GRACIAS POR TU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</dc:title>
  <dc:creator>Luis Miguel Guijarro Úbeda</dc:creator>
  <cp:lastModifiedBy>Sergio Domínguez</cp:lastModifiedBy>
  <cp:revision>4</cp:revision>
  <dcterms:created xsi:type="dcterms:W3CDTF">2023-02-09T16:09:19Z</dcterms:created>
  <dcterms:modified xsi:type="dcterms:W3CDTF">2023-02-09T22:31:19Z</dcterms:modified>
</cp:coreProperties>
</file>