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4" r:id="rId3"/>
    <p:sldMasterId id="2147483680" r:id="rId4"/>
    <p:sldMasterId id="2147483686" r:id="rId5"/>
  </p:sldMasterIdLst>
  <p:sldIdLst>
    <p:sldId id="257" r:id="rId6"/>
    <p:sldId id="258" r:id="rId7"/>
    <p:sldId id="267" r:id="rId8"/>
    <p:sldId id="259" r:id="rId9"/>
    <p:sldId id="265" r:id="rId10"/>
    <p:sldId id="266" r:id="rId11"/>
    <p:sldId id="260" r:id="rId12"/>
    <p:sldId id="261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g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4.jpg"/><Relationship Id="rId7" Type="http://schemas.openxmlformats.org/officeDocument/2006/relationships/image" Target="../media/image22.jp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4.jpg"/><Relationship Id="rId7" Type="http://schemas.openxmlformats.org/officeDocument/2006/relationships/image" Target="../media/image24.jp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gi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4.jpg"/><Relationship Id="rId7" Type="http://schemas.openxmlformats.org/officeDocument/2006/relationships/image" Target="../media/image3.jp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4.jpg"/><Relationship Id="rId7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g"/><Relationship Id="rId5" Type="http://schemas.openxmlformats.org/officeDocument/2006/relationships/image" Target="../media/image6.jpg"/><Relationship Id="rId10" Type="http://schemas.openxmlformats.org/officeDocument/2006/relationships/image" Target="../media/image19.jpg"/><Relationship Id="rId4" Type="http://schemas.openxmlformats.org/officeDocument/2006/relationships/image" Target="../media/image5.jpg"/><Relationship Id="rId9" Type="http://schemas.openxmlformats.org/officeDocument/2006/relationships/image" Target="../media/image18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.jp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_Procesinteg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8"/>
          <a:stretch/>
        </p:blipFill>
        <p:spPr>
          <a:xfrm>
            <a:off x="498752" y="-119743"/>
            <a:ext cx="11789946" cy="7064829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-76200" y="-119743"/>
            <a:ext cx="12344400" cy="7064829"/>
          </a:xfrm>
          <a:prstGeom prst="rect">
            <a:avLst/>
          </a:prstGeom>
          <a:gradFill>
            <a:gsLst>
              <a:gs pos="0">
                <a:srgbClr val="2B343D"/>
              </a:gs>
              <a:gs pos="26000">
                <a:srgbClr val="2B343D">
                  <a:alpha val="95000"/>
                </a:srgbClr>
              </a:gs>
              <a:gs pos="16000">
                <a:srgbClr val="2B343D"/>
              </a:gs>
              <a:gs pos="100000">
                <a:srgbClr val="DF4521">
                  <a:alpha val="60000"/>
                </a:srgb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00942" y="1122363"/>
            <a:ext cx="8567057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100942" y="3602038"/>
            <a:ext cx="856705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2236" r="-1788" b="-2236"/>
          <a:stretch/>
        </p:blipFill>
        <p:spPr>
          <a:xfrm>
            <a:off x="504000" y="4824000"/>
            <a:ext cx="1440180" cy="144018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t="3518" r="-1613" b="-3518"/>
          <a:stretch/>
        </p:blipFill>
        <p:spPr>
          <a:xfrm>
            <a:off x="540000" y="324000"/>
            <a:ext cx="1440180" cy="144018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2862" r="-1568" b="-2862"/>
          <a:stretch/>
        </p:blipFill>
        <p:spPr>
          <a:xfrm>
            <a:off x="504000" y="3312000"/>
            <a:ext cx="1440180" cy="144018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t="1940" r="-2864" b="-1940"/>
          <a:stretch/>
        </p:blipFill>
        <p:spPr>
          <a:xfrm>
            <a:off x="540000" y="1800000"/>
            <a:ext cx="1440180" cy="1440180"/>
          </a:xfrm>
          <a:prstGeom prst="rect">
            <a:avLst/>
          </a:prstGeom>
        </p:spPr>
      </p:pic>
      <p:sp>
        <p:nvSpPr>
          <p:cNvPr id="25" name="Tijdelijke aanduiding voor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A78D-9AA5-446F-A078-DA45263525BF}" type="datetimeFigureOut">
              <a:rPr lang="en-GB" smtClean="0"/>
              <a:t>29/01/2015</a:t>
            </a:fld>
            <a:endParaRPr lang="en-GB"/>
          </a:p>
        </p:txBody>
      </p:sp>
      <p:sp>
        <p:nvSpPr>
          <p:cNvPr id="26" name="Tijdelijke aanduiding voor voettekst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995B-0C7B-4B2C-9125-752031778EFB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Afbeelding 14" descr="Rubix-Logo-Transparent.gif"/>
          <p:cNvPicPr>
            <a:picLocks noChangeAspect="1"/>
          </p:cNvPicPr>
          <p:nvPr/>
        </p:nvPicPr>
        <p:blipFill>
          <a:blip r:embed="rId7" cstate="print"/>
          <a:srcRect b="38113"/>
          <a:stretch>
            <a:fillRect/>
          </a:stretch>
        </p:blipFill>
        <p:spPr>
          <a:xfrm>
            <a:off x="9644333" y="5151722"/>
            <a:ext cx="2406015" cy="1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64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E66A-963B-4064-A760-0D4BAC01A95F}" type="datetime1">
              <a:rPr lang="nl-NL" smtClean="0"/>
              <a:t>29-1-2015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788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E7F-2DD7-44F8-AFF4-C3AB38ACFE9A}" type="datetime1">
              <a:rPr lang="nl-NL" smtClean="0"/>
              <a:t>29-1-2015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00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884A-79A2-4AB5-9895-30D8CD59626C}" type="datetime1">
              <a:rPr lang="nl-NL" smtClean="0"/>
              <a:t>29-1-2015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664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12" y="2003758"/>
            <a:ext cx="10058400" cy="2210637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5650" y="44497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7725-8C88-4F3E-949E-0EF9C9DBF342}" type="datetime1">
              <a:rPr lang="nl-NL" smtClean="0"/>
              <a:t>29-1-2015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4" y="3259772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3960494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4661216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" name="Afbeelding 1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5" b="21764"/>
          <a:stretch/>
        </p:blipFill>
        <p:spPr>
          <a:xfrm>
            <a:off x="5561381" y="6356350"/>
            <a:ext cx="1069238" cy="41893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2" y="3263576"/>
            <a:ext cx="565785" cy="565785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5" y="2559050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01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5433-456F-4F2F-858B-2CD05BDFB381}" type="datetime1">
              <a:rPr lang="nl-NL" smtClean="0"/>
              <a:t>29-1-2015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68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E66A-963B-4064-A760-0D4BAC01A95F}" type="datetime1">
              <a:rPr lang="nl-NL" smtClean="0"/>
              <a:t>29-1-2015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14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E7F-2DD7-44F8-AFF4-C3AB38ACFE9A}" type="datetime1">
              <a:rPr lang="nl-NL" smtClean="0"/>
              <a:t>29-1-2015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01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884A-79A2-4AB5-9895-30D8CD59626C}" type="datetime1">
              <a:rPr lang="nl-NL" smtClean="0"/>
              <a:t>29-1-2015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1374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5" y="2003758"/>
            <a:ext cx="10058400" cy="2210637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5650" y="44497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7725-8C88-4F3E-949E-0EF9C9DBF342}" type="datetime1">
              <a:rPr lang="nl-NL" smtClean="0"/>
              <a:t>29-1-2015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4" y="3259772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3960494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4661216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" name="Afbeelding 1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5" b="21764"/>
          <a:stretch/>
        </p:blipFill>
        <p:spPr>
          <a:xfrm>
            <a:off x="5561381" y="6356350"/>
            <a:ext cx="1069238" cy="41893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2" y="3964298"/>
            <a:ext cx="565785" cy="565785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5" y="2559050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34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5433-456F-4F2F-858B-2CD05BDFB381}" type="datetime1">
              <a:rPr lang="nl-NL" smtClean="0"/>
              <a:t>29-1-2015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630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_Systeeminteg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"/>
          <a:stretch/>
        </p:blipFill>
        <p:spPr>
          <a:xfrm flipH="1">
            <a:off x="1555928" y="-119743"/>
            <a:ext cx="10732769" cy="7064829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-76200" y="-119743"/>
            <a:ext cx="12344400" cy="7064829"/>
          </a:xfrm>
          <a:prstGeom prst="rect">
            <a:avLst/>
          </a:prstGeom>
          <a:gradFill>
            <a:gsLst>
              <a:gs pos="0">
                <a:srgbClr val="2B343D"/>
              </a:gs>
              <a:gs pos="26000">
                <a:srgbClr val="2B343D">
                  <a:alpha val="95000"/>
                </a:srgbClr>
              </a:gs>
              <a:gs pos="16000">
                <a:srgbClr val="2B343D"/>
              </a:gs>
              <a:gs pos="100000">
                <a:srgbClr val="1F307E">
                  <a:alpha val="60000"/>
                </a:srgb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00942" y="1122363"/>
            <a:ext cx="8567057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100942" y="3602038"/>
            <a:ext cx="856705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2236" r="-1788" b="-2236"/>
          <a:stretch/>
        </p:blipFill>
        <p:spPr>
          <a:xfrm>
            <a:off x="504000" y="4824000"/>
            <a:ext cx="1440180" cy="144018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t="3518" r="-1613" b="-3518"/>
          <a:stretch/>
        </p:blipFill>
        <p:spPr>
          <a:xfrm>
            <a:off x="540000" y="324000"/>
            <a:ext cx="1440180" cy="144018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2862" r="-1568" b="-2862"/>
          <a:stretch/>
        </p:blipFill>
        <p:spPr>
          <a:xfrm>
            <a:off x="504000" y="3312000"/>
            <a:ext cx="1440180" cy="144018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t="1940" r="-2864" b="-1940"/>
          <a:stretch/>
        </p:blipFill>
        <p:spPr>
          <a:xfrm>
            <a:off x="540000" y="1800000"/>
            <a:ext cx="1440180" cy="1440180"/>
          </a:xfrm>
          <a:prstGeom prst="rect">
            <a:avLst/>
          </a:prstGeom>
        </p:spPr>
      </p:pic>
      <p:sp>
        <p:nvSpPr>
          <p:cNvPr id="25" name="Tijdelijke aanduiding voor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A78D-9AA5-446F-A078-DA45263525BF}" type="datetimeFigureOut">
              <a:rPr lang="en-GB" smtClean="0"/>
              <a:t>29/01/2015</a:t>
            </a:fld>
            <a:endParaRPr lang="en-GB"/>
          </a:p>
        </p:txBody>
      </p:sp>
      <p:sp>
        <p:nvSpPr>
          <p:cNvPr id="26" name="Tijdelijke aanduiding voor voettekst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995B-0C7B-4B2C-9125-752031778EFB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Afbeelding 14" descr="Rubix-Logo-Transparent.gif"/>
          <p:cNvPicPr>
            <a:picLocks noChangeAspect="1"/>
          </p:cNvPicPr>
          <p:nvPr/>
        </p:nvPicPr>
        <p:blipFill>
          <a:blip r:embed="rId7" cstate="print"/>
          <a:srcRect b="38113"/>
          <a:stretch>
            <a:fillRect/>
          </a:stretch>
        </p:blipFill>
        <p:spPr>
          <a:xfrm>
            <a:off x="9644333" y="5151722"/>
            <a:ext cx="2406015" cy="1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7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E66A-963B-4064-A760-0D4BAC01A95F}" type="datetime1">
              <a:rPr lang="nl-NL" smtClean="0"/>
              <a:t>29-1-2015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8011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E7F-2DD7-44F8-AFF4-C3AB38ACFE9A}" type="datetime1">
              <a:rPr lang="nl-NL" smtClean="0"/>
              <a:t>29-1-2015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316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884A-79A2-4AB5-9895-30D8CD59626C}" type="datetime1">
              <a:rPr lang="nl-NL" smtClean="0"/>
              <a:t>29-1-2015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3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8" y="2013726"/>
            <a:ext cx="10058400" cy="2210637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5650" y="44497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7725-8C88-4F3E-949E-0EF9C9DBF342}" type="datetime1">
              <a:rPr lang="nl-NL" smtClean="0"/>
              <a:t>29-1-2015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4" y="3259772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3960494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4661216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" name="Afbeelding 1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5" b="21764"/>
          <a:stretch/>
        </p:blipFill>
        <p:spPr>
          <a:xfrm>
            <a:off x="5561381" y="6356350"/>
            <a:ext cx="1069238" cy="41893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5" y="2559050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1" y="4661215"/>
            <a:ext cx="565785" cy="5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7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5433-456F-4F2F-858B-2CD05BDFB381}" type="datetime1">
              <a:rPr lang="nl-NL" smtClean="0"/>
              <a:t>29-1-2015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2186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E66A-963B-4064-A760-0D4BAC01A95F}" type="datetime1">
              <a:rPr lang="nl-NL" smtClean="0"/>
              <a:t>29-1-2015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64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BE7F-2DD7-44F8-AFF4-C3AB38ACFE9A}" type="datetime1">
              <a:rPr lang="nl-NL" smtClean="0"/>
              <a:t>29-1-2015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79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884A-79A2-4AB5-9895-30D8CD59626C}" type="datetime1">
              <a:rPr lang="nl-NL" smtClean="0"/>
              <a:t>29-1-2015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660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_SO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7" b="6119"/>
          <a:stretch/>
        </p:blipFill>
        <p:spPr>
          <a:xfrm>
            <a:off x="1120770" y="-114300"/>
            <a:ext cx="11147430" cy="7061200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-76200" y="-119743"/>
            <a:ext cx="12344400" cy="7064829"/>
          </a:xfrm>
          <a:prstGeom prst="rect">
            <a:avLst/>
          </a:prstGeom>
          <a:gradFill>
            <a:gsLst>
              <a:gs pos="0">
                <a:srgbClr val="2B343D"/>
              </a:gs>
              <a:gs pos="26000">
                <a:srgbClr val="2B343D">
                  <a:alpha val="95000"/>
                </a:srgbClr>
              </a:gs>
              <a:gs pos="16000">
                <a:srgbClr val="2B343D"/>
              </a:gs>
              <a:gs pos="100000">
                <a:srgbClr val="005B2A">
                  <a:alpha val="60000"/>
                </a:srgb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00942" y="1122363"/>
            <a:ext cx="8567057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100942" y="3602038"/>
            <a:ext cx="856705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2236" r="-1788" b="-2236"/>
          <a:stretch/>
        </p:blipFill>
        <p:spPr>
          <a:xfrm>
            <a:off x="504000" y="4824000"/>
            <a:ext cx="1440180" cy="144018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t="3518" r="-1613" b="-3518"/>
          <a:stretch/>
        </p:blipFill>
        <p:spPr>
          <a:xfrm>
            <a:off x="540000" y="324000"/>
            <a:ext cx="1440180" cy="144018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2862" r="-1568" b="-2862"/>
          <a:stretch/>
        </p:blipFill>
        <p:spPr>
          <a:xfrm>
            <a:off x="504000" y="3312000"/>
            <a:ext cx="1440180" cy="144018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t="1940" r="-2864" b="-1940"/>
          <a:stretch/>
        </p:blipFill>
        <p:spPr>
          <a:xfrm>
            <a:off x="540000" y="1800000"/>
            <a:ext cx="1440180" cy="1440180"/>
          </a:xfrm>
          <a:prstGeom prst="rect">
            <a:avLst/>
          </a:prstGeom>
        </p:spPr>
      </p:pic>
      <p:sp>
        <p:nvSpPr>
          <p:cNvPr id="25" name="Tijdelijke aanduiding voor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A78D-9AA5-446F-A078-DA45263525BF}" type="datetimeFigureOut">
              <a:rPr lang="en-GB" smtClean="0"/>
              <a:t>29/01/2015</a:t>
            </a:fld>
            <a:endParaRPr lang="en-GB"/>
          </a:p>
        </p:txBody>
      </p:sp>
      <p:sp>
        <p:nvSpPr>
          <p:cNvPr id="26" name="Tijdelijke aanduiding voor voettekst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995B-0C7B-4B2C-9125-752031778EFB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Afbeelding 14" descr="Rubix-Logo-Transparent.gif"/>
          <p:cNvPicPr>
            <a:picLocks noChangeAspect="1"/>
          </p:cNvPicPr>
          <p:nvPr/>
        </p:nvPicPr>
        <p:blipFill>
          <a:blip r:embed="rId7" cstate="print"/>
          <a:srcRect b="38113"/>
          <a:stretch>
            <a:fillRect/>
          </a:stretch>
        </p:blipFill>
        <p:spPr>
          <a:xfrm>
            <a:off x="9644333" y="5151722"/>
            <a:ext cx="2406015" cy="1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11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_Beh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2"/>
          <a:stretch/>
        </p:blipFill>
        <p:spPr>
          <a:xfrm>
            <a:off x="828218" y="-119743"/>
            <a:ext cx="11460480" cy="7066643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-76200" y="-119743"/>
            <a:ext cx="12344400" cy="7064829"/>
          </a:xfrm>
          <a:prstGeom prst="rect">
            <a:avLst/>
          </a:prstGeom>
          <a:gradFill>
            <a:gsLst>
              <a:gs pos="0">
                <a:srgbClr val="2B343D"/>
              </a:gs>
              <a:gs pos="26000">
                <a:srgbClr val="2B343D">
                  <a:alpha val="95000"/>
                </a:srgbClr>
              </a:gs>
              <a:gs pos="16000">
                <a:srgbClr val="2B343D"/>
              </a:gs>
              <a:gs pos="100000">
                <a:srgbClr val="DAA90F">
                  <a:alpha val="60000"/>
                </a:srgb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00942" y="1122363"/>
            <a:ext cx="8567057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100942" y="3602038"/>
            <a:ext cx="856705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2236" r="-1788" b="-2236"/>
          <a:stretch/>
        </p:blipFill>
        <p:spPr>
          <a:xfrm>
            <a:off x="504000" y="4824000"/>
            <a:ext cx="1440180" cy="144018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t="3518" r="-1613" b="-3518"/>
          <a:stretch/>
        </p:blipFill>
        <p:spPr>
          <a:xfrm>
            <a:off x="540000" y="324000"/>
            <a:ext cx="1440180" cy="144018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2862" r="-1568" b="-2862"/>
          <a:stretch/>
        </p:blipFill>
        <p:spPr>
          <a:xfrm>
            <a:off x="504000" y="3312000"/>
            <a:ext cx="1440180" cy="144018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t="1940" r="-2864" b="-1940"/>
          <a:stretch/>
        </p:blipFill>
        <p:spPr>
          <a:xfrm>
            <a:off x="540000" y="1800000"/>
            <a:ext cx="1440180" cy="1440180"/>
          </a:xfrm>
          <a:prstGeom prst="rect">
            <a:avLst/>
          </a:prstGeom>
        </p:spPr>
      </p:pic>
      <p:sp>
        <p:nvSpPr>
          <p:cNvPr id="25" name="Tijdelijke aanduiding voor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A78D-9AA5-446F-A078-DA45263525BF}" type="datetimeFigureOut">
              <a:rPr lang="en-GB" smtClean="0"/>
              <a:t>29/01/2015</a:t>
            </a:fld>
            <a:endParaRPr lang="en-GB"/>
          </a:p>
        </p:txBody>
      </p:sp>
      <p:sp>
        <p:nvSpPr>
          <p:cNvPr id="26" name="Tijdelijke aanduiding voor voettekst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995B-0C7B-4B2C-9125-752031778EFB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Afbeelding 14" descr="Rubix-Logo-Transparent.gif"/>
          <p:cNvPicPr>
            <a:picLocks noChangeAspect="1"/>
          </p:cNvPicPr>
          <p:nvPr/>
        </p:nvPicPr>
        <p:blipFill>
          <a:blip r:embed="rId7" cstate="print"/>
          <a:srcRect b="38113"/>
          <a:stretch>
            <a:fillRect/>
          </a:stretch>
        </p:blipFill>
        <p:spPr>
          <a:xfrm>
            <a:off x="9644333" y="5151722"/>
            <a:ext cx="2406015" cy="10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houdopgave_Rubix_Kerngebie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A78D-9AA5-446F-A078-DA45263525BF}" type="datetimeFigureOut">
              <a:rPr lang="en-GB" smtClean="0"/>
              <a:t>29/01/2015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995B-0C7B-4B2C-9125-752031778EF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5" y="2559050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4" y="3259772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3960494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4661216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Afbeelding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5" b="21764"/>
          <a:stretch/>
        </p:blipFill>
        <p:spPr>
          <a:xfrm>
            <a:off x="7968004" y="426467"/>
            <a:ext cx="2673096" cy="104732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" y="421336"/>
            <a:ext cx="6774180" cy="136017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" y="4856134"/>
            <a:ext cx="6774180" cy="1360170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" y="3377868"/>
            <a:ext cx="6774180" cy="1360170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" y="1899602"/>
            <a:ext cx="6774180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8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A78D-9AA5-446F-A078-DA45263525BF}" type="datetimeFigureOut">
              <a:rPr lang="en-GB" smtClean="0"/>
              <a:t>29/01/2015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995B-0C7B-4B2C-9125-752031778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1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ndaard zond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A78D-9AA5-446F-A078-DA45263525BF}" type="datetimeFigureOut">
              <a:rPr lang="en-GB" smtClean="0"/>
              <a:t>29/01/2015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995B-0C7B-4B2C-9125-752031778EF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5" y="2559050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4" y="3259772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3960494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4661216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5" b="21764"/>
          <a:stretch/>
        </p:blipFill>
        <p:spPr>
          <a:xfrm>
            <a:off x="5561381" y="6356350"/>
            <a:ext cx="1069238" cy="4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3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5650" y="44497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7725-8C88-4F3E-949E-0EF9C9DBF342}" type="datetime1">
              <a:rPr lang="nl-NL" smtClean="0"/>
              <a:t>29-1-2015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79" y="2003759"/>
            <a:ext cx="10058400" cy="221063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4" y="3259772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3960494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4661216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2" y="2555246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" name="Afbeelding 14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5" b="21764"/>
          <a:stretch/>
        </p:blipFill>
        <p:spPr>
          <a:xfrm>
            <a:off x="5561381" y="6356350"/>
            <a:ext cx="1069238" cy="4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4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5433-456F-4F2F-858B-2CD05BDFB381}" type="datetime1">
              <a:rPr lang="nl-NL" smtClean="0"/>
              <a:t>29-1-2015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431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6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22.jp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24.jp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26.jp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pn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CE511F">
                <a:alpha val="56000"/>
                <a:lumMod val="53000"/>
                <a:lumOff val="47000"/>
              </a:srgbClr>
            </a:gs>
            <a:gs pos="22000">
              <a:schemeClr val="bg1">
                <a:alpha val="66000"/>
                <a:lumMod val="100000"/>
              </a:schemeClr>
            </a:gs>
          </a:gsLst>
          <a:lin ang="123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7" t="31754" r="4914" b="34891"/>
          <a:stretch/>
        </p:blipFill>
        <p:spPr>
          <a:xfrm>
            <a:off x="1" y="723"/>
            <a:ext cx="1783496" cy="1764926"/>
          </a:xfrm>
          <a:prstGeom prst="rect">
            <a:avLst/>
          </a:prstGeom>
          <a:noFill/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71625" y="260350"/>
            <a:ext cx="9848854" cy="131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09650" y="1967170"/>
            <a:ext cx="10048875" cy="4188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A78D-9AA5-446F-A078-DA45263525BF}" type="datetimeFigureOut">
              <a:rPr lang="en-GB" smtClean="0"/>
              <a:t>29/01/2015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995B-0C7B-4B2C-9125-752031778EF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5" b="21764"/>
          <a:stretch/>
        </p:blipFill>
        <p:spPr>
          <a:xfrm>
            <a:off x="5561381" y="6356350"/>
            <a:ext cx="1069238" cy="41893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5" y="2559050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4" y="3259772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3960494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4661216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Rechte verbindingslijn 14"/>
          <p:cNvCxnSpPr/>
          <p:nvPr/>
        </p:nvCxnSpPr>
        <p:spPr>
          <a:xfrm>
            <a:off x="1659167" y="1626117"/>
            <a:ext cx="9420229" cy="0"/>
          </a:xfrm>
          <a:prstGeom prst="line">
            <a:avLst/>
          </a:prstGeom>
          <a:ln w="12700" cmpd="sng">
            <a:solidFill>
              <a:srgbClr val="7A201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1654265" y="1667167"/>
            <a:ext cx="9394780" cy="0"/>
          </a:xfrm>
          <a:prstGeom prst="line">
            <a:avLst/>
          </a:prstGeom>
          <a:ln w="38100">
            <a:gradFill flip="none" rotWithShape="1">
              <a:gsLst>
                <a:gs pos="31000">
                  <a:srgbClr val="5A5B5B"/>
                </a:gs>
                <a:gs pos="100000">
                  <a:schemeClr val="bg1"/>
                </a:gs>
              </a:gsLst>
              <a:lin ang="0" scaled="1"/>
              <a:tileRect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5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3B3838"/>
          </a:solidFill>
          <a:latin typeface="Kalinga" panose="020B0502040204020203" pitchFamily="34" charset="0"/>
          <a:ea typeface="+mj-ea"/>
          <a:cs typeface="Kalinga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CE511F">
                <a:alpha val="56000"/>
                <a:lumMod val="53000"/>
                <a:lumOff val="47000"/>
              </a:srgbClr>
            </a:gs>
            <a:gs pos="22000">
              <a:schemeClr val="bg1">
                <a:alpha val="66000"/>
                <a:lumMod val="100000"/>
              </a:schemeClr>
            </a:gs>
          </a:gsLst>
          <a:lin ang="123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7" t="31754" r="4914" b="34891"/>
          <a:stretch/>
        </p:blipFill>
        <p:spPr>
          <a:xfrm>
            <a:off x="1" y="723"/>
            <a:ext cx="1783496" cy="1764926"/>
          </a:xfrm>
          <a:prstGeom prst="rect">
            <a:avLst/>
          </a:prstGeom>
          <a:noFill/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71625" y="260350"/>
            <a:ext cx="9848854" cy="131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09650" y="1967170"/>
            <a:ext cx="10048875" cy="4188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6624-3D8F-4476-8D4E-58E4A7E0B25F}" type="datetime1">
              <a:rPr lang="nl-NL" smtClean="0"/>
              <a:t>29-1-2015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5" b="21764"/>
          <a:stretch/>
        </p:blipFill>
        <p:spPr>
          <a:xfrm>
            <a:off x="5561381" y="6356350"/>
            <a:ext cx="1069238" cy="41893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5" y="2559050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4" y="3259772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3960494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4661216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Rechte verbindingslijn 14"/>
          <p:cNvCxnSpPr/>
          <p:nvPr/>
        </p:nvCxnSpPr>
        <p:spPr>
          <a:xfrm>
            <a:off x="1659167" y="1626117"/>
            <a:ext cx="9420229" cy="0"/>
          </a:xfrm>
          <a:prstGeom prst="line">
            <a:avLst/>
          </a:prstGeom>
          <a:ln w="12700" cmpd="sng">
            <a:solidFill>
              <a:srgbClr val="7A201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1654265" y="1667167"/>
            <a:ext cx="9394780" cy="0"/>
          </a:xfrm>
          <a:prstGeom prst="line">
            <a:avLst/>
          </a:prstGeom>
          <a:ln w="38100">
            <a:gradFill flip="none" rotWithShape="1">
              <a:gsLst>
                <a:gs pos="31000">
                  <a:srgbClr val="5A5B5B"/>
                </a:gs>
                <a:gs pos="100000">
                  <a:schemeClr val="bg1"/>
                </a:gs>
              </a:gsLst>
              <a:lin ang="0" scaled="1"/>
              <a:tileRect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Afbeelding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2" y="2555246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90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3B3838"/>
          </a:solidFill>
          <a:latin typeface="Kalinga" panose="020B0502040204020203" pitchFamily="34" charset="0"/>
          <a:ea typeface="+mj-ea"/>
          <a:cs typeface="Kalinga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CE511F">
                <a:alpha val="56000"/>
                <a:lumMod val="53000"/>
                <a:lumOff val="47000"/>
              </a:srgbClr>
            </a:gs>
            <a:gs pos="22000">
              <a:schemeClr val="bg1">
                <a:alpha val="66000"/>
                <a:lumMod val="100000"/>
              </a:schemeClr>
            </a:gs>
          </a:gsLst>
          <a:lin ang="123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7" t="31754" r="4914" b="34891"/>
          <a:stretch/>
        </p:blipFill>
        <p:spPr>
          <a:xfrm>
            <a:off x="1" y="723"/>
            <a:ext cx="1783496" cy="1764926"/>
          </a:xfrm>
          <a:prstGeom prst="rect">
            <a:avLst/>
          </a:prstGeom>
          <a:noFill/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71625" y="260350"/>
            <a:ext cx="9848854" cy="131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09650" y="1967170"/>
            <a:ext cx="10048875" cy="4188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6624-3D8F-4476-8D4E-58E4A7E0B25F}" type="datetime1">
              <a:rPr lang="nl-NL" smtClean="0"/>
              <a:t>29-1-2015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5" b="21764"/>
          <a:stretch/>
        </p:blipFill>
        <p:spPr>
          <a:xfrm>
            <a:off x="5561381" y="6356350"/>
            <a:ext cx="1069238" cy="41893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5" y="2559050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4" y="3259772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3960494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4661216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Rechte verbindingslijn 14"/>
          <p:cNvCxnSpPr/>
          <p:nvPr/>
        </p:nvCxnSpPr>
        <p:spPr>
          <a:xfrm>
            <a:off x="1659167" y="1626117"/>
            <a:ext cx="9420229" cy="0"/>
          </a:xfrm>
          <a:prstGeom prst="line">
            <a:avLst/>
          </a:prstGeom>
          <a:ln w="12700" cmpd="sng">
            <a:solidFill>
              <a:srgbClr val="7A201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1654265" y="1667167"/>
            <a:ext cx="9394780" cy="0"/>
          </a:xfrm>
          <a:prstGeom prst="line">
            <a:avLst/>
          </a:prstGeom>
          <a:ln w="38100">
            <a:gradFill flip="none" rotWithShape="1">
              <a:gsLst>
                <a:gs pos="31000">
                  <a:srgbClr val="5A5B5B"/>
                </a:gs>
                <a:gs pos="100000">
                  <a:schemeClr val="bg1"/>
                </a:gs>
              </a:gsLst>
              <a:lin ang="0" scaled="1"/>
              <a:tileRect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2" y="3263576"/>
            <a:ext cx="565785" cy="5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1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3B3838"/>
          </a:solidFill>
          <a:latin typeface="Kalinga" panose="020B0502040204020203" pitchFamily="34" charset="0"/>
          <a:ea typeface="+mj-ea"/>
          <a:cs typeface="Kalinga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CE511F">
                <a:alpha val="56000"/>
                <a:lumMod val="53000"/>
                <a:lumOff val="47000"/>
              </a:srgbClr>
            </a:gs>
            <a:gs pos="22000">
              <a:schemeClr val="bg1">
                <a:alpha val="66000"/>
                <a:lumMod val="100000"/>
              </a:schemeClr>
            </a:gs>
          </a:gsLst>
          <a:lin ang="123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7" t="31754" r="4914" b="34891"/>
          <a:stretch/>
        </p:blipFill>
        <p:spPr>
          <a:xfrm>
            <a:off x="1" y="723"/>
            <a:ext cx="1783496" cy="1764926"/>
          </a:xfrm>
          <a:prstGeom prst="rect">
            <a:avLst/>
          </a:prstGeom>
          <a:noFill/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71625" y="260350"/>
            <a:ext cx="9848854" cy="131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09650" y="1967170"/>
            <a:ext cx="10048875" cy="4188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6624-3D8F-4476-8D4E-58E4A7E0B25F}" type="datetime1">
              <a:rPr lang="nl-NL" smtClean="0"/>
              <a:t>29-1-2015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5" b="21764"/>
          <a:stretch/>
        </p:blipFill>
        <p:spPr>
          <a:xfrm>
            <a:off x="5561381" y="6356350"/>
            <a:ext cx="1069238" cy="41893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5" y="2559050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4" y="3259772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3960494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4661216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Rechte verbindingslijn 14"/>
          <p:cNvCxnSpPr/>
          <p:nvPr/>
        </p:nvCxnSpPr>
        <p:spPr>
          <a:xfrm>
            <a:off x="1659167" y="1626117"/>
            <a:ext cx="9420229" cy="0"/>
          </a:xfrm>
          <a:prstGeom prst="line">
            <a:avLst/>
          </a:prstGeom>
          <a:ln w="12700" cmpd="sng">
            <a:solidFill>
              <a:srgbClr val="7A201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1654265" y="1667167"/>
            <a:ext cx="9394780" cy="0"/>
          </a:xfrm>
          <a:prstGeom prst="line">
            <a:avLst/>
          </a:prstGeom>
          <a:ln w="38100">
            <a:gradFill flip="none" rotWithShape="1">
              <a:gsLst>
                <a:gs pos="31000">
                  <a:srgbClr val="5A5B5B"/>
                </a:gs>
                <a:gs pos="100000">
                  <a:schemeClr val="bg1"/>
                </a:gs>
              </a:gsLst>
              <a:lin ang="0" scaled="1"/>
              <a:tileRect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2" y="3964298"/>
            <a:ext cx="565785" cy="5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3B3838"/>
          </a:solidFill>
          <a:latin typeface="Kalinga" panose="020B0502040204020203" pitchFamily="34" charset="0"/>
          <a:ea typeface="+mj-ea"/>
          <a:cs typeface="Kalinga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CE511F">
                <a:alpha val="56000"/>
                <a:lumMod val="53000"/>
                <a:lumOff val="47000"/>
              </a:srgbClr>
            </a:gs>
            <a:gs pos="22000">
              <a:schemeClr val="bg1">
                <a:alpha val="66000"/>
                <a:lumMod val="100000"/>
              </a:schemeClr>
            </a:gs>
          </a:gsLst>
          <a:lin ang="123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7" t="31754" r="4914" b="34891"/>
          <a:stretch/>
        </p:blipFill>
        <p:spPr>
          <a:xfrm>
            <a:off x="1" y="723"/>
            <a:ext cx="1783496" cy="1764926"/>
          </a:xfrm>
          <a:prstGeom prst="rect">
            <a:avLst/>
          </a:prstGeom>
          <a:noFill/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71625" y="260350"/>
            <a:ext cx="9848854" cy="131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09650" y="1967170"/>
            <a:ext cx="10048875" cy="4188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6624-3D8F-4476-8D4E-58E4A7E0B25F}" type="datetime1">
              <a:rPr lang="nl-NL" smtClean="0"/>
              <a:t>29-1-2015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4951-A1AE-420A-8EC3-BF4AB142D51E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5" b="21764"/>
          <a:stretch/>
        </p:blipFill>
        <p:spPr>
          <a:xfrm>
            <a:off x="5561381" y="6356350"/>
            <a:ext cx="1069238" cy="41893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5" y="2559050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4" y="3259772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3960494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3" y="4661216"/>
            <a:ext cx="565785" cy="5657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Rechte verbindingslijn 14"/>
          <p:cNvCxnSpPr/>
          <p:nvPr/>
        </p:nvCxnSpPr>
        <p:spPr>
          <a:xfrm>
            <a:off x="1659167" y="1626117"/>
            <a:ext cx="9420229" cy="0"/>
          </a:xfrm>
          <a:prstGeom prst="line">
            <a:avLst/>
          </a:prstGeom>
          <a:ln w="12700" cmpd="sng">
            <a:solidFill>
              <a:srgbClr val="7A201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1654265" y="1667167"/>
            <a:ext cx="9394780" cy="0"/>
          </a:xfrm>
          <a:prstGeom prst="line">
            <a:avLst/>
          </a:prstGeom>
          <a:ln w="38100">
            <a:gradFill flip="none" rotWithShape="1">
              <a:gsLst>
                <a:gs pos="31000">
                  <a:srgbClr val="5A5B5B"/>
                </a:gs>
                <a:gs pos="100000">
                  <a:schemeClr val="bg1"/>
                </a:gs>
              </a:gsLst>
              <a:lin ang="0" scaled="1"/>
              <a:tileRect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11" y="4661215"/>
            <a:ext cx="565785" cy="5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4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3B3838"/>
          </a:solidFill>
          <a:latin typeface="Kalinga" panose="020B0502040204020203" pitchFamily="34" charset="0"/>
          <a:ea typeface="+mj-ea"/>
          <a:cs typeface="Kalinga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amel.apache.org/schema/blueprint/cxf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mg/rubixcodefest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oss.org/products/fuse/download/" TargetMode="External"/><Relationship Id="rId7" Type="http://schemas.openxmlformats.org/officeDocument/2006/relationships/hyperlink" Target="https://access.redhat.com/documentation/en-US/Red_Hat_JBoss_Fuse/6.1/" TargetMode="External"/><Relationship Id="rId2" Type="http://schemas.openxmlformats.org/officeDocument/2006/relationships/hyperlink" Target="http://maven.apache.org/download.cgi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access.redhat.com/documentation/en-US/Red_Hat_JBoss_Fuse/6.1/html/Tooling_Installation_Guide/index.html" TargetMode="External"/><Relationship Id="rId5" Type="http://schemas.openxmlformats.org/officeDocument/2006/relationships/hyperlink" Target="https://access.redhat.com/documentation/en-US/Red_Hat_JBoss_Fuse/6.1/html/Installation_Guide/index.html" TargetMode="External"/><Relationship Id="rId4" Type="http://schemas.openxmlformats.org/officeDocument/2006/relationships/hyperlink" Target="http://www.jboss.org/products/devstudio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mg/rubixcodefest/tree/master/resource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mel.apache.org/jaxb.html" TargetMode="External"/><Relationship Id="rId2" Type="http://schemas.openxmlformats.org/officeDocument/2006/relationships/hyperlink" Target="http://camel.apache.org/using-propertyplaceholder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camel.apache.org/simp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Rubix</a:t>
            </a:r>
            <a:r>
              <a:rPr lang="en-GB" dirty="0" smtClean="0"/>
              <a:t> codefest </a:t>
            </a:r>
            <a:r>
              <a:rPr lang="en-GB" dirty="0" err="1" smtClean="0"/>
              <a:t>JBoss</a:t>
            </a:r>
            <a:r>
              <a:rPr lang="en-GB" dirty="0" smtClean="0"/>
              <a:t> Fuse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Hands on </a:t>
            </a:r>
            <a:r>
              <a:rPr lang="en-GB" dirty="0" err="1" smtClean="0"/>
              <a:t>JBoss</a:t>
            </a:r>
            <a:r>
              <a:rPr lang="en-GB" dirty="0" smtClean="0"/>
              <a:t> Fuse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69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3 </a:t>
            </a:r>
            <a:r>
              <a:rPr lang="en-GB" dirty="0" err="1" smtClean="0"/>
              <a:t>orderInfoService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0693"/>
            <a:ext cx="5606303" cy="184540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5433-456F-4F2F-858B-2CD05BDFB381}" type="datetime1">
              <a:rPr lang="nl-NL" smtClean="0"/>
              <a:t>29-1-2015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6621332" y="1914861"/>
            <a:ext cx="4437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Expose a </a:t>
            </a:r>
            <a:r>
              <a:rPr lang="en-GB" dirty="0" err="1" smtClean="0"/>
              <a:t>webservice</a:t>
            </a:r>
            <a:r>
              <a:rPr lang="en-GB" dirty="0" smtClean="0"/>
              <a:t> with two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Search orders by district (NL or 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getOrder</a:t>
            </a:r>
            <a:r>
              <a:rPr lang="en-GB" dirty="0" smtClean="0"/>
              <a:t> by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Both operations query the database for retrieving the orders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25158" y="3991087"/>
            <a:ext cx="9999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CXF to expose a </a:t>
            </a:r>
            <a:r>
              <a:rPr lang="en-GB" dirty="0" err="1" smtClean="0"/>
              <a:t>webservice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Camel to implement the business logic and routing of the </a:t>
            </a:r>
            <a:r>
              <a:rPr lang="en-GB" dirty="0" err="1" smtClean="0"/>
              <a:t>webservice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17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3 </a:t>
            </a:r>
            <a:r>
              <a:rPr lang="en-GB" dirty="0" err="1" smtClean="0"/>
              <a:t>orderInfoService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967170"/>
            <a:ext cx="10048875" cy="187868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CI’s used in the project:</a:t>
            </a:r>
          </a:p>
          <a:p>
            <a:pPr lvl="1"/>
            <a:r>
              <a:rPr lang="en-GB" sz="1200" dirty="0"/>
              <a:t>/</a:t>
            </a:r>
            <a:r>
              <a:rPr lang="en-GB" sz="1200" dirty="0" err="1" smtClean="0"/>
              <a:t>orderprocessing</a:t>
            </a:r>
            <a:r>
              <a:rPr lang="en-GB" sz="1200" dirty="0" smtClean="0"/>
              <a:t>/</a:t>
            </a:r>
            <a:r>
              <a:rPr lang="en-GB" sz="1200" dirty="0" err="1" smtClean="0"/>
              <a:t>src</a:t>
            </a:r>
            <a:r>
              <a:rPr lang="en-GB" sz="1200" dirty="0" smtClean="0"/>
              <a:t>/main/java/</a:t>
            </a:r>
            <a:r>
              <a:rPr lang="en-GB" sz="1200" dirty="0" err="1" smtClean="0"/>
              <a:t>nl</a:t>
            </a:r>
            <a:r>
              <a:rPr lang="en-GB" sz="1200" dirty="0" smtClean="0"/>
              <a:t>/</a:t>
            </a:r>
            <a:r>
              <a:rPr lang="en-GB" sz="1200" dirty="0" err="1" smtClean="0"/>
              <a:t>rubix</a:t>
            </a:r>
            <a:r>
              <a:rPr lang="en-GB" sz="1200" dirty="0" smtClean="0"/>
              <a:t>/codefest/</a:t>
            </a:r>
            <a:r>
              <a:rPr lang="en-GB" sz="1200" dirty="0" err="1" smtClean="0"/>
              <a:t>orderprocessing</a:t>
            </a:r>
            <a:r>
              <a:rPr lang="en-GB" sz="1200" dirty="0" smtClean="0"/>
              <a:t>/mappings/SqlToSelectOrderByIdResponse.java</a:t>
            </a:r>
          </a:p>
          <a:p>
            <a:pPr lvl="1"/>
            <a:r>
              <a:rPr lang="en-GB" sz="1200" dirty="0"/>
              <a:t>/</a:t>
            </a:r>
            <a:r>
              <a:rPr lang="en-GB" sz="1200" dirty="0" err="1" smtClean="0"/>
              <a:t>orderprocessing</a:t>
            </a:r>
            <a:r>
              <a:rPr lang="en-GB" sz="1200" dirty="0" smtClean="0"/>
              <a:t>/</a:t>
            </a:r>
            <a:r>
              <a:rPr lang="en-GB" sz="1200" dirty="0" err="1" smtClean="0"/>
              <a:t>src</a:t>
            </a:r>
            <a:r>
              <a:rPr lang="en-GB" sz="1200" dirty="0" smtClean="0"/>
              <a:t>/main/java/</a:t>
            </a:r>
            <a:r>
              <a:rPr lang="en-GB" sz="1200" dirty="0" err="1" smtClean="0"/>
              <a:t>nl</a:t>
            </a:r>
            <a:r>
              <a:rPr lang="en-GB" sz="1200" dirty="0" smtClean="0"/>
              <a:t>/</a:t>
            </a:r>
            <a:r>
              <a:rPr lang="en-GB" sz="1200" dirty="0" err="1" smtClean="0"/>
              <a:t>rubix</a:t>
            </a:r>
            <a:r>
              <a:rPr lang="en-GB" sz="1200" dirty="0" smtClean="0"/>
              <a:t>/codefest/</a:t>
            </a:r>
            <a:r>
              <a:rPr lang="en-GB" sz="1200" dirty="0" err="1" smtClean="0"/>
              <a:t>orderprocessing</a:t>
            </a:r>
            <a:r>
              <a:rPr lang="en-GB" sz="1200" dirty="0" smtClean="0"/>
              <a:t>/mappings/SqlToSelectOrderIdsResponse.java</a:t>
            </a:r>
          </a:p>
          <a:p>
            <a:pPr lvl="1"/>
            <a:r>
              <a:rPr lang="en-GB" sz="1200" dirty="0"/>
              <a:t>/</a:t>
            </a:r>
            <a:r>
              <a:rPr lang="en-GB" sz="1200" dirty="0" err="1" smtClean="0"/>
              <a:t>orderprocessing</a:t>
            </a:r>
            <a:r>
              <a:rPr lang="en-GB" sz="1200" dirty="0" smtClean="0"/>
              <a:t>/</a:t>
            </a:r>
            <a:r>
              <a:rPr lang="en-GB" sz="1200" dirty="0" err="1" smtClean="0"/>
              <a:t>src</a:t>
            </a:r>
            <a:r>
              <a:rPr lang="en-GB" sz="1200" dirty="0" smtClean="0"/>
              <a:t>/main/resources/OSGI-INF/blueprint/OrderInfoService.xml</a:t>
            </a:r>
          </a:p>
          <a:p>
            <a:pPr lvl="1"/>
            <a:r>
              <a:rPr lang="en-GB" sz="1200" dirty="0"/>
              <a:t>/</a:t>
            </a:r>
            <a:r>
              <a:rPr lang="en-GB" sz="1200" dirty="0" err="1"/>
              <a:t>orderprocessing</a:t>
            </a:r>
            <a:r>
              <a:rPr lang="en-GB" sz="1200" dirty="0"/>
              <a:t>/</a:t>
            </a:r>
            <a:r>
              <a:rPr lang="en-GB" sz="1200" dirty="0" err="1"/>
              <a:t>src</a:t>
            </a:r>
            <a:r>
              <a:rPr lang="en-GB" sz="1200" dirty="0"/>
              <a:t>/main/resources/OSGI-INF/blueprint/shared-resources.xml</a:t>
            </a:r>
            <a:endParaRPr lang="en-GB" sz="1200" dirty="0" smtClean="0"/>
          </a:p>
          <a:p>
            <a:pPr lvl="1"/>
            <a:r>
              <a:rPr lang="en-GB" sz="1200" dirty="0"/>
              <a:t>/</a:t>
            </a:r>
            <a:r>
              <a:rPr lang="en-GB" sz="1200" dirty="0" err="1" smtClean="0"/>
              <a:t>orderprocessing</a:t>
            </a:r>
            <a:r>
              <a:rPr lang="en-GB" sz="1200" dirty="0" smtClean="0"/>
              <a:t>/</a:t>
            </a:r>
            <a:r>
              <a:rPr lang="en-GB" sz="1200" dirty="0" err="1" smtClean="0"/>
              <a:t>src</a:t>
            </a:r>
            <a:r>
              <a:rPr lang="en-GB" sz="1200" dirty="0" smtClean="0"/>
              <a:t>/main/resources/</a:t>
            </a:r>
            <a:r>
              <a:rPr lang="en-GB" sz="1200" dirty="0" err="1" smtClean="0"/>
              <a:t>wsdl</a:t>
            </a:r>
            <a:r>
              <a:rPr lang="en-GB" sz="1200" dirty="0" smtClean="0"/>
              <a:t>/</a:t>
            </a:r>
            <a:r>
              <a:rPr lang="en-GB" sz="1200" dirty="0" err="1" smtClean="0"/>
              <a:t>OrderInfoService.wsdl</a:t>
            </a:r>
            <a:endParaRPr lang="en-GB" sz="1200" dirty="0" smtClean="0"/>
          </a:p>
          <a:p>
            <a:pPr lvl="1"/>
            <a:r>
              <a:rPr lang="en-GB" sz="1200" dirty="0"/>
              <a:t>/</a:t>
            </a:r>
            <a:r>
              <a:rPr lang="en-GB" sz="1200" dirty="0" err="1" smtClean="0"/>
              <a:t>orderprocessing</a:t>
            </a:r>
            <a:r>
              <a:rPr lang="en-GB" sz="1200" dirty="0" smtClean="0"/>
              <a:t>/</a:t>
            </a:r>
            <a:r>
              <a:rPr lang="en-GB" sz="1200" dirty="0" err="1" smtClean="0"/>
              <a:t>src</a:t>
            </a:r>
            <a:r>
              <a:rPr lang="en-GB" sz="1200" dirty="0" smtClean="0"/>
              <a:t>/main/resources/</a:t>
            </a:r>
            <a:r>
              <a:rPr lang="en-GB" sz="1200" dirty="0" err="1" smtClean="0"/>
              <a:t>sql.properties</a:t>
            </a:r>
            <a:endParaRPr lang="en-GB" sz="1200" dirty="0" smtClean="0"/>
          </a:p>
          <a:p>
            <a:pPr lvl="1"/>
            <a:r>
              <a:rPr lang="en-GB" sz="1200" dirty="0"/>
              <a:t>/</a:t>
            </a:r>
            <a:r>
              <a:rPr lang="en-GB" sz="1200" dirty="0" err="1"/>
              <a:t>orderprocessing</a:t>
            </a:r>
            <a:r>
              <a:rPr lang="en-GB" sz="1200" dirty="0"/>
              <a:t>/</a:t>
            </a:r>
            <a:r>
              <a:rPr lang="en-GB" sz="1200" dirty="0" err="1"/>
              <a:t>src</a:t>
            </a:r>
            <a:r>
              <a:rPr lang="en-GB" sz="1200" dirty="0"/>
              <a:t>/test/java/</a:t>
            </a:r>
            <a:r>
              <a:rPr lang="en-GB" sz="1200" dirty="0" err="1"/>
              <a:t>nl</a:t>
            </a:r>
            <a:r>
              <a:rPr lang="en-GB" sz="1200" dirty="0"/>
              <a:t>/</a:t>
            </a:r>
            <a:r>
              <a:rPr lang="en-GB" sz="1200" dirty="0" err="1"/>
              <a:t>rubix</a:t>
            </a:r>
            <a:r>
              <a:rPr lang="en-GB" sz="1200" dirty="0"/>
              <a:t>/codefest/</a:t>
            </a:r>
            <a:r>
              <a:rPr lang="en-GB" sz="1200" dirty="0" err="1"/>
              <a:t>orderprocessing</a:t>
            </a:r>
            <a:r>
              <a:rPr lang="en-GB" sz="1200" dirty="0"/>
              <a:t>/</a:t>
            </a:r>
            <a:r>
              <a:rPr lang="en-GB" sz="1200" dirty="0" err="1"/>
              <a:t>orderinfoservice</a:t>
            </a:r>
            <a:r>
              <a:rPr lang="en-GB" sz="1200" dirty="0"/>
              <a:t>/OrderInfoServiceXmlTest.java</a:t>
            </a:r>
            <a:endParaRPr lang="en-GB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5433-456F-4F2F-858B-2CD05BDFB381}" type="datetime1">
              <a:rPr lang="nl-NL" smtClean="0"/>
              <a:t>29-1-2015</a:t>
            </a:fld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1140311" y="3696617"/>
            <a:ext cx="90579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Tips &amp; tricks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The maven wsdl2java </a:t>
            </a:r>
            <a:r>
              <a:rPr lang="en-GB" sz="1200" dirty="0" err="1" smtClean="0"/>
              <a:t>cxf</a:t>
            </a:r>
            <a:r>
              <a:rPr lang="en-GB" sz="1200" dirty="0" smtClean="0"/>
              <a:t> plugin will generate the necessary classes based on the </a:t>
            </a:r>
            <a:r>
              <a:rPr lang="en-GB" sz="1200" dirty="0" err="1" smtClean="0"/>
              <a:t>wsdl</a:t>
            </a:r>
            <a:endParaRPr lang="en-GB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In the Camel context create an </a:t>
            </a:r>
            <a:r>
              <a:rPr lang="en-GB" sz="1200" dirty="0" err="1" smtClean="0"/>
              <a:t>cxfEndpoint</a:t>
            </a:r>
            <a:r>
              <a:rPr lang="en-GB" sz="1200" dirty="0" smtClean="0"/>
              <a:t>, to create this add the </a:t>
            </a:r>
            <a:r>
              <a:rPr lang="en-GB" sz="1200" dirty="0" err="1" smtClean="0"/>
              <a:t>cxf</a:t>
            </a:r>
            <a:r>
              <a:rPr lang="en-GB" sz="1200" dirty="0" smtClean="0"/>
              <a:t> namespace to the </a:t>
            </a:r>
            <a:r>
              <a:rPr lang="en-GB" sz="1200" dirty="0"/>
              <a:t>Blueprint context </a:t>
            </a:r>
            <a:r>
              <a:rPr lang="en-GB" sz="1200" dirty="0" err="1" smtClean="0"/>
              <a:t>xmlns:cxf</a:t>
            </a:r>
            <a:r>
              <a:rPr lang="en-GB" sz="1200" dirty="0" smtClean="0"/>
              <a:t>=</a:t>
            </a:r>
            <a:r>
              <a:rPr lang="en-GB" sz="1200" dirty="0" smtClean="0">
                <a:hlinkClick r:id="rId2"/>
              </a:rPr>
              <a:t>http</a:t>
            </a:r>
            <a:r>
              <a:rPr lang="en-GB" sz="1200" dirty="0">
                <a:hlinkClick r:id="rId2"/>
              </a:rPr>
              <a:t>://</a:t>
            </a:r>
            <a:r>
              <a:rPr lang="en-GB" sz="1200" dirty="0" smtClean="0">
                <a:hlinkClick r:id="rId2"/>
              </a:rPr>
              <a:t>camel.apache.org/schema/blueprint/cxf</a:t>
            </a:r>
            <a:endParaRPr lang="en-GB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In the </a:t>
            </a:r>
            <a:r>
              <a:rPr lang="en-GB" sz="1200" dirty="0" err="1" smtClean="0"/>
              <a:t>cxfEndpoint</a:t>
            </a:r>
            <a:r>
              <a:rPr lang="en-GB" sz="1200" dirty="0" smtClean="0"/>
              <a:t> refer to the service class which the plugin generated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The </a:t>
            </a:r>
            <a:r>
              <a:rPr lang="en-GB" sz="1200" dirty="0" err="1" smtClean="0"/>
              <a:t>cxfEndpoint</a:t>
            </a:r>
            <a:r>
              <a:rPr lang="en-GB" sz="1200" dirty="0" smtClean="0"/>
              <a:t> can be used as a Camel endpoint with the component </a:t>
            </a:r>
            <a:r>
              <a:rPr lang="en-GB" sz="1200" dirty="0" err="1" smtClean="0"/>
              <a:t>cxf:bean</a:t>
            </a:r>
            <a:endParaRPr lang="en-GB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The Camel CXF Component, when acting as an endpoint consumer, </a:t>
            </a:r>
            <a:r>
              <a:rPr lang="en-GB" sz="1200" dirty="0" smtClean="0"/>
              <a:t>will put </a:t>
            </a:r>
            <a:r>
              <a:rPr lang="en-GB" sz="1200" dirty="0"/>
              <a:t>an array of objects into the Camel </a:t>
            </a:r>
            <a:r>
              <a:rPr lang="en-GB" sz="1200" dirty="0" smtClean="0"/>
              <a:t>message specifically </a:t>
            </a:r>
            <a:r>
              <a:rPr lang="en-GB" sz="1200" dirty="0"/>
              <a:t>an </a:t>
            </a:r>
            <a:r>
              <a:rPr lang="en-GB" sz="1200" dirty="0" smtClean="0"/>
              <a:t>array of </a:t>
            </a:r>
            <a:r>
              <a:rPr lang="en-GB" sz="1200" dirty="0"/>
              <a:t>the request parameters. For Document-style web services, </a:t>
            </a:r>
            <a:r>
              <a:rPr lang="en-GB" sz="1200" dirty="0" smtClean="0"/>
              <a:t>there will </a:t>
            </a:r>
            <a:r>
              <a:rPr lang="en-GB" sz="1200" dirty="0"/>
              <a:t>only be a single parameter. The transform(simple("${</a:t>
            </a:r>
            <a:r>
              <a:rPr lang="en-GB" sz="1200" dirty="0" err="1" smtClean="0"/>
              <a:t>in.body</a:t>
            </a:r>
            <a:r>
              <a:rPr lang="en-GB" sz="1200" dirty="0" smtClean="0"/>
              <a:t>[0</a:t>
            </a:r>
            <a:r>
              <a:rPr lang="en-GB" sz="1200" dirty="0"/>
              <a:t>]}")) step will extract that single POJO </a:t>
            </a:r>
            <a:r>
              <a:rPr lang="en-GB" sz="1200" dirty="0" smtClean="0"/>
              <a:t> request </a:t>
            </a:r>
            <a:r>
              <a:rPr lang="en-GB" sz="1200" dirty="0"/>
              <a:t>object and </a:t>
            </a:r>
            <a:r>
              <a:rPr lang="en-GB" sz="1200" dirty="0" smtClean="0"/>
              <a:t>place it </a:t>
            </a:r>
            <a:r>
              <a:rPr lang="en-GB" sz="1200" dirty="0"/>
              <a:t>into the Camel message body for processing by the rest of the route</a:t>
            </a:r>
            <a:r>
              <a:rPr lang="en-GB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When implementing multiple operations use the content based router pattern and route based on </a:t>
            </a:r>
            <a:r>
              <a:rPr lang="en-GB" sz="1200" dirty="0" err="1" smtClean="0"/>
              <a:t>soapaction</a:t>
            </a:r>
            <a:r>
              <a:rPr lang="en-GB" sz="1200" dirty="0" smtClean="0"/>
              <a:t> </a:t>
            </a:r>
            <a:r>
              <a:rPr lang="en-GB" sz="1200" dirty="0" err="1" smtClean="0"/>
              <a:t>in.header.SOAPAction</a:t>
            </a:r>
            <a:r>
              <a:rPr lang="en-GB" sz="1200" dirty="0" smtClean="0"/>
              <a:t> to distinguish between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When handling the generated objects directly in Java use the </a:t>
            </a:r>
            <a:r>
              <a:rPr lang="en-GB" sz="1200" dirty="0" err="1" smtClean="0"/>
              <a:t>objectfactory</a:t>
            </a:r>
            <a:r>
              <a:rPr lang="en-GB" sz="1200" dirty="0" smtClean="0"/>
              <a:t> class to instantiate the JAXB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For select operations, the result is an instance of List&lt;Map&lt;String, Object&gt;&gt; type, as returned by the </a:t>
            </a:r>
            <a:r>
              <a:rPr lang="en-GB" sz="1200" dirty="0" err="1"/>
              <a:t>JdbcTemplate.queryForList</a:t>
            </a:r>
            <a:r>
              <a:rPr lang="en-GB" sz="1200" dirty="0"/>
              <a:t>() method. http://camel.apache.org/sql-component.html</a:t>
            </a:r>
            <a:endParaRPr lang="en-GB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302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and 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Implementing an end to end integration scenario existing of three use cases which build on </a:t>
            </a:r>
            <a:r>
              <a:rPr lang="en-GB" dirty="0" smtClean="0"/>
              <a:t>each other. </a:t>
            </a:r>
            <a:endParaRPr lang="en-GB" dirty="0"/>
          </a:p>
          <a:p>
            <a:r>
              <a:rPr lang="en-GB" dirty="0" smtClean="0"/>
              <a:t>Prerequisites:</a:t>
            </a:r>
          </a:p>
          <a:p>
            <a:pPr lvl="1"/>
            <a:r>
              <a:rPr lang="en-GB" dirty="0" smtClean="0"/>
              <a:t>(virtual) machine with the following install base:</a:t>
            </a:r>
          </a:p>
          <a:p>
            <a:pPr lvl="2"/>
            <a:r>
              <a:rPr lang="en-GB" dirty="0" smtClean="0"/>
              <a:t>JDK </a:t>
            </a:r>
            <a:r>
              <a:rPr lang="en-GB" dirty="0" smtClean="0"/>
              <a:t>1.7.x (works with both </a:t>
            </a:r>
            <a:r>
              <a:rPr lang="en-GB" dirty="0" err="1" smtClean="0"/>
              <a:t>openJDK</a:t>
            </a:r>
            <a:r>
              <a:rPr lang="en-GB" dirty="0" smtClean="0"/>
              <a:t> and Oracle JDK) </a:t>
            </a:r>
            <a:endParaRPr lang="en-GB" dirty="0" smtClean="0"/>
          </a:p>
          <a:p>
            <a:pPr lvl="2"/>
            <a:r>
              <a:rPr lang="en-GB" dirty="0" smtClean="0"/>
              <a:t>Maven </a:t>
            </a:r>
            <a:r>
              <a:rPr lang="en-GB" dirty="0" smtClean="0"/>
              <a:t>3.x</a:t>
            </a:r>
          </a:p>
          <a:p>
            <a:pPr lvl="2"/>
            <a:r>
              <a:rPr lang="en-GB" dirty="0" err="1" smtClean="0"/>
              <a:t>JBoss</a:t>
            </a:r>
            <a:r>
              <a:rPr lang="en-GB" dirty="0" smtClean="0"/>
              <a:t> </a:t>
            </a:r>
            <a:r>
              <a:rPr lang="en-GB" dirty="0" smtClean="0"/>
              <a:t>Fuse </a:t>
            </a:r>
            <a:r>
              <a:rPr lang="en-GB" dirty="0" smtClean="0"/>
              <a:t>6.1 (Full zip) </a:t>
            </a:r>
          </a:p>
          <a:p>
            <a:pPr lvl="2"/>
            <a:r>
              <a:rPr lang="en-GB" dirty="0" err="1" smtClean="0"/>
              <a:t>JBoss</a:t>
            </a:r>
            <a:r>
              <a:rPr lang="en-GB" dirty="0" smtClean="0"/>
              <a:t> </a:t>
            </a:r>
            <a:r>
              <a:rPr lang="en-GB" dirty="0" smtClean="0"/>
              <a:t>developer studio 7 + integration </a:t>
            </a:r>
            <a:r>
              <a:rPr lang="en-GB" dirty="0"/>
              <a:t>stack </a:t>
            </a:r>
            <a:endParaRPr lang="en-GB" dirty="0" smtClean="0"/>
          </a:p>
          <a:p>
            <a:pPr lvl="2"/>
            <a:r>
              <a:rPr lang="en-GB" dirty="0" err="1" smtClean="0"/>
              <a:t>SoapUI</a:t>
            </a:r>
            <a:r>
              <a:rPr lang="en-GB" dirty="0" smtClean="0"/>
              <a:t> </a:t>
            </a:r>
            <a:r>
              <a:rPr lang="en-GB" dirty="0" smtClean="0"/>
              <a:t>(</a:t>
            </a:r>
            <a:r>
              <a:rPr lang="en-GB" dirty="0" smtClean="0"/>
              <a:t>optional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Supplied resources(</a:t>
            </a:r>
            <a:r>
              <a:rPr lang="en-GB" dirty="0" err="1" smtClean="0"/>
              <a:t>xsd’s</a:t>
            </a:r>
            <a:r>
              <a:rPr lang="en-GB" dirty="0" smtClean="0"/>
              <a:t>, csv’s, pom.xml, etc</a:t>
            </a:r>
            <a:r>
              <a:rPr lang="en-GB" dirty="0" smtClean="0"/>
              <a:t>.) see: sheets resources</a:t>
            </a:r>
            <a:endParaRPr lang="en-GB" dirty="0" smtClean="0"/>
          </a:p>
          <a:p>
            <a:pPr lvl="1"/>
            <a:r>
              <a:rPr lang="en-GB" dirty="0" smtClean="0"/>
              <a:t>Instructional word document</a:t>
            </a:r>
          </a:p>
          <a:p>
            <a:r>
              <a:rPr lang="en-GB" dirty="0" smtClean="0"/>
              <a:t>A full working version of the integration scenario can </a:t>
            </a:r>
            <a:r>
              <a:rPr lang="en-GB" dirty="0"/>
              <a:t>be accessed here: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github.com/pimg/rubixcodefest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5433-456F-4F2F-858B-2CD05BDFB381}" type="datetime1">
              <a:rPr lang="nl-NL" smtClean="0"/>
              <a:t>29-1-2015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68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and prerequisites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Fully installed </a:t>
            </a:r>
            <a:r>
              <a:rPr lang="en-GB" dirty="0" err="1" smtClean="0"/>
              <a:t>virtualbox</a:t>
            </a:r>
            <a:r>
              <a:rPr lang="en-GB" dirty="0" smtClean="0"/>
              <a:t> image available on </a:t>
            </a:r>
            <a:r>
              <a:rPr lang="en-GB" dirty="0" err="1" smtClean="0"/>
              <a:t>Rubix</a:t>
            </a:r>
            <a:r>
              <a:rPr lang="en-GB" dirty="0" smtClean="0"/>
              <a:t> NAS (based </a:t>
            </a:r>
            <a:r>
              <a:rPr lang="en-GB" smtClean="0"/>
              <a:t>on Fedora Linux)</a:t>
            </a:r>
            <a:endParaRPr lang="en-GB" dirty="0" smtClean="0"/>
          </a:p>
          <a:p>
            <a:pPr lvl="1"/>
            <a:r>
              <a:rPr lang="en-GB" dirty="0" smtClean="0"/>
              <a:t>Username/password: </a:t>
            </a:r>
            <a:r>
              <a:rPr lang="en-GB" dirty="0" err="1" smtClean="0"/>
              <a:t>jboss</a:t>
            </a:r>
            <a:r>
              <a:rPr lang="en-GB" dirty="0" smtClean="0"/>
              <a:t>/</a:t>
            </a:r>
            <a:r>
              <a:rPr lang="en-GB" dirty="0" err="1" smtClean="0"/>
              <a:t>jboss</a:t>
            </a:r>
            <a:endParaRPr lang="en-GB" dirty="0" smtClean="0"/>
          </a:p>
          <a:p>
            <a:pPr lvl="1"/>
            <a:r>
              <a:rPr lang="en-GB" dirty="0" smtClean="0"/>
              <a:t>Root username/password: root/</a:t>
            </a:r>
            <a:r>
              <a:rPr lang="en-GB" dirty="0" err="1" smtClean="0"/>
              <a:t>jboss</a:t>
            </a:r>
            <a:endParaRPr lang="en-GB" dirty="0" smtClean="0"/>
          </a:p>
          <a:p>
            <a:r>
              <a:rPr lang="en-GB" dirty="0" smtClean="0"/>
              <a:t>Or install the products yourself:</a:t>
            </a:r>
          </a:p>
          <a:p>
            <a:pPr lvl="1"/>
            <a:r>
              <a:rPr lang="en-GB" dirty="0"/>
              <a:t>JDK 1.7.x (works with both </a:t>
            </a:r>
            <a:r>
              <a:rPr lang="en-GB" dirty="0" err="1"/>
              <a:t>openJDK</a:t>
            </a:r>
            <a:r>
              <a:rPr lang="en-GB" dirty="0"/>
              <a:t> and Oracle JDK) </a:t>
            </a:r>
          </a:p>
          <a:p>
            <a:pPr lvl="1"/>
            <a:r>
              <a:rPr lang="en-GB" dirty="0"/>
              <a:t>Maven 3.x </a:t>
            </a:r>
            <a:r>
              <a:rPr lang="en-GB" dirty="0">
                <a:hlinkClick r:id="rId2"/>
              </a:rPr>
              <a:t>http://maven.apache.org/download.cgi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JBoss</a:t>
            </a:r>
            <a:r>
              <a:rPr lang="en-GB" dirty="0"/>
              <a:t> Fuse 6.1 (Full zip) 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://www.jboss.org/products/fuse/download/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JBoss</a:t>
            </a:r>
            <a:r>
              <a:rPr lang="en-GB" dirty="0"/>
              <a:t> developer studio 7 + integration stack </a:t>
            </a:r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://www.jboss.org/products/devstudio/download/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SoapUI</a:t>
            </a:r>
            <a:r>
              <a:rPr lang="en-GB" dirty="0"/>
              <a:t> (optional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JBoss</a:t>
            </a:r>
            <a:r>
              <a:rPr lang="en-GB" dirty="0" smtClean="0"/>
              <a:t> installation manuals:</a:t>
            </a:r>
          </a:p>
          <a:p>
            <a:pPr lvl="1"/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access.redhat.com/documentation/en-US/Red_Hat_JBoss_Fuse/6.1/html/Installation_Guide/index.html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access.redhat.com/documentation/en-US/Red_Hat_JBoss_Fuse/6.1/html/Tooling_Installation_Guide/index.html</a:t>
            </a:r>
            <a:r>
              <a:rPr lang="en-GB" dirty="0" smtClean="0"/>
              <a:t> </a:t>
            </a:r>
          </a:p>
          <a:p>
            <a:r>
              <a:rPr lang="en-GB" dirty="0" smtClean="0"/>
              <a:t>Overall </a:t>
            </a:r>
            <a:r>
              <a:rPr lang="en-GB" dirty="0" err="1" smtClean="0"/>
              <a:t>Jboss</a:t>
            </a:r>
            <a:r>
              <a:rPr lang="en-GB" dirty="0" smtClean="0"/>
              <a:t> </a:t>
            </a:r>
            <a:r>
              <a:rPr lang="en-GB" dirty="0"/>
              <a:t>Fuse documentation: </a:t>
            </a:r>
            <a:r>
              <a:rPr lang="en-GB" dirty="0">
                <a:hlinkClick r:id="rId7"/>
              </a:rPr>
              <a:t>https://access.redhat.com/documentation/en-US/Red_Hat_JBoss_Fuse/6.1</a:t>
            </a:r>
            <a:r>
              <a:rPr lang="en-GB" dirty="0" smtClean="0">
                <a:hlinkClick r:id="rId7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5433-456F-4F2F-858B-2CD05BDFB381}" type="datetime1">
              <a:rPr lang="nl-NL" smtClean="0"/>
              <a:t>29-1-2015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25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Overall solution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2149665"/>
            <a:ext cx="10048875" cy="3823908"/>
          </a:xfrm>
        </p:spPr>
      </p:pic>
    </p:spTree>
    <p:extLst>
      <p:ext uri="{BB962C8B-B14F-4D97-AF65-F5344CB8AC3E}">
        <p14:creationId xmlns:p14="http://schemas.microsoft.com/office/powerpoint/2010/main" val="59184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To speed up development some resources are supplied</a:t>
            </a:r>
          </a:p>
          <a:p>
            <a:r>
              <a:rPr lang="en-GB" dirty="0" smtClean="0"/>
              <a:t>These resources can </a:t>
            </a:r>
            <a:r>
              <a:rPr lang="en-GB" dirty="0"/>
              <a:t>be found here: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github.com/pimg/rubixcodefest/tree/master/resources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The following resources are supplied</a:t>
            </a:r>
          </a:p>
          <a:p>
            <a:pPr lvl="1"/>
            <a:r>
              <a:rPr lang="en-GB" dirty="0" smtClean="0"/>
              <a:t>DatabaseBean.java – setup class for embedded Derby DB</a:t>
            </a:r>
          </a:p>
          <a:p>
            <a:pPr lvl="1"/>
            <a:r>
              <a:rPr lang="en-GB" dirty="0" err="1" smtClean="0"/>
              <a:t>OrderInfoService.wsdl</a:t>
            </a:r>
            <a:r>
              <a:rPr lang="en-GB" dirty="0" smtClean="0"/>
              <a:t> – </a:t>
            </a:r>
            <a:r>
              <a:rPr lang="en-GB" dirty="0" err="1" smtClean="0"/>
              <a:t>wsdl</a:t>
            </a:r>
            <a:r>
              <a:rPr lang="en-GB" dirty="0" smtClean="0"/>
              <a:t> for the </a:t>
            </a:r>
            <a:r>
              <a:rPr lang="en-GB" dirty="0" err="1" smtClean="0"/>
              <a:t>webservice</a:t>
            </a:r>
            <a:endParaRPr lang="en-GB" dirty="0" smtClean="0"/>
          </a:p>
          <a:p>
            <a:pPr lvl="1"/>
            <a:r>
              <a:rPr lang="en-GB" dirty="0" smtClean="0"/>
              <a:t>Order.xsd – </a:t>
            </a:r>
            <a:r>
              <a:rPr lang="en-GB" dirty="0" err="1" smtClean="0"/>
              <a:t>xsd</a:t>
            </a:r>
            <a:r>
              <a:rPr lang="en-GB" dirty="0" smtClean="0"/>
              <a:t> for the order message</a:t>
            </a:r>
          </a:p>
          <a:p>
            <a:pPr lvl="1"/>
            <a:r>
              <a:rPr lang="en-GB" dirty="0" smtClean="0"/>
              <a:t>Orders.csv – input csv file</a:t>
            </a:r>
          </a:p>
          <a:p>
            <a:pPr lvl="1"/>
            <a:r>
              <a:rPr lang="en-GB" dirty="0" smtClean="0"/>
              <a:t>Pom.xml – the maven </a:t>
            </a:r>
            <a:r>
              <a:rPr lang="en-GB" dirty="0" err="1" smtClean="0"/>
              <a:t>pom</a:t>
            </a:r>
            <a:r>
              <a:rPr lang="en-GB" dirty="0" smtClean="0"/>
              <a:t> file with all the dependencies and plugins</a:t>
            </a:r>
          </a:p>
          <a:p>
            <a:pPr lvl="1"/>
            <a:r>
              <a:rPr lang="en-GB" dirty="0" smtClean="0"/>
              <a:t>Shared-resources.xml – containing the embedded broker and database used in the other Camel contexts</a:t>
            </a:r>
          </a:p>
          <a:p>
            <a:pPr lvl="1"/>
            <a:r>
              <a:rPr lang="en-GB" dirty="0" err="1" smtClean="0"/>
              <a:t>Sql.properties</a:t>
            </a:r>
            <a:r>
              <a:rPr lang="en-GB" dirty="0" smtClean="0"/>
              <a:t> – properties file containing the SQL queries for interacting with the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04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967170"/>
            <a:ext cx="10048875" cy="862091"/>
          </a:xfrm>
        </p:spPr>
        <p:txBody>
          <a:bodyPr/>
          <a:lstStyle/>
          <a:p>
            <a:r>
              <a:rPr lang="en-GB" dirty="0" smtClean="0"/>
              <a:t>In order to work correctly the resources have to be in certain locations in the Fuse project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88393"/>
              </p:ext>
            </p:extLst>
          </p:nvPr>
        </p:nvGraphicFramePr>
        <p:xfrm>
          <a:off x="1305857" y="2829261"/>
          <a:ext cx="9828307" cy="33914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8178"/>
                <a:gridCol w="7030129"/>
              </a:tblGrid>
              <a:tr h="393049">
                <a:tc>
                  <a:txBody>
                    <a:bodyPr/>
                    <a:lstStyle/>
                    <a:p>
                      <a:r>
                        <a:rPr lang="en-GB" dirty="0" smtClean="0"/>
                        <a:t>Resource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location</a:t>
                      </a:r>
                      <a:endParaRPr lang="en-GB" dirty="0"/>
                    </a:p>
                  </a:txBody>
                  <a:tcPr/>
                </a:tc>
              </a:tr>
              <a:tr h="393049"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DatabaseBean.java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/</a:t>
                      </a:r>
                      <a:r>
                        <a:rPr lang="en-GB" sz="1800" dirty="0" err="1" smtClean="0"/>
                        <a:t>orderprocessing</a:t>
                      </a:r>
                      <a:r>
                        <a:rPr lang="en-GB" sz="1800" dirty="0" smtClean="0"/>
                        <a:t>/</a:t>
                      </a:r>
                      <a:r>
                        <a:rPr lang="en-GB" sz="1800" dirty="0" err="1" smtClean="0"/>
                        <a:t>src</a:t>
                      </a:r>
                      <a:r>
                        <a:rPr lang="en-GB" sz="1800" dirty="0" smtClean="0"/>
                        <a:t>/main/java/</a:t>
                      </a:r>
                      <a:r>
                        <a:rPr lang="en-GB" sz="1800" dirty="0" err="1" smtClean="0"/>
                        <a:t>nl</a:t>
                      </a:r>
                      <a:r>
                        <a:rPr lang="en-GB" sz="1800" dirty="0" smtClean="0"/>
                        <a:t>/</a:t>
                      </a:r>
                      <a:r>
                        <a:rPr lang="en-GB" sz="1800" dirty="0" err="1" smtClean="0"/>
                        <a:t>rubix</a:t>
                      </a:r>
                      <a:r>
                        <a:rPr lang="en-GB" sz="1800" dirty="0" smtClean="0"/>
                        <a:t>/codefest/</a:t>
                      </a:r>
                      <a:r>
                        <a:rPr lang="en-GB" sz="1800" dirty="0" err="1" smtClean="0"/>
                        <a:t>orderprocessing</a:t>
                      </a:r>
                      <a:r>
                        <a:rPr lang="en-GB" sz="1800" dirty="0" smtClean="0"/>
                        <a:t>/</a:t>
                      </a:r>
                      <a:r>
                        <a:rPr lang="en-GB" sz="1800" dirty="0" err="1" smtClean="0"/>
                        <a:t>sql</a:t>
                      </a:r>
                      <a:r>
                        <a:rPr lang="en-GB" sz="1800" dirty="0" smtClean="0"/>
                        <a:t>/ (java package = </a:t>
                      </a:r>
                      <a:r>
                        <a:rPr lang="en-GB" sz="1800" dirty="0" err="1" smtClean="0"/>
                        <a:t>nl.rubix.codefest.orderprocessing.sql</a:t>
                      </a:r>
                      <a:r>
                        <a:rPr lang="en-GB" sz="1800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9304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OrderInfoService.wsdl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/</a:t>
                      </a:r>
                      <a:r>
                        <a:rPr lang="en-GB" sz="1800" dirty="0" err="1" smtClean="0"/>
                        <a:t>orderprocessing</a:t>
                      </a:r>
                      <a:r>
                        <a:rPr lang="en-GB" sz="1800" dirty="0" smtClean="0"/>
                        <a:t>/</a:t>
                      </a:r>
                      <a:r>
                        <a:rPr lang="en-GB" sz="1800" dirty="0" err="1" smtClean="0"/>
                        <a:t>src</a:t>
                      </a:r>
                      <a:r>
                        <a:rPr lang="en-GB" sz="1800" dirty="0" smtClean="0"/>
                        <a:t>/main/resources/</a:t>
                      </a:r>
                      <a:r>
                        <a:rPr lang="en-GB" sz="1800" dirty="0" err="1" smtClean="0"/>
                        <a:t>wsdl</a:t>
                      </a:r>
                      <a:r>
                        <a:rPr lang="en-GB" sz="1800" dirty="0" smtClean="0"/>
                        <a:t>/</a:t>
                      </a:r>
                      <a:endParaRPr lang="en-GB" sz="1800" dirty="0"/>
                    </a:p>
                  </a:txBody>
                  <a:tcPr/>
                </a:tc>
              </a:tr>
              <a:tr h="393049">
                <a:tc>
                  <a:txBody>
                    <a:bodyPr/>
                    <a:lstStyle/>
                    <a:p>
                      <a:r>
                        <a:rPr lang="en-GB" dirty="0" smtClean="0"/>
                        <a:t>Order.xsd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r>
                        <a:rPr lang="en-GB" dirty="0" err="1" smtClean="0"/>
                        <a:t>orderprocessing</a:t>
                      </a:r>
                      <a:r>
                        <a:rPr lang="en-GB" dirty="0" smtClean="0"/>
                        <a:t>/</a:t>
                      </a:r>
                      <a:r>
                        <a:rPr lang="en-GB" dirty="0" err="1" smtClean="0"/>
                        <a:t>src</a:t>
                      </a:r>
                      <a:r>
                        <a:rPr lang="en-GB" dirty="0" smtClean="0"/>
                        <a:t>/main/resources/</a:t>
                      </a:r>
                      <a:r>
                        <a:rPr lang="en-GB" dirty="0" err="1" smtClean="0"/>
                        <a:t>xsd</a:t>
                      </a:r>
                      <a:r>
                        <a:rPr lang="en-GB" dirty="0" smtClean="0"/>
                        <a:t>/</a:t>
                      </a:r>
                      <a:endParaRPr lang="en-GB" dirty="0"/>
                    </a:p>
                  </a:txBody>
                  <a:tcPr/>
                </a:tc>
              </a:tr>
              <a:tr h="393049">
                <a:tc>
                  <a:txBody>
                    <a:bodyPr/>
                    <a:lstStyle/>
                    <a:p>
                      <a:r>
                        <a:rPr lang="en-GB" dirty="0" smtClean="0"/>
                        <a:t>Orders.csv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used inside</a:t>
                      </a:r>
                      <a:r>
                        <a:rPr lang="en-GB" baseline="0" dirty="0" smtClean="0"/>
                        <a:t> the project but in the file location used for testing</a:t>
                      </a:r>
                      <a:endParaRPr lang="en-GB" dirty="0"/>
                    </a:p>
                  </a:txBody>
                  <a:tcPr/>
                </a:tc>
              </a:tr>
              <a:tr h="393049">
                <a:tc>
                  <a:txBody>
                    <a:bodyPr/>
                    <a:lstStyle/>
                    <a:p>
                      <a:r>
                        <a:rPr lang="en-GB" dirty="0" smtClean="0"/>
                        <a:t>Pom.xml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(project</a:t>
                      </a:r>
                      <a:r>
                        <a:rPr lang="en-GB" baseline="0" dirty="0" smtClean="0"/>
                        <a:t> root folder overwrite the generated pom.xml with this one)</a:t>
                      </a:r>
                      <a:endParaRPr lang="en-GB" dirty="0"/>
                    </a:p>
                  </a:txBody>
                  <a:tcPr/>
                </a:tc>
              </a:tr>
              <a:tr h="393049">
                <a:tc>
                  <a:txBody>
                    <a:bodyPr/>
                    <a:lstStyle/>
                    <a:p>
                      <a:r>
                        <a:rPr lang="en-GB" dirty="0" smtClean="0"/>
                        <a:t>Shared-resources.xml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r>
                        <a:rPr lang="en-GB" sz="1800" dirty="0" err="1" smtClean="0"/>
                        <a:t>orderprocessing</a:t>
                      </a:r>
                      <a:r>
                        <a:rPr lang="en-GB" sz="1800" dirty="0" smtClean="0"/>
                        <a:t>/</a:t>
                      </a:r>
                      <a:r>
                        <a:rPr lang="en-GB" sz="1800" dirty="0" err="1" smtClean="0"/>
                        <a:t>src</a:t>
                      </a:r>
                      <a:r>
                        <a:rPr lang="en-GB" sz="1800" dirty="0" smtClean="0"/>
                        <a:t>/main/resources/OSGI-INF/blueprint/</a:t>
                      </a:r>
                      <a:endParaRPr lang="en-GB" dirty="0"/>
                    </a:p>
                  </a:txBody>
                  <a:tcPr/>
                </a:tc>
              </a:tr>
              <a:tr h="39304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Sql.properties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/</a:t>
                      </a:r>
                      <a:r>
                        <a:rPr lang="en-GB" sz="1800" dirty="0" err="1" smtClean="0"/>
                        <a:t>orderprocessing</a:t>
                      </a:r>
                      <a:r>
                        <a:rPr lang="en-GB" sz="1800" dirty="0" smtClean="0"/>
                        <a:t>/</a:t>
                      </a:r>
                      <a:r>
                        <a:rPr lang="en-GB" sz="1800" dirty="0" err="1" smtClean="0"/>
                        <a:t>src</a:t>
                      </a:r>
                      <a:r>
                        <a:rPr lang="en-GB" sz="1800" dirty="0" smtClean="0"/>
                        <a:t>/main/resources/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70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 receive orders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5433-456F-4F2F-858B-2CD05BDFB381}" type="datetime1">
              <a:rPr lang="nl-NL" smtClean="0"/>
              <a:t>29-1-2015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7110805" y="1887967"/>
            <a:ext cx="3818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Receive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Debatch</a:t>
            </a:r>
            <a:r>
              <a:rPr lang="en-GB" dirty="0" smtClean="0"/>
              <a:t>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Converting csv format to (CDM)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Content based router based on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Publish on JMS queue (</a:t>
            </a:r>
            <a:r>
              <a:rPr lang="en-GB" dirty="0" err="1" smtClean="0"/>
              <a:t>activemq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07" y="1887967"/>
            <a:ext cx="5939398" cy="1379208"/>
          </a:xfrm>
        </p:spPr>
      </p:pic>
      <p:sp>
        <p:nvSpPr>
          <p:cNvPr id="9" name="TextBox 8"/>
          <p:cNvSpPr txBox="1"/>
          <p:nvPr/>
        </p:nvSpPr>
        <p:spPr>
          <a:xfrm>
            <a:off x="1350085" y="4082527"/>
            <a:ext cx="9041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Camel </a:t>
            </a:r>
            <a:r>
              <a:rPr lang="en-GB" dirty="0" err="1" smtClean="0"/>
              <a:t>bindy</a:t>
            </a:r>
            <a:r>
              <a:rPr lang="en-GB" dirty="0" smtClean="0"/>
              <a:t> for CSV to bean </a:t>
            </a:r>
            <a:r>
              <a:rPr lang="en-GB" dirty="0" err="1" smtClean="0"/>
              <a:t>unmarshalling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the bean in splitter EIP (best practice for more robustness)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the mapping to the (CDM) xml we use a custom processor (Java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java bean we map to is generated from an </a:t>
            </a:r>
            <a:r>
              <a:rPr lang="en-GB" dirty="0" err="1" smtClean="0"/>
              <a:t>xsd</a:t>
            </a:r>
            <a:r>
              <a:rPr lang="en-GB" dirty="0" smtClean="0"/>
              <a:t> using JAXB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a content based router to route ‘NL’ orders to a different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Marshalling the  JAXB bean will generate the xml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publish the  message on a JMS (</a:t>
            </a:r>
            <a:r>
              <a:rPr lang="en-GB" dirty="0" err="1" smtClean="0"/>
              <a:t>activemq</a:t>
            </a:r>
            <a:r>
              <a:rPr lang="en-GB" dirty="0" smtClean="0"/>
              <a:t>)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65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 store orders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0548"/>
            <a:ext cx="5027688" cy="183002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5433-456F-4F2F-858B-2CD05BDFB381}" type="datetime1">
              <a:rPr lang="nl-NL" smtClean="0"/>
              <a:t>29-1-2015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6099586" y="1947134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Receive message from JMS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Prepare message for insert into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Insert row in SQL database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777001"/>
            <a:ext cx="9041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Activemq</a:t>
            </a:r>
            <a:r>
              <a:rPr lang="en-GB" dirty="0" smtClean="0"/>
              <a:t> for receiving the JMS message from the 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JAXB for </a:t>
            </a:r>
            <a:r>
              <a:rPr lang="en-GB" dirty="0" err="1" smtClean="0"/>
              <a:t>unmarshalling</a:t>
            </a:r>
            <a:r>
              <a:rPr lang="en-GB" dirty="0" smtClean="0"/>
              <a:t> the xml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header fields to store the individual data fields from the </a:t>
            </a:r>
            <a:r>
              <a:rPr lang="en-GB" dirty="0" err="1" smtClean="0"/>
              <a:t>pojo</a:t>
            </a:r>
            <a:r>
              <a:rPr lang="en-GB" dirty="0" smtClean="0"/>
              <a:t> used in the </a:t>
            </a:r>
            <a:r>
              <a:rPr lang="en-GB" dirty="0" err="1" smtClean="0"/>
              <a:t>sql</a:t>
            </a:r>
            <a:r>
              <a:rPr lang="en-GB" dirty="0" smtClean="0"/>
              <a:t>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the SQL component for executing a SQL insert in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Using an embedded Apache Derby DB as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Configuration in the following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Shared-resources.xml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DatabaseBean.java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86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 store orders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967171"/>
            <a:ext cx="10048875" cy="1765734"/>
          </a:xfrm>
        </p:spPr>
        <p:txBody>
          <a:bodyPr/>
          <a:lstStyle/>
          <a:p>
            <a:r>
              <a:rPr lang="en-GB" dirty="0" smtClean="0"/>
              <a:t>CI’s used in the project</a:t>
            </a:r>
          </a:p>
          <a:p>
            <a:pPr lvl="1"/>
            <a:r>
              <a:rPr lang="en-GB" sz="1400" dirty="0"/>
              <a:t>/</a:t>
            </a:r>
            <a:r>
              <a:rPr lang="en-GB" sz="1400" dirty="0" err="1" smtClean="0"/>
              <a:t>orderprocessing</a:t>
            </a:r>
            <a:r>
              <a:rPr lang="en-GB" sz="1400" dirty="0" smtClean="0"/>
              <a:t>/</a:t>
            </a:r>
            <a:r>
              <a:rPr lang="en-GB" sz="1400" dirty="0" err="1" smtClean="0"/>
              <a:t>src</a:t>
            </a:r>
            <a:r>
              <a:rPr lang="en-GB" sz="1400" dirty="0" smtClean="0"/>
              <a:t>/main/java/</a:t>
            </a:r>
            <a:r>
              <a:rPr lang="en-GB" sz="1400" dirty="0" err="1" smtClean="0"/>
              <a:t>nl</a:t>
            </a:r>
            <a:r>
              <a:rPr lang="en-GB" sz="1400" dirty="0" smtClean="0"/>
              <a:t>/</a:t>
            </a:r>
            <a:r>
              <a:rPr lang="en-GB" sz="1400" dirty="0" err="1" smtClean="0"/>
              <a:t>rubix</a:t>
            </a:r>
            <a:r>
              <a:rPr lang="en-GB" sz="1400" dirty="0" smtClean="0"/>
              <a:t>/codefest/</a:t>
            </a:r>
            <a:r>
              <a:rPr lang="en-GB" sz="1400" dirty="0" err="1" smtClean="0"/>
              <a:t>orderprocessing</a:t>
            </a:r>
            <a:r>
              <a:rPr lang="en-GB" sz="1400" dirty="0" smtClean="0"/>
              <a:t>/</a:t>
            </a:r>
            <a:r>
              <a:rPr lang="en-GB" sz="1400" dirty="0" err="1" smtClean="0"/>
              <a:t>sql</a:t>
            </a:r>
            <a:r>
              <a:rPr lang="en-GB" sz="1400" dirty="0" smtClean="0"/>
              <a:t>/DatabaseBean.java</a:t>
            </a:r>
          </a:p>
          <a:p>
            <a:pPr lvl="1"/>
            <a:r>
              <a:rPr lang="en-GB" sz="1400" dirty="0"/>
              <a:t>/</a:t>
            </a:r>
            <a:r>
              <a:rPr lang="en-GB" sz="1400" dirty="0" err="1" smtClean="0"/>
              <a:t>orderprocessing</a:t>
            </a:r>
            <a:r>
              <a:rPr lang="en-GB" sz="1400" dirty="0" smtClean="0"/>
              <a:t>/</a:t>
            </a:r>
            <a:r>
              <a:rPr lang="en-GB" sz="1400" dirty="0" err="1" smtClean="0"/>
              <a:t>src</a:t>
            </a:r>
            <a:r>
              <a:rPr lang="en-GB" sz="1400" dirty="0" smtClean="0"/>
              <a:t>/main/resources/OSGI-INF/blueprint/shared-resources.xml</a:t>
            </a:r>
          </a:p>
          <a:p>
            <a:pPr lvl="1"/>
            <a:r>
              <a:rPr lang="en-GB" sz="1400" dirty="0"/>
              <a:t>/</a:t>
            </a:r>
            <a:r>
              <a:rPr lang="en-GB" sz="1400" dirty="0" err="1" smtClean="0"/>
              <a:t>orderprocessing</a:t>
            </a:r>
            <a:r>
              <a:rPr lang="en-GB" sz="1400" dirty="0" smtClean="0"/>
              <a:t>/</a:t>
            </a:r>
            <a:r>
              <a:rPr lang="en-GB" sz="1400" dirty="0" err="1" smtClean="0"/>
              <a:t>src</a:t>
            </a:r>
            <a:r>
              <a:rPr lang="en-GB" sz="1400" dirty="0" smtClean="0"/>
              <a:t>/main/resources/OSGI-INF/blueprint/storeOrders.xml</a:t>
            </a:r>
          </a:p>
          <a:p>
            <a:pPr lvl="1"/>
            <a:r>
              <a:rPr lang="en-GB" sz="1400" dirty="0"/>
              <a:t>/</a:t>
            </a:r>
            <a:r>
              <a:rPr lang="en-GB" sz="1400" dirty="0" err="1"/>
              <a:t>orderprocessing</a:t>
            </a:r>
            <a:r>
              <a:rPr lang="en-GB" sz="1400" dirty="0"/>
              <a:t>/</a:t>
            </a:r>
            <a:r>
              <a:rPr lang="en-GB" sz="1400" dirty="0" err="1"/>
              <a:t>src</a:t>
            </a:r>
            <a:r>
              <a:rPr lang="en-GB" sz="1400" dirty="0"/>
              <a:t>/main/resources/</a:t>
            </a:r>
            <a:r>
              <a:rPr lang="en-GB" sz="1400" dirty="0" err="1"/>
              <a:t>sql.properties</a:t>
            </a:r>
            <a:endParaRPr lang="en-GB" sz="1400" dirty="0" smtClean="0"/>
          </a:p>
          <a:p>
            <a:pPr lvl="1"/>
            <a:r>
              <a:rPr lang="en-GB" sz="1400" dirty="0"/>
              <a:t>/</a:t>
            </a:r>
            <a:r>
              <a:rPr lang="en-GB" sz="1400" dirty="0" err="1"/>
              <a:t>orderprocessing</a:t>
            </a:r>
            <a:r>
              <a:rPr lang="en-GB" sz="1400" dirty="0"/>
              <a:t>/</a:t>
            </a:r>
            <a:r>
              <a:rPr lang="en-GB" sz="1400" dirty="0" err="1"/>
              <a:t>src</a:t>
            </a:r>
            <a:r>
              <a:rPr lang="en-GB" sz="1400" dirty="0"/>
              <a:t>/test/java/</a:t>
            </a:r>
            <a:r>
              <a:rPr lang="en-GB" sz="1400" dirty="0" err="1"/>
              <a:t>nl</a:t>
            </a:r>
            <a:r>
              <a:rPr lang="en-GB" sz="1400" dirty="0"/>
              <a:t>/</a:t>
            </a:r>
            <a:r>
              <a:rPr lang="en-GB" sz="1400" dirty="0" err="1"/>
              <a:t>rubix</a:t>
            </a:r>
            <a:r>
              <a:rPr lang="en-GB" sz="1400" dirty="0"/>
              <a:t>/codefest/</a:t>
            </a:r>
            <a:r>
              <a:rPr lang="en-GB" sz="1400" dirty="0" err="1"/>
              <a:t>orderprocessing</a:t>
            </a:r>
            <a:r>
              <a:rPr lang="en-GB" sz="1400" dirty="0"/>
              <a:t>/</a:t>
            </a:r>
            <a:r>
              <a:rPr lang="en-GB" sz="1400" dirty="0" err="1"/>
              <a:t>storeorders</a:t>
            </a:r>
            <a:r>
              <a:rPr lang="en-GB" sz="1400" dirty="0"/>
              <a:t>/StoreOrdersXmlTest.java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5433-456F-4F2F-858B-2CD05BDFB381}" type="datetime1">
              <a:rPr lang="nl-NL" smtClean="0"/>
              <a:t>29-1-2015</a:t>
            </a:fld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1065008" y="3732905"/>
            <a:ext cx="9638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Tips &amp; tricks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For demo purposes we use an embedded Apache Derby </a:t>
            </a:r>
            <a:r>
              <a:rPr lang="en-GB" sz="1400" dirty="0" err="1" smtClean="0"/>
              <a:t>db</a:t>
            </a:r>
            <a:r>
              <a:rPr lang="en-GB" sz="1400" dirty="0" smtClean="0"/>
              <a:t>, the configuration and setup is in DatabaseBean.java and shared-resources.xml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As a best practice the SQL statements are stored in a properties file </a:t>
            </a:r>
            <a:r>
              <a:rPr lang="en-GB" sz="1400" dirty="0" err="1" smtClean="0"/>
              <a:t>sql.properties</a:t>
            </a:r>
            <a:r>
              <a:rPr lang="en-GB" sz="14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To use a </a:t>
            </a:r>
            <a:r>
              <a:rPr lang="en-GB" sz="1400" dirty="0"/>
              <a:t>properties file in Camel use &lt;</a:t>
            </a:r>
            <a:r>
              <a:rPr lang="en-GB" sz="1400" dirty="0" err="1"/>
              <a:t>propertyPlaceholder</a:t>
            </a:r>
            <a:r>
              <a:rPr lang="en-GB" sz="1400" dirty="0"/>
              <a:t> id="placeholder" location="</a:t>
            </a:r>
            <a:r>
              <a:rPr lang="en-GB" sz="1400" dirty="0" err="1"/>
              <a:t>classpath:sql.properties</a:t>
            </a:r>
            <a:r>
              <a:rPr lang="en-GB" sz="1400" dirty="0" smtClean="0"/>
              <a:t>"/&gt; within the </a:t>
            </a:r>
            <a:r>
              <a:rPr lang="en-GB" sz="1400" dirty="0" err="1" smtClean="0"/>
              <a:t>CamelContext</a:t>
            </a:r>
            <a:r>
              <a:rPr lang="en-GB" sz="1400" dirty="0"/>
              <a:t>. </a:t>
            </a:r>
            <a:r>
              <a:rPr lang="en-GB" sz="1400" dirty="0">
                <a:hlinkClick r:id="rId2"/>
              </a:rPr>
              <a:t>http://</a:t>
            </a:r>
            <a:r>
              <a:rPr lang="en-GB" sz="1400" dirty="0" smtClean="0">
                <a:hlinkClick r:id="rId2"/>
              </a:rPr>
              <a:t>camel.apache.org/using-propertyplaceholder.html</a:t>
            </a:r>
            <a:r>
              <a:rPr lang="en-GB" sz="14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Use the </a:t>
            </a:r>
            <a:r>
              <a:rPr lang="en-GB" sz="1400" dirty="0" err="1" smtClean="0"/>
              <a:t>unmarshal</a:t>
            </a:r>
            <a:r>
              <a:rPr lang="en-GB" sz="1400" dirty="0" smtClean="0"/>
              <a:t> processor to </a:t>
            </a:r>
            <a:r>
              <a:rPr lang="en-GB" sz="1400" dirty="0" err="1" smtClean="0"/>
              <a:t>unmarshal</a:t>
            </a:r>
            <a:r>
              <a:rPr lang="en-GB" sz="1400" dirty="0" smtClean="0"/>
              <a:t> the xml document back to a </a:t>
            </a:r>
            <a:r>
              <a:rPr lang="en-GB" sz="1400" dirty="0" err="1" smtClean="0"/>
              <a:t>pojo</a:t>
            </a:r>
            <a:r>
              <a:rPr lang="en-GB" sz="1400" dirty="0"/>
              <a:t> using JAXB </a:t>
            </a:r>
            <a:r>
              <a:rPr lang="en-GB" sz="1400" dirty="0">
                <a:hlinkClick r:id="rId3"/>
              </a:rPr>
              <a:t>http://</a:t>
            </a:r>
            <a:r>
              <a:rPr lang="en-GB" sz="1400" dirty="0" smtClean="0">
                <a:hlinkClick r:id="rId3"/>
              </a:rPr>
              <a:t>camel.apache.org/jaxb.html</a:t>
            </a:r>
            <a:r>
              <a:rPr lang="en-GB" sz="14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The SQL queries are using named parameters to use these in Camel set header properties for these named parameters using the &lt;</a:t>
            </a:r>
            <a:r>
              <a:rPr lang="en-GB" sz="1400" dirty="0" err="1" smtClean="0"/>
              <a:t>setHeader</a:t>
            </a:r>
            <a:r>
              <a:rPr lang="en-GB" sz="1400" dirty="0" smtClean="0"/>
              <a:t> </a:t>
            </a:r>
            <a:r>
              <a:rPr lang="en-GB" sz="1400" dirty="0" err="1" smtClean="0"/>
              <a:t>headerName</a:t>
            </a:r>
            <a:r>
              <a:rPr lang="en-GB" sz="1400" dirty="0" smtClean="0"/>
              <a:t>= statement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To set the content of the header use the simple expression language with the OGNL for retrieving the correct value</a:t>
            </a:r>
            <a:r>
              <a:rPr lang="en-GB" sz="1400" dirty="0"/>
              <a:t>. </a:t>
            </a:r>
            <a:r>
              <a:rPr lang="en-GB" sz="1400" dirty="0">
                <a:hlinkClick r:id="rId4"/>
              </a:rPr>
              <a:t>http://</a:t>
            </a:r>
            <a:r>
              <a:rPr lang="en-GB" sz="1400" dirty="0" smtClean="0">
                <a:hlinkClick r:id="rId4"/>
              </a:rPr>
              <a:t>camel.apache.org/simple.html</a:t>
            </a:r>
            <a:r>
              <a:rPr lang="en-GB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347414"/>
      </p:ext>
    </p:extLst>
  </p:cSld>
  <p:clrMapOvr>
    <a:masterClrMapping/>
  </p:clrMapOvr>
</p:sld>
</file>

<file path=ppt/theme/theme1.xml><?xml version="1.0" encoding="utf-8"?>
<a:theme xmlns:a="http://schemas.openxmlformats.org/drawingml/2006/main" name="Rubix algemeen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ubix powerpoint template.potx" id="{E70202D5-1D66-4EFA-80FF-1E4150FA782A}" vid="{EA29BB00-11A8-4ADC-BB43-00D424FFC42E}"/>
    </a:ext>
  </a:extLst>
</a:theme>
</file>

<file path=ppt/theme/theme2.xml><?xml version="1.0" encoding="utf-8"?>
<a:theme xmlns:a="http://schemas.openxmlformats.org/drawingml/2006/main" name="Procesintegrati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ubix powerpoint template.potx" id="{E70202D5-1D66-4EFA-80FF-1E4150FA782A}" vid="{EA29BB00-11A8-4ADC-BB43-00D424FFC42E}"/>
    </a:ext>
  </a:extLst>
</a:theme>
</file>

<file path=ppt/theme/theme3.xml><?xml version="1.0" encoding="utf-8"?>
<a:theme xmlns:a="http://schemas.openxmlformats.org/drawingml/2006/main" name="Systeemintegrati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ubix powerpoint template.potx" id="{E70202D5-1D66-4EFA-80FF-1E4150FA782A}" vid="{EA29BB00-11A8-4ADC-BB43-00D424FFC42E}"/>
    </a:ext>
  </a:extLst>
</a:theme>
</file>

<file path=ppt/theme/theme4.xml><?xml version="1.0" encoding="utf-8"?>
<a:theme xmlns:a="http://schemas.openxmlformats.org/drawingml/2006/main" name="SOF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ubix powerpoint template.potx" id="{E70202D5-1D66-4EFA-80FF-1E4150FA782A}" vid="{EA29BB00-11A8-4ADC-BB43-00D424FFC42E}"/>
    </a:ext>
  </a:extLst>
</a:theme>
</file>

<file path=ppt/theme/theme5.xml><?xml version="1.0" encoding="utf-8"?>
<a:theme xmlns:a="http://schemas.openxmlformats.org/drawingml/2006/main" name="Beheer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ubix powerpoint template.potx" id="{E70202D5-1D66-4EFA-80FF-1E4150FA782A}" vid="{EA29BB00-11A8-4ADC-BB43-00D424FFC4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Rubix template v1.0</Template>
  <TotalTime>529</TotalTime>
  <Words>995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Kalinga</vt:lpstr>
      <vt:lpstr>Rubix algemeen</vt:lpstr>
      <vt:lpstr>Procesintegratie</vt:lpstr>
      <vt:lpstr>Systeemintegratie</vt:lpstr>
      <vt:lpstr>SOFa</vt:lpstr>
      <vt:lpstr>Beheer</vt:lpstr>
      <vt:lpstr>Rubix codefest JBoss Fuse</vt:lpstr>
      <vt:lpstr>Introduction and prerequisites</vt:lpstr>
      <vt:lpstr>Introduction and prerequisites 2</vt:lpstr>
      <vt:lpstr>Overall solution</vt:lpstr>
      <vt:lpstr>Resources </vt:lpstr>
      <vt:lpstr>Resources 2</vt:lpstr>
      <vt:lpstr>Use case 1 receive orders</vt:lpstr>
      <vt:lpstr>Use case 2 store orders</vt:lpstr>
      <vt:lpstr>Use case 2 store orders</vt:lpstr>
      <vt:lpstr>Use case 3 orderInfoService</vt:lpstr>
      <vt:lpstr>Use Case 3 orderInfoService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 codefest</dc:title>
  <dc:creator>pim gaemers</dc:creator>
  <cp:lastModifiedBy>pim gaemers</cp:lastModifiedBy>
  <cp:revision>69</cp:revision>
  <dcterms:created xsi:type="dcterms:W3CDTF">2015-01-28T10:37:29Z</dcterms:created>
  <dcterms:modified xsi:type="dcterms:W3CDTF">2015-01-29T15:09:10Z</dcterms:modified>
</cp:coreProperties>
</file>