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2" r:id="rId4"/>
    <p:sldId id="263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5AF2-1C42-43D0-B6FC-3ECB3AFFA11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1B10-AA21-416F-9B62-4746217A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9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5AF2-1C42-43D0-B6FC-3ECB3AFFA11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1B10-AA21-416F-9B62-4746217A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6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5AF2-1C42-43D0-B6FC-3ECB3AFFA11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1B10-AA21-416F-9B62-4746217A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5AF2-1C42-43D0-B6FC-3ECB3AFFA11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1B10-AA21-416F-9B62-4746217A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5AF2-1C42-43D0-B6FC-3ECB3AFFA11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1B10-AA21-416F-9B62-4746217A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3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5AF2-1C42-43D0-B6FC-3ECB3AFFA11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1B10-AA21-416F-9B62-4746217A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9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5AF2-1C42-43D0-B6FC-3ECB3AFFA11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1B10-AA21-416F-9B62-4746217A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5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5AF2-1C42-43D0-B6FC-3ECB3AFFA11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1B10-AA21-416F-9B62-4746217A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5AF2-1C42-43D0-B6FC-3ECB3AFFA11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1B10-AA21-416F-9B62-4746217A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5AF2-1C42-43D0-B6FC-3ECB3AFFA11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1B10-AA21-416F-9B62-4746217A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1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5AF2-1C42-43D0-B6FC-3ECB3AFFA11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1B10-AA21-416F-9B62-4746217A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6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15AF2-1C42-43D0-B6FC-3ECB3AFFA11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31B10-AA21-416F-9B62-4746217A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3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Gross Prediction(</a:t>
            </a:r>
            <a:r>
              <a:rPr lang="en-US" dirty="0" err="1"/>
              <a:t>Anjana</a:t>
            </a:r>
            <a:r>
              <a:rPr lang="en-US" dirty="0"/>
              <a:t> </a:t>
            </a:r>
            <a:r>
              <a:rPr lang="en-US" dirty="0" err="1"/>
              <a:t>Tiha</a:t>
            </a:r>
            <a:r>
              <a:rPr lang="en-US" dirty="0"/>
              <a:t>)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Features used:</a:t>
            </a:r>
          </a:p>
          <a:p>
            <a:pPr lvl="1"/>
            <a:r>
              <a:rPr lang="en-US" dirty="0"/>
              <a:t>Text Features : Top 3 Actors, Director, Country, Content Rating, Language.</a:t>
            </a:r>
          </a:p>
          <a:p>
            <a:pPr lvl="1"/>
            <a:r>
              <a:rPr lang="en-US" dirty="0"/>
              <a:t>Numerical Features : Facebook Likes of Top 3 Actor and Director and Total Facebook Likes for Cast, Budget</a:t>
            </a:r>
          </a:p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Text Features features are transformed to </a:t>
            </a:r>
            <a:r>
              <a:rPr lang="en-US" dirty="0">
                <a:solidFill>
                  <a:srgbClr val="7030A0"/>
                </a:solidFill>
              </a:rPr>
              <a:t>Categorical</a:t>
            </a:r>
            <a:r>
              <a:rPr lang="en-US" dirty="0"/>
              <a:t> features by </a:t>
            </a:r>
            <a:r>
              <a:rPr lang="en-US" dirty="0">
                <a:solidFill>
                  <a:schemeClr val="accent1"/>
                </a:solidFill>
              </a:rPr>
              <a:t>Labeling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Binarizing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Numerical features scaled to (0 - 1)</a:t>
            </a:r>
          </a:p>
          <a:p>
            <a:pPr lvl="1"/>
            <a:r>
              <a:rPr lang="en-US" dirty="0"/>
              <a:t>Aggregate Binarized Categorical data and scaled Numerical data for training</a:t>
            </a:r>
          </a:p>
          <a:p>
            <a:pPr lvl="1"/>
            <a:r>
              <a:rPr lang="en-US" dirty="0"/>
              <a:t>Rows not without gross or major features was remove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3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Gross Prediction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Preprocessing , Model Training and Validation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53279" y="2321170"/>
            <a:ext cx="10085441" cy="2606397"/>
            <a:chOff x="838200" y="3187672"/>
            <a:chExt cx="9938980" cy="2007180"/>
          </a:xfrm>
        </p:grpSpPr>
        <p:grpSp>
          <p:nvGrpSpPr>
            <p:cNvPr id="5" name="Group 4"/>
            <p:cNvGrpSpPr/>
            <p:nvPr/>
          </p:nvGrpSpPr>
          <p:grpSpPr>
            <a:xfrm>
              <a:off x="838200" y="3187672"/>
              <a:ext cx="8075422" cy="2007180"/>
              <a:chOff x="2242930" y="3359950"/>
              <a:chExt cx="8075422" cy="200718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242930" y="4510796"/>
                <a:ext cx="3934181" cy="856334"/>
                <a:chOff x="2244514" y="4696326"/>
                <a:chExt cx="3664561" cy="771486"/>
              </a:xfrm>
            </p:grpSpPr>
            <p:sp>
              <p:nvSpPr>
                <p:cNvPr id="13" name="Freeform: Shape 12"/>
                <p:cNvSpPr/>
                <p:nvPr/>
              </p:nvSpPr>
              <p:spPr>
                <a:xfrm>
                  <a:off x="2244514" y="4696326"/>
                  <a:ext cx="1928716" cy="771486"/>
                </a:xfrm>
                <a:custGeom>
                  <a:avLst/>
                  <a:gdLst>
                    <a:gd name="connsiteX0" fmla="*/ 0 w 1928716"/>
                    <a:gd name="connsiteY0" fmla="*/ 0 h 771486"/>
                    <a:gd name="connsiteX1" fmla="*/ 1542973 w 1928716"/>
                    <a:gd name="connsiteY1" fmla="*/ 0 h 771486"/>
                    <a:gd name="connsiteX2" fmla="*/ 1928716 w 1928716"/>
                    <a:gd name="connsiteY2" fmla="*/ 385743 h 771486"/>
                    <a:gd name="connsiteX3" fmla="*/ 1542973 w 1928716"/>
                    <a:gd name="connsiteY3" fmla="*/ 771486 h 771486"/>
                    <a:gd name="connsiteX4" fmla="*/ 0 w 1928716"/>
                    <a:gd name="connsiteY4" fmla="*/ 771486 h 771486"/>
                    <a:gd name="connsiteX5" fmla="*/ 385743 w 1928716"/>
                    <a:gd name="connsiteY5" fmla="*/ 385743 h 771486"/>
                    <a:gd name="connsiteX6" fmla="*/ 0 w 1928716"/>
                    <a:gd name="connsiteY6" fmla="*/ 0 h 771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28716" h="771486">
                      <a:moveTo>
                        <a:pt x="0" y="0"/>
                      </a:moveTo>
                      <a:lnTo>
                        <a:pt x="1542973" y="0"/>
                      </a:lnTo>
                      <a:lnTo>
                        <a:pt x="1928716" y="385743"/>
                      </a:lnTo>
                      <a:lnTo>
                        <a:pt x="1542973" y="771486"/>
                      </a:lnTo>
                      <a:lnTo>
                        <a:pt x="0" y="771486"/>
                      </a:lnTo>
                      <a:lnTo>
                        <a:pt x="385743" y="3857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spcFirstLastPara="0" vert="horz" wrap="square" lIns="453752" tIns="22670" rIns="408413" bIns="22670" numCol="1" spcCol="1270" anchor="ctr" anchorCtr="0">
                  <a:noAutofit/>
                </a:bodyPr>
                <a:lstStyle/>
                <a:p>
                  <a:pPr marL="0" lvl="0" indent="0" algn="ctr" defTabSz="755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700" kern="1200" dirty="0"/>
                    <a:t>Numerical Data Extract	</a:t>
                  </a:r>
                </a:p>
              </p:txBody>
            </p:sp>
            <p:sp>
              <p:nvSpPr>
                <p:cNvPr id="14" name="Freeform: Shape 13"/>
                <p:cNvSpPr/>
                <p:nvPr/>
              </p:nvSpPr>
              <p:spPr>
                <a:xfrm>
                  <a:off x="3980359" y="4696326"/>
                  <a:ext cx="1928716" cy="771486"/>
                </a:xfrm>
                <a:custGeom>
                  <a:avLst/>
                  <a:gdLst>
                    <a:gd name="connsiteX0" fmla="*/ 0 w 1928716"/>
                    <a:gd name="connsiteY0" fmla="*/ 0 h 771486"/>
                    <a:gd name="connsiteX1" fmla="*/ 1542973 w 1928716"/>
                    <a:gd name="connsiteY1" fmla="*/ 0 h 771486"/>
                    <a:gd name="connsiteX2" fmla="*/ 1928716 w 1928716"/>
                    <a:gd name="connsiteY2" fmla="*/ 385743 h 771486"/>
                    <a:gd name="connsiteX3" fmla="*/ 1542973 w 1928716"/>
                    <a:gd name="connsiteY3" fmla="*/ 771486 h 771486"/>
                    <a:gd name="connsiteX4" fmla="*/ 0 w 1928716"/>
                    <a:gd name="connsiteY4" fmla="*/ 771486 h 771486"/>
                    <a:gd name="connsiteX5" fmla="*/ 385743 w 1928716"/>
                    <a:gd name="connsiteY5" fmla="*/ 385743 h 771486"/>
                    <a:gd name="connsiteX6" fmla="*/ 0 w 1928716"/>
                    <a:gd name="connsiteY6" fmla="*/ 0 h 771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28716" h="771486">
                      <a:moveTo>
                        <a:pt x="0" y="0"/>
                      </a:moveTo>
                      <a:lnTo>
                        <a:pt x="1542973" y="0"/>
                      </a:lnTo>
                      <a:lnTo>
                        <a:pt x="1928716" y="385743"/>
                      </a:lnTo>
                      <a:lnTo>
                        <a:pt x="1542973" y="771486"/>
                      </a:lnTo>
                      <a:lnTo>
                        <a:pt x="0" y="771486"/>
                      </a:lnTo>
                      <a:lnTo>
                        <a:pt x="385743" y="3857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spcFirstLastPara="0" vert="horz" wrap="square" lIns="453752" tIns="22670" rIns="408413" bIns="22670" numCol="1" spcCol="1270" anchor="ctr" anchorCtr="0">
                  <a:noAutofit/>
                </a:bodyPr>
                <a:lstStyle/>
                <a:p>
                  <a:pPr marL="0" lvl="0" indent="0" algn="ctr" defTabSz="755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700" kern="1200" dirty="0"/>
                    <a:t>Min-Max Scaled 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2242931" y="3359950"/>
                <a:ext cx="3934180" cy="828248"/>
                <a:chOff x="2244630" y="3678002"/>
                <a:chExt cx="3934180" cy="828248"/>
              </a:xfrm>
            </p:grpSpPr>
            <p:sp>
              <p:nvSpPr>
                <p:cNvPr id="11" name="Freeform: Shape 10"/>
                <p:cNvSpPr/>
                <p:nvPr/>
              </p:nvSpPr>
              <p:spPr>
                <a:xfrm>
                  <a:off x="2244630" y="3678002"/>
                  <a:ext cx="2070621" cy="828248"/>
                </a:xfrm>
                <a:custGeom>
                  <a:avLst/>
                  <a:gdLst>
                    <a:gd name="connsiteX0" fmla="*/ 0 w 2070621"/>
                    <a:gd name="connsiteY0" fmla="*/ 0 h 828248"/>
                    <a:gd name="connsiteX1" fmla="*/ 1656497 w 2070621"/>
                    <a:gd name="connsiteY1" fmla="*/ 0 h 828248"/>
                    <a:gd name="connsiteX2" fmla="*/ 2070621 w 2070621"/>
                    <a:gd name="connsiteY2" fmla="*/ 414124 h 828248"/>
                    <a:gd name="connsiteX3" fmla="*/ 1656497 w 2070621"/>
                    <a:gd name="connsiteY3" fmla="*/ 828248 h 828248"/>
                    <a:gd name="connsiteX4" fmla="*/ 0 w 2070621"/>
                    <a:gd name="connsiteY4" fmla="*/ 828248 h 828248"/>
                    <a:gd name="connsiteX5" fmla="*/ 414124 w 2070621"/>
                    <a:gd name="connsiteY5" fmla="*/ 414124 h 828248"/>
                    <a:gd name="connsiteX6" fmla="*/ 0 w 2070621"/>
                    <a:gd name="connsiteY6" fmla="*/ 0 h 828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70621" h="828248">
                      <a:moveTo>
                        <a:pt x="0" y="0"/>
                      </a:moveTo>
                      <a:lnTo>
                        <a:pt x="1656497" y="0"/>
                      </a:lnTo>
                      <a:lnTo>
                        <a:pt x="2070621" y="414124"/>
                      </a:lnTo>
                      <a:lnTo>
                        <a:pt x="1656497" y="828248"/>
                      </a:lnTo>
                      <a:lnTo>
                        <a:pt x="0" y="828248"/>
                      </a:lnTo>
                      <a:lnTo>
                        <a:pt x="414124" y="4141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spcFirstLastPara="0" vert="horz" wrap="square" lIns="470131" tIns="18669" rIns="432793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Categorical (Text) Data </a:t>
                  </a:r>
                  <a:r>
                    <a:rPr lang="en-US" sz="1400" dirty="0"/>
                    <a:t>L</a:t>
                  </a:r>
                  <a:r>
                    <a:rPr lang="en-US" sz="1400" kern="1200" dirty="0"/>
                    <a:t>abeled</a:t>
                  </a:r>
                </a:p>
              </p:txBody>
            </p:sp>
            <p:sp>
              <p:nvSpPr>
                <p:cNvPr id="12" name="Freeform: Shape 11"/>
                <p:cNvSpPr/>
                <p:nvPr/>
              </p:nvSpPr>
              <p:spPr>
                <a:xfrm>
                  <a:off x="4108189" y="3678002"/>
                  <a:ext cx="2070621" cy="828248"/>
                </a:xfrm>
                <a:custGeom>
                  <a:avLst/>
                  <a:gdLst>
                    <a:gd name="connsiteX0" fmla="*/ 0 w 2070621"/>
                    <a:gd name="connsiteY0" fmla="*/ 0 h 828248"/>
                    <a:gd name="connsiteX1" fmla="*/ 1656497 w 2070621"/>
                    <a:gd name="connsiteY1" fmla="*/ 0 h 828248"/>
                    <a:gd name="connsiteX2" fmla="*/ 2070621 w 2070621"/>
                    <a:gd name="connsiteY2" fmla="*/ 414124 h 828248"/>
                    <a:gd name="connsiteX3" fmla="*/ 1656497 w 2070621"/>
                    <a:gd name="connsiteY3" fmla="*/ 828248 h 828248"/>
                    <a:gd name="connsiteX4" fmla="*/ 0 w 2070621"/>
                    <a:gd name="connsiteY4" fmla="*/ 828248 h 828248"/>
                    <a:gd name="connsiteX5" fmla="*/ 414124 w 2070621"/>
                    <a:gd name="connsiteY5" fmla="*/ 414124 h 828248"/>
                    <a:gd name="connsiteX6" fmla="*/ 0 w 2070621"/>
                    <a:gd name="connsiteY6" fmla="*/ 0 h 828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70621" h="828248">
                      <a:moveTo>
                        <a:pt x="0" y="0"/>
                      </a:moveTo>
                      <a:lnTo>
                        <a:pt x="1656497" y="0"/>
                      </a:lnTo>
                      <a:lnTo>
                        <a:pt x="2070621" y="414124"/>
                      </a:lnTo>
                      <a:lnTo>
                        <a:pt x="1656497" y="828248"/>
                      </a:lnTo>
                      <a:lnTo>
                        <a:pt x="0" y="828248"/>
                      </a:lnTo>
                      <a:lnTo>
                        <a:pt x="414124" y="4141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spcFirstLastPara="0" vert="horz" wrap="square" lIns="470131" tIns="18669" rIns="432793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Labels are Binarized</a:t>
                  </a:r>
                </a:p>
              </p:txBody>
            </p:sp>
          </p:grpSp>
          <p:sp>
            <p:nvSpPr>
              <p:cNvPr id="9" name="Freeform: Shape 8"/>
              <p:cNvSpPr/>
              <p:nvPr/>
            </p:nvSpPr>
            <p:spPr>
              <a:xfrm>
                <a:off x="6177110" y="3935373"/>
                <a:ext cx="2070621" cy="828248"/>
              </a:xfrm>
              <a:custGeom>
                <a:avLst/>
                <a:gdLst>
                  <a:gd name="connsiteX0" fmla="*/ 0 w 2070621"/>
                  <a:gd name="connsiteY0" fmla="*/ 0 h 828248"/>
                  <a:gd name="connsiteX1" fmla="*/ 1656497 w 2070621"/>
                  <a:gd name="connsiteY1" fmla="*/ 0 h 828248"/>
                  <a:gd name="connsiteX2" fmla="*/ 2070621 w 2070621"/>
                  <a:gd name="connsiteY2" fmla="*/ 414124 h 828248"/>
                  <a:gd name="connsiteX3" fmla="*/ 1656497 w 2070621"/>
                  <a:gd name="connsiteY3" fmla="*/ 828248 h 828248"/>
                  <a:gd name="connsiteX4" fmla="*/ 0 w 2070621"/>
                  <a:gd name="connsiteY4" fmla="*/ 828248 h 828248"/>
                  <a:gd name="connsiteX5" fmla="*/ 414124 w 2070621"/>
                  <a:gd name="connsiteY5" fmla="*/ 414124 h 828248"/>
                  <a:gd name="connsiteX6" fmla="*/ 0 w 2070621"/>
                  <a:gd name="connsiteY6" fmla="*/ 0 h 82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0621" h="828248">
                    <a:moveTo>
                      <a:pt x="0" y="0"/>
                    </a:moveTo>
                    <a:lnTo>
                      <a:pt x="1656497" y="0"/>
                    </a:lnTo>
                    <a:lnTo>
                      <a:pt x="2070621" y="414124"/>
                    </a:lnTo>
                    <a:lnTo>
                      <a:pt x="1656497" y="828248"/>
                    </a:lnTo>
                    <a:lnTo>
                      <a:pt x="0" y="828248"/>
                    </a:lnTo>
                    <a:lnTo>
                      <a:pt x="414124" y="414124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470131" tIns="18669" rIns="432793" bIns="18669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dirty="0"/>
                  <a:t>Binarized Text</a:t>
                </a:r>
                <a:r>
                  <a:rPr lang="en-US" sz="1400" kern="1200" dirty="0"/>
                  <a:t> and Numerical Aggregation</a:t>
                </a:r>
              </a:p>
            </p:txBody>
          </p:sp>
          <p:sp>
            <p:nvSpPr>
              <p:cNvPr id="10" name="Freeform: Shape 9"/>
              <p:cNvSpPr/>
              <p:nvPr/>
            </p:nvSpPr>
            <p:spPr>
              <a:xfrm>
                <a:off x="8247731" y="3935373"/>
                <a:ext cx="2070621" cy="828248"/>
              </a:xfrm>
              <a:custGeom>
                <a:avLst/>
                <a:gdLst>
                  <a:gd name="connsiteX0" fmla="*/ 0 w 2070621"/>
                  <a:gd name="connsiteY0" fmla="*/ 0 h 828248"/>
                  <a:gd name="connsiteX1" fmla="*/ 1656497 w 2070621"/>
                  <a:gd name="connsiteY1" fmla="*/ 0 h 828248"/>
                  <a:gd name="connsiteX2" fmla="*/ 2070621 w 2070621"/>
                  <a:gd name="connsiteY2" fmla="*/ 414124 h 828248"/>
                  <a:gd name="connsiteX3" fmla="*/ 1656497 w 2070621"/>
                  <a:gd name="connsiteY3" fmla="*/ 828248 h 828248"/>
                  <a:gd name="connsiteX4" fmla="*/ 0 w 2070621"/>
                  <a:gd name="connsiteY4" fmla="*/ 828248 h 828248"/>
                  <a:gd name="connsiteX5" fmla="*/ 414124 w 2070621"/>
                  <a:gd name="connsiteY5" fmla="*/ 414124 h 828248"/>
                  <a:gd name="connsiteX6" fmla="*/ 0 w 2070621"/>
                  <a:gd name="connsiteY6" fmla="*/ 0 h 82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0621" h="828248">
                    <a:moveTo>
                      <a:pt x="0" y="0"/>
                    </a:moveTo>
                    <a:lnTo>
                      <a:pt x="1656497" y="0"/>
                    </a:lnTo>
                    <a:lnTo>
                      <a:pt x="2070621" y="414124"/>
                    </a:lnTo>
                    <a:lnTo>
                      <a:pt x="1656497" y="828248"/>
                    </a:lnTo>
                    <a:lnTo>
                      <a:pt x="0" y="828248"/>
                    </a:lnTo>
                    <a:lnTo>
                      <a:pt x="414124" y="414124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470131" tIns="18669" rIns="432793" bIns="18669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dirty="0"/>
                  <a:t>Model Training</a:t>
                </a:r>
                <a:endParaRPr lang="en-US" sz="1400" kern="1200" dirty="0"/>
              </a:p>
            </p:txBody>
          </p:sp>
        </p:grpSp>
        <p:sp>
          <p:nvSpPr>
            <p:cNvPr id="6" name="Freeform: Shape 5"/>
            <p:cNvSpPr/>
            <p:nvPr/>
          </p:nvSpPr>
          <p:spPr>
            <a:xfrm>
              <a:off x="8706559" y="3763095"/>
              <a:ext cx="2070621" cy="828248"/>
            </a:xfrm>
            <a:custGeom>
              <a:avLst/>
              <a:gdLst>
                <a:gd name="connsiteX0" fmla="*/ 0 w 2070621"/>
                <a:gd name="connsiteY0" fmla="*/ 0 h 828248"/>
                <a:gd name="connsiteX1" fmla="*/ 1656497 w 2070621"/>
                <a:gd name="connsiteY1" fmla="*/ 0 h 828248"/>
                <a:gd name="connsiteX2" fmla="*/ 2070621 w 2070621"/>
                <a:gd name="connsiteY2" fmla="*/ 414124 h 828248"/>
                <a:gd name="connsiteX3" fmla="*/ 1656497 w 2070621"/>
                <a:gd name="connsiteY3" fmla="*/ 828248 h 828248"/>
                <a:gd name="connsiteX4" fmla="*/ 0 w 2070621"/>
                <a:gd name="connsiteY4" fmla="*/ 828248 h 828248"/>
                <a:gd name="connsiteX5" fmla="*/ 414124 w 2070621"/>
                <a:gd name="connsiteY5" fmla="*/ 414124 h 828248"/>
                <a:gd name="connsiteX6" fmla="*/ 0 w 2070621"/>
                <a:gd name="connsiteY6" fmla="*/ 0 h 82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0621" h="828248">
                  <a:moveTo>
                    <a:pt x="0" y="0"/>
                  </a:moveTo>
                  <a:lnTo>
                    <a:pt x="1656497" y="0"/>
                  </a:lnTo>
                  <a:lnTo>
                    <a:pt x="2070621" y="414124"/>
                  </a:lnTo>
                  <a:lnTo>
                    <a:pt x="1656497" y="828248"/>
                  </a:lnTo>
                  <a:lnTo>
                    <a:pt x="0" y="828248"/>
                  </a:lnTo>
                  <a:lnTo>
                    <a:pt x="414124" y="414124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70131" tIns="18669" rIns="432793" bIns="18669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Evaluation</a:t>
              </a: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652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9828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Regression Model:</a:t>
            </a:r>
          </a:p>
          <a:p>
            <a:pPr lvl="1"/>
            <a:r>
              <a:rPr lang="en-US" sz="3000" dirty="0"/>
              <a:t>Random Forest Regression</a:t>
            </a:r>
          </a:p>
          <a:p>
            <a:pPr lvl="1"/>
            <a:r>
              <a:rPr lang="en-US" sz="3000" dirty="0"/>
              <a:t>Decision Tree Regression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Other Regression Models Tried: Support Vector Machine Regression and Linear Regression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62877"/>
              </p:ext>
            </p:extLst>
          </p:nvPr>
        </p:nvGraphicFramePr>
        <p:xfrm>
          <a:off x="975768" y="2862815"/>
          <a:ext cx="4354885" cy="235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793">
                  <a:extLst>
                    <a:ext uri="{9D8B030D-6E8A-4147-A177-3AD203B41FA5}">
                      <a16:colId xmlns:a16="http://schemas.microsoft.com/office/drawing/2014/main" val="3691430688"/>
                    </a:ext>
                  </a:extLst>
                </a:gridCol>
                <a:gridCol w="1123183">
                  <a:extLst>
                    <a:ext uri="{9D8B030D-6E8A-4147-A177-3AD203B41FA5}">
                      <a16:colId xmlns:a16="http://schemas.microsoft.com/office/drawing/2014/main" val="4075193927"/>
                    </a:ext>
                  </a:extLst>
                </a:gridCol>
                <a:gridCol w="1274909">
                  <a:extLst>
                    <a:ext uri="{9D8B030D-6E8A-4147-A177-3AD203B41FA5}">
                      <a16:colId xmlns:a16="http://schemas.microsoft.com/office/drawing/2014/main" val="1796842923"/>
                    </a:ext>
                  </a:extLst>
                </a:gridCol>
              </a:tblGrid>
              <a:tr h="778046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28119"/>
                  </a:ext>
                </a:extLst>
              </a:tr>
              <a:tr h="469153">
                <a:tc>
                  <a:txBody>
                    <a:bodyPr/>
                    <a:lstStyle/>
                    <a:p>
                      <a:r>
                        <a:rPr lang="en-US" dirty="0"/>
                        <a:t>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0214"/>
                  </a:ext>
                </a:extLst>
              </a:tr>
              <a:tr h="469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06876"/>
                  </a:ext>
                </a:extLst>
              </a:tr>
              <a:tr h="469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586494"/>
                  </a:ext>
                </a:extLst>
              </a:tr>
            </a:tbl>
          </a:graphicData>
        </a:graphic>
      </p:graphicFrame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999" y="2065923"/>
            <a:ext cx="7223774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3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8" y="1690688"/>
            <a:ext cx="6830582" cy="3666751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591" y="3191249"/>
            <a:ext cx="6775717" cy="36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0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Any Question??</a:t>
            </a:r>
          </a:p>
        </p:txBody>
      </p:sp>
    </p:spTree>
    <p:extLst>
      <p:ext uri="{BB962C8B-B14F-4D97-AF65-F5344CB8AC3E}">
        <p14:creationId xmlns:p14="http://schemas.microsoft.com/office/powerpoint/2010/main" val="36420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880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172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Movie Gross Prediction(Anjana Tiha) </vt:lpstr>
      <vt:lpstr>Movie Gross Prediction Process:</vt:lpstr>
      <vt:lpstr>Regression Model and Evaluation</vt:lpstr>
      <vt:lpstr>Visualization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Atiqur Rahman</dc:creator>
  <cp:lastModifiedBy>Md Atiqur Rahman</cp:lastModifiedBy>
  <cp:revision>106</cp:revision>
  <dcterms:created xsi:type="dcterms:W3CDTF">2016-12-04T21:07:12Z</dcterms:created>
  <dcterms:modified xsi:type="dcterms:W3CDTF">2016-12-06T19:33:58Z</dcterms:modified>
</cp:coreProperties>
</file>