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E0A6AA-B603-4B17-97D5-39D7FA5EEE36}">
          <p14:sldIdLst>
            <p14:sldId id="256"/>
          </p14:sldIdLst>
        </p14:section>
        <p14:section name="Untitled Section" id="{0B286197-4417-4968-8BB6-64F71CAB0F50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3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6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03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3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7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6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0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93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5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7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06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6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01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6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7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53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81DE-9D70-4B73-B5D5-43ABA7420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8" y="2026023"/>
            <a:ext cx="7440707" cy="2359707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solidFill>
                  <a:schemeClr val="bg2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laptop Price predictor</a:t>
            </a:r>
            <a:r>
              <a:rPr lang="en-IN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CE28B-7FE3-4A31-A75C-402F9F918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3341"/>
            <a:ext cx="7197726" cy="13805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Project type :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 Machine Learning PROJECT</a:t>
            </a:r>
          </a:p>
          <a:p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Presented by :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Mohammed </a:t>
            </a:r>
            <a:r>
              <a:rPr lang="en-US" dirty="0" err="1">
                <a:solidFill>
                  <a:srgbClr val="00B0F0"/>
                </a:solidFill>
                <a:latin typeface="Algerian" panose="04020705040A02060702" pitchFamily="82" charset="0"/>
              </a:rPr>
              <a:t>TAhaveel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Date :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21\12\2024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66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A7A4-F9E7-403E-B9A6-167EC7BB6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                               </a:t>
            </a: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FC6B-218D-43AD-A9E4-C9AF7702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Summary :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Successfully built and deployed a laptop price predictor.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Demonstrated the utility of ML in price prediction.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Thank You!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Contact Information: [9488657861/tahaveel1552004@gmail.com]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16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9F87-0BF1-43C6-BE46-C7E31D8A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                                  </a:t>
            </a:r>
            <a:br>
              <a:rPr lang="en-IN" b="1" dirty="0"/>
            </a:br>
            <a:r>
              <a:rPr lang="en-IN" sz="4900" b="1" dirty="0"/>
              <a:t>                         </a:t>
            </a:r>
            <a:r>
              <a:rPr lang="en-IN" sz="4000" b="1" dirty="0">
                <a:solidFill>
                  <a:srgbClr val="00B0F0"/>
                </a:solidFill>
                <a:latin typeface="Algerian" panose="04020705040A02060702" pitchFamily="82" charset="0"/>
              </a:rPr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10CD-4206-48F6-9746-A188536D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Objective :</a:t>
            </a:r>
          </a:p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      </a:t>
            </a:r>
            <a:r>
              <a:rPr lang="en-US" dirty="0">
                <a:latin typeface="Algerian" panose="04020705040A02060702" pitchFamily="82" charset="0"/>
              </a:rPr>
              <a:t> To build a machine learning model that predicts laptop prices based on </a:t>
            </a:r>
          </a:p>
          <a:p>
            <a:pPr marL="0" indent="0">
              <a:buNone/>
            </a:pPr>
            <a:r>
              <a:rPr lang="en-US" sz="1400" dirty="0">
                <a:latin typeface="Algerian" panose="04020705040A02060702" pitchFamily="82" charset="0"/>
              </a:rPr>
              <a:t>         various</a:t>
            </a:r>
            <a:r>
              <a:rPr lang="en-US" dirty="0">
                <a:latin typeface="Algerian" panose="04020705040A02060702" pitchFamily="82" charset="0"/>
              </a:rPr>
              <a:t>  features.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Key Steps :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Data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Exploratory Data Analysis (EDA)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Feature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Website Deployment with </a:t>
            </a:r>
            <a:r>
              <a:rPr lang="en-US" dirty="0" err="1">
                <a:latin typeface="Algerian" panose="04020705040A02060702" pitchFamily="82" charset="0"/>
              </a:rPr>
              <a:t>Streamlit</a:t>
            </a:r>
            <a:endParaRPr lang="en-US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195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4853-AABA-43B4-A04E-F175A846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                         </a:t>
            </a: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Data Cleaning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6EB88-917E-485A-B020-500BD3C5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Algerian" panose="04020705040A020607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  <a:r>
              <a:rPr lang="en-IN" sz="2200" b="1" dirty="0">
                <a:solidFill>
                  <a:srgbClr val="00B0F0"/>
                </a:solidFill>
                <a:latin typeface="Algerian" panose="04020705040A02060702" pitchFamily="82" charset="0"/>
              </a:rPr>
              <a:t>Source :</a:t>
            </a:r>
            <a:r>
              <a:rPr lang="en-IN" sz="2200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IN" sz="2200" dirty="0">
                <a:latin typeface="Algerian" panose="04020705040A02060702" pitchFamily="82" charset="0"/>
              </a:rPr>
              <a:t>                 Laptop Dataset                                        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F0"/>
                </a:solidFill>
                <a:latin typeface="Algerian" panose="04020705040A02060702" pitchFamily="82" charset="0"/>
              </a:rPr>
              <a:t>Issues Identified :</a:t>
            </a:r>
            <a:endParaRPr lang="en-IN" sz="22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IN" sz="2200" dirty="0">
                <a:latin typeface="Algerian" panose="04020705040A02060702" pitchFamily="82" charset="0"/>
              </a:rPr>
              <a:t>        Missing values</a:t>
            </a:r>
          </a:p>
          <a:p>
            <a:pPr marL="457200" lvl="1" indent="0">
              <a:buNone/>
            </a:pPr>
            <a:r>
              <a:rPr lang="en-IN" sz="2200" dirty="0">
                <a:latin typeface="Algerian" panose="04020705040A02060702" pitchFamily="82" charset="0"/>
              </a:rPr>
              <a:t>        Duplicate entries</a:t>
            </a:r>
          </a:p>
          <a:p>
            <a:pPr marL="457200" lvl="1" indent="0">
              <a:buNone/>
            </a:pPr>
            <a:r>
              <a:rPr lang="en-IN" sz="2200" dirty="0">
                <a:latin typeface="Algerian" panose="04020705040A02060702" pitchFamily="82" charset="0"/>
              </a:rPr>
              <a:t>        Inconsistent data formats</a:t>
            </a:r>
          </a:p>
          <a:p>
            <a:pPr marL="0" indent="0">
              <a:buNone/>
            </a:pPr>
            <a:r>
              <a:rPr lang="en-US" sz="2200" dirty="0">
                <a:latin typeface="Algerian" panose="04020705040A02060702" pitchFamily="82" charset="0"/>
              </a:rPr>
              <a:t>                  Handled missing values ,Removed duplicates.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F0"/>
                </a:solidFill>
                <a:latin typeface="Algerian" panose="04020705040A02060702" pitchFamily="82" charset="0"/>
              </a:rPr>
              <a:t>Tools Used :                        </a:t>
            </a:r>
          </a:p>
          <a:p>
            <a:pPr marL="0" indent="0">
              <a:buNone/>
            </a:pPr>
            <a:r>
              <a:rPr lang="en-US" sz="2200" dirty="0">
                <a:latin typeface="Algerian" panose="04020705040A02060702" pitchFamily="82" charset="0"/>
              </a:rPr>
              <a:t>                  Python (Pandas, NumPy)</a:t>
            </a:r>
          </a:p>
          <a:p>
            <a:pPr marL="0" indent="0">
              <a:buNone/>
            </a:pPr>
            <a:endParaRPr lang="en-US" dirty="0"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en-IN" dirty="0"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endParaRPr lang="en-IN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39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0BF7-625D-413C-B21D-C8049388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>
                <a:latin typeface="Algerian" panose="04020705040A02060702" pitchFamily="82" charset="0"/>
              </a:rPr>
              <a:t>                   </a:t>
            </a:r>
            <a:r>
              <a:rPr lang="en-IN" sz="4000" b="1" dirty="0">
                <a:solidFill>
                  <a:srgbClr val="00B0F0"/>
                </a:solidFill>
                <a:latin typeface="Algerian" panose="04020705040A02060702" pitchFamily="82" charset="0"/>
              </a:rPr>
              <a:t>Exploratory Data Analysis </a:t>
            </a:r>
            <a:br>
              <a:rPr lang="en-IN" sz="4000" b="1" dirty="0">
                <a:solidFill>
                  <a:srgbClr val="00B0F0"/>
                </a:solidFill>
                <a:latin typeface="Algerian" panose="04020705040A02060702" pitchFamily="82" charset="0"/>
              </a:rPr>
            </a:br>
            <a:r>
              <a:rPr lang="en-IN" sz="4000" b="1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          (EDA)</a:t>
            </a:r>
            <a:br>
              <a:rPr lang="en-IN" sz="4000" b="1" dirty="0">
                <a:latin typeface="Algerian" panose="04020705040A02060702" pitchFamily="82" charset="0"/>
              </a:rPr>
            </a:b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73ABE-F136-4485-9060-3D5421AB6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1" y="2133102"/>
            <a:ext cx="10131425" cy="364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Purpose :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 </a:t>
            </a:r>
          </a:p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                Understand data patterns and relationships.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Techniques Used :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     Summary statistics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     Data visualization (</a:t>
            </a:r>
            <a:r>
              <a:rPr lang="en-US" dirty="0" err="1">
                <a:latin typeface="Algerian" panose="04020705040A02060702" pitchFamily="82" charset="0"/>
              </a:rPr>
              <a:t>distplots</a:t>
            </a:r>
            <a:r>
              <a:rPr lang="en-US" dirty="0">
                <a:latin typeface="Algerian" panose="04020705040A02060702" pitchFamily="82" charset="0"/>
              </a:rPr>
              <a:t>, scatter </a:t>
            </a:r>
            <a:r>
              <a:rPr lang="en-US" dirty="0" err="1">
                <a:latin typeface="Algerian" panose="04020705040A02060702" pitchFamily="82" charset="0"/>
              </a:rPr>
              <a:t>plots,barplots</a:t>
            </a:r>
            <a:r>
              <a:rPr lang="en-US" dirty="0">
                <a:latin typeface="Algerian" panose="04020705040A02060702" pitchFamily="82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     Correlation analysis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Key Findings :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       Strong correlation between [ALL] and price.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Tools Used :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               Python (Seaborn, Matplotlib)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35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07E9-C909-41EC-8303-53077EF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</a:br>
            <a:r>
              <a:rPr lang="en-IN" sz="4000" b="1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Feature Engineering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8D74-67D3-4CE8-A264-E1CEC153F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Objective :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           Enhance data quality to improve model performance.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Steps Taken :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   Feature selection: Retained only relevant features.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   Feature transformation: Applied normalization/standardization.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   Feature creation: Derived new features such as [Price].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Tools Used :</a:t>
            </a:r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lgerian" panose="04020705040A02060702" pitchFamily="82" charset="0"/>
              </a:rPr>
              <a:t>           Python (Scikit-learn, Pandas)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67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3786-A298-48B5-AC84-67C41B80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sz="4000" b="1" dirty="0">
                <a:latin typeface="Algerian" panose="04020705040A02060702" pitchFamily="82" charset="0"/>
              </a:rPr>
              <a:t>                                 </a:t>
            </a:r>
            <a:r>
              <a:rPr lang="en-IN" sz="4000" b="1" dirty="0" err="1">
                <a:solidFill>
                  <a:srgbClr val="00B0F0"/>
                </a:solidFill>
                <a:latin typeface="Algerian" panose="04020705040A02060702" pitchFamily="82" charset="0"/>
              </a:rPr>
              <a:t>Modeling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BE17-8505-46DE-A304-75F97128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378" y="2267573"/>
            <a:ext cx="10131425" cy="36491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Model Selection :</a:t>
            </a:r>
          </a:p>
          <a:p>
            <a:pPr marL="0" indent="0">
              <a:buNone/>
            </a:pPr>
            <a:r>
              <a:rPr lang="en-IN" b="1" dirty="0">
                <a:latin typeface="Algerian" panose="04020705040A02060702" pitchFamily="82" charset="0"/>
              </a:rPr>
              <a:t>            </a:t>
            </a:r>
            <a:r>
              <a:rPr lang="en-IN" dirty="0">
                <a:latin typeface="Algerian" panose="04020705040A02060702" pitchFamily="82" charset="0"/>
              </a:rPr>
              <a:t>Tried algorithms: [Linear, ridge, lasso, decision tree,</a:t>
            </a: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                                                  </a:t>
            </a:r>
            <a:r>
              <a:rPr lang="en-IN" dirty="0" err="1">
                <a:latin typeface="Algerian" panose="04020705040A02060702" pitchFamily="82" charset="0"/>
              </a:rPr>
              <a:t>Adaboost</a:t>
            </a:r>
            <a:r>
              <a:rPr lang="en-IN" dirty="0">
                <a:latin typeface="Algerian" panose="04020705040A02060702" pitchFamily="82" charset="0"/>
              </a:rPr>
              <a:t>, random forest, extra trees]                                                                             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IN" dirty="0">
                <a:latin typeface="Algerian" panose="04020705040A02060702" pitchFamily="82" charset="0"/>
              </a:rPr>
              <a:t>    Final choice: [Random Forest] based on performance.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Evaluation Metrics :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IN" dirty="0">
                <a:latin typeface="Algerian" panose="04020705040A02060702" pitchFamily="82" charset="0"/>
              </a:rPr>
              <a:t>   Mean Absolute Error (MAE)</a:t>
            </a:r>
          </a:p>
          <a:p>
            <a:pPr marL="457200" lvl="1" indent="0">
              <a:buNone/>
            </a:pPr>
            <a:r>
              <a:rPr lang="en-IN" dirty="0">
                <a:latin typeface="Algerian" panose="04020705040A02060702" pitchFamily="82" charset="0"/>
              </a:rPr>
              <a:t>   Root Mean Square Error (RMSE)</a:t>
            </a:r>
          </a:p>
          <a:p>
            <a:pPr marL="457200" lvl="1" indent="0">
              <a:buNone/>
            </a:pPr>
            <a:r>
              <a:rPr lang="en-IN" dirty="0">
                <a:latin typeface="Algerian" panose="04020705040A02060702" pitchFamily="82" charset="0"/>
              </a:rPr>
              <a:t>   R-squared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Tools Used : </a:t>
            </a:r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           Python (Scikit-learn)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93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CB79-30A3-40F5-AD50-53738FC4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                   </a:t>
            </a: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Website Development </a:t>
            </a:r>
            <a:b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</a:b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                            with </a:t>
            </a:r>
            <a:r>
              <a:rPr lang="en-IN" b="1" dirty="0" err="1">
                <a:solidFill>
                  <a:srgbClr val="00B0F0"/>
                </a:solidFill>
                <a:latin typeface="Algerian" panose="04020705040A02060702" pitchFamily="82" charset="0"/>
              </a:rPr>
              <a:t>Streamlit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9345-8B16-4BC9-B1C3-66E3F7C9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Objective :</a:t>
            </a:r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            Create a user-friendly interface for predictions.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Features :</a:t>
            </a:r>
            <a:endParaRPr lang="en-IN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IN" dirty="0">
                <a:latin typeface="Algerian" panose="04020705040A02060702" pitchFamily="82" charset="0"/>
              </a:rPr>
              <a:t>Input fields for user data.</a:t>
            </a:r>
          </a:p>
          <a:p>
            <a:pPr marL="457200" lvl="1" indent="0">
              <a:buNone/>
            </a:pPr>
            <a:r>
              <a:rPr lang="en-IN" dirty="0">
                <a:latin typeface="Algerian" panose="04020705040A02060702" pitchFamily="82" charset="0"/>
              </a:rPr>
              <a:t>Display of predicted laptop price.</a:t>
            </a:r>
          </a:p>
          <a:p>
            <a:pPr marL="457200" lvl="1" indent="0">
              <a:buNone/>
            </a:pPr>
            <a:r>
              <a:rPr lang="en-IN" dirty="0">
                <a:latin typeface="Algerian" panose="04020705040A02060702" pitchFamily="82" charset="0"/>
              </a:rPr>
              <a:t>Visualizations for insights.</a:t>
            </a:r>
          </a:p>
          <a:p>
            <a:pPr marL="457200" lvl="1" indent="0">
              <a:buNone/>
            </a:pPr>
            <a:r>
              <a:rPr lang="en-IN" dirty="0">
                <a:latin typeface="Algerian" panose="04020705040A02060702" pitchFamily="82" charset="0"/>
              </a:rPr>
              <a:t>Multi-page functionality.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Tools Used :</a:t>
            </a:r>
            <a:r>
              <a:rPr lang="en-IN" dirty="0">
                <a:solidFill>
                  <a:srgbClr val="00B0F0"/>
                </a:solidFill>
                <a:latin typeface="Algerian" panose="04020705040A02060702" pitchFamily="82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       Python (</a:t>
            </a:r>
            <a:r>
              <a:rPr lang="en-IN" dirty="0" err="1">
                <a:latin typeface="Algerian" panose="04020705040A02060702" pitchFamily="82" charset="0"/>
              </a:rPr>
              <a:t>Streamlit</a:t>
            </a:r>
            <a:r>
              <a:rPr lang="en-IN" dirty="0">
                <a:latin typeface="Algerian" panose="04020705040A02060702" pitchFamily="82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93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32DE-0D70-450A-BFCE-A0D65C1D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                 </a:t>
            </a: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Challenges and Solutions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F677-2EFD-40B4-ABF4-633DA203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challenges :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Handling missing data.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Feature selection for optimal performance.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Deployment issues with </a:t>
            </a:r>
            <a:r>
              <a:rPr lang="en-US" dirty="0" err="1">
                <a:latin typeface="Algerian" panose="04020705040A02060702" pitchFamily="82" charset="0"/>
              </a:rPr>
              <a:t>Streamlit</a:t>
            </a:r>
            <a:r>
              <a:rPr lang="en-US" dirty="0">
                <a:latin typeface="Algerian" panose="04020705040A02060702" pitchFamily="82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Solutions :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Applied robust data preprocessing techniques.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Used domain knowledge for feature engineering.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Debugged deployment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39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CF88-E68F-41D3-A90D-C175FAA5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      </a:t>
            </a:r>
            <a:r>
              <a:rPr lang="en-IN" b="1" dirty="0">
                <a:solidFill>
                  <a:srgbClr val="00B0F0"/>
                </a:solidFill>
                <a:latin typeface="Algerian" panose="04020705040A02060702" pitchFamily="82" charset="0"/>
              </a:rPr>
              <a:t>Future Work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98C5-8B5B-425C-A067-B8C277CC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Improvements :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Expand dataset for better generalization.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Integrate more advanced ML models and Deploy .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Add more features to the </a:t>
            </a:r>
            <a:r>
              <a:rPr lang="en-US" dirty="0" err="1">
                <a:latin typeface="Algerian" panose="04020705040A02060702" pitchFamily="82" charset="0"/>
              </a:rPr>
              <a:t>Streamlit</a:t>
            </a:r>
            <a:r>
              <a:rPr lang="en-US" dirty="0">
                <a:latin typeface="Algerian" panose="04020705040A02060702" pitchFamily="82" charset="0"/>
              </a:rPr>
              <a:t> app.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Algerian" panose="04020705040A02060702" pitchFamily="82" charset="0"/>
              </a:rPr>
              <a:t>Applications :</a:t>
            </a:r>
            <a:endParaRPr lang="en-US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Market analysis</a:t>
            </a:r>
          </a:p>
          <a:p>
            <a:pPr marL="457200" lvl="1" indent="0">
              <a:buNone/>
            </a:pPr>
            <a:r>
              <a:rPr lang="en-US" dirty="0">
                <a:latin typeface="Algerian" panose="04020705040A02060702" pitchFamily="82" charset="0"/>
              </a:rPr>
              <a:t>Personalized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449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451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Celestial</vt:lpstr>
      <vt:lpstr>laptop Price predictor </vt:lpstr>
      <vt:lpstr>                                                            Introduction </vt:lpstr>
      <vt:lpstr>                               Data Cleaning </vt:lpstr>
      <vt:lpstr>                    Exploratory Data Analysis                                        (EDA) </vt:lpstr>
      <vt:lpstr>                             Feature Engineering </vt:lpstr>
      <vt:lpstr>                                  Modeling </vt:lpstr>
      <vt:lpstr>                   Website Development                              with Streamlit</vt:lpstr>
      <vt:lpstr>                  Challenges and Solutions </vt:lpstr>
      <vt:lpstr>                                 Future Work </vt:lpstr>
      <vt:lpstr>                               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Price predictor </dc:title>
  <dc:creator>Mohammed</dc:creator>
  <cp:lastModifiedBy>Mohammed</cp:lastModifiedBy>
  <cp:revision>11</cp:revision>
  <dcterms:created xsi:type="dcterms:W3CDTF">2024-12-20T20:11:41Z</dcterms:created>
  <dcterms:modified xsi:type="dcterms:W3CDTF">2024-12-20T22:09:08Z</dcterms:modified>
</cp:coreProperties>
</file>