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3accac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3accac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e3accac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516bc632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f516bc632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f516bc632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3accac58_3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3accac58_3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換 code</a:t>
            </a:r>
            <a:endParaRPr/>
          </a:p>
        </p:txBody>
      </p:sp>
      <p:sp>
        <p:nvSpPr>
          <p:cNvPr id="306" name="Google Shape;306;g5e3accac58_3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f516bc63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f516bc63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舉</a:t>
            </a:r>
            <a:r>
              <a:rPr lang="en-US"/>
              <a:t>數字的例子 參考投影片</a:t>
            </a:r>
            <a:endParaRPr/>
          </a:p>
        </p:txBody>
      </p:sp>
      <p:sp>
        <p:nvSpPr>
          <p:cNvPr id="344" name="Google Shape;344;g5f516bc632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516bc632_1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516bc632_1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舉數字的例子 參考投影片</a:t>
            </a:r>
            <a:endParaRPr/>
          </a:p>
        </p:txBody>
      </p:sp>
      <p:sp>
        <p:nvSpPr>
          <p:cNvPr id="381" name="Google Shape;381;g5f516bc632_1_4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f516bc632_1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f516bc632_1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舉數字的例子 參考投影片</a:t>
            </a:r>
            <a:endParaRPr/>
          </a:p>
        </p:txBody>
      </p:sp>
      <p:sp>
        <p:nvSpPr>
          <p:cNvPr id="434" name="Google Shape;434;g5f516bc632_1_5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516bc632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f516bc632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5f516bc632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e3accac58_3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e3accac58_3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5e3accac58_3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f516bc632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f516bc632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5f516bc632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f516bc632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f516bc632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5f516bc632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3accac58_3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e3accac58_3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e3accac58_3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e3accac58_3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5e3accac58_3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f516bc632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f516bc632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5f516bc632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f516bc632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5f516bc632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5f516bc632_0_3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f516bc632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f516bc632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5f516bc632_0_5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f516bc632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f516bc632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5f516bc632_0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f516bc6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f516bc6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5f516bc63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5f516bc632_1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5f516bc632_1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5f516bc632_1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f516bc632_1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f516bc632_1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不要講 embedding</a:t>
            </a:r>
            <a:endParaRPr/>
          </a:p>
        </p:txBody>
      </p:sp>
      <p:sp>
        <p:nvSpPr>
          <p:cNvPr id="1002" name="Google Shape;1002;g5f516bc632_1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5f516bc632_1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5f516bc632_1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5f516bc632_1_3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5e3accac58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g5e3accac58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f516bc632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5f516bc632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f516bc632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5f516bc632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f516bc632_1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g5f516bc632_1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5f516bc632_1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g5f516bc632_1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516bc632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解釋 mfcc 參考老師投影片</a:t>
            </a:r>
            <a:endParaRPr/>
          </a:p>
        </p:txBody>
      </p:sp>
      <p:sp>
        <p:nvSpPr>
          <p:cNvPr id="132" name="Google Shape;132;g5f516bc632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516bc632_1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解釋 mfcc 參考老師投影片</a:t>
            </a:r>
            <a:endParaRPr/>
          </a:p>
        </p:txBody>
      </p:sp>
      <p:sp>
        <p:nvSpPr>
          <p:cNvPr id="148" name="Google Shape;148;g5f516bc632_1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3accac58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每個東西在幹嘛</a:t>
            </a:r>
            <a:endParaRPr/>
          </a:p>
        </p:txBody>
      </p:sp>
      <p:sp>
        <p:nvSpPr>
          <p:cNvPr id="173" name="Google Shape;173;g5e3accac58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516bc632_1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每個東西在幹嘛</a:t>
            </a:r>
            <a:endParaRPr/>
          </a:p>
        </p:txBody>
      </p:sp>
      <p:sp>
        <p:nvSpPr>
          <p:cNvPr id="195" name="Google Shape;195;g5f516bc632_1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e3accac5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e3accac5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e3accac5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3accac58_3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e3accac58_3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wentieth Century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56"/>
              <a:buFont typeface="Noto Sans Symbols"/>
              <a:buNone/>
              <a:defRPr b="0" i="0" sz="32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84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7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92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12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3816261" y="-1766170"/>
            <a:ext cx="4559475" cy="1137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3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  <a:defRPr sz="4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6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5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894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  <a:defRPr/>
            </a:lvl1pPr>
            <a:lvl2pPr indent="-29146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Char char="◆"/>
              <a:defRPr/>
            </a:lvl2pPr>
            <a:lvl3pPr indent="-304038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Char char="⮚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5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8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wentieth Century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577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2"/>
              <a:buChar char="●"/>
              <a:defRPr sz="1900">
                <a:solidFill>
                  <a:schemeClr val="dk1"/>
                </a:solidFill>
              </a:defRPr>
            </a:lvl1pPr>
            <a:lvl2pPr indent="-2844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◆"/>
              <a:defRPr sz="1600">
                <a:solidFill>
                  <a:schemeClr val="dk1"/>
                </a:solidFill>
              </a:defRPr>
            </a:lvl2pPr>
            <a:lvl3pPr indent="-295656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56"/>
              <a:buChar char="⮚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7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92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724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24"/>
              <a:buFont typeface="Noto Sans Symbols"/>
              <a:buChar char="●"/>
              <a:defRPr b="0" i="0" sz="28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◆"/>
              <a:defRPr b="0" i="0" sz="24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24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⮚"/>
              <a:defRPr b="0" i="0" sz="20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308" y="6344800"/>
            <a:ext cx="2694574" cy="3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8935" y="75294"/>
            <a:ext cx="3582441" cy="398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9182" y="1640909"/>
            <a:ext cx="11373633" cy="45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724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24"/>
              <a:buFont typeface="Noto Sans Symbols"/>
              <a:buChar char="●"/>
              <a:defRPr b="0" i="0" sz="28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◆"/>
              <a:defRPr b="0" i="0" sz="24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24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320"/>
              <a:buFont typeface="Noto Sans Symbols"/>
              <a:buChar char="⮚"/>
              <a:defRPr b="0" i="0" sz="20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033348" y="6373368"/>
            <a:ext cx="11305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308" y="6344800"/>
            <a:ext cx="2694574" cy="3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8935" y="75294"/>
            <a:ext cx="3582441" cy="398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TkwWZXJuX9kAN5dsFuOuMurXiJFME4L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Alexander-H-Liu/End-to-end-ASR-Pytorch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tensorflow/addons" TargetMode="External"/><Relationship Id="rId4" Type="http://schemas.openxmlformats.org/officeDocument/2006/relationships/hyperlink" Target="https://github.com/WindQAQ" TargetMode="External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iscslp2018.org/images/T4_Towards%20end-to-end%20speech%20recognition.pdf" TargetMode="External"/><Relationship Id="rId4" Type="http://schemas.openxmlformats.org/officeDocument/2006/relationships/hyperlink" Target="http://speech.ee.ntu.edu.tw/courses.html" TargetMode="External"/><Relationship Id="rId5" Type="http://schemas.openxmlformats.org/officeDocument/2006/relationships/hyperlink" Target="http://speech.ee.ntu.edu.tw/~tlkagk/cours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hyperlink" Target="https://colab.research.google.com/drive/1t1B7IGaha881F2ZTVP-mZrpxeqed8hc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/>
              <a:t>語音辨識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98800" y="3705450"/>
            <a:ext cx="79944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ckwell"/>
                <a:ea typeface="Rockwell"/>
                <a:cs typeface="Rockwell"/>
                <a:sym typeface="Rockwell"/>
              </a:rPr>
              <a:t>Automatic Speech Recognition (ASR)</a:t>
            </a:r>
            <a:endParaRPr sz="3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703250" y="4923100"/>
            <a:ext cx="87855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ckwell"/>
                <a:ea typeface="Rockwell"/>
                <a:cs typeface="Rockwell"/>
                <a:sym typeface="Rockwell"/>
              </a:rPr>
              <a:t>講者：宋子維          WindQAQ@GitHub</a:t>
            </a:r>
            <a:endParaRPr sz="3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Attention-based Encoder-Decoder Model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09175" y="1640904"/>
            <a:ext cx="11373600" cy="26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spcBef>
                <a:spcPts val="100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Encoder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將 input speech/acoustic features </a:t>
            </a:r>
            <a:r>
              <a:rPr lang="en-US"/>
              <a:t>轉換成更有用的訊息</a:t>
            </a:r>
            <a:endParaRPr/>
          </a:p>
          <a:p>
            <a:pPr indent="-294894" lvl="0" marL="457200" rtl="0" algn="l"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Attention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找出預測值和哪些 acoustic features 相關</a:t>
            </a:r>
            <a:endParaRPr/>
          </a:p>
          <a:p>
            <a:pPr indent="-294894" lvl="0" marL="457200" rtl="0" algn="l"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Decoder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利用之前的預測值，輸出當下的預測值</a:t>
            </a:r>
            <a:endParaRPr/>
          </a:p>
        </p:txBody>
      </p:sp>
      <p:sp>
        <p:nvSpPr>
          <p:cNvPr id="255" name="Google Shape;255;p24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3" y="4368175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3099113" y="4451775"/>
            <a:ext cx="1920900" cy="698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Encoder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797363" y="5835950"/>
            <a:ext cx="1920900" cy="69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6358988" y="4451775"/>
            <a:ext cx="1920900" cy="6984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3588" y="5184500"/>
            <a:ext cx="248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8970038" y="4543425"/>
            <a:ext cx="2807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Output Sequence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62" name="Google Shape;262;p24"/>
          <p:cNvCxnSpPr>
            <a:stCxn id="257" idx="2"/>
            <a:endCxn id="258" idx="1"/>
          </p:cNvCxnSpPr>
          <p:nvPr/>
        </p:nvCxnSpPr>
        <p:spPr>
          <a:xfrm flipH="1" rot="-5400000">
            <a:off x="3910913" y="5298825"/>
            <a:ext cx="1035000" cy="737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24"/>
          <p:cNvCxnSpPr>
            <a:stCxn id="258" idx="0"/>
            <a:endCxn id="259" idx="1"/>
          </p:cNvCxnSpPr>
          <p:nvPr/>
        </p:nvCxnSpPr>
        <p:spPr>
          <a:xfrm rot="-5400000">
            <a:off x="5540913" y="5017850"/>
            <a:ext cx="1035000" cy="601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4" name="Google Shape;264;p24"/>
          <p:cNvCxnSpPr>
            <a:stCxn id="258" idx="3"/>
            <a:endCxn id="259" idx="2"/>
          </p:cNvCxnSpPr>
          <p:nvPr/>
        </p:nvCxnSpPr>
        <p:spPr>
          <a:xfrm flipH="1" rot="10800000">
            <a:off x="6718263" y="5150150"/>
            <a:ext cx="601200" cy="1035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p24"/>
          <p:cNvCxnSpPr>
            <a:stCxn id="256" idx="3"/>
            <a:endCxn id="257" idx="1"/>
          </p:cNvCxnSpPr>
          <p:nvPr/>
        </p:nvCxnSpPr>
        <p:spPr>
          <a:xfrm>
            <a:off x="2190063" y="4796800"/>
            <a:ext cx="9090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>
            <a:stCxn id="259" idx="3"/>
            <a:endCxn id="261" idx="1"/>
          </p:cNvCxnSpPr>
          <p:nvPr/>
        </p:nvCxnSpPr>
        <p:spPr>
          <a:xfrm>
            <a:off x="8279888" y="4800975"/>
            <a:ext cx="69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50" y="52800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</a:t>
            </a:r>
            <a:endParaRPr/>
          </a:p>
        </p:txBody>
      </p:sp>
      <p:sp>
        <p:nvSpPr>
          <p:cNvPr id="274" name="Google Shape;274;p25"/>
          <p:cNvSpPr/>
          <p:nvPr>
            <p:ph idx="12" type="sldNum"/>
          </p:nvPr>
        </p:nvSpPr>
        <p:spPr>
          <a:xfrm>
            <a:off x="1110579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325825" y="5481975"/>
            <a:ext cx="248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102915" y="4613825"/>
            <a:ext cx="292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Acoustic Features x 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3351213" y="4688525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4265238" y="4688525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3351225" y="23669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4265250" y="23669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2645757" y="3284314"/>
            <a:ext cx="2825100" cy="8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Encoder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13738" y="4567925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83" name="Google Shape;283;p25"/>
          <p:cNvCxnSpPr>
            <a:stCxn id="277" idx="0"/>
          </p:cNvCxnSpPr>
          <p:nvPr/>
        </p:nvCxnSpPr>
        <p:spPr>
          <a:xfrm rot="10800000">
            <a:off x="3576963" y="41542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/>
          <p:nvPr/>
        </p:nvCxnSpPr>
        <p:spPr>
          <a:xfrm rot="10800000">
            <a:off x="4490988" y="41542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5"/>
          <p:cNvSpPr txBox="1"/>
          <p:nvPr/>
        </p:nvSpPr>
        <p:spPr>
          <a:xfrm>
            <a:off x="3804313" y="2199125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 rot="10800000">
            <a:off x="3573050" y="27375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5"/>
          <p:cNvCxnSpPr/>
          <p:nvPr/>
        </p:nvCxnSpPr>
        <p:spPr>
          <a:xfrm rot="10800000">
            <a:off x="4487075" y="27375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5"/>
          <p:cNvSpPr txBox="1"/>
          <p:nvPr/>
        </p:nvSpPr>
        <p:spPr>
          <a:xfrm>
            <a:off x="102915" y="2292250"/>
            <a:ext cx="292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Encoder Outputs h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89" name="Google Shape;289;p25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290" name="Google Shape;29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5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4" name="Google Shape;294;p25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5" name="Google Shape;295;p25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296" name="Google Shape;296;p25"/>
            <p:cNvCxnSpPr>
              <a:stCxn id="291" idx="2"/>
              <a:endCxn id="292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97" name="Google Shape;297;p25"/>
            <p:cNvCxnSpPr>
              <a:stCxn id="292" idx="0"/>
              <a:endCxn id="293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98" name="Google Shape;298;p25"/>
            <p:cNvCxnSpPr>
              <a:stCxn id="292" idx="3"/>
              <a:endCxn id="293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99" name="Google Shape;299;p25"/>
            <p:cNvCxnSpPr>
              <a:stCxn id="290" idx="3"/>
              <a:endCxn id="291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5"/>
            <p:cNvCxnSpPr>
              <a:stCxn id="293" idx="3"/>
              <a:endCxn id="295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1" name="Google Shape;301;p25"/>
          <p:cNvSpPr/>
          <p:nvPr/>
        </p:nvSpPr>
        <p:spPr>
          <a:xfrm>
            <a:off x="4252150" y="297075"/>
            <a:ext cx="3207900" cy="99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5837500" y="1961825"/>
            <a:ext cx="5846100" cy="24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Encoder encodes acoustic feature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/>
              <a:t>提取更厲害的 feature 出來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Encoder 裡面是什麼呢？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/>
              <a:t>雙向的 LSTM 捕捉前後文資訊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50" y="52800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</a:t>
            </a:r>
            <a:endParaRPr/>
          </a:p>
        </p:txBody>
      </p:sp>
      <p:sp>
        <p:nvSpPr>
          <p:cNvPr id="310" name="Google Shape;310;p26"/>
          <p:cNvSpPr/>
          <p:nvPr>
            <p:ph idx="12" type="sldNum"/>
          </p:nvPr>
        </p:nvSpPr>
        <p:spPr>
          <a:xfrm>
            <a:off x="1110579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325825" y="5481975"/>
            <a:ext cx="248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102915" y="4613825"/>
            <a:ext cx="292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Acoustic Features x 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3351213" y="4688525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4265238" y="4688525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351225" y="23669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4265250" y="23669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645757" y="3284314"/>
            <a:ext cx="2825100" cy="8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Encoder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3813738" y="4567925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19" name="Google Shape;319;p26"/>
          <p:cNvCxnSpPr>
            <a:stCxn id="313" idx="0"/>
          </p:cNvCxnSpPr>
          <p:nvPr/>
        </p:nvCxnSpPr>
        <p:spPr>
          <a:xfrm rot="10800000">
            <a:off x="3576963" y="41542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6"/>
          <p:cNvCxnSpPr/>
          <p:nvPr/>
        </p:nvCxnSpPr>
        <p:spPr>
          <a:xfrm rot="10800000">
            <a:off x="4490988" y="41542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6"/>
          <p:cNvSpPr txBox="1"/>
          <p:nvPr/>
        </p:nvSpPr>
        <p:spPr>
          <a:xfrm>
            <a:off x="3804313" y="2199125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22" name="Google Shape;322;p26"/>
          <p:cNvCxnSpPr/>
          <p:nvPr/>
        </p:nvCxnSpPr>
        <p:spPr>
          <a:xfrm rot="10800000">
            <a:off x="3573050" y="27375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6"/>
          <p:cNvCxnSpPr/>
          <p:nvPr/>
        </p:nvCxnSpPr>
        <p:spPr>
          <a:xfrm rot="10800000">
            <a:off x="4487075" y="2737525"/>
            <a:ext cx="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6"/>
          <p:cNvSpPr txBox="1"/>
          <p:nvPr/>
        </p:nvSpPr>
        <p:spPr>
          <a:xfrm>
            <a:off x="102915" y="2292250"/>
            <a:ext cx="292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326" name="Google Shape;32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6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</a:t>
              </a: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0" name="Google Shape;330;p26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32" name="Google Shape;332;p26"/>
            <p:cNvCxnSpPr>
              <a:stCxn id="327" idx="2"/>
              <a:endCxn id="328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33" name="Google Shape;333;p26"/>
            <p:cNvCxnSpPr>
              <a:stCxn id="328" idx="0"/>
              <a:endCxn id="329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334" name="Google Shape;334;p26"/>
            <p:cNvCxnSpPr>
              <a:stCxn id="328" idx="3"/>
              <a:endCxn id="329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35" name="Google Shape;335;p26"/>
            <p:cNvCxnSpPr>
              <a:stCxn id="326" idx="3"/>
              <a:endCxn id="327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6"/>
            <p:cNvCxnSpPr>
              <a:stCxn id="329" idx="3"/>
              <a:endCxn id="331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7" name="Google Shape;337;p26"/>
          <p:cNvSpPr/>
          <p:nvPr/>
        </p:nvSpPr>
        <p:spPr>
          <a:xfrm>
            <a:off x="4252150" y="297075"/>
            <a:ext cx="3207900" cy="99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26"/>
          <p:cNvCxnSpPr/>
          <p:nvPr/>
        </p:nvCxnSpPr>
        <p:spPr>
          <a:xfrm flipH="1" rot="10800000">
            <a:off x="5470850" y="3076225"/>
            <a:ext cx="286500" cy="1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5484550" y="4157500"/>
            <a:ext cx="300900" cy="4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40" name="Google Shape;3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50" y="3059300"/>
            <a:ext cx="6305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347" name="Google Shape;347;p2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349" name="Google Shape;34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55" name="Google Shape;355;p27"/>
            <p:cNvCxnSpPr>
              <a:stCxn id="350" idx="2"/>
              <a:endCxn id="351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6" name="Google Shape;356;p27"/>
            <p:cNvCxnSpPr>
              <a:stCxn id="351" idx="0"/>
              <a:endCxn id="352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357" name="Google Shape;357;p27"/>
            <p:cNvCxnSpPr>
              <a:stCxn id="351" idx="3"/>
              <a:endCxn id="352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8" name="Google Shape;358;p27"/>
            <p:cNvCxnSpPr>
              <a:stCxn id="349" idx="3"/>
              <a:endCxn id="350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27"/>
            <p:cNvCxnSpPr>
              <a:stCxn id="352" idx="3"/>
              <a:endCxn id="354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60" name="Google Shape;360;p27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7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7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7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7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70" name="Google Shape;370;p27"/>
          <p:cNvCxnSpPr>
            <a:stCxn id="364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7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7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7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7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75" name="Google Shape;375;p27"/>
          <p:cNvCxnSpPr/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7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5108200" y="2277275"/>
            <a:ext cx="7141500" cy="26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Attention 是什麼呢？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拿 decoder </a:t>
            </a:r>
            <a:r>
              <a:rPr lang="en-US" sz="2000"/>
              <a:t>吐的東西 s</a:t>
            </a:r>
            <a:r>
              <a:rPr baseline="-25000" lang="en-US" sz="2000"/>
              <a:t>i</a:t>
            </a:r>
            <a:r>
              <a:rPr lang="en-US" sz="2000"/>
              <a:t> 對 encoder outputs h 做一些事情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算出 s</a:t>
            </a:r>
            <a:r>
              <a:rPr baseline="-25000" lang="en-US" sz="2000"/>
              <a:t>i</a:t>
            </a:r>
            <a:r>
              <a:rPr lang="en-US" sz="2000"/>
              <a:t> 對哪個 h 比較有感覺 (score)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把 score 變成機率分布 (加起來為 1)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算出一個對 h 加權後的向量 c</a:t>
            </a:r>
            <a:r>
              <a:rPr baseline="-25000" lang="en-US" sz="2000"/>
              <a:t>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具體上要怎麼做呢？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384" name="Google Shape;384;p2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28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386" name="Google Shape;38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8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0" name="Google Shape;390;p28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1" name="Google Shape;391;p28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92" name="Google Shape;392;p28"/>
            <p:cNvCxnSpPr>
              <a:stCxn id="387" idx="2"/>
              <a:endCxn id="388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93" name="Google Shape;393;p28"/>
            <p:cNvCxnSpPr>
              <a:stCxn id="388" idx="0"/>
              <a:endCxn id="389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394" name="Google Shape;394;p28"/>
            <p:cNvCxnSpPr>
              <a:stCxn id="388" idx="3"/>
              <a:endCxn id="389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95" name="Google Shape;395;p28"/>
            <p:cNvCxnSpPr>
              <a:stCxn id="386" idx="3"/>
              <a:endCxn id="387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8"/>
            <p:cNvCxnSpPr>
              <a:stCxn id="389" idx="3"/>
              <a:endCxn id="391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97" name="Google Shape;397;p28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8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8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8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8"/>
          <p:cNvSpPr/>
          <p:nvPr/>
        </p:nvSpPr>
        <p:spPr>
          <a:xfrm>
            <a:off x="212405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3649550" y="420178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322550" y="4079875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288680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05" name="Google Shape;405;p28"/>
          <p:cNvCxnSpPr>
            <a:stCxn id="401" idx="0"/>
          </p:cNvCxnSpPr>
          <p:nvPr/>
        </p:nvCxnSpPr>
        <p:spPr>
          <a:xfrm rot="10800000">
            <a:off x="2349800" y="37336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8"/>
          <p:cNvCxnSpPr/>
          <p:nvPr/>
        </p:nvCxnSpPr>
        <p:spPr>
          <a:xfrm rot="10800000">
            <a:off x="2349800" y="2876400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8"/>
          <p:cNvSpPr/>
          <p:nvPr/>
        </p:nvSpPr>
        <p:spPr>
          <a:xfrm>
            <a:off x="2058650" y="2529075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4929550" y="3989463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9" name="Google Shape;4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36" y="4894826"/>
            <a:ext cx="1655635" cy="7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2080988" y="561042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你    好    呀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23791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287567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33722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8"/>
          <p:cNvCxnSpPr>
            <a:stCxn id="411" idx="0"/>
            <a:endCxn id="401" idx="2"/>
          </p:cNvCxnSpPr>
          <p:nvPr/>
        </p:nvCxnSpPr>
        <p:spPr>
          <a:xfrm rot="10800000">
            <a:off x="2349875" y="4566150"/>
            <a:ext cx="2550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8"/>
          <p:cNvCxnSpPr>
            <a:stCxn id="412" idx="0"/>
            <a:endCxn id="404" idx="2"/>
          </p:cNvCxnSpPr>
          <p:nvPr/>
        </p:nvCxnSpPr>
        <p:spPr>
          <a:xfrm flipH="1" rot="10800000">
            <a:off x="3101425" y="4566150"/>
            <a:ext cx="111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8"/>
          <p:cNvCxnSpPr>
            <a:stCxn id="413" idx="0"/>
            <a:endCxn id="402" idx="2"/>
          </p:cNvCxnSpPr>
          <p:nvPr/>
        </p:nvCxnSpPr>
        <p:spPr>
          <a:xfrm flipH="1" rot="10800000">
            <a:off x="3597975" y="4567350"/>
            <a:ext cx="2772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8"/>
          <p:cNvSpPr/>
          <p:nvPr/>
        </p:nvSpPr>
        <p:spPr>
          <a:xfrm>
            <a:off x="1993404" y="3343913"/>
            <a:ext cx="712800" cy="40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score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18" name="Google Shape;418;p28"/>
          <p:cNvCxnSpPr/>
          <p:nvPr/>
        </p:nvCxnSpPr>
        <p:spPr>
          <a:xfrm rot="10800000">
            <a:off x="3112550" y="37336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/>
          <p:nvPr/>
        </p:nvCxnSpPr>
        <p:spPr>
          <a:xfrm rot="10800000">
            <a:off x="3112550" y="2876400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8"/>
          <p:cNvSpPr/>
          <p:nvPr/>
        </p:nvSpPr>
        <p:spPr>
          <a:xfrm>
            <a:off x="2821400" y="252907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2756154" y="3343913"/>
            <a:ext cx="712800" cy="40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score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22" name="Google Shape;422;p28"/>
          <p:cNvCxnSpPr/>
          <p:nvPr/>
        </p:nvCxnSpPr>
        <p:spPr>
          <a:xfrm rot="10800000">
            <a:off x="3893125" y="37336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8"/>
          <p:cNvCxnSpPr/>
          <p:nvPr/>
        </p:nvCxnSpPr>
        <p:spPr>
          <a:xfrm rot="10800000">
            <a:off x="3893125" y="2876400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8"/>
          <p:cNvSpPr/>
          <p:nvPr/>
        </p:nvSpPr>
        <p:spPr>
          <a:xfrm>
            <a:off x="3601975" y="252907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3536729" y="3343913"/>
            <a:ext cx="712800" cy="40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score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26" name="Google Shape;426;p28"/>
          <p:cNvCxnSpPr>
            <a:stCxn id="408" idx="1"/>
            <a:endCxn id="425" idx="2"/>
          </p:cNvCxnSpPr>
          <p:nvPr/>
        </p:nvCxnSpPr>
        <p:spPr>
          <a:xfrm rot="10800000">
            <a:off x="3893050" y="3751413"/>
            <a:ext cx="1036500" cy="42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28"/>
          <p:cNvCxnSpPr>
            <a:stCxn id="408" idx="1"/>
            <a:endCxn id="421" idx="2"/>
          </p:cNvCxnSpPr>
          <p:nvPr/>
        </p:nvCxnSpPr>
        <p:spPr>
          <a:xfrm rot="10800000">
            <a:off x="3112450" y="3751413"/>
            <a:ext cx="1817100" cy="42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28"/>
          <p:cNvCxnSpPr>
            <a:stCxn id="408" idx="1"/>
            <a:endCxn id="417" idx="2"/>
          </p:cNvCxnSpPr>
          <p:nvPr/>
        </p:nvCxnSpPr>
        <p:spPr>
          <a:xfrm rot="10800000">
            <a:off x="2349850" y="3751413"/>
            <a:ext cx="2579700" cy="42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9" name="Google Shape;429;p28"/>
          <p:cNvSpPr txBox="1"/>
          <p:nvPr>
            <p:ph idx="1" type="body"/>
          </p:nvPr>
        </p:nvSpPr>
        <p:spPr>
          <a:xfrm>
            <a:off x="6025500" y="2261825"/>
            <a:ext cx="5785500" cy="29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拿 decoder 吐的東西 s</a:t>
            </a:r>
            <a:r>
              <a:rPr baseline="-25000" lang="en-US" sz="2000"/>
              <a:t>i</a:t>
            </a:r>
            <a:r>
              <a:rPr lang="en-US" sz="2000"/>
              <a:t> 對 encoder outputs h 做一些事情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算出 s</a:t>
            </a:r>
            <a:r>
              <a:rPr baseline="-25000" lang="en-US" sz="2000"/>
              <a:t>i</a:t>
            </a:r>
            <a:r>
              <a:rPr lang="en-US" sz="2000"/>
              <a:t> 對哪個 h 比較有感覺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score </a:t>
            </a:r>
            <a:r>
              <a:rPr lang="en-US" sz="2000"/>
              <a:t>可以是兩向量的內積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但因為向量的維度不一樣，通常會過個非線性的轉換讓他們維度變成一樣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e_{i,t} = \text{score}(s_i, h_t)" id="430" name="Google Shape;430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887" y="5150000"/>
            <a:ext cx="4561398" cy="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437" name="Google Shape;437;p2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8" name="Google Shape;438;p29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439" name="Google Shape;43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29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3" name="Google Shape;443;p29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4" name="Google Shape;444;p29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445" name="Google Shape;445;p29"/>
            <p:cNvCxnSpPr>
              <a:stCxn id="440" idx="2"/>
              <a:endCxn id="441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6" name="Google Shape;446;p29"/>
            <p:cNvCxnSpPr>
              <a:stCxn id="441" idx="0"/>
              <a:endCxn id="442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447" name="Google Shape;447;p29"/>
            <p:cNvCxnSpPr>
              <a:stCxn id="441" idx="3"/>
              <a:endCxn id="442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8" name="Google Shape;448;p29"/>
            <p:cNvCxnSpPr>
              <a:stCxn id="439" idx="3"/>
              <a:endCxn id="440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9" name="Google Shape;449;p29"/>
            <p:cNvCxnSpPr>
              <a:stCxn id="442" idx="3"/>
              <a:endCxn id="444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50" name="Google Shape;450;p29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9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9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9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9"/>
          <p:cNvSpPr/>
          <p:nvPr/>
        </p:nvSpPr>
        <p:spPr>
          <a:xfrm>
            <a:off x="212405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3649550" y="420178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6" name="Google Shape;456;p29"/>
          <p:cNvSpPr txBox="1"/>
          <p:nvPr/>
        </p:nvSpPr>
        <p:spPr>
          <a:xfrm>
            <a:off x="322550" y="4079875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288680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2091350" y="3671763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4929550" y="3989463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60" name="Google Shape;4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36" y="4894826"/>
            <a:ext cx="1655635" cy="7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9"/>
          <p:cNvSpPr txBox="1"/>
          <p:nvPr/>
        </p:nvSpPr>
        <p:spPr>
          <a:xfrm>
            <a:off x="2080988" y="561042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你    好    呀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23791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87567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3722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29"/>
          <p:cNvCxnSpPr>
            <a:stCxn id="462" idx="0"/>
            <a:endCxn id="454" idx="2"/>
          </p:cNvCxnSpPr>
          <p:nvPr/>
        </p:nvCxnSpPr>
        <p:spPr>
          <a:xfrm rot="10800000">
            <a:off x="2349875" y="4566150"/>
            <a:ext cx="2550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9"/>
          <p:cNvCxnSpPr>
            <a:stCxn id="463" idx="0"/>
            <a:endCxn id="457" idx="2"/>
          </p:cNvCxnSpPr>
          <p:nvPr/>
        </p:nvCxnSpPr>
        <p:spPr>
          <a:xfrm flipH="1" rot="10800000">
            <a:off x="3101425" y="4566150"/>
            <a:ext cx="111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9"/>
          <p:cNvCxnSpPr>
            <a:stCxn id="464" idx="0"/>
            <a:endCxn id="455" idx="2"/>
          </p:cNvCxnSpPr>
          <p:nvPr/>
        </p:nvCxnSpPr>
        <p:spPr>
          <a:xfrm flipH="1" rot="10800000">
            <a:off x="3597975" y="4567350"/>
            <a:ext cx="2772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9"/>
          <p:cNvSpPr/>
          <p:nvPr/>
        </p:nvSpPr>
        <p:spPr>
          <a:xfrm>
            <a:off x="2821400" y="3670438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584150" y="3672050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0" name="Google Shape;470;p29"/>
          <p:cNvSpPr txBox="1"/>
          <p:nvPr>
            <p:ph idx="1" type="body"/>
          </p:nvPr>
        </p:nvSpPr>
        <p:spPr>
          <a:xfrm>
            <a:off x="6025500" y="2261825"/>
            <a:ext cx="5785500" cy="29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把 score 變成機率分布 (加起來為 1)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最常用的方式是經過 softmax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\alpha_{i,t} = \frac{\exp(e_{i,t})}{\sum_{t'=1}^T \exp(e_{i,t'})}" id="471" name="Google Shape;471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700" y="3831175"/>
            <a:ext cx="4576576" cy="1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29"/>
          <p:cNvCxnSpPr>
            <a:stCxn id="454" idx="0"/>
            <a:endCxn id="458" idx="2"/>
          </p:cNvCxnSpPr>
          <p:nvPr/>
        </p:nvCxnSpPr>
        <p:spPr>
          <a:xfrm rot="10800000">
            <a:off x="2349800" y="4037563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9"/>
          <p:cNvCxnSpPr>
            <a:stCxn id="457" idx="0"/>
            <a:endCxn id="468" idx="2"/>
          </p:cNvCxnSpPr>
          <p:nvPr/>
        </p:nvCxnSpPr>
        <p:spPr>
          <a:xfrm rot="10800000">
            <a:off x="3112550" y="4036063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9"/>
          <p:cNvCxnSpPr>
            <a:stCxn id="455" idx="0"/>
            <a:endCxn id="469" idx="2"/>
          </p:cNvCxnSpPr>
          <p:nvPr/>
        </p:nvCxnSpPr>
        <p:spPr>
          <a:xfrm rot="10800000">
            <a:off x="3875300" y="4037688"/>
            <a:ext cx="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9"/>
          <p:cNvCxnSpPr>
            <a:stCxn id="468" idx="0"/>
            <a:endCxn id="476" idx="2"/>
          </p:cNvCxnSpPr>
          <p:nvPr/>
        </p:nvCxnSpPr>
        <p:spPr>
          <a:xfrm rot="10800000">
            <a:off x="3112550" y="3426538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9"/>
          <p:cNvSpPr/>
          <p:nvPr/>
        </p:nvSpPr>
        <p:spPr>
          <a:xfrm>
            <a:off x="2090601" y="3019188"/>
            <a:ext cx="2043900" cy="40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softmax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2091350" y="2417425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2821400" y="241742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3584150" y="242007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80" name="Google Shape;480;p29"/>
          <p:cNvCxnSpPr>
            <a:stCxn id="476" idx="0"/>
            <a:endCxn id="478" idx="2"/>
          </p:cNvCxnSpPr>
          <p:nvPr/>
        </p:nvCxnSpPr>
        <p:spPr>
          <a:xfrm rot="10800000">
            <a:off x="3112551" y="27830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29"/>
          <p:cNvSpPr txBox="1"/>
          <p:nvPr/>
        </p:nvSpPr>
        <p:spPr>
          <a:xfrm>
            <a:off x="2091350" y="2005588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0.5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854100" y="2005588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0.5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3616850" y="2002763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0.0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484" name="Google Shape;484;p29"/>
          <p:cNvCxnSpPr/>
          <p:nvPr/>
        </p:nvCxnSpPr>
        <p:spPr>
          <a:xfrm rot="10800000">
            <a:off x="2333450" y="3415525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9"/>
          <p:cNvCxnSpPr/>
          <p:nvPr/>
        </p:nvCxnSpPr>
        <p:spPr>
          <a:xfrm rot="10800000">
            <a:off x="3875300" y="3415525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9"/>
          <p:cNvCxnSpPr/>
          <p:nvPr/>
        </p:nvCxnSpPr>
        <p:spPr>
          <a:xfrm rot="10800000">
            <a:off x="2333451" y="27830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9"/>
          <p:cNvCxnSpPr/>
          <p:nvPr/>
        </p:nvCxnSpPr>
        <p:spPr>
          <a:xfrm rot="10800000">
            <a:off x="3875301" y="2787263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9"/>
          <p:cNvCxnSpPr/>
          <p:nvPr/>
        </p:nvCxnSpPr>
        <p:spPr>
          <a:xfrm rot="10800000">
            <a:off x="3569751" y="32402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495" name="Google Shape;495;p3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6" name="Google Shape;496;p30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497" name="Google Shape;49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p30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1" name="Google Shape;501;p30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2" name="Google Shape;502;p30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503" name="Google Shape;503;p30"/>
            <p:cNvCxnSpPr>
              <a:stCxn id="498" idx="2"/>
              <a:endCxn id="499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04" name="Google Shape;504;p30"/>
            <p:cNvCxnSpPr>
              <a:stCxn id="499" idx="0"/>
              <a:endCxn id="500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505" name="Google Shape;505;p30"/>
            <p:cNvCxnSpPr>
              <a:stCxn id="499" idx="3"/>
              <a:endCxn id="500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06" name="Google Shape;506;p30"/>
            <p:cNvCxnSpPr>
              <a:stCxn id="497" idx="3"/>
              <a:endCxn id="498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7" name="Google Shape;507;p30"/>
            <p:cNvCxnSpPr>
              <a:stCxn id="500" idx="3"/>
              <a:endCxn id="502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508" name="Google Shape;508;p30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0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0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0"/>
          <p:cNvSpPr txBox="1"/>
          <p:nvPr>
            <p:ph idx="1" type="body"/>
          </p:nvPr>
        </p:nvSpPr>
        <p:spPr>
          <a:xfrm>
            <a:off x="5841975" y="2299475"/>
            <a:ext cx="7141500" cy="6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算出</a:t>
            </a:r>
            <a:r>
              <a:rPr lang="en-US" sz="2000"/>
              <a:t>一個對 h 加權後的向量 c</a:t>
            </a:r>
            <a:r>
              <a:rPr baseline="-25000" lang="en-US" sz="2000"/>
              <a:t>i</a:t>
            </a:r>
            <a:endParaRPr sz="2000"/>
          </a:p>
        </p:txBody>
      </p:sp>
      <p:pic>
        <p:nvPicPr>
          <p:cNvPr descr="c_i = \displaystyle\sum_{t=1}^T \alpha_{i,t} h_t" id="513" name="Google Shape;513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238" y="3032288"/>
            <a:ext cx="3130550" cy="15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0"/>
          <p:cNvSpPr/>
          <p:nvPr/>
        </p:nvSpPr>
        <p:spPr>
          <a:xfrm>
            <a:off x="212405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3649550" y="420178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6" name="Google Shape;516;p30"/>
          <p:cNvSpPr txBox="1"/>
          <p:nvPr/>
        </p:nvSpPr>
        <p:spPr>
          <a:xfrm>
            <a:off x="322550" y="4079875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2886800" y="42004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2091350" y="3671763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4929550" y="3989463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20" name="Google Shape;5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36" y="4894826"/>
            <a:ext cx="1655635" cy="7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0"/>
          <p:cNvSpPr txBox="1"/>
          <p:nvPr/>
        </p:nvSpPr>
        <p:spPr>
          <a:xfrm>
            <a:off x="2080988" y="561042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你    好    呀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23791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287567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3372225" y="4981950"/>
            <a:ext cx="4515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30"/>
          <p:cNvCxnSpPr>
            <a:stCxn id="522" idx="0"/>
            <a:endCxn id="514" idx="2"/>
          </p:cNvCxnSpPr>
          <p:nvPr/>
        </p:nvCxnSpPr>
        <p:spPr>
          <a:xfrm rot="10800000">
            <a:off x="2349875" y="4566150"/>
            <a:ext cx="2550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0"/>
          <p:cNvCxnSpPr>
            <a:stCxn id="523" idx="0"/>
            <a:endCxn id="517" idx="2"/>
          </p:cNvCxnSpPr>
          <p:nvPr/>
        </p:nvCxnSpPr>
        <p:spPr>
          <a:xfrm flipH="1" rot="10800000">
            <a:off x="3101425" y="4566150"/>
            <a:ext cx="111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0"/>
          <p:cNvCxnSpPr>
            <a:stCxn id="524" idx="0"/>
            <a:endCxn id="515" idx="2"/>
          </p:cNvCxnSpPr>
          <p:nvPr/>
        </p:nvCxnSpPr>
        <p:spPr>
          <a:xfrm flipH="1" rot="10800000">
            <a:off x="3597975" y="4567350"/>
            <a:ext cx="2772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0"/>
          <p:cNvSpPr/>
          <p:nvPr/>
        </p:nvSpPr>
        <p:spPr>
          <a:xfrm>
            <a:off x="2821400" y="3670438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3584150" y="3672050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30" name="Google Shape;530;p30"/>
          <p:cNvCxnSpPr>
            <a:stCxn id="514" idx="0"/>
            <a:endCxn id="518" idx="2"/>
          </p:cNvCxnSpPr>
          <p:nvPr/>
        </p:nvCxnSpPr>
        <p:spPr>
          <a:xfrm rot="10800000">
            <a:off x="2349800" y="4037563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0"/>
          <p:cNvCxnSpPr>
            <a:stCxn id="517" idx="0"/>
            <a:endCxn id="528" idx="2"/>
          </p:cNvCxnSpPr>
          <p:nvPr/>
        </p:nvCxnSpPr>
        <p:spPr>
          <a:xfrm rot="10800000">
            <a:off x="3112550" y="4036063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0"/>
          <p:cNvCxnSpPr>
            <a:stCxn id="515" idx="0"/>
            <a:endCxn id="529" idx="2"/>
          </p:cNvCxnSpPr>
          <p:nvPr/>
        </p:nvCxnSpPr>
        <p:spPr>
          <a:xfrm rot="10800000">
            <a:off x="3875300" y="4037688"/>
            <a:ext cx="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0"/>
          <p:cNvCxnSpPr>
            <a:stCxn id="528" idx="0"/>
            <a:endCxn id="534" idx="2"/>
          </p:cNvCxnSpPr>
          <p:nvPr/>
        </p:nvCxnSpPr>
        <p:spPr>
          <a:xfrm rot="10800000">
            <a:off x="3112550" y="3426538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0"/>
          <p:cNvSpPr/>
          <p:nvPr/>
        </p:nvSpPr>
        <p:spPr>
          <a:xfrm>
            <a:off x="2090601" y="3019188"/>
            <a:ext cx="2043900" cy="40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softmax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2091350" y="2417425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2821400" y="241742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3584150" y="2420075"/>
            <a:ext cx="5823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α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i,3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38" name="Google Shape;538;p30"/>
          <p:cNvCxnSpPr>
            <a:stCxn id="534" idx="0"/>
            <a:endCxn id="536" idx="2"/>
          </p:cNvCxnSpPr>
          <p:nvPr/>
        </p:nvCxnSpPr>
        <p:spPr>
          <a:xfrm rot="10800000">
            <a:off x="3112551" y="27830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0"/>
          <p:cNvSpPr txBox="1"/>
          <p:nvPr/>
        </p:nvSpPr>
        <p:spPr>
          <a:xfrm>
            <a:off x="2091350" y="2005588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0.5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2854100" y="2005588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0.5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3616850" y="2002763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0.0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42" name="Google Shape;542;p30"/>
          <p:cNvCxnSpPr/>
          <p:nvPr/>
        </p:nvCxnSpPr>
        <p:spPr>
          <a:xfrm rot="10800000">
            <a:off x="2333450" y="3415525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0"/>
          <p:cNvCxnSpPr/>
          <p:nvPr/>
        </p:nvCxnSpPr>
        <p:spPr>
          <a:xfrm rot="10800000">
            <a:off x="3875300" y="3415525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0"/>
          <p:cNvCxnSpPr/>
          <p:nvPr/>
        </p:nvCxnSpPr>
        <p:spPr>
          <a:xfrm rot="10800000">
            <a:off x="2333451" y="27830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0"/>
          <p:cNvCxnSpPr/>
          <p:nvPr/>
        </p:nvCxnSpPr>
        <p:spPr>
          <a:xfrm rot="10800000">
            <a:off x="3875301" y="2787263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0"/>
          <p:cNvCxnSpPr/>
          <p:nvPr/>
        </p:nvCxnSpPr>
        <p:spPr>
          <a:xfrm rot="10800000">
            <a:off x="3569751" y="3240288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0"/>
          <p:cNvSpPr/>
          <p:nvPr/>
        </p:nvSpPr>
        <p:spPr>
          <a:xfrm>
            <a:off x="2854100" y="1552225"/>
            <a:ext cx="5169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48" name="Google Shape;548;p30"/>
          <p:cNvCxnSpPr>
            <a:stCxn id="539" idx="0"/>
            <a:endCxn id="547" idx="2"/>
          </p:cNvCxnSpPr>
          <p:nvPr/>
        </p:nvCxnSpPr>
        <p:spPr>
          <a:xfrm flipH="1" rot="10800000">
            <a:off x="2349800" y="1917988"/>
            <a:ext cx="762900" cy="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0"/>
          <p:cNvCxnSpPr>
            <a:stCxn id="547" idx="2"/>
            <a:endCxn id="540" idx="0"/>
          </p:cNvCxnSpPr>
          <p:nvPr/>
        </p:nvCxnSpPr>
        <p:spPr>
          <a:xfrm>
            <a:off x="3112550" y="1917925"/>
            <a:ext cx="0" cy="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0"/>
          <p:cNvCxnSpPr>
            <a:stCxn id="541" idx="0"/>
            <a:endCxn id="547" idx="2"/>
          </p:cNvCxnSpPr>
          <p:nvPr/>
        </p:nvCxnSpPr>
        <p:spPr>
          <a:xfrm rot="10800000">
            <a:off x="3112400" y="1917863"/>
            <a:ext cx="7629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0"/>
          <p:cNvSpPr txBox="1"/>
          <p:nvPr/>
        </p:nvSpPr>
        <p:spPr>
          <a:xfrm>
            <a:off x="1513375" y="1527175"/>
            <a:ext cx="1527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0.5h</a:t>
            </a:r>
            <a:r>
              <a:rPr baseline="-25000"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+0.5h</a:t>
            </a:r>
            <a:r>
              <a:rPr baseline="-25000"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558" name="Google Shape;558;p3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9" name="Google Shape;559;p31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560" name="Google Shape;56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31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31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5" name="Google Shape;565;p31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566" name="Google Shape;566;p31"/>
            <p:cNvCxnSpPr>
              <a:stCxn id="561" idx="2"/>
              <a:endCxn id="562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67" name="Google Shape;567;p31"/>
            <p:cNvCxnSpPr>
              <a:stCxn id="562" idx="0"/>
              <a:endCxn id="563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568" name="Google Shape;568;p31"/>
            <p:cNvCxnSpPr>
              <a:stCxn id="562" idx="3"/>
              <a:endCxn id="563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69" name="Google Shape;569;p31"/>
            <p:cNvCxnSpPr>
              <a:stCxn id="560" idx="3"/>
              <a:endCxn id="561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31"/>
            <p:cNvCxnSpPr>
              <a:stCxn id="563" idx="3"/>
              <a:endCxn id="565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571" name="Google Shape;571;p31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1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1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1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1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81" name="Google Shape;581;p31"/>
          <p:cNvCxnSpPr>
            <a:stCxn id="575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31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31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1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1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e_{i,t} = \text{score}(s_i, h_t)" id="586" name="Google Shape;586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312" y="2513750"/>
            <a:ext cx="4561398" cy="73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_{i,t} = \frac{\exp(e_{i,t})}{\sum_{t'=1}^T \exp(e_{i,t'})}" id="587" name="Google Shape;587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050" y="3504675"/>
            <a:ext cx="4576576" cy="1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31"/>
          <p:cNvCxnSpPr/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1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_i = \displaystyle\sum_{t=1}^T \alpha_{i,t} h_t" id="590" name="Google Shape;590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9738" y="4903213"/>
            <a:ext cx="3130550" cy="1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597" name="Google Shape;597;p3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8" name="Google Shape;598;p32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599" name="Google Shape;59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32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4" name="Google Shape;604;p32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605" name="Google Shape;605;p32"/>
            <p:cNvCxnSpPr>
              <a:stCxn id="600" idx="2"/>
              <a:endCxn id="601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06" name="Google Shape;606;p32"/>
            <p:cNvCxnSpPr>
              <a:stCxn id="601" idx="0"/>
              <a:endCxn id="602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607" name="Google Shape;607;p32"/>
            <p:cNvCxnSpPr>
              <a:stCxn id="601" idx="3"/>
              <a:endCxn id="602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08" name="Google Shape;608;p32"/>
            <p:cNvCxnSpPr>
              <a:stCxn id="599" idx="3"/>
              <a:endCxn id="600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Google Shape;609;p32"/>
            <p:cNvCxnSpPr>
              <a:stCxn id="602" idx="3"/>
              <a:endCxn id="604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10" name="Google Shape;610;p32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2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2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2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32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5" name="Google Shape;615;p32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8" name="Google Shape;618;p32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9" name="Google Shape;619;p32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620" name="Google Shape;620;p32"/>
          <p:cNvCxnSpPr>
            <a:stCxn id="614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2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2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2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2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625" name="Google Shape;625;p32"/>
          <p:cNvCxnSpPr/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2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627" name="Google Shape;627;p32"/>
          <p:cNvCxnSpPr/>
          <p:nvPr/>
        </p:nvCxnSpPr>
        <p:spPr>
          <a:xfrm flipH="1" rot="10800000">
            <a:off x="4111100" y="2069625"/>
            <a:ext cx="1420500" cy="230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2"/>
          <p:cNvCxnSpPr/>
          <p:nvPr/>
        </p:nvCxnSpPr>
        <p:spPr>
          <a:xfrm>
            <a:off x="4111100" y="5048375"/>
            <a:ext cx="1411200" cy="15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629" name="Google Shape;6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350" y="2050725"/>
            <a:ext cx="6457280" cy="45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636" name="Google Shape;636;p33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7" name="Google Shape;637;p33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638" name="Google Shape;63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9" name="Google Shape;639;p33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2" name="Google Shape;642;p33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3" name="Google Shape;643;p33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644" name="Google Shape;644;p33"/>
            <p:cNvCxnSpPr>
              <a:stCxn id="639" idx="2"/>
              <a:endCxn id="640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5" name="Google Shape;645;p33"/>
            <p:cNvCxnSpPr>
              <a:stCxn id="640" idx="0"/>
              <a:endCxn id="641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646" name="Google Shape;646;p33"/>
            <p:cNvCxnSpPr>
              <a:stCxn id="640" idx="3"/>
              <a:endCxn id="641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7" name="Google Shape;647;p33"/>
            <p:cNvCxnSpPr>
              <a:stCxn id="638" idx="3"/>
              <a:endCxn id="639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8" name="Google Shape;648;p33"/>
            <p:cNvCxnSpPr>
              <a:stCxn id="641" idx="3"/>
              <a:endCxn id="643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49" name="Google Shape;649;p33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3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3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3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e_{i,t} = \text{score}(s_i, h_t)" id="653" name="Google Shape;653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38" y="2230900"/>
            <a:ext cx="4561398" cy="73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_{i,t} = \frac{\exp(e_{i,t})}{\sum_{t'=1}^T \exp(e_{i,t'})}" id="654" name="Google Shape;654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75" y="3221825"/>
            <a:ext cx="4576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_i = \displaystyle\sum_{t=1}^T \alpha_{i,t} h_t" id="655" name="Google Shape;655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6863" y="4620363"/>
            <a:ext cx="3130550" cy="15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3"/>
          <p:cNvSpPr/>
          <p:nvPr/>
        </p:nvSpPr>
        <p:spPr>
          <a:xfrm>
            <a:off x="343375" y="2097300"/>
            <a:ext cx="4689600" cy="99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3"/>
          <p:cNvSpPr/>
          <p:nvPr/>
        </p:nvSpPr>
        <p:spPr>
          <a:xfrm>
            <a:off x="343375" y="3221825"/>
            <a:ext cx="4689600" cy="129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352663" y="4650550"/>
            <a:ext cx="4689600" cy="169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350" y="2050725"/>
            <a:ext cx="6457280" cy="4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3"/>
          <p:cNvSpPr/>
          <p:nvPr/>
        </p:nvSpPr>
        <p:spPr>
          <a:xfrm>
            <a:off x="5971650" y="3182125"/>
            <a:ext cx="5712300" cy="143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5971650" y="4754375"/>
            <a:ext cx="5712300" cy="66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5971650" y="5530275"/>
            <a:ext cx="5712300" cy="73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/>
              <a:t>簡介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34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670" name="Google Shape;670;p34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671" name="Google Shape;67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2" name="Google Shape;672;p34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5" name="Google Shape;675;p34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6" name="Google Shape;676;p34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677" name="Google Shape;677;p34"/>
            <p:cNvCxnSpPr>
              <a:stCxn id="672" idx="2"/>
              <a:endCxn id="673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78" name="Google Shape;678;p34"/>
            <p:cNvCxnSpPr>
              <a:stCxn id="673" idx="0"/>
              <a:endCxn id="674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679" name="Google Shape;679;p34"/>
            <p:cNvCxnSpPr>
              <a:stCxn id="673" idx="3"/>
              <a:endCxn id="674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80" name="Google Shape;680;p34"/>
            <p:cNvCxnSpPr>
              <a:stCxn id="671" idx="3"/>
              <a:endCxn id="672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1" name="Google Shape;681;p34"/>
            <p:cNvCxnSpPr>
              <a:stCxn id="674" idx="3"/>
              <a:endCxn id="676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82" name="Google Shape;682;p34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4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692" name="Google Shape;692;p34"/>
          <p:cNvCxnSpPr>
            <a:stCxn id="686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4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4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4"/>
          <p:cNvCxnSpPr>
            <a:endCxn id="691" idx="3"/>
          </p:cNvCxnSpPr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34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697" name="Google Shape;697;p34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34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9" name="Google Shape;699;p34"/>
          <p:cNvSpPr/>
          <p:nvPr/>
        </p:nvSpPr>
        <p:spPr>
          <a:xfrm>
            <a:off x="2877200" y="27080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3875302" y="2995890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01" name="Google Shape;701;p34"/>
          <p:cNvCxnSpPr>
            <a:stCxn id="699" idx="3"/>
            <a:endCxn id="700" idx="1"/>
          </p:cNvCxnSpPr>
          <p:nvPr/>
        </p:nvCxnSpPr>
        <p:spPr>
          <a:xfrm>
            <a:off x="3328700" y="2890913"/>
            <a:ext cx="546600" cy="4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2" name="Google Shape;702;p34"/>
          <p:cNvCxnSpPr>
            <a:stCxn id="698" idx="3"/>
            <a:endCxn id="700" idx="1"/>
          </p:cNvCxnSpPr>
          <p:nvPr/>
        </p:nvCxnSpPr>
        <p:spPr>
          <a:xfrm flipH="1" rot="10800000">
            <a:off x="3328700" y="3299225"/>
            <a:ext cx="546600" cy="42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3" name="Google Shape;703;p34"/>
          <p:cNvSpPr/>
          <p:nvPr/>
        </p:nvSpPr>
        <p:spPr>
          <a:xfrm>
            <a:off x="5917250" y="3116500"/>
            <a:ext cx="5466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i+1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04" name="Google Shape;704;p34"/>
          <p:cNvCxnSpPr>
            <a:stCxn id="700" idx="3"/>
            <a:endCxn id="703" idx="1"/>
          </p:cNvCxnSpPr>
          <p:nvPr/>
        </p:nvCxnSpPr>
        <p:spPr>
          <a:xfrm>
            <a:off x="5544202" y="329934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4"/>
          <p:cNvCxnSpPr>
            <a:stCxn id="700" idx="0"/>
          </p:cNvCxnSpPr>
          <p:nvPr/>
        </p:nvCxnSpPr>
        <p:spPr>
          <a:xfrm rot="10800000">
            <a:off x="4709752" y="260499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4"/>
          <p:cNvSpPr/>
          <p:nvPr/>
        </p:nvSpPr>
        <p:spPr>
          <a:xfrm>
            <a:off x="4397600" y="2239300"/>
            <a:ext cx="6243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i+1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07" name="Google Shape;707;p34"/>
          <p:cNvCxnSpPr>
            <a:stCxn id="706" idx="1"/>
            <a:endCxn id="699" idx="0"/>
          </p:cNvCxnSpPr>
          <p:nvPr/>
        </p:nvCxnSpPr>
        <p:spPr>
          <a:xfrm flipH="1">
            <a:off x="3103100" y="2422150"/>
            <a:ext cx="1294500" cy="285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34"/>
          <p:cNvCxnSpPr>
            <a:stCxn id="703" idx="2"/>
            <a:endCxn id="696" idx="3"/>
          </p:cNvCxnSpPr>
          <p:nvPr/>
        </p:nvCxnSpPr>
        <p:spPr>
          <a:xfrm rot="5400000">
            <a:off x="4999100" y="3515950"/>
            <a:ext cx="1225200" cy="1157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709" name="Google Shape;709;p34"/>
          <p:cNvSpPr txBox="1"/>
          <p:nvPr>
            <p:ph idx="1" type="body"/>
          </p:nvPr>
        </p:nvSpPr>
        <p:spPr>
          <a:xfrm>
            <a:off x="6463850" y="2286550"/>
            <a:ext cx="5433300" cy="26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Attention 跟 decoder 是會</a:t>
            </a:r>
            <a:r>
              <a:rPr lang="en-US" sz="2000"/>
              <a:t>互動的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Attention 吃 s</a:t>
            </a:r>
            <a:r>
              <a:rPr baseline="-25000" lang="en-US" sz="2000"/>
              <a:t>i</a:t>
            </a:r>
            <a:r>
              <a:rPr lang="en-US" sz="2000"/>
              <a:t> 吐 c</a:t>
            </a:r>
            <a:r>
              <a:rPr baseline="-25000" lang="en-US" sz="2000"/>
              <a:t>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Decoder 吃 c</a:t>
            </a:r>
            <a:r>
              <a:rPr baseline="-25000" lang="en-US" sz="2000"/>
              <a:t>i</a:t>
            </a:r>
            <a:r>
              <a:rPr lang="en-US" sz="2000"/>
              <a:t> 吐 s</a:t>
            </a:r>
            <a:r>
              <a:rPr baseline="-25000" lang="en-US" sz="2000"/>
              <a:t>i+1</a:t>
            </a:r>
            <a:r>
              <a:rPr lang="en-US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……</a:t>
            </a:r>
            <a:endParaRPr sz="2000"/>
          </a:p>
        </p:txBody>
      </p:sp>
      <p:sp>
        <p:nvSpPr>
          <p:cNvPr id="710" name="Google Shape;710;p34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11" name="Google Shape;711;p34"/>
          <p:cNvSpPr txBox="1"/>
          <p:nvPr/>
        </p:nvSpPr>
        <p:spPr>
          <a:xfrm>
            <a:off x="6557450" y="5041475"/>
            <a:ext cx="52461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展開幾項看看吧！！！！！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35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719" name="Google Shape;719;p35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720" name="Google Shape;72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35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4" name="Google Shape;724;p35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5" name="Google Shape;725;p35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726" name="Google Shape;726;p35"/>
            <p:cNvCxnSpPr>
              <a:stCxn id="721" idx="2"/>
              <a:endCxn id="722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27" name="Google Shape;727;p35"/>
            <p:cNvCxnSpPr>
              <a:stCxn id="722" idx="0"/>
              <a:endCxn id="723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728" name="Google Shape;728;p35"/>
            <p:cNvCxnSpPr>
              <a:stCxn id="722" idx="3"/>
              <a:endCxn id="723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29" name="Google Shape;729;p35"/>
            <p:cNvCxnSpPr>
              <a:stCxn id="720" idx="3"/>
              <a:endCxn id="721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0" name="Google Shape;730;p35"/>
            <p:cNvCxnSpPr>
              <a:stCxn id="723" idx="3"/>
              <a:endCxn id="725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1" name="Google Shape;731;p35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5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5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5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5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6" name="Google Shape;736;p35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8" name="Google Shape;738;p35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41" name="Google Shape;741;p35"/>
          <p:cNvCxnSpPr>
            <a:stCxn id="735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35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5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35"/>
          <p:cNvCxnSpPr>
            <a:endCxn id="740" idx="3"/>
          </p:cNvCxnSpPr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35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35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6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3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756" name="Google Shape;75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7" name="Google Shape;757;p36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0" name="Google Shape;760;p36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1" name="Google Shape;761;p36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762" name="Google Shape;762;p36"/>
            <p:cNvCxnSpPr>
              <a:stCxn id="757" idx="2"/>
              <a:endCxn id="758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3" name="Google Shape;763;p36"/>
            <p:cNvCxnSpPr>
              <a:stCxn id="758" idx="0"/>
              <a:endCxn id="759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764" name="Google Shape;764;p36"/>
            <p:cNvCxnSpPr>
              <a:stCxn id="758" idx="3"/>
              <a:endCxn id="759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5" name="Google Shape;765;p36"/>
            <p:cNvCxnSpPr>
              <a:stCxn id="756" idx="3"/>
              <a:endCxn id="757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6" name="Google Shape;766;p36"/>
            <p:cNvCxnSpPr>
              <a:stCxn id="759" idx="3"/>
              <a:endCxn id="761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67" name="Google Shape;767;p36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6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6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6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36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2" name="Google Shape;772;p36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4" name="Google Shape;774;p36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5" name="Google Shape;775;p36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6" name="Google Shape;776;p36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77" name="Google Shape;777;p36"/>
          <p:cNvCxnSpPr>
            <a:stCxn id="771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36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36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36"/>
          <p:cNvSpPr/>
          <p:nvPr/>
        </p:nvSpPr>
        <p:spPr>
          <a:xfrm>
            <a:off x="44019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81" name="Google Shape;781;p36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36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83" name="Google Shape;783;p36"/>
          <p:cNvSpPr/>
          <p:nvPr/>
        </p:nvSpPr>
        <p:spPr>
          <a:xfrm>
            <a:off x="5333852" y="4373065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84" name="Google Shape;784;p36"/>
          <p:cNvCxnSpPr>
            <a:stCxn id="780" idx="3"/>
            <a:endCxn id="783" idx="1"/>
          </p:cNvCxnSpPr>
          <p:nvPr/>
        </p:nvCxnSpPr>
        <p:spPr>
          <a:xfrm>
            <a:off x="48534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36"/>
          <p:cNvSpPr/>
          <p:nvPr/>
        </p:nvSpPr>
        <p:spPr>
          <a:xfrm>
            <a:off x="5603900" y="5261500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86" name="Google Shape;786;p36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87" name="Google Shape;787;p36"/>
          <p:cNvSpPr/>
          <p:nvPr/>
        </p:nvSpPr>
        <p:spPr>
          <a:xfrm>
            <a:off x="6319550" y="5261488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88" name="Google Shape;788;p36"/>
          <p:cNvCxnSpPr>
            <a:stCxn id="785" idx="0"/>
            <a:endCxn id="783" idx="2"/>
          </p:cNvCxnSpPr>
          <p:nvPr/>
        </p:nvCxnSpPr>
        <p:spPr>
          <a:xfrm rot="-5400000">
            <a:off x="5858300" y="4951450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36"/>
          <p:cNvCxnSpPr>
            <a:stCxn id="787" idx="0"/>
            <a:endCxn id="783" idx="2"/>
          </p:cNvCxnSpPr>
          <p:nvPr/>
        </p:nvCxnSpPr>
        <p:spPr>
          <a:xfrm flipH="1" rot="5400000">
            <a:off x="6216050" y="4932238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36"/>
          <p:cNvSpPr/>
          <p:nvPr/>
        </p:nvSpPr>
        <p:spPr>
          <a:xfrm>
            <a:off x="74831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91" name="Google Shape;791;p36"/>
          <p:cNvCxnSpPr/>
          <p:nvPr/>
        </p:nvCxnSpPr>
        <p:spPr>
          <a:xfrm>
            <a:off x="70027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36"/>
          <p:cNvCxnSpPr>
            <a:stCxn id="783" idx="0"/>
          </p:cNvCxnSpPr>
          <p:nvPr/>
        </p:nvCxnSpPr>
        <p:spPr>
          <a:xfrm rot="10800000">
            <a:off x="6168302" y="3906265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36"/>
          <p:cNvSpPr/>
          <p:nvPr/>
        </p:nvSpPr>
        <p:spPr>
          <a:xfrm>
            <a:off x="5942550" y="35405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3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802" name="Google Shape;80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Google Shape;803;p37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6" name="Google Shape;806;p37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7" name="Google Shape;807;p37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808" name="Google Shape;808;p37"/>
            <p:cNvCxnSpPr>
              <a:stCxn id="803" idx="2"/>
              <a:endCxn id="804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9" name="Google Shape;809;p37"/>
            <p:cNvCxnSpPr>
              <a:stCxn id="804" idx="0"/>
              <a:endCxn id="805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810" name="Google Shape;810;p37"/>
            <p:cNvCxnSpPr>
              <a:stCxn id="804" idx="3"/>
              <a:endCxn id="805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1" name="Google Shape;811;p37"/>
            <p:cNvCxnSpPr>
              <a:stCxn id="802" idx="3"/>
              <a:endCxn id="803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2" name="Google Shape;812;p37"/>
            <p:cNvCxnSpPr>
              <a:stCxn id="805" idx="3"/>
              <a:endCxn id="807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13" name="Google Shape;813;p37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7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7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7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37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18" name="Google Shape;818;p37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0" name="Google Shape;820;p37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1" name="Google Shape;821;p37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2" name="Google Shape;822;p37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23" name="Google Shape;823;p37"/>
          <p:cNvCxnSpPr>
            <a:stCxn id="817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7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37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37"/>
          <p:cNvSpPr/>
          <p:nvPr/>
        </p:nvSpPr>
        <p:spPr>
          <a:xfrm>
            <a:off x="44019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27" name="Google Shape;827;p37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37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9" name="Google Shape;829;p37"/>
          <p:cNvSpPr/>
          <p:nvPr/>
        </p:nvSpPr>
        <p:spPr>
          <a:xfrm>
            <a:off x="5333852" y="4373065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30" name="Google Shape;830;p37"/>
          <p:cNvCxnSpPr>
            <a:stCxn id="826" idx="3"/>
            <a:endCxn id="829" idx="1"/>
          </p:cNvCxnSpPr>
          <p:nvPr/>
        </p:nvCxnSpPr>
        <p:spPr>
          <a:xfrm>
            <a:off x="48534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p37"/>
          <p:cNvSpPr/>
          <p:nvPr/>
        </p:nvSpPr>
        <p:spPr>
          <a:xfrm>
            <a:off x="5603900" y="5261500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2" name="Google Shape;832;p37"/>
          <p:cNvSpPr/>
          <p:nvPr/>
        </p:nvSpPr>
        <p:spPr>
          <a:xfrm>
            <a:off x="6319550" y="5261488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33" name="Google Shape;833;p37"/>
          <p:cNvCxnSpPr>
            <a:stCxn id="831" idx="0"/>
            <a:endCxn id="829" idx="2"/>
          </p:cNvCxnSpPr>
          <p:nvPr/>
        </p:nvCxnSpPr>
        <p:spPr>
          <a:xfrm rot="-5400000">
            <a:off x="5858300" y="4951450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37"/>
          <p:cNvCxnSpPr>
            <a:stCxn id="832" idx="0"/>
            <a:endCxn id="829" idx="2"/>
          </p:cNvCxnSpPr>
          <p:nvPr/>
        </p:nvCxnSpPr>
        <p:spPr>
          <a:xfrm flipH="1" rot="5400000">
            <a:off x="6216050" y="4932238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37"/>
          <p:cNvSpPr/>
          <p:nvPr/>
        </p:nvSpPr>
        <p:spPr>
          <a:xfrm>
            <a:off x="74831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36" name="Google Shape;836;p37"/>
          <p:cNvCxnSpPr/>
          <p:nvPr/>
        </p:nvCxnSpPr>
        <p:spPr>
          <a:xfrm>
            <a:off x="70027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37"/>
          <p:cNvCxnSpPr>
            <a:stCxn id="829" idx="0"/>
          </p:cNvCxnSpPr>
          <p:nvPr/>
        </p:nvCxnSpPr>
        <p:spPr>
          <a:xfrm rot="10800000">
            <a:off x="6168302" y="3906265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37"/>
          <p:cNvSpPr/>
          <p:nvPr/>
        </p:nvSpPr>
        <p:spPr>
          <a:xfrm>
            <a:off x="5942550" y="35405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39" name="Google Shape;839;p37"/>
          <p:cNvCxnSpPr>
            <a:stCxn id="835" idx="2"/>
            <a:endCxn id="822" idx="3"/>
          </p:cNvCxnSpPr>
          <p:nvPr/>
        </p:nvCxnSpPr>
        <p:spPr>
          <a:xfrm flipH="1" rot="5400000">
            <a:off x="5828950" y="2979425"/>
            <a:ext cx="152100" cy="3607800"/>
          </a:xfrm>
          <a:prstGeom prst="curvedConnector4">
            <a:avLst>
              <a:gd fmla="val -1004767" name="adj1"/>
              <a:gd fmla="val 87208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6" name="Google Shape;846;p3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847" name="Google Shape;847;p38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848" name="Google Shape;84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38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2" name="Google Shape;852;p38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3" name="Google Shape;853;p38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854" name="Google Shape;854;p38"/>
            <p:cNvCxnSpPr>
              <a:stCxn id="849" idx="2"/>
              <a:endCxn id="850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5" name="Google Shape;855;p38"/>
            <p:cNvCxnSpPr>
              <a:stCxn id="850" idx="0"/>
              <a:endCxn id="851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856" name="Google Shape;856;p38"/>
            <p:cNvCxnSpPr>
              <a:stCxn id="850" idx="3"/>
              <a:endCxn id="851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7" name="Google Shape;857;p38"/>
            <p:cNvCxnSpPr>
              <a:stCxn id="848" idx="3"/>
              <a:endCxn id="849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8" name="Google Shape;858;p38"/>
            <p:cNvCxnSpPr>
              <a:stCxn id="851" idx="3"/>
              <a:endCxn id="853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59" name="Google Shape;859;p38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8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8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8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38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5" name="Google Shape;865;p38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6" name="Google Shape;866;p38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7" name="Google Shape;867;p38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8" name="Google Shape;868;p38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69" name="Google Shape;869;p38"/>
          <p:cNvCxnSpPr>
            <a:stCxn id="863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38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38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38"/>
          <p:cNvSpPr/>
          <p:nvPr/>
        </p:nvSpPr>
        <p:spPr>
          <a:xfrm>
            <a:off x="44019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73" name="Google Shape;873;p38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38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5333852" y="4373065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76" name="Google Shape;876;p38"/>
          <p:cNvCxnSpPr>
            <a:stCxn id="872" idx="3"/>
            <a:endCxn id="875" idx="1"/>
          </p:cNvCxnSpPr>
          <p:nvPr/>
        </p:nvCxnSpPr>
        <p:spPr>
          <a:xfrm>
            <a:off x="48534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38"/>
          <p:cNvSpPr/>
          <p:nvPr/>
        </p:nvSpPr>
        <p:spPr>
          <a:xfrm>
            <a:off x="5603900" y="5261500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8" name="Google Shape;878;p38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9" name="Google Shape;879;p38"/>
          <p:cNvSpPr/>
          <p:nvPr/>
        </p:nvSpPr>
        <p:spPr>
          <a:xfrm>
            <a:off x="6319550" y="5261488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80" name="Google Shape;880;p38"/>
          <p:cNvCxnSpPr>
            <a:stCxn id="877" idx="0"/>
            <a:endCxn id="875" idx="2"/>
          </p:cNvCxnSpPr>
          <p:nvPr/>
        </p:nvCxnSpPr>
        <p:spPr>
          <a:xfrm rot="-5400000">
            <a:off x="5858300" y="4951450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38"/>
          <p:cNvCxnSpPr>
            <a:stCxn id="879" idx="0"/>
            <a:endCxn id="875" idx="2"/>
          </p:cNvCxnSpPr>
          <p:nvPr/>
        </p:nvCxnSpPr>
        <p:spPr>
          <a:xfrm flipH="1" rot="5400000">
            <a:off x="6216050" y="4932238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38"/>
          <p:cNvSpPr/>
          <p:nvPr/>
        </p:nvSpPr>
        <p:spPr>
          <a:xfrm>
            <a:off x="74831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83" name="Google Shape;883;p38"/>
          <p:cNvCxnSpPr/>
          <p:nvPr/>
        </p:nvCxnSpPr>
        <p:spPr>
          <a:xfrm>
            <a:off x="70027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38"/>
          <p:cNvCxnSpPr>
            <a:stCxn id="875" idx="0"/>
          </p:cNvCxnSpPr>
          <p:nvPr/>
        </p:nvCxnSpPr>
        <p:spPr>
          <a:xfrm rot="10800000">
            <a:off x="6168302" y="3906265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38"/>
          <p:cNvSpPr/>
          <p:nvPr/>
        </p:nvSpPr>
        <p:spPr>
          <a:xfrm>
            <a:off x="5942550" y="35405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8415052" y="4373078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87" name="Google Shape;887;p38"/>
          <p:cNvCxnSpPr>
            <a:stCxn id="882" idx="3"/>
            <a:endCxn id="886" idx="1"/>
          </p:cNvCxnSpPr>
          <p:nvPr/>
        </p:nvCxnSpPr>
        <p:spPr>
          <a:xfrm>
            <a:off x="7934650" y="46765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" name="Google Shape;888;p38"/>
          <p:cNvSpPr/>
          <p:nvPr/>
        </p:nvSpPr>
        <p:spPr>
          <a:xfrm>
            <a:off x="8685100" y="5261513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9400750" y="5261500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90" name="Google Shape;890;p38"/>
          <p:cNvCxnSpPr>
            <a:stCxn id="888" idx="0"/>
            <a:endCxn id="886" idx="2"/>
          </p:cNvCxnSpPr>
          <p:nvPr/>
        </p:nvCxnSpPr>
        <p:spPr>
          <a:xfrm rot="-5400000">
            <a:off x="8939500" y="4951463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8"/>
          <p:cNvCxnSpPr>
            <a:stCxn id="889" idx="0"/>
            <a:endCxn id="886" idx="2"/>
          </p:cNvCxnSpPr>
          <p:nvPr/>
        </p:nvCxnSpPr>
        <p:spPr>
          <a:xfrm flipH="1" rot="5400000">
            <a:off x="9297250" y="4932250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8"/>
          <p:cNvCxnSpPr/>
          <p:nvPr/>
        </p:nvCxnSpPr>
        <p:spPr>
          <a:xfrm>
            <a:off x="10083950" y="4676538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8"/>
          <p:cNvCxnSpPr>
            <a:stCxn id="886" idx="0"/>
          </p:cNvCxnSpPr>
          <p:nvPr/>
        </p:nvCxnSpPr>
        <p:spPr>
          <a:xfrm rot="10800000">
            <a:off x="9249502" y="390627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38"/>
          <p:cNvSpPr/>
          <p:nvPr/>
        </p:nvSpPr>
        <p:spPr>
          <a:xfrm>
            <a:off x="9007900" y="35405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10564350" y="44936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2" name="Google Shape;902;p3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903" name="Google Shape;903;p39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904" name="Google Shape;90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39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8" name="Google Shape;908;p39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9" name="Google Shape;909;p39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910" name="Google Shape;910;p39"/>
            <p:cNvCxnSpPr>
              <a:stCxn id="905" idx="2"/>
              <a:endCxn id="906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1" name="Google Shape;911;p39"/>
            <p:cNvCxnSpPr>
              <a:stCxn id="906" idx="0"/>
              <a:endCxn id="907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912" name="Google Shape;912;p39"/>
            <p:cNvCxnSpPr>
              <a:stCxn id="906" idx="3"/>
              <a:endCxn id="907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3" name="Google Shape;913;p39"/>
            <p:cNvCxnSpPr>
              <a:stCxn id="904" idx="3"/>
              <a:endCxn id="905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4" name="Google Shape;914;p39"/>
            <p:cNvCxnSpPr>
              <a:stCxn id="907" idx="3"/>
              <a:endCxn id="909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15" name="Google Shape;915;p39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9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9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9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39"/>
          <p:cNvSpPr/>
          <p:nvPr/>
        </p:nvSpPr>
        <p:spPr>
          <a:xfrm>
            <a:off x="2124050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3649550" y="5565863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T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1" name="Google Shape;921;p39"/>
          <p:cNvSpPr txBox="1"/>
          <p:nvPr/>
        </p:nvSpPr>
        <p:spPr>
          <a:xfrm>
            <a:off x="3188613" y="5398050"/>
            <a:ext cx="451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...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2" name="Google Shape;922;p39"/>
          <p:cNvSpPr txBox="1"/>
          <p:nvPr/>
        </p:nvSpPr>
        <p:spPr>
          <a:xfrm>
            <a:off x="322550" y="5443950"/>
            <a:ext cx="1801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 Outputs h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 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737125" y="5564538"/>
            <a:ext cx="451500" cy="36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h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104850" y="4373075"/>
            <a:ext cx="1996200" cy="668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Attention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25" name="Google Shape;925;p39"/>
          <p:cNvCxnSpPr>
            <a:stCxn id="919" idx="0"/>
          </p:cNvCxnSpPr>
          <p:nvPr/>
        </p:nvCxnSpPr>
        <p:spPr>
          <a:xfrm rot="10800000">
            <a:off x="23498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9"/>
          <p:cNvCxnSpPr/>
          <p:nvPr/>
        </p:nvCxnSpPr>
        <p:spPr>
          <a:xfrm rot="10800000">
            <a:off x="2962875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39"/>
          <p:cNvCxnSpPr/>
          <p:nvPr/>
        </p:nvCxnSpPr>
        <p:spPr>
          <a:xfrm rot="10800000">
            <a:off x="3875300" y="509773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9"/>
          <p:cNvCxnSpPr>
            <a:endCxn id="924" idx="3"/>
          </p:cNvCxnSpPr>
          <p:nvPr/>
        </p:nvCxnSpPr>
        <p:spPr>
          <a:xfrm rot="10800000">
            <a:off x="4101050" y="47072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39"/>
          <p:cNvSpPr/>
          <p:nvPr/>
        </p:nvSpPr>
        <p:spPr>
          <a:xfrm>
            <a:off x="4581450" y="452442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30" name="Google Shape;930;p39"/>
          <p:cNvCxnSpPr/>
          <p:nvPr/>
        </p:nvCxnSpPr>
        <p:spPr>
          <a:xfrm rot="10800000">
            <a:off x="3102950" y="3906263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39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2877200" y="27080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875302" y="2995890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34" name="Google Shape;934;p39"/>
          <p:cNvCxnSpPr>
            <a:stCxn id="932" idx="3"/>
            <a:endCxn id="933" idx="1"/>
          </p:cNvCxnSpPr>
          <p:nvPr/>
        </p:nvCxnSpPr>
        <p:spPr>
          <a:xfrm>
            <a:off x="3328700" y="2890913"/>
            <a:ext cx="546600" cy="4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5" name="Google Shape;935;p39"/>
          <p:cNvCxnSpPr>
            <a:stCxn id="931" idx="3"/>
            <a:endCxn id="933" idx="1"/>
          </p:cNvCxnSpPr>
          <p:nvPr/>
        </p:nvCxnSpPr>
        <p:spPr>
          <a:xfrm flipH="1" rot="10800000">
            <a:off x="3328700" y="3299225"/>
            <a:ext cx="546600" cy="42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6" name="Google Shape;936;p39"/>
          <p:cNvSpPr/>
          <p:nvPr/>
        </p:nvSpPr>
        <p:spPr>
          <a:xfrm>
            <a:off x="5917250" y="3116500"/>
            <a:ext cx="5466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i+1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37" name="Google Shape;937;p39"/>
          <p:cNvCxnSpPr>
            <a:stCxn id="933" idx="3"/>
            <a:endCxn id="936" idx="1"/>
          </p:cNvCxnSpPr>
          <p:nvPr/>
        </p:nvCxnSpPr>
        <p:spPr>
          <a:xfrm>
            <a:off x="5544202" y="329934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39"/>
          <p:cNvCxnSpPr>
            <a:stCxn id="933" idx="0"/>
          </p:cNvCxnSpPr>
          <p:nvPr/>
        </p:nvCxnSpPr>
        <p:spPr>
          <a:xfrm rot="10800000">
            <a:off x="4709752" y="260499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39"/>
          <p:cNvSpPr/>
          <p:nvPr/>
        </p:nvSpPr>
        <p:spPr>
          <a:xfrm>
            <a:off x="4397600" y="2239300"/>
            <a:ext cx="6243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i+1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40" name="Google Shape;940;p39"/>
          <p:cNvCxnSpPr>
            <a:stCxn id="939" idx="1"/>
            <a:endCxn id="932" idx="0"/>
          </p:cNvCxnSpPr>
          <p:nvPr/>
        </p:nvCxnSpPr>
        <p:spPr>
          <a:xfrm flipH="1">
            <a:off x="3103100" y="2422150"/>
            <a:ext cx="1294500" cy="285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941" name="Google Shape;941;p39"/>
          <p:cNvCxnSpPr>
            <a:stCxn id="936" idx="2"/>
            <a:endCxn id="929" idx="3"/>
          </p:cNvCxnSpPr>
          <p:nvPr/>
        </p:nvCxnSpPr>
        <p:spPr>
          <a:xfrm rot="5400000">
            <a:off x="4999100" y="3515950"/>
            <a:ext cx="1225200" cy="1157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42" name="Google Shape;942;p39"/>
          <p:cNvSpPr txBox="1"/>
          <p:nvPr>
            <p:ph idx="1" type="body"/>
          </p:nvPr>
        </p:nvSpPr>
        <p:spPr>
          <a:xfrm>
            <a:off x="6463850" y="2286550"/>
            <a:ext cx="5581800" cy="26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</a:t>
            </a:r>
            <a:r>
              <a:rPr baseline="-25000" lang="en-US" sz="2000"/>
              <a:t>0</a:t>
            </a:r>
            <a:r>
              <a:rPr lang="en-US" sz="2000"/>
              <a:t> 初始成零向量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</a:t>
            </a:r>
            <a:r>
              <a:rPr baseline="-25000" lang="en-US" sz="2000"/>
              <a:t>0</a:t>
            </a:r>
            <a:r>
              <a:rPr lang="en-US" sz="2000"/>
              <a:t> 用一個神秘 token &lt;sos&gt; 代表句子的開始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一直吐一直吐一直吐，直</a:t>
            </a:r>
            <a:r>
              <a:rPr lang="en-US" sz="2000"/>
              <a:t>到吐出</a:t>
            </a:r>
            <a:r>
              <a:rPr lang="en-US" sz="2000"/>
              <a:t>另一個神秘 token &lt;eos&gt;</a:t>
            </a:r>
            <a:endParaRPr sz="2000"/>
          </a:p>
        </p:txBody>
      </p:sp>
      <p:sp>
        <p:nvSpPr>
          <p:cNvPr id="943" name="Google Shape;943;p39"/>
          <p:cNvSpPr/>
          <p:nvPr/>
        </p:nvSpPr>
        <p:spPr>
          <a:xfrm>
            <a:off x="2877200" y="3540575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0" name="Google Shape;950;p4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952" name="Google Shape;95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p40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57" name="Google Shape;957;p40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958" name="Google Shape;958;p40"/>
            <p:cNvCxnSpPr>
              <a:stCxn id="953" idx="2"/>
              <a:endCxn id="954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59" name="Google Shape;959;p40"/>
            <p:cNvCxnSpPr>
              <a:stCxn id="954" idx="0"/>
              <a:endCxn id="955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960" name="Google Shape;960;p40"/>
            <p:cNvCxnSpPr>
              <a:stCxn id="954" idx="3"/>
              <a:endCxn id="955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61" name="Google Shape;961;p40"/>
            <p:cNvCxnSpPr>
              <a:stCxn id="952" idx="3"/>
              <a:endCxn id="953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2" name="Google Shape;962;p40"/>
            <p:cNvCxnSpPr>
              <a:stCxn id="955" idx="3"/>
              <a:endCxn id="957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3" name="Google Shape;963;p40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0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0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0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40"/>
          <p:cNvSpPr/>
          <p:nvPr/>
        </p:nvSpPr>
        <p:spPr>
          <a:xfrm>
            <a:off x="1248425" y="42803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68" name="Google Shape;968;p40"/>
          <p:cNvSpPr/>
          <p:nvPr/>
        </p:nvSpPr>
        <p:spPr>
          <a:xfrm>
            <a:off x="2180327" y="4159765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69" name="Google Shape;969;p40"/>
          <p:cNvCxnSpPr>
            <a:stCxn id="967" idx="3"/>
            <a:endCxn id="968" idx="1"/>
          </p:cNvCxnSpPr>
          <p:nvPr/>
        </p:nvCxnSpPr>
        <p:spPr>
          <a:xfrm>
            <a:off x="1699925" y="44632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40"/>
          <p:cNvSpPr/>
          <p:nvPr/>
        </p:nvSpPr>
        <p:spPr>
          <a:xfrm>
            <a:off x="2450375" y="5048200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0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p40"/>
          <p:cNvSpPr/>
          <p:nvPr/>
        </p:nvSpPr>
        <p:spPr>
          <a:xfrm>
            <a:off x="3014825" y="5048200"/>
            <a:ext cx="8340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&lt;sos&gt;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72" name="Google Shape;972;p40"/>
          <p:cNvCxnSpPr>
            <a:stCxn id="970" idx="0"/>
            <a:endCxn id="968" idx="2"/>
          </p:cNvCxnSpPr>
          <p:nvPr/>
        </p:nvCxnSpPr>
        <p:spPr>
          <a:xfrm rot="-5400000">
            <a:off x="2704775" y="4738150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40"/>
          <p:cNvCxnSpPr>
            <a:stCxn id="971" idx="0"/>
            <a:endCxn id="968" idx="2"/>
          </p:cNvCxnSpPr>
          <p:nvPr/>
        </p:nvCxnSpPr>
        <p:spPr>
          <a:xfrm flipH="1" rot="5400000">
            <a:off x="3082625" y="4699000"/>
            <a:ext cx="281400" cy="4170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40"/>
          <p:cNvSpPr/>
          <p:nvPr/>
        </p:nvSpPr>
        <p:spPr>
          <a:xfrm>
            <a:off x="4329625" y="42803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75" name="Google Shape;975;p40"/>
          <p:cNvCxnSpPr/>
          <p:nvPr/>
        </p:nvCxnSpPr>
        <p:spPr>
          <a:xfrm>
            <a:off x="3849225" y="44632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6" name="Google Shape;976;p40"/>
          <p:cNvCxnSpPr>
            <a:stCxn id="968" idx="0"/>
          </p:cNvCxnSpPr>
          <p:nvPr/>
        </p:nvCxnSpPr>
        <p:spPr>
          <a:xfrm rot="10800000">
            <a:off x="3014777" y="3692965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7" name="Google Shape;977;p40"/>
          <p:cNvSpPr/>
          <p:nvPr/>
        </p:nvSpPr>
        <p:spPr>
          <a:xfrm>
            <a:off x="2789025" y="33272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你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8" name="Google Shape;978;p40"/>
          <p:cNvSpPr/>
          <p:nvPr/>
        </p:nvSpPr>
        <p:spPr>
          <a:xfrm>
            <a:off x="5261527" y="4159778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79" name="Google Shape;979;p40"/>
          <p:cNvCxnSpPr>
            <a:stCxn id="974" idx="3"/>
            <a:endCxn id="978" idx="1"/>
          </p:cNvCxnSpPr>
          <p:nvPr/>
        </p:nvCxnSpPr>
        <p:spPr>
          <a:xfrm>
            <a:off x="4781125" y="446322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40"/>
          <p:cNvSpPr/>
          <p:nvPr/>
        </p:nvSpPr>
        <p:spPr>
          <a:xfrm>
            <a:off x="5531575" y="5048213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81" name="Google Shape;981;p40"/>
          <p:cNvSpPr/>
          <p:nvPr/>
        </p:nvSpPr>
        <p:spPr>
          <a:xfrm>
            <a:off x="6247225" y="5048200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你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82" name="Google Shape;982;p40"/>
          <p:cNvCxnSpPr>
            <a:stCxn id="980" idx="0"/>
            <a:endCxn id="978" idx="2"/>
          </p:cNvCxnSpPr>
          <p:nvPr/>
        </p:nvCxnSpPr>
        <p:spPr>
          <a:xfrm rot="-5400000">
            <a:off x="5785975" y="4738163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40"/>
          <p:cNvCxnSpPr>
            <a:stCxn id="981" idx="0"/>
            <a:endCxn id="978" idx="2"/>
          </p:cNvCxnSpPr>
          <p:nvPr/>
        </p:nvCxnSpPr>
        <p:spPr>
          <a:xfrm flipH="1" rot="5400000">
            <a:off x="6143725" y="4718950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40"/>
          <p:cNvCxnSpPr/>
          <p:nvPr/>
        </p:nvCxnSpPr>
        <p:spPr>
          <a:xfrm>
            <a:off x="6930425" y="4463238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40"/>
          <p:cNvCxnSpPr>
            <a:stCxn id="978" idx="0"/>
          </p:cNvCxnSpPr>
          <p:nvPr/>
        </p:nvCxnSpPr>
        <p:spPr>
          <a:xfrm rot="10800000">
            <a:off x="6095977" y="369297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40"/>
          <p:cNvSpPr/>
          <p:nvPr/>
        </p:nvSpPr>
        <p:spPr>
          <a:xfrm>
            <a:off x="5854375" y="3327263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好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87" name="Google Shape;987;p40"/>
          <p:cNvSpPr/>
          <p:nvPr/>
        </p:nvSpPr>
        <p:spPr>
          <a:xfrm>
            <a:off x="7410825" y="42803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88" name="Google Shape;988;p40"/>
          <p:cNvSpPr/>
          <p:nvPr/>
        </p:nvSpPr>
        <p:spPr>
          <a:xfrm>
            <a:off x="8342727" y="4159778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89" name="Google Shape;989;p40"/>
          <p:cNvCxnSpPr>
            <a:endCxn id="988" idx="1"/>
          </p:cNvCxnSpPr>
          <p:nvPr/>
        </p:nvCxnSpPr>
        <p:spPr>
          <a:xfrm>
            <a:off x="7862427" y="4463228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40"/>
          <p:cNvSpPr/>
          <p:nvPr/>
        </p:nvSpPr>
        <p:spPr>
          <a:xfrm>
            <a:off x="8612775" y="5048213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2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91" name="Google Shape;991;p40"/>
          <p:cNvSpPr/>
          <p:nvPr/>
        </p:nvSpPr>
        <p:spPr>
          <a:xfrm>
            <a:off x="9328425" y="5048200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好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992" name="Google Shape;992;p40"/>
          <p:cNvCxnSpPr>
            <a:stCxn id="990" idx="0"/>
            <a:endCxn id="988" idx="2"/>
          </p:cNvCxnSpPr>
          <p:nvPr/>
        </p:nvCxnSpPr>
        <p:spPr>
          <a:xfrm rot="-5400000">
            <a:off x="8867175" y="4738163"/>
            <a:ext cx="281400" cy="338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40"/>
          <p:cNvCxnSpPr>
            <a:stCxn id="991" idx="0"/>
            <a:endCxn id="988" idx="2"/>
          </p:cNvCxnSpPr>
          <p:nvPr/>
        </p:nvCxnSpPr>
        <p:spPr>
          <a:xfrm flipH="1" rot="5400000">
            <a:off x="9224925" y="4718950"/>
            <a:ext cx="281400" cy="377100"/>
          </a:xfrm>
          <a:prstGeom prst="curved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40"/>
          <p:cNvCxnSpPr/>
          <p:nvPr/>
        </p:nvCxnSpPr>
        <p:spPr>
          <a:xfrm>
            <a:off x="10011625" y="4463238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40"/>
          <p:cNvCxnSpPr>
            <a:stCxn id="988" idx="0"/>
          </p:cNvCxnSpPr>
          <p:nvPr/>
        </p:nvCxnSpPr>
        <p:spPr>
          <a:xfrm rot="10800000">
            <a:off x="9177177" y="3692978"/>
            <a:ext cx="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40"/>
          <p:cNvSpPr/>
          <p:nvPr/>
        </p:nvSpPr>
        <p:spPr>
          <a:xfrm>
            <a:off x="10492025" y="4280375"/>
            <a:ext cx="4515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3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8734975" y="3327263"/>
            <a:ext cx="8844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&lt;eos&gt;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98" name="Google Shape;998;p40"/>
          <p:cNvSpPr txBox="1"/>
          <p:nvPr>
            <p:ph idx="1" type="body"/>
          </p:nvPr>
        </p:nvSpPr>
        <p:spPr>
          <a:xfrm>
            <a:off x="409175" y="1640904"/>
            <a:ext cx="11373600" cy="26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舉個例子吧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1006" name="Google Shape;1006;p41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1007" name="Google Shape;100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8" name="Google Shape;1008;p41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11" name="Google Shape;1011;p41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12" name="Google Shape;1012;p41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1013" name="Google Shape;1013;p41"/>
            <p:cNvCxnSpPr>
              <a:stCxn id="1008" idx="2"/>
              <a:endCxn id="1009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14" name="Google Shape;1014;p41"/>
            <p:cNvCxnSpPr>
              <a:stCxn id="1009" idx="0"/>
              <a:endCxn id="1010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015" name="Google Shape;1015;p41"/>
            <p:cNvCxnSpPr>
              <a:stCxn id="1009" idx="3"/>
              <a:endCxn id="1010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16" name="Google Shape;1016;p41"/>
            <p:cNvCxnSpPr>
              <a:stCxn id="1007" idx="3"/>
              <a:endCxn id="1008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7" name="Google Shape;1017;p41"/>
            <p:cNvCxnSpPr>
              <a:stCxn id="1010" idx="3"/>
              <a:endCxn id="1012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18" name="Google Shape;1018;p41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41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41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41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41"/>
          <p:cNvSpPr txBox="1"/>
          <p:nvPr>
            <p:ph idx="1" type="body"/>
          </p:nvPr>
        </p:nvSpPr>
        <p:spPr>
          <a:xfrm>
            <a:off x="5752500" y="1990400"/>
            <a:ext cx="6439500" cy="315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token 要怎麼進去 decoder 呢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經過一個 embedding layer 讓離散的 token 變成向量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token 又</a:t>
            </a:r>
            <a:r>
              <a:rPr lang="en-US" sz="2000"/>
              <a:t>要怎麼從 decoder 出來呢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把 decoder 的 output 轉成 token 的機率分佈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 sz="2000"/>
              <a:t>看哪個 token 機率最大就決定是誰 (argmax)</a:t>
            </a:r>
            <a:endParaRPr sz="2000"/>
          </a:p>
        </p:txBody>
      </p:sp>
      <p:sp>
        <p:nvSpPr>
          <p:cNvPr id="1023" name="Google Shape;1023;p41"/>
          <p:cNvSpPr/>
          <p:nvPr/>
        </p:nvSpPr>
        <p:spPr>
          <a:xfrm>
            <a:off x="3969602" y="5145515"/>
            <a:ext cx="1668900" cy="6069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Decoder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24" name="Google Shape;1024;p41"/>
          <p:cNvCxnSpPr>
            <a:endCxn id="1023" idx="1"/>
          </p:cNvCxnSpPr>
          <p:nvPr/>
        </p:nvCxnSpPr>
        <p:spPr>
          <a:xfrm flipH="1" rot="10800000">
            <a:off x="3423002" y="5448965"/>
            <a:ext cx="546600" cy="42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5" name="Google Shape;1025;p41"/>
          <p:cNvSpPr/>
          <p:nvPr/>
        </p:nvSpPr>
        <p:spPr>
          <a:xfrm>
            <a:off x="6011550" y="5266125"/>
            <a:ext cx="546600" cy="365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i+1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26" name="Google Shape;1026;p41"/>
          <p:cNvCxnSpPr>
            <a:stCxn id="1023" idx="3"/>
            <a:endCxn id="1025" idx="1"/>
          </p:cNvCxnSpPr>
          <p:nvPr/>
        </p:nvCxnSpPr>
        <p:spPr>
          <a:xfrm>
            <a:off x="5638502" y="5448965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41"/>
          <p:cNvCxnSpPr>
            <a:stCxn id="1023" idx="0"/>
          </p:cNvCxnSpPr>
          <p:nvPr/>
        </p:nvCxnSpPr>
        <p:spPr>
          <a:xfrm rot="10800000">
            <a:off x="4804052" y="475461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41"/>
          <p:cNvSpPr/>
          <p:nvPr/>
        </p:nvSpPr>
        <p:spPr>
          <a:xfrm>
            <a:off x="2971500" y="5690200"/>
            <a:ext cx="451500" cy="36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aseline="-25000" lang="en-US" sz="1800">
                <a:latin typeface="Rockwell"/>
                <a:ea typeface="Rockwell"/>
                <a:cs typeface="Rockwell"/>
                <a:sym typeface="Rockwell"/>
              </a:rPr>
              <a:t>i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29" name="Google Shape;1029;p41"/>
          <p:cNvCxnSpPr>
            <a:stCxn id="1030" idx="2"/>
            <a:endCxn id="1031" idx="0"/>
          </p:cNvCxnSpPr>
          <p:nvPr/>
        </p:nvCxnSpPr>
        <p:spPr>
          <a:xfrm>
            <a:off x="2268150" y="3726875"/>
            <a:ext cx="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41"/>
          <p:cNvSpPr/>
          <p:nvPr/>
        </p:nvSpPr>
        <p:spPr>
          <a:xfrm>
            <a:off x="4253550" y="4388925"/>
            <a:ext cx="1101000" cy="3657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Projection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33" name="Google Shape;1033;p41"/>
          <p:cNvCxnSpPr>
            <a:endCxn id="1034" idx="2"/>
          </p:cNvCxnSpPr>
          <p:nvPr/>
        </p:nvCxnSpPr>
        <p:spPr>
          <a:xfrm rot="10800000">
            <a:off x="4804050" y="4150425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41"/>
          <p:cNvCxnSpPr>
            <a:stCxn id="1036" idx="2"/>
            <a:endCxn id="1023" idx="1"/>
          </p:cNvCxnSpPr>
          <p:nvPr/>
        </p:nvCxnSpPr>
        <p:spPr>
          <a:xfrm flipH="1" rot="-5400000">
            <a:off x="2912400" y="4391475"/>
            <a:ext cx="413100" cy="170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0" name="Google Shape;1030;p41"/>
          <p:cNvSpPr/>
          <p:nvPr/>
        </p:nvSpPr>
        <p:spPr>
          <a:xfrm>
            <a:off x="2042400" y="3361175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你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1" name="Google Shape;1031;p41"/>
          <p:cNvSpPr/>
          <p:nvPr/>
        </p:nvSpPr>
        <p:spPr>
          <a:xfrm>
            <a:off x="1657650" y="4015600"/>
            <a:ext cx="1221000" cy="3657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Embedding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6" name="Google Shape;1036;p41"/>
          <p:cNvSpPr/>
          <p:nvPr/>
        </p:nvSpPr>
        <p:spPr>
          <a:xfrm>
            <a:off x="1535400" y="4670025"/>
            <a:ext cx="1465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[0.1,0.2,0.3]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37" name="Google Shape;1037;p41"/>
          <p:cNvCxnSpPr>
            <a:stCxn id="1031" idx="2"/>
            <a:endCxn id="1036" idx="0"/>
          </p:cNvCxnSpPr>
          <p:nvPr/>
        </p:nvCxnSpPr>
        <p:spPr>
          <a:xfrm>
            <a:off x="2268150" y="4381300"/>
            <a:ext cx="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41"/>
          <p:cNvSpPr/>
          <p:nvPr/>
        </p:nvSpPr>
        <p:spPr>
          <a:xfrm>
            <a:off x="4578300" y="3139125"/>
            <a:ext cx="451500" cy="36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好</a:t>
            </a:r>
            <a:endParaRPr baseline="-25000"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4" name="Google Shape;1034;p41"/>
          <p:cNvSpPr/>
          <p:nvPr/>
        </p:nvSpPr>
        <p:spPr>
          <a:xfrm>
            <a:off x="4253550" y="3784725"/>
            <a:ext cx="1101000" cy="3657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argmax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39" name="Google Shape;1039;p41"/>
          <p:cNvCxnSpPr>
            <a:stCxn id="1034" idx="0"/>
            <a:endCxn id="1038" idx="2"/>
          </p:cNvCxnSpPr>
          <p:nvPr/>
        </p:nvCxnSpPr>
        <p:spPr>
          <a:xfrm rot="10800000">
            <a:off x="4804050" y="3504825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6" name="Google Shape;1046;p4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+ Decoder</a:t>
            </a:r>
            <a:endParaRPr/>
          </a:p>
        </p:txBody>
      </p:sp>
      <p:grpSp>
        <p:nvGrpSpPr>
          <p:cNvPr id="1047" name="Google Shape;1047;p42"/>
          <p:cNvGrpSpPr/>
          <p:nvPr/>
        </p:nvGrpSpPr>
        <p:grpSpPr>
          <a:xfrm>
            <a:off x="4401943" y="457501"/>
            <a:ext cx="6831792" cy="1263313"/>
            <a:chOff x="63588" y="4368175"/>
            <a:chExt cx="11714321" cy="2166175"/>
          </a:xfrm>
        </p:grpSpPr>
        <p:pic>
          <p:nvPicPr>
            <p:cNvPr id="1048" name="Google Shape;104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413" y="4368175"/>
              <a:ext cx="17716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" name="Google Shape;1049;p42"/>
            <p:cNvSpPr/>
            <p:nvPr/>
          </p:nvSpPr>
          <p:spPr>
            <a:xfrm>
              <a:off x="3099113" y="4451775"/>
              <a:ext cx="1920900" cy="6984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Encoder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4797363" y="5835950"/>
              <a:ext cx="1920900" cy="6984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358988" y="4451775"/>
              <a:ext cx="1920900" cy="698400"/>
            </a:xfrm>
            <a:prstGeom prst="rect">
              <a:avLst/>
            </a:prstGeom>
            <a:solidFill>
              <a:srgbClr val="EA9999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Decoder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2" name="Google Shape;1052;p42"/>
            <p:cNvSpPr txBox="1"/>
            <p:nvPr/>
          </p:nvSpPr>
          <p:spPr>
            <a:xfrm>
              <a:off x="63588" y="5184500"/>
              <a:ext cx="24813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Input Speech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3" name="Google Shape;1053;p42"/>
            <p:cNvSpPr txBox="1"/>
            <p:nvPr/>
          </p:nvSpPr>
          <p:spPr>
            <a:xfrm>
              <a:off x="8970209" y="4539245"/>
              <a:ext cx="28077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ckwell"/>
                  <a:ea typeface="Rockwell"/>
                  <a:cs typeface="Rockwell"/>
                  <a:sym typeface="Rockwell"/>
                </a:rPr>
                <a:t>Output Sequence</a:t>
              </a:r>
              <a:endParaRPr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1054" name="Google Shape;1054;p42"/>
            <p:cNvCxnSpPr>
              <a:stCxn id="1049" idx="2"/>
              <a:endCxn id="1050" idx="1"/>
            </p:cNvCxnSpPr>
            <p:nvPr/>
          </p:nvCxnSpPr>
          <p:spPr>
            <a:xfrm flipH="1" rot="-5400000">
              <a:off x="3910913" y="5298825"/>
              <a:ext cx="1035000" cy="7377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5" name="Google Shape;1055;p42"/>
            <p:cNvCxnSpPr>
              <a:stCxn id="1050" idx="0"/>
              <a:endCxn id="1051" idx="1"/>
            </p:cNvCxnSpPr>
            <p:nvPr/>
          </p:nvCxnSpPr>
          <p:spPr>
            <a:xfrm rot="-5400000">
              <a:off x="5540913" y="5017850"/>
              <a:ext cx="1035000" cy="6012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056" name="Google Shape;1056;p42"/>
            <p:cNvCxnSpPr>
              <a:stCxn id="1050" idx="3"/>
              <a:endCxn id="1051" idx="2"/>
            </p:cNvCxnSpPr>
            <p:nvPr/>
          </p:nvCxnSpPr>
          <p:spPr>
            <a:xfrm flipH="1" rot="10800000">
              <a:off x="6718263" y="5150150"/>
              <a:ext cx="601200" cy="1035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7" name="Google Shape;1057;p42"/>
            <p:cNvCxnSpPr>
              <a:stCxn id="1048" idx="3"/>
              <a:endCxn id="1049" idx="1"/>
            </p:cNvCxnSpPr>
            <p:nvPr/>
          </p:nvCxnSpPr>
          <p:spPr>
            <a:xfrm>
              <a:off x="2190063" y="4796800"/>
              <a:ext cx="9090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8" name="Google Shape;1058;p42"/>
            <p:cNvCxnSpPr>
              <a:stCxn id="1051" idx="3"/>
              <a:endCxn id="1053" idx="1"/>
            </p:cNvCxnSpPr>
            <p:nvPr/>
          </p:nvCxnSpPr>
          <p:spPr>
            <a:xfrm flipH="1" rot="10800000">
              <a:off x="8279888" y="4796775"/>
              <a:ext cx="690300" cy="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59" name="Google Shape;1059;p42"/>
          <p:cNvCxnSpPr/>
          <p:nvPr/>
        </p:nvCxnSpPr>
        <p:spPr>
          <a:xfrm flipH="1">
            <a:off x="6632250" y="376275"/>
            <a:ext cx="115710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2"/>
          <p:cNvCxnSpPr/>
          <p:nvPr/>
        </p:nvCxnSpPr>
        <p:spPr>
          <a:xfrm>
            <a:off x="7789325" y="376300"/>
            <a:ext cx="3405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2"/>
          <p:cNvCxnSpPr/>
          <p:nvPr/>
        </p:nvCxnSpPr>
        <p:spPr>
          <a:xfrm>
            <a:off x="6632250" y="1890975"/>
            <a:ext cx="457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42"/>
          <p:cNvCxnSpPr/>
          <p:nvPr/>
        </p:nvCxnSpPr>
        <p:spPr>
          <a:xfrm>
            <a:off x="11185400" y="376300"/>
            <a:ext cx="0" cy="15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42"/>
          <p:cNvSpPr txBox="1"/>
          <p:nvPr>
            <p:ph idx="1" type="body"/>
          </p:nvPr>
        </p:nvSpPr>
        <p:spPr>
          <a:xfrm>
            <a:off x="409175" y="1640904"/>
            <a:ext cx="11373600" cy="26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把所有東西結合在一起吧</a:t>
            </a:r>
            <a:endParaRPr/>
          </a:p>
          <a:p>
            <a:pPr indent="-2914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 sz="3000"/>
              <a:t>請再回去剛剛的 colab :-)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3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辨識語音看看吧！！！！！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9" name="Google Shape;1069;p43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inference - colab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09183" y="473343"/>
            <a:ext cx="11373633" cy="991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什麼是語音辨識？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Input: speech signal</a:t>
            </a:r>
            <a:endParaRPr/>
          </a:p>
          <a:p>
            <a:pPr indent="-2948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Output: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words: </a:t>
            </a:r>
            <a:r>
              <a:rPr lang="en-US" u="sng"/>
              <a:t>今天</a:t>
            </a:r>
            <a:r>
              <a:rPr lang="en-US"/>
              <a:t> </a:t>
            </a:r>
            <a:r>
              <a:rPr lang="en-US" u="sng"/>
              <a:t>天氣</a:t>
            </a:r>
            <a:r>
              <a:rPr lang="en-US"/>
              <a:t> </a:t>
            </a:r>
            <a:r>
              <a:rPr lang="en-US" u="sng"/>
              <a:t>很</a:t>
            </a:r>
            <a:r>
              <a:rPr lang="en-US"/>
              <a:t> </a:t>
            </a:r>
            <a:r>
              <a:rPr lang="en-US" u="sng"/>
              <a:t>好</a:t>
            </a:r>
            <a:endParaRPr u="sng"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graphemes (最小的書寫單位): </a:t>
            </a:r>
            <a:r>
              <a:rPr lang="en-US" u="sng"/>
              <a:t>今</a:t>
            </a:r>
            <a:r>
              <a:rPr lang="en-US"/>
              <a:t> </a:t>
            </a:r>
            <a:r>
              <a:rPr lang="en-US" u="sng"/>
              <a:t>天</a:t>
            </a:r>
            <a:r>
              <a:rPr lang="en-US"/>
              <a:t> </a:t>
            </a:r>
            <a:r>
              <a:rPr lang="en-US" u="sng"/>
              <a:t>天</a:t>
            </a:r>
            <a:r>
              <a:rPr lang="en-US"/>
              <a:t> </a:t>
            </a:r>
            <a:r>
              <a:rPr lang="en-US" u="sng"/>
              <a:t>氣</a:t>
            </a:r>
            <a:r>
              <a:rPr lang="en-US"/>
              <a:t> </a:t>
            </a:r>
            <a:r>
              <a:rPr lang="en-US" u="sng"/>
              <a:t>很</a:t>
            </a:r>
            <a:r>
              <a:rPr lang="en-US"/>
              <a:t> </a:t>
            </a:r>
            <a:r>
              <a:rPr lang="en-US" u="sng"/>
              <a:t>好</a:t>
            </a:r>
            <a:endParaRPr u="sng"/>
          </a:p>
        </p:txBody>
      </p:sp>
      <p:sp>
        <p:nvSpPr>
          <p:cNvPr id="120" name="Google Shape;120;p17"/>
          <p:cNvSpPr/>
          <p:nvPr>
            <p:ph idx="12" type="sldNum"/>
          </p:nvPr>
        </p:nvSpPr>
        <p:spPr>
          <a:xfrm>
            <a:off x="11412045" y="6373368"/>
            <a:ext cx="365760" cy="365760"/>
          </a:xfrm>
          <a:prstGeom prst="ellipse">
            <a:avLst/>
          </a:prstGeom>
          <a:solidFill>
            <a:srgbClr val="C00000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88" y="39244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417463" y="4781650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538" y="3895825"/>
            <a:ext cx="14097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3634438" y="4781650"/>
            <a:ext cx="204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Feature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Extraction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3919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4279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987538" y="3813175"/>
            <a:ext cx="2116800" cy="107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Box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1710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730638" y="3857425"/>
            <a:ext cx="2043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Output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Sequence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4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工商服務時間！！！！！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5" name="Google Shape;1075;p44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End-to-end-ASR-Pytorch</a:t>
            </a:r>
            <a:endParaRPr/>
          </a:p>
        </p:txBody>
      </p:sp>
      <p:sp>
        <p:nvSpPr>
          <p:cNvPr id="1081" name="Google Shape;1081;p45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實驗室同學的程式，想解鎖完整版可以點擊以下連結</a:t>
            </a:r>
            <a:endParaRPr/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https://github.com/Alexander-H-Liu/End-to-end-ASR-Pytorch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6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TensorFlow-Addons</a:t>
            </a:r>
            <a:endParaRPr/>
          </a:p>
        </p:txBody>
      </p:sp>
      <p:sp>
        <p:nvSpPr>
          <p:cNvPr id="1088" name="Google Shape;1088;p46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Stars, issues and pull requests are really appreciated!</a:t>
            </a:r>
            <a:endParaRPr/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https://github.com/tensorflow/addons</a:t>
            </a:r>
            <a:endParaRPr/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https://github.com/WindQAQ</a:t>
            </a:r>
            <a:endParaRPr/>
          </a:p>
        </p:txBody>
      </p:sp>
      <p:sp>
        <p:nvSpPr>
          <p:cNvPr id="1089" name="Google Shape;1089;p46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0" name="Google Shape;10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475" y="613988"/>
            <a:ext cx="2596250" cy="7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7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096" name="Google Shape;1096;p47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Towards End-to-End Speech Recognition</a:t>
            </a:r>
            <a:endParaRPr/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李琳山教授課程</a:t>
            </a:r>
            <a:endParaRPr/>
          </a:p>
          <a:p>
            <a:pPr indent="-2948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李宏毅教授課程</a:t>
            </a:r>
            <a:endParaRPr/>
          </a:p>
        </p:txBody>
      </p:sp>
      <p:sp>
        <p:nvSpPr>
          <p:cNvPr id="1097" name="Google Shape;1097;p47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什麼是語音辨識？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Input: speech signal</a:t>
            </a:r>
            <a:endParaRPr/>
          </a:p>
          <a:p>
            <a:pPr indent="-294894" lvl="0" marL="457200" rtl="0" algn="l"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Output: 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words: </a:t>
            </a:r>
            <a:r>
              <a:rPr lang="en-US" u="sng"/>
              <a:t>今天</a:t>
            </a:r>
            <a:r>
              <a:rPr lang="en-US"/>
              <a:t> </a:t>
            </a:r>
            <a:r>
              <a:rPr lang="en-US" u="sng"/>
              <a:t>天氣</a:t>
            </a:r>
            <a:r>
              <a:rPr lang="en-US"/>
              <a:t> </a:t>
            </a:r>
            <a:r>
              <a:rPr lang="en-US" u="sng"/>
              <a:t>很</a:t>
            </a:r>
            <a:r>
              <a:rPr lang="en-US"/>
              <a:t> </a:t>
            </a:r>
            <a:r>
              <a:rPr lang="en-US" u="sng"/>
              <a:t>好</a:t>
            </a:r>
            <a:endParaRPr u="sng"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◆"/>
            </a:pPr>
            <a:r>
              <a:rPr lang="en-US"/>
              <a:t>graphemes (最小的書寫單位): </a:t>
            </a:r>
            <a:r>
              <a:rPr lang="en-US" u="sng"/>
              <a:t>今</a:t>
            </a:r>
            <a:r>
              <a:rPr lang="en-US"/>
              <a:t> </a:t>
            </a:r>
            <a:r>
              <a:rPr lang="en-US" u="sng"/>
              <a:t>天</a:t>
            </a:r>
            <a:r>
              <a:rPr lang="en-US"/>
              <a:t> </a:t>
            </a:r>
            <a:r>
              <a:rPr lang="en-US" u="sng"/>
              <a:t>天</a:t>
            </a:r>
            <a:r>
              <a:rPr lang="en-US"/>
              <a:t> </a:t>
            </a:r>
            <a:r>
              <a:rPr lang="en-US" u="sng"/>
              <a:t>氣</a:t>
            </a:r>
            <a:r>
              <a:rPr lang="en-US"/>
              <a:t> </a:t>
            </a:r>
            <a:r>
              <a:rPr lang="en-US" u="sng"/>
              <a:t>很</a:t>
            </a:r>
            <a:r>
              <a:rPr lang="en-US"/>
              <a:t> </a:t>
            </a:r>
            <a:r>
              <a:rPr lang="en-US" u="sng"/>
              <a:t>好</a:t>
            </a:r>
            <a:endParaRPr/>
          </a:p>
        </p:txBody>
      </p:sp>
      <p:sp>
        <p:nvSpPr>
          <p:cNvPr id="136" name="Google Shape;136;p18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88" y="39244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417463" y="4781650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你好呀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538" y="3895825"/>
            <a:ext cx="14097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634438" y="4781650"/>
            <a:ext cx="204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Feature Extraction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3919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4279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987538" y="3813175"/>
            <a:ext cx="2116800" cy="107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Box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8171038" y="42601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730638" y="406067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你好呀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Feature Extraction - Filter bank</a:t>
            </a:r>
            <a:endParaRPr/>
          </a:p>
        </p:txBody>
      </p:sp>
      <p:sp>
        <p:nvSpPr>
          <p:cNvPr id="151" name="Google Shape;151;p19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863" y="198645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4416536" y="2397475"/>
            <a:ext cx="9456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867363" y="181277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DFT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250" y="1611210"/>
            <a:ext cx="3469451" cy="17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7883400" y="1542825"/>
            <a:ext cx="178800" cy="188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118600" y="2173100"/>
            <a:ext cx="903000" cy="301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850" y="3647175"/>
            <a:ext cx="18097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7017950" y="5070700"/>
            <a:ext cx="300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1" sz="12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1" sz="12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1" sz="1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9"/>
          <p:cNvSpPr/>
          <p:nvPr/>
        </p:nvSpPr>
        <p:spPr>
          <a:xfrm rot="10800000">
            <a:off x="5362136" y="3923350"/>
            <a:ext cx="9456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10800000">
            <a:off x="5362136" y="4771900"/>
            <a:ext cx="9456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10800000">
            <a:off x="5362136" y="6061900"/>
            <a:ext cx="9456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8118588" y="5436525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Filter bank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750750" y="3580250"/>
            <a:ext cx="507900" cy="292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854225" y="3796625"/>
            <a:ext cx="300900" cy="36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854225" y="4681900"/>
            <a:ext cx="300900" cy="36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854250" y="5971900"/>
            <a:ext cx="300900" cy="36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>
            <a:off x="3642461" y="4771900"/>
            <a:ext cx="9456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093288" y="4115450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log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04475" y="5571700"/>
            <a:ext cx="3762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6"/>
              </a:rPr>
              <a:t>step-by-step - colab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傳統的 ASR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09182" y="1639271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Black box </a:t>
            </a:r>
            <a:r>
              <a:rPr lang="en-US"/>
              <a:t>裡面有很多部</a:t>
            </a:r>
            <a:r>
              <a:rPr lang="en-US"/>
              <a:t>份，每個部份是分開訓練的</a:t>
            </a:r>
            <a:endParaRPr/>
          </a:p>
        </p:txBody>
      </p:sp>
      <p:sp>
        <p:nvSpPr>
          <p:cNvPr id="177" name="Google Shape;177;p20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75" y="25231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417450" y="3380350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525" y="2494525"/>
            <a:ext cx="14097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3634425" y="3380350"/>
            <a:ext cx="204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Feature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Extraction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3919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54279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987525" y="2411875"/>
            <a:ext cx="2116800" cy="107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Box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1710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8730625" y="2456125"/>
            <a:ext cx="2043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Output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Sequence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7" name="Google Shape;187;p20"/>
          <p:cNvCxnSpPr/>
          <p:nvPr/>
        </p:nvCxnSpPr>
        <p:spPr>
          <a:xfrm rot="5400000">
            <a:off x="5621375" y="3577525"/>
            <a:ext cx="1510500" cy="13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>
            <a:stCxn id="184" idx="2"/>
          </p:cNvCxnSpPr>
          <p:nvPr/>
        </p:nvCxnSpPr>
        <p:spPr>
          <a:xfrm flipH="1" rot="-5400000">
            <a:off x="6999425" y="3538075"/>
            <a:ext cx="1510500" cy="141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7045925" y="4237750"/>
            <a:ext cx="0" cy="7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/>
          <p:nvPr/>
        </p:nvSpPr>
        <p:spPr>
          <a:xfrm>
            <a:off x="5131488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Acoustic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475200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Lexicon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818913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Language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wentieth Century"/>
              <a:buNone/>
            </a:pPr>
            <a:r>
              <a:rPr lang="en-US"/>
              <a:t>傳統的 ASR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409182" y="1639271"/>
            <a:ext cx="113736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Black box 裡面有很多部份，每個部份是分開訓練的</a:t>
            </a:r>
            <a:endParaRPr/>
          </a:p>
        </p:txBody>
      </p:sp>
      <p:sp>
        <p:nvSpPr>
          <p:cNvPr id="199" name="Google Shape;199;p21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  <a:solidFill>
            <a:srgbClr val="C00000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75" y="2523100"/>
            <a:ext cx="1771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1417450" y="3380350"/>
            <a:ext cx="204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525" y="2494525"/>
            <a:ext cx="14097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3634425" y="3380350"/>
            <a:ext cx="204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Feature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Extraction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33919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4279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987525" y="2411875"/>
            <a:ext cx="2116800" cy="107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Box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8171025" y="2858875"/>
            <a:ext cx="492900" cy="1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8730625" y="2456125"/>
            <a:ext cx="2043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Output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Sequence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9" name="Google Shape;209;p21"/>
          <p:cNvCxnSpPr/>
          <p:nvPr/>
        </p:nvCxnSpPr>
        <p:spPr>
          <a:xfrm rot="5400000">
            <a:off x="5621375" y="3577525"/>
            <a:ext cx="1510500" cy="13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>
            <a:stCxn id="206" idx="2"/>
          </p:cNvCxnSpPr>
          <p:nvPr/>
        </p:nvCxnSpPr>
        <p:spPr>
          <a:xfrm flipH="1" rot="-5400000">
            <a:off x="6999425" y="3538075"/>
            <a:ext cx="1510500" cy="141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7045925" y="4237750"/>
            <a:ext cx="0" cy="7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/>
          <p:nvPr/>
        </p:nvSpPr>
        <p:spPr>
          <a:xfrm>
            <a:off x="5131488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Acoustic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6475200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Lexicon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7818913" y="5002075"/>
            <a:ext cx="1197125" cy="11971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Language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589800" y="3965050"/>
            <a:ext cx="113736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Input Speech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this is speech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Acoustic Model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(th-ih-s-ih-z-s-p-ib-ch)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Lexicon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(th-i-is) -&gt; this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(ih-z) -&gt; is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(s-p-iy-ch) -&gt; speech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Language Model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(this) - (is) - (speech)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P(this) P(is | this) P(speech | this is)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09183" y="473343"/>
            <a:ext cx="11373600" cy="991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End-to-end ASR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409182" y="1640909"/>
            <a:ext cx="11373600" cy="45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894" lvl="0" marL="457200" rtl="0" algn="l">
              <a:spcBef>
                <a:spcPts val="100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直接將 input speech 轉換成 output sequence</a:t>
            </a:r>
            <a:endParaRPr/>
          </a:p>
          <a:p>
            <a:pPr indent="-294894" lvl="0" marL="457200" rtl="0" algn="l">
              <a:spcBef>
                <a:spcPts val="0"/>
              </a:spcBef>
              <a:spcAft>
                <a:spcPts val="0"/>
              </a:spcAft>
              <a:buSzPts val="1044"/>
              <a:buChar char="●"/>
            </a:pPr>
            <a:r>
              <a:rPr lang="en-US"/>
              <a:t>把所有部份合在一起，end-to-end 訓練</a:t>
            </a:r>
            <a:endParaRPr/>
          </a:p>
        </p:txBody>
      </p:sp>
      <p:sp>
        <p:nvSpPr>
          <p:cNvPr id="223" name="Google Shape;223;p22"/>
          <p:cNvSpPr/>
          <p:nvPr>
            <p:ph idx="12" type="sldNum"/>
          </p:nvPr>
        </p:nvSpPr>
        <p:spPr>
          <a:xfrm>
            <a:off x="11412045" y="6373368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86" y="3133526"/>
            <a:ext cx="1655635" cy="7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1268975" y="3889044"/>
            <a:ext cx="1910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Input Speech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108" y="3108342"/>
            <a:ext cx="1317387" cy="80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3340773" y="3889044"/>
            <a:ext cx="1910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Feature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Extraction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3114153" y="3429454"/>
            <a:ext cx="4605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016827" y="3429454"/>
            <a:ext cx="4605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539782" y="3035500"/>
            <a:ext cx="1978200" cy="9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Box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7580297" y="3429454"/>
            <a:ext cx="4605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8103251" y="3074499"/>
            <a:ext cx="1910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Output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Sequence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 rot="5400000">
            <a:off x="5237823" y="4027120"/>
            <a:ext cx="1331100" cy="125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30" idx="2"/>
          </p:cNvCxnSpPr>
          <p:nvPr/>
        </p:nvCxnSpPr>
        <p:spPr>
          <a:xfrm flipH="1" rot="-5400000">
            <a:off x="6525732" y="3990250"/>
            <a:ext cx="1331100" cy="132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6528873" y="4644694"/>
            <a:ext cx="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/>
          <p:nvPr/>
        </p:nvSpPr>
        <p:spPr>
          <a:xfrm>
            <a:off x="4739801" y="5318315"/>
            <a:ext cx="1118732" cy="105506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Acoustic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995522" y="5318315"/>
            <a:ext cx="1118732" cy="105506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Lexicon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7251242" y="5318315"/>
            <a:ext cx="1118732" cy="105506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Language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181075" y="4705075"/>
            <a:ext cx="4695600" cy="203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918124" y="5640325"/>
            <a:ext cx="6867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9646274" y="5123525"/>
            <a:ext cx="2136500" cy="133110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End-to-end Trained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Model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Attention-based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wentieth Century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Encoder-Decoder Model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23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