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EB78D0-763A-47B7-8BBF-317C8DFCA832}">
  <a:tblStyle styleId="{DBEB78D0-763A-47B7-8BBF-317C8DFCA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7f5fe0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7f5fe0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7f5fe0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7f5fe0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7f5fe0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7f5fe0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f7f5fe0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f7f5fe0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3b8c2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3b8c2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3b8c20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3b8c20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e3bcac6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e3bcac6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242729"/>
                </a:solidFill>
              </a:rPr>
              <a:t>Skip-gram:</a:t>
            </a:r>
            <a:r>
              <a:rPr lang="zh-TW" sz="1150">
                <a:solidFill>
                  <a:srgbClr val="242729"/>
                </a:solidFill>
              </a:rPr>
              <a:t> works well with small amount of the training data, represents well even rare words or phrases.</a:t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242729"/>
                </a:solidFill>
              </a:rPr>
              <a:t>CBOW:</a:t>
            </a:r>
            <a:r>
              <a:rPr lang="zh-TW" sz="1150">
                <a:solidFill>
                  <a:srgbClr val="242729"/>
                </a:solidFill>
              </a:rPr>
              <a:t> several times faster to train than the skip-gram, slightly better accuracy for the frequent words</a:t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3b8c20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3b8c20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把SKip-Gram</a:t>
            </a:r>
            <a:r>
              <a:rPr lang="zh-TW"/>
              <a:t>放到第七頁，加入五月天蘇打綠到圖裡面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3792da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e3792da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7f5fe04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f7f5fe0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85a57a36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85a57a36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f6799f0d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f6799f0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3792da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e3792da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XLNET Roberta ERNIE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e3e5e2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e3e5e2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7f5fe04c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5f7f5fe04c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5f7f5fe04c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f7f5fe04c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5f7f5fe04c_2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5f7f5fe04c_2_1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f7f5fe04c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5f7f5fe04c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5f7f5fe04c_2_2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f7f5fe04c_2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5f7f5fe04c_2_3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5f7f5fe04c_2_3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f7f5fe04c_2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g5f7f5fe04c_2_4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5f7f5fe04c_2_4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5f7f5fe04c_2_6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5f7f5fe04c_2_6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5f7f5fe04c_2_6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5e3e5e24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5e3e5e24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38b3c0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38b3c0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222222"/>
                </a:solidFill>
                <a:highlight>
                  <a:srgbClr val="FFFFFF"/>
                </a:highlight>
              </a:rPr>
              <a:t>衍聲複詞 </a:t>
            </a:r>
            <a:r>
              <a:rPr lang="zh-TW" sz="1050">
                <a:solidFill>
                  <a:srgbClr val="545454"/>
                </a:solidFill>
                <a:highlight>
                  <a:srgbClr val="FFFFFF"/>
                </a:highlight>
              </a:rPr>
              <a:t>琵琶、枇杷、蟑螂、葡萄、</a:t>
            </a:r>
            <a:r>
              <a:rPr lang="zh-TW" sz="1050">
                <a:solidFill>
                  <a:srgbClr val="DD4B39"/>
                </a:solidFill>
                <a:highlight>
                  <a:srgbClr val="FFFFFF"/>
                </a:highlight>
              </a:rPr>
              <a:t>蝴蝶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DD4B39"/>
                </a:solidFill>
                <a:highlight>
                  <a:srgbClr val="FFFFFF"/>
                </a:highlight>
              </a:rPr>
              <a:t>瓜田李下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f7f5fe0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f7f5fe0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e3f1cd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e3f1cd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5e3f1cdf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5e3f1cdf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換個例子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f7f5fe04c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5f7f5fe04c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g5f7f5fe04c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5f7f5fe04c_0_5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9" name="Google Shape;1189;g5f7f5fe04c_0_5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5f7f5fe04c_0_5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5f7f5fe04c_0_6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5" name="Google Shape;1265;g5f7f5fe04c_0_6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g5f7f5fe04c_0_6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5f7f5fe04c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g5f7f5fe04c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g5f7f5fe04c_0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5f6799f0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5f6799f0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5f7f5fe04c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5f7f5fe04c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7f5fe0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f7f5fe0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f7f5fe04c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f7f5fe04c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7f5fe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7f5fe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38b3c0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38b3c0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306d80a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306d80a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3bcac6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3bcac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ailyview.tw/popular/detail/3820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56.png"/><Relationship Id="rId6" Type="http://schemas.openxmlformats.org/officeDocument/2006/relationships/image" Target="../media/image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3.png"/><Relationship Id="rId5" Type="http://schemas.openxmlformats.org/officeDocument/2006/relationships/image" Target="../media/image7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1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3.png"/><Relationship Id="rId21" Type="http://schemas.openxmlformats.org/officeDocument/2006/relationships/image" Target="../media/image11.png"/><Relationship Id="rId24" Type="http://schemas.openxmlformats.org/officeDocument/2006/relationships/image" Target="../media/image15.png"/><Relationship Id="rId23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26" Type="http://schemas.openxmlformats.org/officeDocument/2006/relationships/image" Target="../media/image29.png"/><Relationship Id="rId25" Type="http://schemas.openxmlformats.org/officeDocument/2006/relationships/image" Target="../media/image21.png"/><Relationship Id="rId28" Type="http://schemas.openxmlformats.org/officeDocument/2006/relationships/image" Target="../media/image41.png"/><Relationship Id="rId27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29" Type="http://schemas.openxmlformats.org/officeDocument/2006/relationships/image" Target="../media/image30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30" Type="http://schemas.openxmlformats.org/officeDocument/2006/relationships/image" Target="../media/image40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27.png"/><Relationship Id="rId15" Type="http://schemas.openxmlformats.org/officeDocument/2006/relationships/image" Target="../media/image24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8.png"/><Relationship Id="rId19" Type="http://schemas.openxmlformats.org/officeDocument/2006/relationships/image" Target="../media/image13.png"/><Relationship Id="rId18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22" Type="http://schemas.openxmlformats.org/officeDocument/2006/relationships/image" Target="../media/image33.png"/><Relationship Id="rId21" Type="http://schemas.openxmlformats.org/officeDocument/2006/relationships/image" Target="../media/image34.png"/><Relationship Id="rId24" Type="http://schemas.openxmlformats.org/officeDocument/2006/relationships/image" Target="../media/image31.png"/><Relationship Id="rId23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26" Type="http://schemas.openxmlformats.org/officeDocument/2006/relationships/image" Target="../media/image20.png"/><Relationship Id="rId25" Type="http://schemas.openxmlformats.org/officeDocument/2006/relationships/image" Target="../media/image13.png"/><Relationship Id="rId28" Type="http://schemas.openxmlformats.org/officeDocument/2006/relationships/image" Target="../media/image23.png"/><Relationship Id="rId27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27.png"/><Relationship Id="rId15" Type="http://schemas.openxmlformats.org/officeDocument/2006/relationships/image" Target="../media/image24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8.png"/><Relationship Id="rId19" Type="http://schemas.openxmlformats.org/officeDocument/2006/relationships/image" Target="../media/image28.png"/><Relationship Id="rId18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22" Type="http://schemas.openxmlformats.org/officeDocument/2006/relationships/image" Target="../media/image36.png"/><Relationship Id="rId21" Type="http://schemas.openxmlformats.org/officeDocument/2006/relationships/image" Target="../media/image33.png"/><Relationship Id="rId24" Type="http://schemas.openxmlformats.org/officeDocument/2006/relationships/image" Target="../media/image38.png"/><Relationship Id="rId23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26" Type="http://schemas.openxmlformats.org/officeDocument/2006/relationships/image" Target="../media/image42.png"/><Relationship Id="rId25" Type="http://schemas.openxmlformats.org/officeDocument/2006/relationships/image" Target="../media/image58.png"/><Relationship Id="rId28" Type="http://schemas.openxmlformats.org/officeDocument/2006/relationships/image" Target="../media/image13.png"/><Relationship Id="rId27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29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31" Type="http://schemas.openxmlformats.org/officeDocument/2006/relationships/image" Target="../media/image23.png"/><Relationship Id="rId30" Type="http://schemas.openxmlformats.org/officeDocument/2006/relationships/image" Target="../media/image11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27.png"/><Relationship Id="rId15" Type="http://schemas.openxmlformats.org/officeDocument/2006/relationships/image" Target="../media/image24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8.png"/><Relationship Id="rId19" Type="http://schemas.openxmlformats.org/officeDocument/2006/relationships/image" Target="../media/image28.png"/><Relationship Id="rId18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22" Type="http://schemas.openxmlformats.org/officeDocument/2006/relationships/image" Target="../media/image50.png"/><Relationship Id="rId21" Type="http://schemas.openxmlformats.org/officeDocument/2006/relationships/image" Target="../media/image37.png"/><Relationship Id="rId24" Type="http://schemas.openxmlformats.org/officeDocument/2006/relationships/image" Target="../media/image20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26" Type="http://schemas.openxmlformats.org/officeDocument/2006/relationships/image" Target="../media/image23.png"/><Relationship Id="rId25" Type="http://schemas.openxmlformats.org/officeDocument/2006/relationships/image" Target="../media/image11.png"/><Relationship Id="rId28" Type="http://schemas.openxmlformats.org/officeDocument/2006/relationships/image" Target="../media/image44.png"/><Relationship Id="rId27" Type="http://schemas.openxmlformats.org/officeDocument/2006/relationships/image" Target="../media/image54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27.png"/><Relationship Id="rId15" Type="http://schemas.openxmlformats.org/officeDocument/2006/relationships/image" Target="../media/image24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8.png"/><Relationship Id="rId19" Type="http://schemas.openxmlformats.org/officeDocument/2006/relationships/image" Target="../media/image43.png"/><Relationship Id="rId18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46.png"/><Relationship Id="rId21" Type="http://schemas.openxmlformats.org/officeDocument/2006/relationships/image" Target="../media/image47.png"/><Relationship Id="rId24" Type="http://schemas.openxmlformats.org/officeDocument/2006/relationships/image" Target="../media/image20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26" Type="http://schemas.openxmlformats.org/officeDocument/2006/relationships/image" Target="../media/image23.png"/><Relationship Id="rId25" Type="http://schemas.openxmlformats.org/officeDocument/2006/relationships/image" Target="../media/image11.png"/><Relationship Id="rId28" Type="http://schemas.openxmlformats.org/officeDocument/2006/relationships/image" Target="../media/image55.png"/><Relationship Id="rId27" Type="http://schemas.openxmlformats.org/officeDocument/2006/relationships/image" Target="../media/image61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27.png"/><Relationship Id="rId15" Type="http://schemas.openxmlformats.org/officeDocument/2006/relationships/image" Target="../media/image24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8.png"/><Relationship Id="rId19" Type="http://schemas.openxmlformats.org/officeDocument/2006/relationships/image" Target="../media/image49.png"/><Relationship Id="rId18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Relationship Id="rId11" Type="http://schemas.openxmlformats.org/officeDocument/2006/relationships/image" Target="../media/image48.png"/><Relationship Id="rId10" Type="http://schemas.openxmlformats.org/officeDocument/2006/relationships/image" Target="../media/image23.png"/><Relationship Id="rId13" Type="http://schemas.openxmlformats.org/officeDocument/2006/relationships/image" Target="../media/image64.png"/><Relationship Id="rId12" Type="http://schemas.openxmlformats.org/officeDocument/2006/relationships/image" Target="../media/image66.png"/><Relationship Id="rId15" Type="http://schemas.openxmlformats.org/officeDocument/2006/relationships/image" Target="../media/image69.jpg"/><Relationship Id="rId14" Type="http://schemas.openxmlformats.org/officeDocument/2006/relationships/image" Target="../media/image51.png"/><Relationship Id="rId16" Type="http://schemas.openxmlformats.org/officeDocument/2006/relationships/image" Target="../media/image6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67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73.pn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21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7.png"/><Relationship Id="rId11" Type="http://schemas.openxmlformats.org/officeDocument/2006/relationships/image" Target="../media/image24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8.png"/><Relationship Id="rId15" Type="http://schemas.openxmlformats.org/officeDocument/2006/relationships/image" Target="../media/image28.png"/><Relationship Id="rId14" Type="http://schemas.openxmlformats.org/officeDocument/2006/relationships/image" Target="../media/image12.png"/><Relationship Id="rId17" Type="http://schemas.openxmlformats.org/officeDocument/2006/relationships/image" Target="../media/image34.png"/><Relationship Id="rId16" Type="http://schemas.openxmlformats.org/officeDocument/2006/relationships/image" Target="../media/image39.png"/><Relationship Id="rId19" Type="http://schemas.openxmlformats.org/officeDocument/2006/relationships/image" Target="../media/image36.png"/><Relationship Id="rId18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9" Type="http://schemas.openxmlformats.org/officeDocument/2006/relationships/image" Target="../media/image58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Relationship Id="rId8" Type="http://schemas.openxmlformats.org/officeDocument/2006/relationships/image" Target="../media/image38.png"/><Relationship Id="rId11" Type="http://schemas.openxmlformats.org/officeDocument/2006/relationships/image" Target="../media/image52.png"/><Relationship Id="rId10" Type="http://schemas.openxmlformats.org/officeDocument/2006/relationships/image" Target="../media/image42.png"/><Relationship Id="rId12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image" Target="../media/image55.png"/><Relationship Id="rId21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49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7.png"/><Relationship Id="rId11" Type="http://schemas.openxmlformats.org/officeDocument/2006/relationships/image" Target="../media/image17.png"/><Relationship Id="rId10" Type="http://schemas.openxmlformats.org/officeDocument/2006/relationships/image" Target="../media/image8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5" Type="http://schemas.openxmlformats.org/officeDocument/2006/relationships/image" Target="../media/image24.png"/><Relationship Id="rId14" Type="http://schemas.openxmlformats.org/officeDocument/2006/relationships/image" Target="../media/image14.png"/><Relationship Id="rId17" Type="http://schemas.openxmlformats.org/officeDocument/2006/relationships/image" Target="../media/image47.png"/><Relationship Id="rId16" Type="http://schemas.openxmlformats.org/officeDocument/2006/relationships/image" Target="../media/image45.png"/><Relationship Id="rId19" Type="http://schemas.openxmlformats.org/officeDocument/2006/relationships/image" Target="../media/image61.png"/><Relationship Id="rId18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apers.nips.cc/paper/5021-distributed-representations-of-words-and-phrases-and-their-compositionality.pdf" TargetMode="External"/><Relationship Id="rId4" Type="http://schemas.openxmlformats.org/officeDocument/2006/relationships/hyperlink" Target="https://www.youtube.com/watch?v=UYPa347-DdE" TargetMode="External"/><Relationship Id="rId5" Type="http://schemas.openxmlformats.org/officeDocument/2006/relationships/hyperlink" Target="https://arxiv.org/pdf/1706.03762" TargetMode="External"/><Relationship Id="rId6" Type="http://schemas.openxmlformats.org/officeDocument/2006/relationships/hyperlink" Target="https://arxiv.org/abs/1810.04805" TargetMode="External"/><Relationship Id="rId7" Type="http://schemas.openxmlformats.org/officeDocument/2006/relationships/hyperlink" Target="http://wordnetcode.princeton.edu/5paper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Natural_semantic_metalanguage" TargetMode="External"/><Relationship Id="rId4" Type="http://schemas.openxmlformats.org/officeDocument/2006/relationships/hyperlink" Target="https://en.wikipedia.org/wiki/Meaning-text_theory" TargetMode="External"/><Relationship Id="rId9" Type="http://schemas.openxmlformats.org/officeDocument/2006/relationships/hyperlink" Target="https://babelnet.org/" TargetMode="External"/><Relationship Id="rId5" Type="http://schemas.openxmlformats.org/officeDocument/2006/relationships/hyperlink" Target="https://en.wikipedia.org/wiki/Generative_lexicon" TargetMode="External"/><Relationship Id="rId6" Type="http://schemas.openxmlformats.org/officeDocument/2006/relationships/hyperlink" Target="http://wordnetweb.princeton.edu/perl/webwn" TargetMode="External"/><Relationship Id="rId7" Type="http://schemas.openxmlformats.org/officeDocument/2006/relationships/hyperlink" Target="https://framenet.icsi.berkeley.edu/fndrupal/framenet_search" TargetMode="External"/><Relationship Id="rId8" Type="http://schemas.openxmlformats.org/officeDocument/2006/relationships/hyperlink" Target="http://conceptnet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4.png"/><Relationship Id="rId4" Type="http://schemas.openxmlformats.org/officeDocument/2006/relationships/hyperlink" Target="http://wordnetcode.princeton.edu/5papers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NLP Feature Extraction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</a:t>
            </a:r>
            <a:endParaRPr/>
          </a:p>
        </p:txBody>
      </p:sp>
      <p:graphicFrame>
        <p:nvGraphicFramePr>
          <p:cNvPr id="219" name="Google Shape;219;p34"/>
          <p:cNvGraphicFramePr/>
          <p:nvPr/>
        </p:nvGraphicFramePr>
        <p:xfrm>
          <a:off x="311700" y="1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34"/>
          <p:cNvSpPr txBox="1"/>
          <p:nvPr/>
        </p:nvSpPr>
        <p:spPr>
          <a:xfrm>
            <a:off x="4512575" y="205750"/>
            <a:ext cx="3881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這個矩陣太大了！可以小一點嗎？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313" y="-112050"/>
            <a:ext cx="24669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</a:t>
            </a:r>
            <a:endParaRPr/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561600" y="14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526100"/>
                <a:gridCol w="526100"/>
                <a:gridCol w="526100"/>
                <a:gridCol w="526100"/>
                <a:gridCol w="526100"/>
              </a:tblGrid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35"/>
          <p:cNvGraphicFramePr/>
          <p:nvPr/>
        </p:nvGraphicFramePr>
        <p:xfrm>
          <a:off x="4215350" y="12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547125"/>
                <a:gridCol w="547125"/>
                <a:gridCol w="547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35"/>
          <p:cNvSpPr/>
          <p:nvPr/>
        </p:nvSpPr>
        <p:spPr>
          <a:xfrm>
            <a:off x="3415275" y="2386575"/>
            <a:ext cx="800100" cy="607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6829800" y="12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534175"/>
                <a:gridCol w="534175"/>
                <a:gridCol w="534175"/>
                <a:gridCol w="53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5"/>
          <p:cNvSpPr/>
          <p:nvPr/>
        </p:nvSpPr>
        <p:spPr>
          <a:xfrm>
            <a:off x="6009125" y="1714500"/>
            <a:ext cx="643800" cy="607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 </a:t>
            </a:r>
            <a:r>
              <a:rPr lang="zh-TW"/>
              <a:t>不方便的地方</a:t>
            </a:r>
            <a:endParaRPr/>
          </a:p>
        </p:txBody>
      </p:sp>
      <p:sp>
        <p:nvSpPr>
          <p:cNvPr id="237" name="Google Shape;237;p36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要先計算一個N x N 的矩陣，N ≈ 100000 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➡ 有辦法直接得到最終低維的向量，而不儲存如此龐大的矩陣嗎？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加入新的資料就要重新訓練（萬一原本的資料不見了怎麼辦？）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➡ 有辦法直接更新詞向量而不需用到以前的資料嗎？</a:t>
            </a:r>
            <a:endParaRPr sz="240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00" y="146300"/>
            <a:ext cx="1727400" cy="17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Prediction-Based: Word2vec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3117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504175"/>
                <a:gridCol w="50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7"/>
          <p:cNvSpPr/>
          <p:nvPr/>
        </p:nvSpPr>
        <p:spPr>
          <a:xfrm>
            <a:off x="4042176" y="2118900"/>
            <a:ext cx="669000" cy="4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4812686" y="1109225"/>
            <a:ext cx="1766400" cy="27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Neural Network</a:t>
            </a:r>
            <a:endParaRPr sz="2400"/>
          </a:p>
        </p:txBody>
      </p:sp>
      <p:graphicFrame>
        <p:nvGraphicFramePr>
          <p:cNvPr id="247" name="Google Shape;247;p37"/>
          <p:cNvGraphicFramePr/>
          <p:nvPr/>
        </p:nvGraphicFramePr>
        <p:xfrm>
          <a:off x="7349600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504175"/>
                <a:gridCol w="50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37"/>
          <p:cNvSpPr/>
          <p:nvPr/>
        </p:nvSpPr>
        <p:spPr>
          <a:xfrm>
            <a:off x="6680600" y="2083950"/>
            <a:ext cx="669000" cy="4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37"/>
          <p:cNvGraphicFramePr/>
          <p:nvPr/>
        </p:nvGraphicFramePr>
        <p:xfrm>
          <a:off x="16694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622775"/>
                <a:gridCol w="553050"/>
                <a:gridCol w="567000"/>
                <a:gridCol w="5462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0" name="Google Shape;250;p37"/>
          <p:cNvCxnSpPr/>
          <p:nvPr/>
        </p:nvCxnSpPr>
        <p:spPr>
          <a:xfrm>
            <a:off x="1310275" y="2160550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7"/>
          <p:cNvSpPr txBox="1"/>
          <p:nvPr/>
        </p:nvSpPr>
        <p:spPr>
          <a:xfrm>
            <a:off x="1669400" y="1993275"/>
            <a:ext cx="2320200" cy="38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7861600" y="2397500"/>
            <a:ext cx="496500" cy="38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4842600" y="1087250"/>
            <a:ext cx="1766400" cy="282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 --- Skip-Gram</a:t>
            </a:r>
            <a:endParaRPr/>
          </a:p>
        </p:txBody>
      </p:sp>
      <p:graphicFrame>
        <p:nvGraphicFramePr>
          <p:cNvPr id="259" name="Google Shape;259;p38"/>
          <p:cNvGraphicFramePr/>
          <p:nvPr/>
        </p:nvGraphicFramePr>
        <p:xfrm>
          <a:off x="20115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1223650"/>
                <a:gridCol w="737200"/>
                <a:gridCol w="887500"/>
                <a:gridCol w="89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蔡英文 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宣誓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就職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38"/>
          <p:cNvSpPr txBox="1"/>
          <p:nvPr/>
        </p:nvSpPr>
        <p:spPr>
          <a:xfrm>
            <a:off x="5581875" y="565550"/>
            <a:ext cx="19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520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宣誓)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就職)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50700" y="3383875"/>
            <a:ext cx="49974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模型雖然不認得「蔡英文」和「馬英九」，但他們都是總統，都可能出現在相似的上下文中，因此模型需要輸出的預測相似，兩個詞在向量空間中的距離也因此被拉近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2" name="Google Shape;262;p38"/>
          <p:cNvGraphicFramePr/>
          <p:nvPr/>
        </p:nvGraphicFramePr>
        <p:xfrm>
          <a:off x="201150" y="234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{DBEB78D0-763A-47B7-8BBF-317C8DFCA832}</a:tableStyleId>
              </a:tblPr>
              <a:tblGrid>
                <a:gridCol w="1223650"/>
                <a:gridCol w="737200"/>
                <a:gridCol w="887500"/>
                <a:gridCol w="89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馬英九</a:t>
                      </a:r>
                      <a:r>
                        <a:rPr lang="zh-TW" sz="2400"/>
                        <a:t> 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宣誓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就職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38"/>
          <p:cNvSpPr txBox="1"/>
          <p:nvPr/>
        </p:nvSpPr>
        <p:spPr>
          <a:xfrm>
            <a:off x="5581875" y="2248975"/>
            <a:ext cx="19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520)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宣誓)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就職)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223025" y="1310275"/>
            <a:ext cx="1198800" cy="55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3080525" y="1324200"/>
            <a:ext cx="860100" cy="5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38"/>
          <p:cNvCxnSpPr>
            <a:stCxn id="264" idx="0"/>
            <a:endCxn id="265" idx="0"/>
          </p:cNvCxnSpPr>
          <p:nvPr/>
        </p:nvCxnSpPr>
        <p:spPr>
          <a:xfrm flipH="1" rot="-5400000">
            <a:off x="2159675" y="-26975"/>
            <a:ext cx="13800" cy="2688300"/>
          </a:xfrm>
          <a:prstGeom prst="curvedConnector3">
            <a:avLst>
              <a:gd fmla="val -172554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17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Word2vec原理 --- Skip-Gram</a:t>
            </a:r>
            <a:endParaRPr/>
          </a:p>
        </p:txBody>
      </p:sp>
      <p:sp>
        <p:nvSpPr>
          <p:cNvPr id="272" name="Google Shape;272;p39"/>
          <p:cNvSpPr/>
          <p:nvPr/>
        </p:nvSpPr>
        <p:spPr>
          <a:xfrm>
            <a:off x="1373550" y="1081300"/>
            <a:ext cx="21039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1373550" y="169502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245950" y="2148000"/>
            <a:ext cx="945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馬英九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4283150" y="1081300"/>
            <a:ext cx="21039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311700" y="1563325"/>
            <a:ext cx="945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1373550" y="2191800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-0.4 0.3 0.2 … 0 0.4 0.8 </a:t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4283150" y="323492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4283150" y="277567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3572150" y="3232125"/>
            <a:ext cx="71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3592200" y="2687925"/>
            <a:ext cx="71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6677800" y="1081300"/>
            <a:ext cx="3798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0……</a:t>
            </a:r>
            <a:r>
              <a:rPr lang="zh-TW" sz="1600"/>
              <a:t> 0001010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0</a:t>
            </a:r>
            <a:endParaRPr sz="1600"/>
          </a:p>
        </p:txBody>
      </p:sp>
      <p:sp>
        <p:nvSpPr>
          <p:cNvPr id="283" name="Google Shape;283;p39"/>
          <p:cNvSpPr txBox="1"/>
          <p:nvPr/>
        </p:nvSpPr>
        <p:spPr>
          <a:xfrm>
            <a:off x="1373400" y="4339825"/>
            <a:ext cx="2104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Word Vector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4310600" y="4339825"/>
            <a:ext cx="2367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Context Vector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Prediction-Based: Word2vec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兩種訓練方式：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Skip-Gram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CBOW(Continuous Bag-of-Words)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4294967295" type="title"/>
          </p:nvPr>
        </p:nvSpPr>
        <p:spPr>
          <a:xfrm>
            <a:off x="311700" y="26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Skip-Gram v.s. CBOW</a:t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35" y="626550"/>
            <a:ext cx="2705041" cy="38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 rotWithShape="1">
          <a:blip r:embed="rId4">
            <a:alphaModFix/>
          </a:blip>
          <a:srcRect b="9107" l="0" r="0" t="0"/>
          <a:stretch/>
        </p:blipFill>
        <p:spPr>
          <a:xfrm>
            <a:off x="4330800" y="855150"/>
            <a:ext cx="3308050" cy="3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814800" y="3972200"/>
            <a:ext cx="1341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Skip-Gram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5958300" y="3632700"/>
            <a:ext cx="1018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CBOW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432125" y="4418775"/>
            <a:ext cx="262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根據單詞，推測上下文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491975" y="4124000"/>
            <a:ext cx="3018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根據上下文，推測挖空的單詞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1031500" y="2196475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2522050" y="1050300"/>
            <a:ext cx="600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520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2522050" y="1678875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522050" y="2935250"/>
            <a:ext cx="4182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6912850" y="2571750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4709550" y="1346325"/>
            <a:ext cx="6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520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4800600" y="1954125"/>
            <a:ext cx="418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4800600" y="3241900"/>
            <a:ext cx="41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</a:t>
            </a:r>
            <a:r>
              <a:rPr lang="zh-TW"/>
              <a:t>的限制：多義詞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311700" y="1229875"/>
            <a:ext cx="49341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這 顆 </a:t>
            </a:r>
            <a:r>
              <a:rPr b="1" lang="zh-TW" sz="2400">
                <a:solidFill>
                  <a:srgbClr val="000000"/>
                </a:solidFill>
              </a:rPr>
              <a:t>蘋果</a:t>
            </a:r>
            <a:r>
              <a:rPr lang="zh-TW" sz="2400">
                <a:solidFill>
                  <a:srgbClr val="000000"/>
                </a:solidFill>
              </a:rPr>
              <a:t> 很 好吃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我們 家 在 山 上 種 了 些 </a:t>
            </a:r>
            <a:r>
              <a:rPr b="1" lang="zh-TW" sz="2400">
                <a:solidFill>
                  <a:srgbClr val="000000"/>
                </a:solidFill>
              </a:rPr>
              <a:t>蘋果</a:t>
            </a:r>
            <a:r>
              <a:rPr lang="zh-TW" sz="2400">
                <a:solidFill>
                  <a:srgbClr val="000000"/>
                </a:solidFill>
              </a:rPr>
              <a:t>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</a:rPr>
              <a:t>蘋果 </a:t>
            </a:r>
            <a:r>
              <a:rPr lang="zh-TW" sz="2400">
                <a:solidFill>
                  <a:srgbClr val="000000"/>
                </a:solidFill>
              </a:rPr>
              <a:t>公司 今天 舉辦 開發者 大會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rgbClr val="000000"/>
                </a:solidFill>
              </a:rPr>
              <a:t>蘋果 </a:t>
            </a:r>
            <a:r>
              <a:rPr lang="zh-TW" sz="2400">
                <a:solidFill>
                  <a:srgbClr val="000000"/>
                </a:solidFill>
              </a:rPr>
              <a:t>的 股價 最近 節節 下跌 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143500" y="1212825"/>
            <a:ext cx="39015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➡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蘋果可能需要兩個向量：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蘋果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= 蘋果（水果）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蘋果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= 蘋果（公司）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Word2Vec的限制：代名詞指涉對象(Coreference Resolution)</a:t>
            </a:r>
            <a:endParaRPr/>
          </a:p>
        </p:txBody>
      </p:sp>
      <p:sp>
        <p:nvSpPr>
          <p:cNvPr id="322" name="Google Shape;322;p43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/>
              <a:t>市府</a:t>
            </a:r>
            <a:r>
              <a:rPr lang="zh-TW" sz="2400"/>
              <a:t>否決示威者的遊行，因為</a:t>
            </a:r>
            <a:r>
              <a:rPr b="1" lang="zh-TW" sz="2400"/>
              <a:t>他們</a:t>
            </a:r>
            <a:r>
              <a:rPr lang="zh-TW" sz="2400"/>
              <a:t>害怕暴力。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市府否決</a:t>
            </a:r>
            <a:r>
              <a:rPr b="1" lang="zh-TW" sz="2400"/>
              <a:t>示威者</a:t>
            </a:r>
            <a:r>
              <a:rPr lang="zh-TW" sz="2400"/>
              <a:t>的遊行，因為他們</a:t>
            </a:r>
            <a:r>
              <a:rPr b="1" lang="zh-TW" sz="2400"/>
              <a:t>提倡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source: https://en.wikipedia.org/wiki/Winograd_Schema_Challenge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Slido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https://app.sli.do/event/yeh7ro6b/live/questions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我們如何表示同個字的不同意思？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根據字典，給每個字不同數量的向量？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但字典的編纂常常趕不上舊詞新用的速度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根據不同的上下文，給每個字不同的向量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多義詞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代名詞指涉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衍伸義 (e.g. 你不要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旋轉</a:t>
            </a:r>
            <a:r>
              <a:rPr lang="zh-TW" sz="2400">
                <a:solidFill>
                  <a:srgbClr val="000000"/>
                </a:solidFill>
              </a:rPr>
              <a:t>我）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325" y="0"/>
            <a:ext cx="24669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500" y="2234714"/>
            <a:ext cx="2586025" cy="240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0250" y="2007925"/>
            <a:ext cx="3333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4294967295" type="title"/>
          </p:nvPr>
        </p:nvSpPr>
        <p:spPr>
          <a:xfrm>
            <a:off x="311700" y="162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考慮上下文的詞向量(</a:t>
            </a:r>
            <a:r>
              <a:rPr lang="zh-TW"/>
              <a:t>Contextualized Word Representations</a:t>
            </a:r>
            <a:r>
              <a:rPr lang="zh-TW"/>
              <a:t>)</a:t>
            </a:r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9155"/>
            <a:ext cx="9144000" cy="21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00" y="1751275"/>
            <a:ext cx="3001950" cy="30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400" y="1569225"/>
            <a:ext cx="3574275" cy="35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 (</a:t>
            </a:r>
            <a:r>
              <a:rPr b="1" lang="zh-TW"/>
              <a:t>B</a:t>
            </a:r>
            <a:r>
              <a:rPr lang="zh-TW"/>
              <a:t>idirectional </a:t>
            </a:r>
            <a:r>
              <a:rPr b="1" lang="zh-TW"/>
              <a:t>E</a:t>
            </a:r>
            <a:r>
              <a:rPr lang="zh-TW"/>
              <a:t>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</a:t>
            </a:r>
            <a:r>
              <a:rPr lang="zh-TW"/>
              <a:t>epresentations from </a:t>
            </a:r>
            <a:r>
              <a:rPr b="1" lang="zh-TW"/>
              <a:t>T</a:t>
            </a:r>
            <a:r>
              <a:rPr lang="zh-TW"/>
              <a:t>ransformers)</a:t>
            </a:r>
            <a:endParaRPr/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00" y="-77031"/>
            <a:ext cx="4038725" cy="507360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6"/>
          <p:cNvSpPr txBox="1"/>
          <p:nvPr/>
        </p:nvSpPr>
        <p:spPr>
          <a:xfrm>
            <a:off x="5391738" y="1822379"/>
            <a:ext cx="1749300" cy="30405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6"/>
          <p:cNvSpPr txBox="1"/>
          <p:nvPr/>
        </p:nvSpPr>
        <p:spPr>
          <a:xfrm>
            <a:off x="5381492" y="1294374"/>
            <a:ext cx="1770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Encoder</a:t>
            </a:r>
            <a:endParaRPr sz="18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1084450" y="2849124"/>
            <a:ext cx="3302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349" name="Google Shape;349;p46"/>
          <p:cNvCxnSpPr/>
          <p:nvPr/>
        </p:nvCxnSpPr>
        <p:spPr>
          <a:xfrm rot="10800000">
            <a:off x="1435075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6"/>
          <p:cNvCxnSpPr/>
          <p:nvPr/>
        </p:nvCxnSpPr>
        <p:spPr>
          <a:xfrm rot="10800000">
            <a:off x="2300617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46"/>
          <p:cNvCxnSpPr/>
          <p:nvPr/>
        </p:nvCxnSpPr>
        <p:spPr>
          <a:xfrm rot="10800000">
            <a:off x="3166143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46"/>
          <p:cNvCxnSpPr/>
          <p:nvPr/>
        </p:nvCxnSpPr>
        <p:spPr>
          <a:xfrm rot="10800000">
            <a:off x="4031700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6"/>
          <p:cNvSpPr txBox="1"/>
          <p:nvPr/>
        </p:nvSpPr>
        <p:spPr>
          <a:xfrm>
            <a:off x="1296350" y="4278625"/>
            <a:ext cx="2995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蘋          果           手          機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46"/>
          <p:cNvCxnSpPr/>
          <p:nvPr/>
        </p:nvCxnSpPr>
        <p:spPr>
          <a:xfrm rot="10800000">
            <a:off x="146437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6"/>
          <p:cNvCxnSpPr/>
          <p:nvPr/>
        </p:nvCxnSpPr>
        <p:spPr>
          <a:xfrm rot="10800000">
            <a:off x="232992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6"/>
          <p:cNvCxnSpPr/>
          <p:nvPr/>
        </p:nvCxnSpPr>
        <p:spPr>
          <a:xfrm rot="10800000">
            <a:off x="3195459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6"/>
          <p:cNvCxnSpPr/>
          <p:nvPr/>
        </p:nvCxnSpPr>
        <p:spPr>
          <a:xfrm rot="10800000">
            <a:off x="406102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6"/>
          <p:cNvSpPr/>
          <p:nvPr/>
        </p:nvSpPr>
        <p:spPr>
          <a:xfrm>
            <a:off x="1349575" y="2037036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2240741" y="2037025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3080645" y="2037036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6"/>
          <p:cNvSpPr/>
          <p:nvPr/>
        </p:nvSpPr>
        <p:spPr>
          <a:xfrm>
            <a:off x="4002374" y="2037025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862125" y="1139750"/>
            <a:ext cx="378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BERT = Encoder of Transformer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不需要任何人工標註的資料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5896200" y="2941125"/>
            <a:ext cx="864300" cy="35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7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370" name="Google Shape;370;p47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2" name="Google Shape;372;p47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3" name="Google Shape;373;p47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74" name="Google Shape;374;p47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375" name="Google Shape;375;p47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47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8" name="Google Shape;378;p47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79" name="Google Shape;379;p47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380" name="Google Shape;380;p47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" name="Google Shape;381;p47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82" name="Google Shape;382;p47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7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84" name="Google Shape;384;p47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385" name="Google Shape;385;p47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" name="Google Shape;386;p47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87" name="Google Shape;387;p47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7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389" name="Google Shape;389;p47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390" name="Google Shape;390;p4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96" name="Google Shape;396;p4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7" name="Google Shape;397;p4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4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9" name="Google Shape;399;p4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00" name="Google Shape;400;p47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401" name="Google Shape;401;p4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07" name="Google Shape;407;p4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8" name="Google Shape;408;p4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4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0" name="Google Shape;410;p4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11" name="Google Shape;411;p47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412" name="Google Shape;412;p4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16" name="Google Shape;416;p4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18" name="Google Shape;418;p4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9" name="Google Shape;419;p4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4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1" name="Google Shape;421;p4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22" name="Google Shape;422;p47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423" name="Google Shape;423;p4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29" name="Google Shape;429;p4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0" name="Google Shape;430;p4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4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2" name="Google Shape;432;p4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33" name="Google Shape;433;p47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4" name="Google Shape;434;p47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5" name="Google Shape;435;p47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6" name="Google Shape;436;p47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4137653" y="230416"/>
            <a:ext cx="3600000" cy="623248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-506" r="0" t="-58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" name="Google Shape;439;p47"/>
          <p:cNvSpPr txBox="1"/>
          <p:nvPr/>
        </p:nvSpPr>
        <p:spPr>
          <a:xfrm>
            <a:off x="4135310" y="1003608"/>
            <a:ext cx="3600000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30664" l="-506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4116592" y="1702568"/>
            <a:ext cx="4480468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" name="Google Shape;441;p47"/>
          <p:cNvSpPr txBox="1"/>
          <p:nvPr/>
        </p:nvSpPr>
        <p:spPr>
          <a:xfrm>
            <a:off x="1697110" y="4107673"/>
            <a:ext cx="1330236" cy="28594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6347" l="-2282" r="-13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" name="Google Shape;442;p47"/>
          <p:cNvSpPr txBox="1"/>
          <p:nvPr/>
        </p:nvSpPr>
        <p:spPr>
          <a:xfrm>
            <a:off x="5711695" y="646484"/>
            <a:ext cx="1485791" cy="285943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-23808" l="-4507" r="-1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" name="Google Shape;443;p47"/>
          <p:cNvSpPr txBox="1"/>
          <p:nvPr/>
        </p:nvSpPr>
        <p:spPr>
          <a:xfrm>
            <a:off x="5717875" y="1382474"/>
            <a:ext cx="1497782" cy="285943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-6347" l="-4471" r="-12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4" name="Google Shape;444;p47"/>
          <p:cNvSpPr txBox="1"/>
          <p:nvPr/>
        </p:nvSpPr>
        <p:spPr>
          <a:xfrm>
            <a:off x="5711695" y="2162754"/>
            <a:ext cx="1487074" cy="285943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6348" l="-2458" r="-1228" t="-15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5" name="Google Shape;445;p47"/>
          <p:cNvSpPr/>
          <p:nvPr/>
        </p:nvSpPr>
        <p:spPr>
          <a:xfrm>
            <a:off x="297663" y="441154"/>
            <a:ext cx="3312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https://arxiv.org/abs/1706.03762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ãTransformerãçåçæå°çµæ" id="446" name="Google Shape;446;p47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15289" y="719211"/>
            <a:ext cx="2329823" cy="20101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7"/>
          <p:cNvSpPr/>
          <p:nvPr/>
        </p:nvSpPr>
        <p:spPr>
          <a:xfrm>
            <a:off x="1495397" y="1735402"/>
            <a:ext cx="2365468" cy="707617"/>
          </a:xfrm>
          <a:prstGeom prst="wedgeRoundRectCallout">
            <a:avLst>
              <a:gd fmla="val -49221" name="adj1"/>
              <a:gd fmla="val -9271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Attention is all you need.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7880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28752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7"/>
          <p:cNvSpPr txBox="1"/>
          <p:nvPr/>
        </p:nvSpPr>
        <p:spPr>
          <a:xfrm>
            <a:off x="52638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70807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48"/>
          <p:cNvCxnSpPr>
            <a:stCxn id="458" idx="0"/>
            <a:endCxn id="459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p48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1" name="Google Shape;461;p48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48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63" name="Google Shape;463;p48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464" name="Google Shape;464;p48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8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6" name="Google Shape;466;p48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67" name="Google Shape;467;p48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468" name="Google Shape;468;p48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469" name="Google Shape;469;p48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1" name="Google Shape;471;p48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72" name="Google Shape;472;p48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473" name="Google Shape;473;p48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474" name="Google Shape;474;p48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5" name="Google Shape;475;p48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76" name="Google Shape;476;p4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8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478" name="Google Shape;478;p48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479" name="Google Shape;479;p48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Google Shape;480;p48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1" name="Google Shape;481;p48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8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483" name="Google Shape;483;p48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484" name="Google Shape;484;p4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8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8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8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89" name="Google Shape;489;p48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90" name="Google Shape;490;p4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48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92" name="Google Shape;492;p48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93" name="Google Shape;493;p48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494" name="Google Shape;494;p4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8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8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8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500" name="Google Shape;500;p48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1" name="Google Shape;501;p4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48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3" name="Google Shape;503;p48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04" name="Google Shape;504;p48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505" name="Google Shape;505;p4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8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07" name="Google Shape;507;p4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8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09" name="Google Shape;509;p4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8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511" name="Google Shape;511;p48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2" name="Google Shape;512;p4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48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4" name="Google Shape;514;p48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15" name="Google Shape;515;p48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516" name="Google Shape;516;p4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8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8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8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522" name="Google Shape;522;p48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3" name="Google Shape;523;p4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48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5" name="Google Shape;525;p48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26" name="Google Shape;526;p48"/>
          <p:cNvSpPr txBox="1"/>
          <p:nvPr/>
        </p:nvSpPr>
        <p:spPr>
          <a:xfrm>
            <a:off x="858986" y="1678679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7524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9" name="Google Shape;459;p48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8"/>
          <p:cNvSpPr txBox="1"/>
          <p:nvPr/>
        </p:nvSpPr>
        <p:spPr>
          <a:xfrm>
            <a:off x="3131584" y="1678679"/>
            <a:ext cx="565091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8" name="Google Shape;528;p48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8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8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48"/>
          <p:cNvCxnSpPr>
            <a:stCxn id="487" idx="0"/>
            <a:endCxn id="530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2" name="Google Shape;532;p48"/>
          <p:cNvCxnSpPr>
            <a:stCxn id="487" idx="0"/>
            <a:endCxn id="529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48"/>
          <p:cNvCxnSpPr>
            <a:stCxn id="487" idx="0"/>
            <a:endCxn id="528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4" name="Google Shape;534;p48"/>
          <p:cNvSpPr txBox="1"/>
          <p:nvPr/>
        </p:nvSpPr>
        <p:spPr>
          <a:xfrm>
            <a:off x="5086833" y="890306"/>
            <a:ext cx="2665730" cy="38929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1145507" y="945796"/>
            <a:ext cx="42206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8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p48"/>
          <p:cNvCxnSpPr>
            <a:stCxn id="487" idx="0"/>
            <a:endCxn id="459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8" name="Google Shape;538;p48"/>
          <p:cNvSpPr txBox="1"/>
          <p:nvPr/>
        </p:nvSpPr>
        <p:spPr>
          <a:xfrm>
            <a:off x="5282782" y="1678679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9" name="Google Shape;539;p48"/>
          <p:cNvSpPr txBox="1"/>
          <p:nvPr/>
        </p:nvSpPr>
        <p:spPr>
          <a:xfrm>
            <a:off x="7638647" y="1690846"/>
            <a:ext cx="565091" cy="2891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1109" l="-6450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0" name="Google Shape;540;p48"/>
          <p:cNvSpPr txBox="1"/>
          <p:nvPr/>
        </p:nvSpPr>
        <p:spPr>
          <a:xfrm>
            <a:off x="5468265" y="1391449"/>
            <a:ext cx="231483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8"/>
          <p:cNvSpPr/>
          <p:nvPr/>
        </p:nvSpPr>
        <p:spPr>
          <a:xfrm rot="5400000">
            <a:off x="6451918" y="890901"/>
            <a:ext cx="178221" cy="869167"/>
          </a:xfrm>
          <a:prstGeom prst="rightBrace">
            <a:avLst>
              <a:gd fmla="val 4387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8"/>
          <p:cNvSpPr txBox="1"/>
          <p:nvPr/>
        </p:nvSpPr>
        <p:spPr>
          <a:xfrm>
            <a:off x="5619624" y="338424"/>
            <a:ext cx="4154200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43" name="Google Shape;543;p48"/>
          <p:cNvCxnSpPr/>
          <p:nvPr/>
        </p:nvCxnSpPr>
        <p:spPr>
          <a:xfrm rot="10800000">
            <a:off x="7500436" y="689635"/>
            <a:ext cx="37486" cy="20067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4" name="Google Shape;544;p48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48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6" name="Google Shape;546;p48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7" name="Google Shape;547;p48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8" name="Google Shape;548;p48"/>
          <p:cNvSpPr txBox="1"/>
          <p:nvPr/>
        </p:nvSpPr>
        <p:spPr>
          <a:xfrm>
            <a:off x="154207" y="491222"/>
            <a:ext cx="622800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9" name="Google Shape;549;p48"/>
          <p:cNvSpPr/>
          <p:nvPr/>
        </p:nvSpPr>
        <p:spPr>
          <a:xfrm>
            <a:off x="473261" y="2772923"/>
            <a:ext cx="515179" cy="57865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8"/>
          <p:cNvSpPr txBox="1"/>
          <p:nvPr/>
        </p:nvSpPr>
        <p:spPr>
          <a:xfrm>
            <a:off x="988450" y="4371450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3075628" y="4371450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8"/>
          <p:cNvSpPr txBox="1"/>
          <p:nvPr/>
        </p:nvSpPr>
        <p:spPr>
          <a:xfrm>
            <a:off x="5464288" y="4433600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8"/>
          <p:cNvSpPr txBox="1"/>
          <p:nvPr/>
        </p:nvSpPr>
        <p:spPr>
          <a:xfrm>
            <a:off x="7281125" y="4371450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Google Shape;559;p49"/>
          <p:cNvCxnSpPr>
            <a:stCxn id="560" idx="0"/>
            <a:endCxn id="561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2" name="Google Shape;562;p49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p49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4" name="Google Shape;564;p49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65" name="Google Shape;565;p49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566" name="Google Shape;566;p49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8" name="Google Shape;568;p49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69" name="Google Shape;569;p49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570" name="Google Shape;570;p49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571" name="Google Shape;571;p49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3" name="Google Shape;573;p49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4" name="Google Shape;574;p49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575" name="Google Shape;575;p49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576" name="Google Shape;576;p49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7" name="Google Shape;577;p49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8" name="Google Shape;578;p49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9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580" name="Google Shape;580;p49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581" name="Google Shape;581;p49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2" name="Google Shape;582;p49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83" name="Google Shape;583;p49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9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585" name="Google Shape;585;p49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586" name="Google Shape;586;p49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9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88" name="Google Shape;588;p49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9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89" name="Google Shape;589;p4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9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591" name="Google Shape;591;p49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2" name="Google Shape;592;p49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49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4" name="Google Shape;594;p49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95" name="Google Shape;595;p49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596" name="Google Shape;596;p49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9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9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9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02" name="Google Shape;602;p49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3" name="Google Shape;603;p49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49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5" name="Google Shape;605;p49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06" name="Google Shape;606;p49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607" name="Google Shape;607;p49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9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9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9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13" name="Google Shape;613;p49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4" name="Google Shape;614;p49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49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6" name="Google Shape;616;p49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17" name="Google Shape;617;p49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618" name="Google Shape;618;p49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9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9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9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24" name="Google Shape;624;p49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5" name="Google Shape;625;p49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49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7" name="Google Shape;627;p49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28" name="Google Shape;628;p49"/>
          <p:cNvSpPr txBox="1"/>
          <p:nvPr/>
        </p:nvSpPr>
        <p:spPr>
          <a:xfrm>
            <a:off x="858986" y="1678679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7524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1" name="Google Shape;561;p49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9"/>
          <p:cNvSpPr txBox="1"/>
          <p:nvPr/>
        </p:nvSpPr>
        <p:spPr>
          <a:xfrm>
            <a:off x="3131584" y="1678679"/>
            <a:ext cx="565090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0" name="Google Shape;630;p49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9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9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3" name="Google Shape;633;p49"/>
          <p:cNvCxnSpPr>
            <a:stCxn id="589" idx="0"/>
            <a:endCxn id="632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4" name="Google Shape;634;p49"/>
          <p:cNvCxnSpPr>
            <a:stCxn id="589" idx="0"/>
            <a:endCxn id="631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5" name="Google Shape;635;p49"/>
          <p:cNvCxnSpPr>
            <a:stCxn id="589" idx="0"/>
            <a:endCxn id="630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6" name="Google Shape;636;p49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49"/>
          <p:cNvCxnSpPr>
            <a:stCxn id="589" idx="0"/>
            <a:endCxn id="561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8" name="Google Shape;638;p49"/>
          <p:cNvSpPr txBox="1"/>
          <p:nvPr/>
        </p:nvSpPr>
        <p:spPr>
          <a:xfrm>
            <a:off x="5282782" y="1678679"/>
            <a:ext cx="565090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9" name="Google Shape;639;p49"/>
          <p:cNvSpPr txBox="1"/>
          <p:nvPr/>
        </p:nvSpPr>
        <p:spPr>
          <a:xfrm>
            <a:off x="7638647" y="1690846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9" l="-6450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40" name="Google Shape;640;p49"/>
          <p:cNvCxnSpPr/>
          <p:nvPr/>
        </p:nvCxnSpPr>
        <p:spPr>
          <a:xfrm rot="10800000">
            <a:off x="1022438" y="1083944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1" name="Google Shape;641;p49"/>
          <p:cNvCxnSpPr/>
          <p:nvPr/>
        </p:nvCxnSpPr>
        <p:spPr>
          <a:xfrm rot="10800000">
            <a:off x="3340774" y="1068176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2" name="Google Shape;642;p49"/>
          <p:cNvCxnSpPr/>
          <p:nvPr/>
        </p:nvCxnSpPr>
        <p:spPr>
          <a:xfrm rot="10800000">
            <a:off x="5547139" y="1075572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3" name="Google Shape;643;p49"/>
          <p:cNvCxnSpPr/>
          <p:nvPr/>
        </p:nvCxnSpPr>
        <p:spPr>
          <a:xfrm rot="10800000">
            <a:off x="7816425" y="1081729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4" name="Google Shape;644;p49"/>
          <p:cNvSpPr/>
          <p:nvPr/>
        </p:nvSpPr>
        <p:spPr>
          <a:xfrm>
            <a:off x="716018" y="1263734"/>
            <a:ext cx="7907513" cy="3273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875018" y="761922"/>
            <a:ext cx="565091" cy="2891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1108" l="-7608" r="-27171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6" name="Google Shape;646;p49"/>
          <p:cNvSpPr txBox="1"/>
          <p:nvPr/>
        </p:nvSpPr>
        <p:spPr>
          <a:xfrm>
            <a:off x="3147616" y="761922"/>
            <a:ext cx="565090" cy="289166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7" name="Google Shape;647;p49"/>
          <p:cNvSpPr txBox="1"/>
          <p:nvPr/>
        </p:nvSpPr>
        <p:spPr>
          <a:xfrm>
            <a:off x="5298814" y="761922"/>
            <a:ext cx="565090" cy="289166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8" name="Google Shape;648;p49"/>
          <p:cNvSpPr txBox="1"/>
          <p:nvPr/>
        </p:nvSpPr>
        <p:spPr>
          <a:xfrm>
            <a:off x="7654679" y="774089"/>
            <a:ext cx="565091" cy="289166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9373" l="-7608" r="-27171" t="-140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9" name="Google Shape;649;p49"/>
          <p:cNvSpPr txBox="1"/>
          <p:nvPr/>
        </p:nvSpPr>
        <p:spPr>
          <a:xfrm>
            <a:off x="3766572" y="97439"/>
            <a:ext cx="5026504" cy="633972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0" name="Google Shape;650;p49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1" name="Google Shape;651;p49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2" name="Google Shape;652;p49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3" name="Google Shape;653;p49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4" name="Google Shape;654;p49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9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9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9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3" name="Google Shape;663;p50"/>
          <p:cNvCxnSpPr>
            <a:stCxn id="664" idx="0"/>
            <a:endCxn id="665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6" name="Google Shape;666;p50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7" name="Google Shape;667;p50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p50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69" name="Google Shape;669;p50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670" name="Google Shape;670;p50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" name="Google Shape;672;p50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73" name="Google Shape;673;p50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74" name="Google Shape;674;p50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675" name="Google Shape;675;p50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7" name="Google Shape;677;p50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78" name="Google Shape;678;p50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79" name="Google Shape;679;p50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680" name="Google Shape;680;p50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1" name="Google Shape;681;p50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82" name="Google Shape;682;p50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50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84" name="Google Shape;684;p50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685" name="Google Shape;685;p50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" name="Google Shape;686;p50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87" name="Google Shape;687;p50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0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89" name="Google Shape;689;p50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690" name="Google Shape;690;p5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0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0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0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95" name="Google Shape;695;p50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6" name="Google Shape;696;p5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50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98" name="Google Shape;698;p50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99" name="Google Shape;699;p50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700" name="Google Shape;700;p5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0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0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0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06" name="Google Shape;706;p50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7" name="Google Shape;707;p5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50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9" name="Google Shape;709;p50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10" name="Google Shape;710;p50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711" name="Google Shape;711;p5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0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50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0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17" name="Google Shape;717;p50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18" name="Google Shape;718;p5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50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20" name="Google Shape;720;p50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21" name="Google Shape;721;p50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722" name="Google Shape;722;p5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50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0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0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28" name="Google Shape;728;p50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29" name="Google Shape;729;p5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50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1" name="Google Shape;731;p50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65" name="Google Shape;665;p50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50"/>
          <p:cNvCxnSpPr>
            <a:stCxn id="693" idx="0"/>
            <a:endCxn id="734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6" name="Google Shape;736;p50"/>
          <p:cNvCxnSpPr>
            <a:stCxn id="693" idx="0"/>
            <a:endCxn id="733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7" name="Google Shape;737;p50"/>
          <p:cNvCxnSpPr>
            <a:stCxn id="693" idx="0"/>
            <a:endCxn id="732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8" name="Google Shape;738;p50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p50"/>
          <p:cNvCxnSpPr>
            <a:stCxn id="693" idx="0"/>
            <a:endCxn id="665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0" name="Google Shape;740;p50"/>
          <p:cNvSpPr txBox="1"/>
          <p:nvPr/>
        </p:nvSpPr>
        <p:spPr>
          <a:xfrm>
            <a:off x="866594" y="1641925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8" l="-6450" r="-26879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1" name="Google Shape;741;p50"/>
          <p:cNvSpPr txBox="1"/>
          <p:nvPr/>
        </p:nvSpPr>
        <p:spPr>
          <a:xfrm>
            <a:off x="3139192" y="1641925"/>
            <a:ext cx="565090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8" l="-7526" r="-25803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2" name="Google Shape;742;p50"/>
          <p:cNvSpPr txBox="1"/>
          <p:nvPr/>
        </p:nvSpPr>
        <p:spPr>
          <a:xfrm>
            <a:off x="5290390" y="1641925"/>
            <a:ext cx="565090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8" l="-7526" r="-25803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3" name="Google Shape;743;p50"/>
          <p:cNvSpPr txBox="1"/>
          <p:nvPr/>
        </p:nvSpPr>
        <p:spPr>
          <a:xfrm>
            <a:off x="7646255" y="1654093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4" name="Google Shape;744;p50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5" name="Google Shape;745;p50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6" name="Google Shape;746;p50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7" name="Google Shape;747;p50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748" name="Google Shape;748;p50"/>
          <p:cNvGrpSpPr/>
          <p:nvPr/>
        </p:nvGrpSpPr>
        <p:grpSpPr>
          <a:xfrm>
            <a:off x="957448" y="949265"/>
            <a:ext cx="715161" cy="454360"/>
            <a:chOff x="635402" y="1337615"/>
            <a:chExt cx="715161" cy="605813"/>
          </a:xfrm>
        </p:grpSpPr>
        <p:sp>
          <p:nvSpPr>
            <p:cNvPr id="749" name="Google Shape;749;p50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50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751" name="Google Shape;751;p50"/>
          <p:cNvCxnSpPr>
            <a:endCxn id="752" idx="2"/>
          </p:cNvCxnSpPr>
          <p:nvPr/>
        </p:nvCxnSpPr>
        <p:spPr>
          <a:xfrm rot="10800000">
            <a:off x="1860829" y="2158093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53" name="Google Shape;753;p50"/>
          <p:cNvGrpSpPr/>
          <p:nvPr/>
        </p:nvGrpSpPr>
        <p:grpSpPr>
          <a:xfrm>
            <a:off x="1711638" y="1925583"/>
            <a:ext cx="298383" cy="232510"/>
            <a:chOff x="-105878" y="1740168"/>
            <a:chExt cx="461666" cy="461665"/>
          </a:xfrm>
        </p:grpSpPr>
        <p:sp>
          <p:nvSpPr>
            <p:cNvPr id="752" name="Google Shape;752;p5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50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755" name="Google Shape;755;p50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6" name="Google Shape;756;p50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757" name="Google Shape;757;p50"/>
          <p:cNvCxnSpPr>
            <a:endCxn id="758" idx="2"/>
          </p:cNvCxnSpPr>
          <p:nvPr/>
        </p:nvCxnSpPr>
        <p:spPr>
          <a:xfrm rot="10800000">
            <a:off x="4123408" y="216377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59" name="Google Shape;759;p50"/>
          <p:cNvGrpSpPr/>
          <p:nvPr/>
        </p:nvGrpSpPr>
        <p:grpSpPr>
          <a:xfrm>
            <a:off x="3974217" y="1931267"/>
            <a:ext cx="298383" cy="232510"/>
            <a:chOff x="-105878" y="1740168"/>
            <a:chExt cx="461666" cy="461665"/>
          </a:xfrm>
        </p:grpSpPr>
        <p:sp>
          <p:nvSpPr>
            <p:cNvPr id="758" name="Google Shape;758;p5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50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761" name="Google Shape;761;p50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2" name="Google Shape;762;p50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763" name="Google Shape;763;p50"/>
          <p:cNvCxnSpPr>
            <a:endCxn id="764" idx="2"/>
          </p:cNvCxnSpPr>
          <p:nvPr/>
        </p:nvCxnSpPr>
        <p:spPr>
          <a:xfrm rot="10800000">
            <a:off x="6384831" y="2175769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65" name="Google Shape;765;p50"/>
          <p:cNvGrpSpPr/>
          <p:nvPr/>
        </p:nvGrpSpPr>
        <p:grpSpPr>
          <a:xfrm>
            <a:off x="6235640" y="1943259"/>
            <a:ext cx="298383" cy="232510"/>
            <a:chOff x="-105878" y="1740168"/>
            <a:chExt cx="461666" cy="461665"/>
          </a:xfrm>
        </p:grpSpPr>
        <p:sp>
          <p:nvSpPr>
            <p:cNvPr id="764" name="Google Shape;764;p5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6" name="Google Shape;766;p50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767" name="Google Shape;767;p50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8" name="Google Shape;768;p50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769" name="Google Shape;769;p50"/>
          <p:cNvCxnSpPr>
            <a:endCxn id="770" idx="2"/>
          </p:cNvCxnSpPr>
          <p:nvPr/>
        </p:nvCxnSpPr>
        <p:spPr>
          <a:xfrm rot="10800000">
            <a:off x="8614932" y="218828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71" name="Google Shape;771;p50"/>
          <p:cNvGrpSpPr/>
          <p:nvPr/>
        </p:nvGrpSpPr>
        <p:grpSpPr>
          <a:xfrm>
            <a:off x="8465740" y="1955771"/>
            <a:ext cx="298383" cy="232510"/>
            <a:chOff x="-105878" y="1740168"/>
            <a:chExt cx="461666" cy="461665"/>
          </a:xfrm>
        </p:grpSpPr>
        <p:sp>
          <p:nvSpPr>
            <p:cNvPr id="770" name="Google Shape;770;p5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2" name="Google Shape;772;p50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773" name="Google Shape;773;p50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50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775" name="Google Shape;775;p50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6" name="Google Shape;776;p50"/>
          <p:cNvCxnSpPr/>
          <p:nvPr/>
        </p:nvCxnSpPr>
        <p:spPr>
          <a:xfrm rot="10800000">
            <a:off x="4116138" y="1182030"/>
            <a:ext cx="0" cy="74041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7" name="Google Shape;777;p50"/>
          <p:cNvCxnSpPr/>
          <p:nvPr/>
        </p:nvCxnSpPr>
        <p:spPr>
          <a:xfrm rot="10800000">
            <a:off x="6382507" y="1158711"/>
            <a:ext cx="0" cy="77727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8" name="Google Shape;778;p50"/>
          <p:cNvCxnSpPr/>
          <p:nvPr/>
        </p:nvCxnSpPr>
        <p:spPr>
          <a:xfrm rot="10800000">
            <a:off x="8613577" y="1173709"/>
            <a:ext cx="0" cy="7904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9" name="Google Shape;779;p50"/>
          <p:cNvCxnSpPr>
            <a:endCxn id="752" idx="1"/>
          </p:cNvCxnSpPr>
          <p:nvPr/>
        </p:nvCxnSpPr>
        <p:spPr>
          <a:xfrm>
            <a:off x="1155138" y="2041838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0" name="Google Shape;780;p50"/>
          <p:cNvCxnSpPr/>
          <p:nvPr/>
        </p:nvCxnSpPr>
        <p:spPr>
          <a:xfrm>
            <a:off x="3448691" y="204602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1" name="Google Shape;781;p50"/>
          <p:cNvCxnSpPr/>
          <p:nvPr/>
        </p:nvCxnSpPr>
        <p:spPr>
          <a:xfrm>
            <a:off x="5679003" y="205951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2" name="Google Shape;782;p50"/>
          <p:cNvCxnSpPr/>
          <p:nvPr/>
        </p:nvCxnSpPr>
        <p:spPr>
          <a:xfrm>
            <a:off x="7883672" y="2072026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3" name="Google Shape;783;p50"/>
          <p:cNvCxnSpPr/>
          <p:nvPr/>
        </p:nvCxnSpPr>
        <p:spPr>
          <a:xfrm rot="10800000">
            <a:off x="1526126" y="1176444"/>
            <a:ext cx="707782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4" name="Google Shape;784;p50"/>
          <p:cNvSpPr txBox="1"/>
          <p:nvPr/>
        </p:nvSpPr>
        <p:spPr>
          <a:xfrm>
            <a:off x="273301" y="536988"/>
            <a:ext cx="487880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the whole sequence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5" name="Google Shape;785;p50"/>
          <p:cNvCxnSpPr/>
          <p:nvPr/>
        </p:nvCxnSpPr>
        <p:spPr>
          <a:xfrm flipH="1" rot="10800000">
            <a:off x="1540645" y="846342"/>
            <a:ext cx="343061" cy="24408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786" name="Google Shape;786;p50"/>
          <p:cNvSpPr txBox="1"/>
          <p:nvPr/>
        </p:nvSpPr>
        <p:spPr>
          <a:xfrm>
            <a:off x="4737880" y="132502"/>
            <a:ext cx="2391680" cy="7841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7" name="Google Shape;787;p50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0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50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0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6" name="Google Shape;796;p51"/>
          <p:cNvCxnSpPr/>
          <p:nvPr/>
        </p:nvCxnSpPr>
        <p:spPr>
          <a:xfrm rot="10800000">
            <a:off x="3305668" y="209815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7" name="Google Shape;797;p51"/>
          <p:cNvCxnSpPr>
            <a:stCxn id="798" idx="0"/>
            <a:endCxn id="799" idx="5"/>
          </p:cNvCxnSpPr>
          <p:nvPr/>
        </p:nvCxnSpPr>
        <p:spPr>
          <a:xfrm rot="10800000">
            <a:off x="1096328" y="2071008"/>
            <a:ext cx="4183500" cy="80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0" name="Google Shape;800;p51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1" name="Google Shape;801;p51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02" name="Google Shape;802;p51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803" name="Google Shape;803;p51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5" name="Google Shape;805;p51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6" name="Google Shape;806;p51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808" name="Google Shape;808;p51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0" name="Google Shape;810;p51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1" name="Google Shape;811;p51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12" name="Google Shape;812;p51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813" name="Google Shape;813;p51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4" name="Google Shape;814;p51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5" name="Google Shape;815;p51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51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17" name="Google Shape;817;p51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818" name="Google Shape;818;p51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9" name="Google Shape;819;p51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20" name="Google Shape;820;p51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51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22" name="Google Shape;822;p51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823" name="Google Shape;823;p51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1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51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1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29" name="Google Shape;829;p51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30" name="Google Shape;830;p5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51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32" name="Google Shape;832;p51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33" name="Google Shape;833;p51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834" name="Google Shape;834;p51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1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1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1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40" name="Google Shape;840;p51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1" name="Google Shape;841;p5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51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3" name="Google Shape;843;p51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44" name="Google Shape;844;p51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845" name="Google Shape;845;p51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51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1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1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50" name="Google Shape;850;p51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51" name="Google Shape;851;p5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51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53" name="Google Shape;853;p51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54" name="Google Shape;854;p51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855" name="Google Shape;855;p51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1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1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51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61" name="Google Shape;861;p51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62" name="Google Shape;862;p5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3" name="Google Shape;863;p51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64" name="Google Shape;864;p51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99" name="Google Shape;799;p51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51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51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51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8" name="Google Shape;868;p51"/>
          <p:cNvCxnSpPr>
            <a:stCxn id="798" idx="0"/>
            <a:endCxn id="867" idx="4"/>
          </p:cNvCxnSpPr>
          <p:nvPr/>
        </p:nvCxnSpPr>
        <p:spPr>
          <a:xfrm flipH="1" rot="10800000">
            <a:off x="5279828" y="2122908"/>
            <a:ext cx="2506800" cy="75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51"/>
          <p:cNvCxnSpPr>
            <a:stCxn id="798" idx="0"/>
            <a:endCxn id="866" idx="4"/>
          </p:cNvCxnSpPr>
          <p:nvPr/>
        </p:nvCxnSpPr>
        <p:spPr>
          <a:xfrm flipH="1" rot="10800000">
            <a:off x="5279828" y="2103708"/>
            <a:ext cx="255900" cy="77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0" name="Google Shape;870;p51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1" name="Google Shape;871;p51"/>
          <p:cNvCxnSpPr>
            <a:endCxn id="799" idx="4"/>
          </p:cNvCxnSpPr>
          <p:nvPr/>
        </p:nvCxnSpPr>
        <p:spPr>
          <a:xfrm rot="10800000">
            <a:off x="1032678" y="2090771"/>
            <a:ext cx="248700" cy="69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2" name="Google Shape;872;p51"/>
          <p:cNvSpPr txBox="1"/>
          <p:nvPr/>
        </p:nvSpPr>
        <p:spPr>
          <a:xfrm>
            <a:off x="866594" y="1641925"/>
            <a:ext cx="572208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8" l="-6381" r="-25528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3" name="Google Shape;873;p51"/>
          <p:cNvSpPr txBox="1"/>
          <p:nvPr/>
        </p:nvSpPr>
        <p:spPr>
          <a:xfrm>
            <a:off x="3139192" y="1641925"/>
            <a:ext cx="572208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8" l="-7446" r="-24467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4" name="Google Shape;874;p51"/>
          <p:cNvSpPr txBox="1"/>
          <p:nvPr/>
        </p:nvSpPr>
        <p:spPr>
          <a:xfrm>
            <a:off x="5290390" y="1641925"/>
            <a:ext cx="572208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8" l="-7446" r="-24467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5" name="Google Shape;875;p51"/>
          <p:cNvSpPr txBox="1"/>
          <p:nvPr/>
        </p:nvSpPr>
        <p:spPr>
          <a:xfrm>
            <a:off x="7646255" y="1654093"/>
            <a:ext cx="572208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8" l="-6381" r="-25528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6" name="Google Shape;876;p51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7" name="Google Shape;877;p51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8" name="Google Shape;878;p51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9" name="Google Shape;879;p51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880" name="Google Shape;880;p51"/>
          <p:cNvGrpSpPr/>
          <p:nvPr/>
        </p:nvGrpSpPr>
        <p:grpSpPr>
          <a:xfrm>
            <a:off x="3225911" y="957972"/>
            <a:ext cx="715161" cy="454360"/>
            <a:chOff x="635402" y="1337615"/>
            <a:chExt cx="715161" cy="605813"/>
          </a:xfrm>
        </p:grpSpPr>
        <p:sp>
          <p:nvSpPr>
            <p:cNvPr id="881" name="Google Shape;881;p51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1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883" name="Google Shape;883;p51"/>
          <p:cNvCxnSpPr>
            <a:endCxn id="884" idx="2"/>
          </p:cNvCxnSpPr>
          <p:nvPr/>
        </p:nvCxnSpPr>
        <p:spPr>
          <a:xfrm rot="10800000">
            <a:off x="1860829" y="2158093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85" name="Google Shape;885;p51"/>
          <p:cNvGrpSpPr/>
          <p:nvPr/>
        </p:nvGrpSpPr>
        <p:grpSpPr>
          <a:xfrm>
            <a:off x="1711638" y="1925583"/>
            <a:ext cx="298383" cy="232510"/>
            <a:chOff x="-105878" y="1740168"/>
            <a:chExt cx="461666" cy="461665"/>
          </a:xfrm>
        </p:grpSpPr>
        <p:sp>
          <p:nvSpPr>
            <p:cNvPr id="884" name="Google Shape;884;p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6" name="Google Shape;886;p51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887" name="Google Shape;887;p51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8" name="Google Shape;888;p51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89" name="Google Shape;889;p51"/>
          <p:cNvCxnSpPr>
            <a:endCxn id="890" idx="2"/>
          </p:cNvCxnSpPr>
          <p:nvPr/>
        </p:nvCxnSpPr>
        <p:spPr>
          <a:xfrm rot="10800000">
            <a:off x="4123408" y="216377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91" name="Google Shape;891;p51"/>
          <p:cNvGrpSpPr/>
          <p:nvPr/>
        </p:nvGrpSpPr>
        <p:grpSpPr>
          <a:xfrm>
            <a:off x="3974217" y="1931267"/>
            <a:ext cx="298383" cy="232510"/>
            <a:chOff x="-105878" y="1740168"/>
            <a:chExt cx="461666" cy="461665"/>
          </a:xfrm>
        </p:grpSpPr>
        <p:sp>
          <p:nvSpPr>
            <p:cNvPr id="890" name="Google Shape;890;p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2" name="Google Shape;892;p51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893" name="Google Shape;893;p51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4" name="Google Shape;894;p51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95" name="Google Shape;895;p51"/>
          <p:cNvCxnSpPr>
            <a:endCxn id="896" idx="2"/>
          </p:cNvCxnSpPr>
          <p:nvPr/>
        </p:nvCxnSpPr>
        <p:spPr>
          <a:xfrm rot="10800000">
            <a:off x="6384831" y="2175769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97" name="Google Shape;897;p51"/>
          <p:cNvGrpSpPr/>
          <p:nvPr/>
        </p:nvGrpSpPr>
        <p:grpSpPr>
          <a:xfrm>
            <a:off x="6235640" y="1943259"/>
            <a:ext cx="298383" cy="232510"/>
            <a:chOff x="-105878" y="1740168"/>
            <a:chExt cx="461666" cy="461665"/>
          </a:xfrm>
        </p:grpSpPr>
        <p:sp>
          <p:nvSpPr>
            <p:cNvPr id="896" name="Google Shape;896;p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8" name="Google Shape;898;p51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899" name="Google Shape;899;p51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0" name="Google Shape;900;p51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01" name="Google Shape;901;p51"/>
          <p:cNvCxnSpPr>
            <a:endCxn id="902" idx="2"/>
          </p:cNvCxnSpPr>
          <p:nvPr/>
        </p:nvCxnSpPr>
        <p:spPr>
          <a:xfrm rot="10800000">
            <a:off x="8614932" y="218828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03" name="Google Shape;903;p51"/>
          <p:cNvGrpSpPr/>
          <p:nvPr/>
        </p:nvGrpSpPr>
        <p:grpSpPr>
          <a:xfrm>
            <a:off x="8465740" y="1955771"/>
            <a:ext cx="298383" cy="232510"/>
            <a:chOff x="-105878" y="1740168"/>
            <a:chExt cx="461666" cy="461665"/>
          </a:xfrm>
        </p:grpSpPr>
        <p:sp>
          <p:nvSpPr>
            <p:cNvPr id="902" name="Google Shape;902;p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4" name="Google Shape;904;p51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905" name="Google Shape;905;p51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6" name="Google Shape;906;p51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07" name="Google Shape;907;p51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8" name="Google Shape;908;p51"/>
          <p:cNvCxnSpPr/>
          <p:nvPr/>
        </p:nvCxnSpPr>
        <p:spPr>
          <a:xfrm rot="10800000">
            <a:off x="4123304" y="1198703"/>
            <a:ext cx="0" cy="74041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9" name="Google Shape;909;p51"/>
          <p:cNvCxnSpPr/>
          <p:nvPr/>
        </p:nvCxnSpPr>
        <p:spPr>
          <a:xfrm rot="10800000">
            <a:off x="6382507" y="1158711"/>
            <a:ext cx="0" cy="77727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0" name="Google Shape;910;p51"/>
          <p:cNvCxnSpPr/>
          <p:nvPr/>
        </p:nvCxnSpPr>
        <p:spPr>
          <a:xfrm rot="10800000">
            <a:off x="8613577" y="1173709"/>
            <a:ext cx="0" cy="7904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1" name="Google Shape;911;p51"/>
          <p:cNvCxnSpPr>
            <a:endCxn id="884" idx="1"/>
          </p:cNvCxnSpPr>
          <p:nvPr/>
        </p:nvCxnSpPr>
        <p:spPr>
          <a:xfrm>
            <a:off x="1155138" y="2041838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2" name="Google Shape;912;p51"/>
          <p:cNvCxnSpPr/>
          <p:nvPr/>
        </p:nvCxnSpPr>
        <p:spPr>
          <a:xfrm>
            <a:off x="3448691" y="204602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3" name="Google Shape;913;p51"/>
          <p:cNvCxnSpPr/>
          <p:nvPr/>
        </p:nvCxnSpPr>
        <p:spPr>
          <a:xfrm>
            <a:off x="5679003" y="205951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4" name="Google Shape;914;p51"/>
          <p:cNvCxnSpPr/>
          <p:nvPr/>
        </p:nvCxnSpPr>
        <p:spPr>
          <a:xfrm>
            <a:off x="7883672" y="2072026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5" name="Google Shape;915;p51"/>
          <p:cNvCxnSpPr/>
          <p:nvPr/>
        </p:nvCxnSpPr>
        <p:spPr>
          <a:xfrm rot="10800000">
            <a:off x="3802339" y="1173709"/>
            <a:ext cx="4811238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6" name="Google Shape;916;p51"/>
          <p:cNvSpPr txBox="1"/>
          <p:nvPr/>
        </p:nvSpPr>
        <p:spPr>
          <a:xfrm>
            <a:off x="6440612" y="314031"/>
            <a:ext cx="2407647" cy="7841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17" name="Google Shape;917;p51"/>
          <p:cNvCxnSpPr/>
          <p:nvPr/>
        </p:nvCxnSpPr>
        <p:spPr>
          <a:xfrm>
            <a:off x="1861006" y="1173709"/>
            <a:ext cx="138415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8" name="Google Shape;918;p51"/>
          <p:cNvSpPr txBox="1"/>
          <p:nvPr/>
        </p:nvSpPr>
        <p:spPr>
          <a:xfrm>
            <a:off x="154207" y="491222"/>
            <a:ext cx="622800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9" name="Google Shape;919;p51"/>
          <p:cNvSpPr/>
          <p:nvPr/>
        </p:nvSpPr>
        <p:spPr>
          <a:xfrm>
            <a:off x="5001218" y="2735552"/>
            <a:ext cx="515100" cy="578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51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51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51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51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Google Shape;924;p51"/>
          <p:cNvCxnSpPr>
            <a:stCxn id="798" idx="0"/>
            <a:endCxn id="865" idx="5"/>
          </p:cNvCxnSpPr>
          <p:nvPr/>
        </p:nvCxnSpPr>
        <p:spPr>
          <a:xfrm rot="10800000">
            <a:off x="3394028" y="2077308"/>
            <a:ext cx="1885800" cy="80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52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931" name="Google Shape;931;p52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3" name="Google Shape;933;p52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34" name="Google Shape;934;p52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35" name="Google Shape;935;p52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936" name="Google Shape;936;p52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8" name="Google Shape;938;p52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39" name="Google Shape;939;p52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40" name="Google Shape;940;p52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941" name="Google Shape;941;p52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2" name="Google Shape;942;p52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3" name="Google Shape;943;p52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2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45" name="Google Shape;945;p52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946" name="Google Shape;946;p52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" name="Google Shape;947;p52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8" name="Google Shape;948;p52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52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950" name="Google Shape;950;p52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52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2" name="Google Shape;952;p52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3" name="Google Shape;953;p52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4" name="Google Shape;954;p52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955" name="Google Shape;955;p52"/>
          <p:cNvGrpSpPr/>
          <p:nvPr/>
        </p:nvGrpSpPr>
        <p:grpSpPr>
          <a:xfrm>
            <a:off x="973803" y="930626"/>
            <a:ext cx="715161" cy="454360"/>
            <a:chOff x="635402" y="1337615"/>
            <a:chExt cx="715161" cy="605813"/>
          </a:xfrm>
        </p:grpSpPr>
        <p:sp>
          <p:nvSpPr>
            <p:cNvPr id="956" name="Google Shape;956;p5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2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58" name="Google Shape;958;p52"/>
          <p:cNvGrpSpPr/>
          <p:nvPr/>
        </p:nvGrpSpPr>
        <p:grpSpPr>
          <a:xfrm>
            <a:off x="3225910" y="930626"/>
            <a:ext cx="715161" cy="454360"/>
            <a:chOff x="635402" y="1337615"/>
            <a:chExt cx="715161" cy="605813"/>
          </a:xfrm>
        </p:grpSpPr>
        <p:sp>
          <p:nvSpPr>
            <p:cNvPr id="959" name="Google Shape;959;p5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2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61" name="Google Shape;961;p52"/>
          <p:cNvGrpSpPr/>
          <p:nvPr/>
        </p:nvGrpSpPr>
        <p:grpSpPr>
          <a:xfrm>
            <a:off x="5479166" y="930626"/>
            <a:ext cx="715161" cy="454360"/>
            <a:chOff x="635402" y="1337615"/>
            <a:chExt cx="715161" cy="605813"/>
          </a:xfrm>
        </p:grpSpPr>
        <p:sp>
          <p:nvSpPr>
            <p:cNvPr id="962" name="Google Shape;962;p5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2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64" name="Google Shape;964;p52"/>
          <p:cNvGrpSpPr/>
          <p:nvPr/>
        </p:nvGrpSpPr>
        <p:grpSpPr>
          <a:xfrm>
            <a:off x="7726840" y="930626"/>
            <a:ext cx="715161" cy="454360"/>
            <a:chOff x="635402" y="1337615"/>
            <a:chExt cx="715161" cy="605813"/>
          </a:xfrm>
        </p:grpSpPr>
        <p:sp>
          <p:nvSpPr>
            <p:cNvPr id="965" name="Google Shape;965;p5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52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967" name="Google Shape;967;p52"/>
          <p:cNvCxnSpPr/>
          <p:nvPr/>
        </p:nvCxnSpPr>
        <p:spPr>
          <a:xfrm rot="10800000">
            <a:off x="1297111" y="3166383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8" name="Google Shape;968;p52"/>
          <p:cNvCxnSpPr/>
          <p:nvPr/>
        </p:nvCxnSpPr>
        <p:spPr>
          <a:xfrm rot="10800000">
            <a:off x="3573350" y="3155230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9" name="Google Shape;969;p52"/>
          <p:cNvCxnSpPr/>
          <p:nvPr/>
        </p:nvCxnSpPr>
        <p:spPr>
          <a:xfrm rot="10800000">
            <a:off x="5819414" y="3155230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0" name="Google Shape;970;p52"/>
          <p:cNvCxnSpPr/>
          <p:nvPr/>
        </p:nvCxnSpPr>
        <p:spPr>
          <a:xfrm rot="10800000">
            <a:off x="8069550" y="3166383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1" name="Google Shape;971;p52"/>
          <p:cNvCxnSpPr/>
          <p:nvPr/>
        </p:nvCxnSpPr>
        <p:spPr>
          <a:xfrm rot="10800000">
            <a:off x="1297541" y="1396138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2" name="Google Shape;972;p52"/>
          <p:cNvCxnSpPr/>
          <p:nvPr/>
        </p:nvCxnSpPr>
        <p:spPr>
          <a:xfrm rot="10800000">
            <a:off x="3573780" y="1384985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3" name="Google Shape;973;p52"/>
          <p:cNvCxnSpPr/>
          <p:nvPr/>
        </p:nvCxnSpPr>
        <p:spPr>
          <a:xfrm rot="10800000">
            <a:off x="5819844" y="1384985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4" name="Google Shape;974;p52"/>
          <p:cNvCxnSpPr/>
          <p:nvPr/>
        </p:nvCxnSpPr>
        <p:spPr>
          <a:xfrm rot="10800000">
            <a:off x="8069980" y="1396138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5" name="Google Shape;975;p52"/>
          <p:cNvSpPr/>
          <p:nvPr/>
        </p:nvSpPr>
        <p:spPr>
          <a:xfrm>
            <a:off x="606392" y="1848133"/>
            <a:ext cx="8085213" cy="1307097"/>
          </a:xfrm>
          <a:prstGeom prst="roundRect">
            <a:avLst>
              <a:gd fmla="val 16667" name="adj"/>
            </a:avLst>
          </a:prstGeom>
          <a:blipFill rotWithShape="1">
            <a:blip r:embed="rId15">
              <a:alphaModFix/>
            </a:blip>
            <a:tile algn="tl" flip="none" tx="0" sx="100000" ty="0" sy="100000"/>
          </a:blip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 Layer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52"/>
          <p:cNvSpPr txBox="1"/>
          <p:nvPr/>
        </p:nvSpPr>
        <p:spPr>
          <a:xfrm>
            <a:off x="3232069" y="275794"/>
            <a:ext cx="5538151" cy="34624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8945" l="-329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7" name="Google Shape;977;p52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52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52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52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3"/>
          <p:cNvSpPr txBox="1"/>
          <p:nvPr>
            <p:ph idx="4294967295" type="title"/>
          </p:nvPr>
        </p:nvSpPr>
        <p:spPr>
          <a:xfrm>
            <a:off x="311700" y="2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986" name="Google Shape;986;p53"/>
          <p:cNvSpPr/>
          <p:nvPr/>
        </p:nvSpPr>
        <p:spPr>
          <a:xfrm>
            <a:off x="4532925" y="3028300"/>
            <a:ext cx="4028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987" name="Google Shape;987;p53"/>
          <p:cNvCxnSpPr/>
          <p:nvPr/>
        </p:nvCxnSpPr>
        <p:spPr>
          <a:xfrm rot="10800000">
            <a:off x="4883550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3"/>
          <p:cNvCxnSpPr/>
          <p:nvPr/>
        </p:nvCxnSpPr>
        <p:spPr>
          <a:xfrm rot="10800000">
            <a:off x="55966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53"/>
          <p:cNvCxnSpPr/>
          <p:nvPr/>
        </p:nvCxnSpPr>
        <p:spPr>
          <a:xfrm rot="10800000">
            <a:off x="6919418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53"/>
          <p:cNvCxnSpPr/>
          <p:nvPr/>
        </p:nvCxnSpPr>
        <p:spPr>
          <a:xfrm rot="10800000">
            <a:off x="75563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53"/>
          <p:cNvSpPr txBox="1"/>
          <p:nvPr/>
        </p:nvSpPr>
        <p:spPr>
          <a:xfrm>
            <a:off x="4572000" y="4457800"/>
            <a:ext cx="4028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市府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否決   [MASK] …他們  提倡   暴力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2" name="Google Shape;992;p53"/>
          <p:cNvCxnSpPr/>
          <p:nvPr/>
        </p:nvCxnSpPr>
        <p:spPr>
          <a:xfrm rot="10800000">
            <a:off x="491285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53"/>
          <p:cNvCxnSpPr/>
          <p:nvPr/>
        </p:nvCxnSpPr>
        <p:spPr>
          <a:xfrm rot="10800000">
            <a:off x="61594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53"/>
          <p:cNvCxnSpPr/>
          <p:nvPr/>
        </p:nvCxnSpPr>
        <p:spPr>
          <a:xfrm rot="10800000">
            <a:off x="6796334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53"/>
          <p:cNvCxnSpPr/>
          <p:nvPr/>
        </p:nvCxnSpPr>
        <p:spPr>
          <a:xfrm rot="10800000">
            <a:off x="7509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53"/>
          <p:cNvSpPr/>
          <p:nvPr/>
        </p:nvSpPr>
        <p:spPr>
          <a:xfrm>
            <a:off x="479805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53"/>
          <p:cNvSpPr/>
          <p:nvPr/>
        </p:nvSpPr>
        <p:spPr>
          <a:xfrm>
            <a:off x="60702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3"/>
          <p:cNvSpPr/>
          <p:nvPr/>
        </p:nvSpPr>
        <p:spPr>
          <a:xfrm>
            <a:off x="668152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3"/>
          <p:cNvSpPr/>
          <p:nvPr/>
        </p:nvSpPr>
        <p:spPr>
          <a:xfrm>
            <a:off x="7450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53"/>
          <p:cNvCxnSpPr/>
          <p:nvPr/>
        </p:nvCxnSpPr>
        <p:spPr>
          <a:xfrm rot="10800000">
            <a:off x="6161366" y="1900650"/>
            <a:ext cx="9300" cy="3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53"/>
          <p:cNvSpPr/>
          <p:nvPr/>
        </p:nvSpPr>
        <p:spPr>
          <a:xfrm>
            <a:off x="5179050" y="1313750"/>
            <a:ext cx="1920900" cy="60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Multi-Class Classifier</a:t>
            </a:r>
            <a:endParaRPr sz="1600"/>
          </a:p>
        </p:txBody>
      </p:sp>
      <p:cxnSp>
        <p:nvCxnSpPr>
          <p:cNvPr id="1002" name="Google Shape;1002;p53"/>
          <p:cNvCxnSpPr/>
          <p:nvPr/>
        </p:nvCxnSpPr>
        <p:spPr>
          <a:xfrm rot="10800000">
            <a:off x="5290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53"/>
          <p:cNvCxnSpPr/>
          <p:nvPr/>
        </p:nvCxnSpPr>
        <p:spPr>
          <a:xfrm rot="10800000">
            <a:off x="5443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53"/>
          <p:cNvCxnSpPr/>
          <p:nvPr/>
        </p:nvCxnSpPr>
        <p:spPr>
          <a:xfrm rot="10800000">
            <a:off x="5595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53"/>
          <p:cNvCxnSpPr/>
          <p:nvPr/>
        </p:nvCxnSpPr>
        <p:spPr>
          <a:xfrm rot="10800000">
            <a:off x="5747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53"/>
          <p:cNvCxnSpPr/>
          <p:nvPr/>
        </p:nvCxnSpPr>
        <p:spPr>
          <a:xfrm rot="10800000">
            <a:off x="5900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53"/>
          <p:cNvCxnSpPr/>
          <p:nvPr/>
        </p:nvCxnSpPr>
        <p:spPr>
          <a:xfrm rot="10800000">
            <a:off x="6052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53"/>
          <p:cNvCxnSpPr/>
          <p:nvPr/>
        </p:nvCxnSpPr>
        <p:spPr>
          <a:xfrm rot="10800000">
            <a:off x="6205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53"/>
          <p:cNvCxnSpPr/>
          <p:nvPr/>
        </p:nvCxnSpPr>
        <p:spPr>
          <a:xfrm rot="10800000">
            <a:off x="6357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53"/>
          <p:cNvCxnSpPr/>
          <p:nvPr/>
        </p:nvCxnSpPr>
        <p:spPr>
          <a:xfrm rot="10800000">
            <a:off x="6509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p53"/>
          <p:cNvCxnSpPr/>
          <p:nvPr/>
        </p:nvCxnSpPr>
        <p:spPr>
          <a:xfrm rot="10800000">
            <a:off x="6662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53"/>
          <p:cNvCxnSpPr/>
          <p:nvPr/>
        </p:nvCxnSpPr>
        <p:spPr>
          <a:xfrm rot="10800000">
            <a:off x="6814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53"/>
          <p:cNvCxnSpPr/>
          <p:nvPr/>
        </p:nvCxnSpPr>
        <p:spPr>
          <a:xfrm rot="10800000">
            <a:off x="5824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4" name="Google Shape;1014;p53"/>
          <p:cNvSpPr txBox="1"/>
          <p:nvPr/>
        </p:nvSpPr>
        <p:spPr>
          <a:xfrm>
            <a:off x="5144575" y="686775"/>
            <a:ext cx="195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vocabulary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3"/>
          <p:cNvSpPr txBox="1"/>
          <p:nvPr/>
        </p:nvSpPr>
        <p:spPr>
          <a:xfrm>
            <a:off x="158350" y="2879275"/>
            <a:ext cx="37251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如果兩個字填在同一個地方沒有違和感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那他們就有類似的詞向量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53"/>
          <p:cNvSpPr txBox="1"/>
          <p:nvPr/>
        </p:nvSpPr>
        <p:spPr>
          <a:xfrm>
            <a:off x="336075" y="1089750"/>
            <a:ext cx="31374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方法一：Masked Language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7" name="Google Shape;1017;p53"/>
          <p:cNvCxnSpPr/>
          <p:nvPr/>
        </p:nvCxnSpPr>
        <p:spPr>
          <a:xfrm rot="10800000">
            <a:off x="8271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53"/>
          <p:cNvSpPr/>
          <p:nvPr/>
        </p:nvSpPr>
        <p:spPr>
          <a:xfrm>
            <a:off x="8212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53"/>
          <p:cNvCxnSpPr/>
          <p:nvPr/>
        </p:nvCxnSpPr>
        <p:spPr>
          <a:xfrm rot="10800000">
            <a:off x="82421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53"/>
          <p:cNvCxnSpPr/>
          <p:nvPr/>
        </p:nvCxnSpPr>
        <p:spPr>
          <a:xfrm rot="10800000">
            <a:off x="62824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53"/>
          <p:cNvCxnSpPr/>
          <p:nvPr/>
        </p:nvCxnSpPr>
        <p:spPr>
          <a:xfrm rot="10800000">
            <a:off x="55498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53"/>
          <p:cNvSpPr/>
          <p:nvPr/>
        </p:nvSpPr>
        <p:spPr>
          <a:xfrm>
            <a:off x="54606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3"/>
          <p:cNvSpPr txBox="1"/>
          <p:nvPr/>
        </p:nvSpPr>
        <p:spPr>
          <a:xfrm>
            <a:off x="5443100" y="327675"/>
            <a:ext cx="123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示威者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如何讓電腦瞭解語言？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772675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先從語義組成的最小單位 ➡  詞開始吧！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要如何把詞表示成電腦看得懂的形式？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電腦看得懂的字典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數學上的向量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4"/>
          <p:cNvSpPr txBox="1"/>
          <p:nvPr>
            <p:ph idx="4294967295" type="title"/>
          </p:nvPr>
        </p:nvSpPr>
        <p:spPr>
          <a:xfrm>
            <a:off x="235500" y="2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1029" name="Google Shape;1029;p54"/>
          <p:cNvSpPr/>
          <p:nvPr/>
        </p:nvSpPr>
        <p:spPr>
          <a:xfrm>
            <a:off x="4532925" y="3028300"/>
            <a:ext cx="4028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1030" name="Google Shape;1030;p54"/>
          <p:cNvCxnSpPr/>
          <p:nvPr/>
        </p:nvCxnSpPr>
        <p:spPr>
          <a:xfrm rot="10800000">
            <a:off x="4883550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54"/>
          <p:cNvCxnSpPr/>
          <p:nvPr/>
        </p:nvCxnSpPr>
        <p:spPr>
          <a:xfrm rot="10800000">
            <a:off x="55966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54"/>
          <p:cNvCxnSpPr/>
          <p:nvPr/>
        </p:nvCxnSpPr>
        <p:spPr>
          <a:xfrm rot="10800000">
            <a:off x="6919418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54"/>
          <p:cNvCxnSpPr/>
          <p:nvPr/>
        </p:nvCxnSpPr>
        <p:spPr>
          <a:xfrm rot="10800000">
            <a:off x="75563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54"/>
          <p:cNvSpPr txBox="1"/>
          <p:nvPr/>
        </p:nvSpPr>
        <p:spPr>
          <a:xfrm>
            <a:off x="4495800" y="4457800"/>
            <a:ext cx="4028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[MASK]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否決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示威者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…他們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害怕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暴力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5" name="Google Shape;1035;p54"/>
          <p:cNvCxnSpPr/>
          <p:nvPr/>
        </p:nvCxnSpPr>
        <p:spPr>
          <a:xfrm rot="10800000">
            <a:off x="491285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54"/>
          <p:cNvCxnSpPr/>
          <p:nvPr/>
        </p:nvCxnSpPr>
        <p:spPr>
          <a:xfrm rot="10800000">
            <a:off x="61594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54"/>
          <p:cNvCxnSpPr/>
          <p:nvPr/>
        </p:nvCxnSpPr>
        <p:spPr>
          <a:xfrm rot="10800000">
            <a:off x="6796334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54"/>
          <p:cNvCxnSpPr/>
          <p:nvPr/>
        </p:nvCxnSpPr>
        <p:spPr>
          <a:xfrm rot="10800000">
            <a:off x="7509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54"/>
          <p:cNvSpPr/>
          <p:nvPr/>
        </p:nvSpPr>
        <p:spPr>
          <a:xfrm>
            <a:off x="479805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4"/>
          <p:cNvSpPr/>
          <p:nvPr/>
        </p:nvSpPr>
        <p:spPr>
          <a:xfrm>
            <a:off x="60702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4"/>
          <p:cNvSpPr/>
          <p:nvPr/>
        </p:nvSpPr>
        <p:spPr>
          <a:xfrm>
            <a:off x="668152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4"/>
          <p:cNvSpPr/>
          <p:nvPr/>
        </p:nvSpPr>
        <p:spPr>
          <a:xfrm>
            <a:off x="7450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54"/>
          <p:cNvCxnSpPr/>
          <p:nvPr/>
        </p:nvCxnSpPr>
        <p:spPr>
          <a:xfrm rot="10800000">
            <a:off x="4870191" y="1921550"/>
            <a:ext cx="9300" cy="3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4" name="Google Shape;1044;p54"/>
          <p:cNvSpPr/>
          <p:nvPr/>
        </p:nvSpPr>
        <p:spPr>
          <a:xfrm>
            <a:off x="3959850" y="1313750"/>
            <a:ext cx="1920900" cy="60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Multi-Class Classifier</a:t>
            </a:r>
            <a:endParaRPr sz="1600"/>
          </a:p>
        </p:txBody>
      </p:sp>
      <p:cxnSp>
        <p:nvCxnSpPr>
          <p:cNvPr id="1045" name="Google Shape;1045;p54"/>
          <p:cNvCxnSpPr/>
          <p:nvPr/>
        </p:nvCxnSpPr>
        <p:spPr>
          <a:xfrm rot="10800000">
            <a:off x="4071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54"/>
          <p:cNvCxnSpPr/>
          <p:nvPr/>
        </p:nvCxnSpPr>
        <p:spPr>
          <a:xfrm rot="10800000">
            <a:off x="4223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54"/>
          <p:cNvCxnSpPr/>
          <p:nvPr/>
        </p:nvCxnSpPr>
        <p:spPr>
          <a:xfrm rot="10800000">
            <a:off x="4376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54"/>
          <p:cNvCxnSpPr/>
          <p:nvPr/>
        </p:nvCxnSpPr>
        <p:spPr>
          <a:xfrm rot="10800000">
            <a:off x="4528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54"/>
          <p:cNvCxnSpPr/>
          <p:nvPr/>
        </p:nvCxnSpPr>
        <p:spPr>
          <a:xfrm rot="10800000">
            <a:off x="4681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54"/>
          <p:cNvCxnSpPr/>
          <p:nvPr/>
        </p:nvCxnSpPr>
        <p:spPr>
          <a:xfrm rot="10800000">
            <a:off x="4833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54"/>
          <p:cNvCxnSpPr/>
          <p:nvPr/>
        </p:nvCxnSpPr>
        <p:spPr>
          <a:xfrm rot="10800000">
            <a:off x="4985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54"/>
          <p:cNvCxnSpPr/>
          <p:nvPr/>
        </p:nvCxnSpPr>
        <p:spPr>
          <a:xfrm rot="10800000">
            <a:off x="5138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54"/>
          <p:cNvCxnSpPr/>
          <p:nvPr/>
        </p:nvCxnSpPr>
        <p:spPr>
          <a:xfrm rot="10800000">
            <a:off x="5290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54"/>
          <p:cNvCxnSpPr/>
          <p:nvPr/>
        </p:nvCxnSpPr>
        <p:spPr>
          <a:xfrm rot="10800000">
            <a:off x="5443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54"/>
          <p:cNvCxnSpPr/>
          <p:nvPr/>
        </p:nvCxnSpPr>
        <p:spPr>
          <a:xfrm rot="10800000">
            <a:off x="4604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54"/>
          <p:cNvSpPr txBox="1"/>
          <p:nvPr/>
        </p:nvSpPr>
        <p:spPr>
          <a:xfrm>
            <a:off x="3925375" y="686775"/>
            <a:ext cx="195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vocabulary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54"/>
          <p:cNvSpPr txBox="1"/>
          <p:nvPr/>
        </p:nvSpPr>
        <p:spPr>
          <a:xfrm>
            <a:off x="158350" y="2879275"/>
            <a:ext cx="37251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如果兩個字填在同一個地方沒有違和感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那他們就有類似的詞向量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54"/>
          <p:cNvSpPr txBox="1"/>
          <p:nvPr/>
        </p:nvSpPr>
        <p:spPr>
          <a:xfrm>
            <a:off x="336075" y="1089750"/>
            <a:ext cx="31374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方法一：Masked Language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9" name="Google Shape;1059;p54"/>
          <p:cNvCxnSpPr/>
          <p:nvPr/>
        </p:nvCxnSpPr>
        <p:spPr>
          <a:xfrm rot="10800000">
            <a:off x="8271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54"/>
          <p:cNvSpPr/>
          <p:nvPr/>
        </p:nvSpPr>
        <p:spPr>
          <a:xfrm>
            <a:off x="8212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1" name="Google Shape;1061;p54"/>
          <p:cNvCxnSpPr/>
          <p:nvPr/>
        </p:nvCxnSpPr>
        <p:spPr>
          <a:xfrm rot="10800000">
            <a:off x="82421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54"/>
          <p:cNvCxnSpPr/>
          <p:nvPr/>
        </p:nvCxnSpPr>
        <p:spPr>
          <a:xfrm rot="10800000">
            <a:off x="62824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54"/>
          <p:cNvCxnSpPr/>
          <p:nvPr/>
        </p:nvCxnSpPr>
        <p:spPr>
          <a:xfrm rot="10800000">
            <a:off x="55498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4" name="Google Shape;1064;p54"/>
          <p:cNvSpPr/>
          <p:nvPr/>
        </p:nvSpPr>
        <p:spPr>
          <a:xfrm>
            <a:off x="54606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4"/>
          <p:cNvSpPr txBox="1"/>
          <p:nvPr/>
        </p:nvSpPr>
        <p:spPr>
          <a:xfrm>
            <a:off x="4452500" y="327675"/>
            <a:ext cx="123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市府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5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1071" name="Google Shape;1071;p55"/>
          <p:cNvSpPr txBox="1"/>
          <p:nvPr/>
        </p:nvSpPr>
        <p:spPr>
          <a:xfrm>
            <a:off x="3550750" y="315400"/>
            <a:ext cx="50265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方法二：Next Sentence Prediction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[SEP]: 用以表示兩個句子的界限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[CLS]: 輸出分類結果的位置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55"/>
          <p:cNvSpPr/>
          <p:nvPr/>
        </p:nvSpPr>
        <p:spPr>
          <a:xfrm>
            <a:off x="2121900" y="2987381"/>
            <a:ext cx="5783400" cy="84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1073" name="Google Shape;1073;p55"/>
          <p:cNvCxnSpPr/>
          <p:nvPr/>
        </p:nvCxnSpPr>
        <p:spPr>
          <a:xfrm rot="10800000">
            <a:off x="3058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55"/>
          <p:cNvCxnSpPr/>
          <p:nvPr/>
        </p:nvCxnSpPr>
        <p:spPr>
          <a:xfrm rot="10800000">
            <a:off x="3572942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55"/>
          <p:cNvCxnSpPr/>
          <p:nvPr/>
        </p:nvCxnSpPr>
        <p:spPr>
          <a:xfrm rot="10800000">
            <a:off x="406376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55"/>
          <p:cNvCxnSpPr/>
          <p:nvPr/>
        </p:nvCxnSpPr>
        <p:spPr>
          <a:xfrm rot="10800000">
            <a:off x="4630800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7" name="Google Shape;1077;p55"/>
          <p:cNvSpPr txBox="1"/>
          <p:nvPr/>
        </p:nvSpPr>
        <p:spPr>
          <a:xfrm>
            <a:off x="2121900" y="4325200"/>
            <a:ext cx="5871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[CLS]    醒      醒    吧    [SEP]    你   沒     有       妹     妹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55"/>
          <p:cNvSpPr/>
          <p:nvPr/>
        </p:nvSpPr>
        <p:spPr>
          <a:xfrm>
            <a:off x="2340125" y="2221102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55"/>
          <p:cNvSpPr/>
          <p:nvPr/>
        </p:nvSpPr>
        <p:spPr>
          <a:xfrm>
            <a:off x="2962417" y="2221088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55"/>
          <p:cNvSpPr/>
          <p:nvPr/>
        </p:nvSpPr>
        <p:spPr>
          <a:xfrm>
            <a:off x="3475433" y="2235997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55"/>
          <p:cNvSpPr/>
          <p:nvPr/>
        </p:nvSpPr>
        <p:spPr>
          <a:xfrm>
            <a:off x="3979962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2" name="Google Shape;1082;p55"/>
          <p:cNvCxnSpPr/>
          <p:nvPr/>
        </p:nvCxnSpPr>
        <p:spPr>
          <a:xfrm rot="10800000">
            <a:off x="2430417" y="1963712"/>
            <a:ext cx="9300" cy="25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55"/>
          <p:cNvSpPr/>
          <p:nvPr/>
        </p:nvSpPr>
        <p:spPr>
          <a:xfrm>
            <a:off x="1474625" y="1517901"/>
            <a:ext cx="1920900" cy="49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Binary Classifier</a:t>
            </a:r>
            <a:endParaRPr sz="1600"/>
          </a:p>
        </p:txBody>
      </p:sp>
      <p:cxnSp>
        <p:nvCxnSpPr>
          <p:cNvPr id="1084" name="Google Shape;1084;p55"/>
          <p:cNvCxnSpPr/>
          <p:nvPr/>
        </p:nvCxnSpPr>
        <p:spPr>
          <a:xfrm rot="10800000">
            <a:off x="5720413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55"/>
          <p:cNvCxnSpPr/>
          <p:nvPr/>
        </p:nvCxnSpPr>
        <p:spPr>
          <a:xfrm rot="10800000">
            <a:off x="619617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55"/>
          <p:cNvCxnSpPr/>
          <p:nvPr/>
        </p:nvCxnSpPr>
        <p:spPr>
          <a:xfrm rot="10800000">
            <a:off x="7300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55"/>
          <p:cNvCxnSpPr/>
          <p:nvPr/>
        </p:nvCxnSpPr>
        <p:spPr>
          <a:xfrm rot="10800000">
            <a:off x="242562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55"/>
          <p:cNvCxnSpPr/>
          <p:nvPr/>
        </p:nvCxnSpPr>
        <p:spPr>
          <a:xfrm rot="10800000">
            <a:off x="5244638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55"/>
          <p:cNvCxnSpPr/>
          <p:nvPr/>
        </p:nvCxnSpPr>
        <p:spPr>
          <a:xfrm rot="10800000">
            <a:off x="676243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55"/>
          <p:cNvCxnSpPr/>
          <p:nvPr/>
        </p:nvCxnSpPr>
        <p:spPr>
          <a:xfrm rot="10800000">
            <a:off x="2408441" y="1233211"/>
            <a:ext cx="93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55"/>
          <p:cNvSpPr txBox="1"/>
          <p:nvPr/>
        </p:nvSpPr>
        <p:spPr>
          <a:xfrm>
            <a:off x="1816025" y="844400"/>
            <a:ext cx="1125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Yes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55"/>
          <p:cNvSpPr/>
          <p:nvPr/>
        </p:nvSpPr>
        <p:spPr>
          <a:xfrm>
            <a:off x="4555325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5"/>
          <p:cNvSpPr/>
          <p:nvPr/>
        </p:nvSpPr>
        <p:spPr>
          <a:xfrm>
            <a:off x="51378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5"/>
          <p:cNvSpPr/>
          <p:nvPr/>
        </p:nvSpPr>
        <p:spPr>
          <a:xfrm>
            <a:off x="56564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5"/>
          <p:cNvSpPr/>
          <p:nvPr/>
        </p:nvSpPr>
        <p:spPr>
          <a:xfrm>
            <a:off x="612393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5"/>
          <p:cNvSpPr/>
          <p:nvPr/>
        </p:nvSpPr>
        <p:spPr>
          <a:xfrm>
            <a:off x="66579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55"/>
          <p:cNvSpPr/>
          <p:nvPr/>
        </p:nvSpPr>
        <p:spPr>
          <a:xfrm>
            <a:off x="7192025" y="2180426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8" name="Google Shape;1098;p55"/>
          <p:cNvCxnSpPr/>
          <p:nvPr/>
        </p:nvCxnSpPr>
        <p:spPr>
          <a:xfrm rot="10800000">
            <a:off x="3058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55"/>
          <p:cNvCxnSpPr/>
          <p:nvPr/>
        </p:nvCxnSpPr>
        <p:spPr>
          <a:xfrm rot="10800000">
            <a:off x="3572942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55"/>
          <p:cNvCxnSpPr/>
          <p:nvPr/>
        </p:nvCxnSpPr>
        <p:spPr>
          <a:xfrm rot="10800000">
            <a:off x="406376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55"/>
          <p:cNvCxnSpPr/>
          <p:nvPr/>
        </p:nvCxnSpPr>
        <p:spPr>
          <a:xfrm rot="10800000">
            <a:off x="4630800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55"/>
          <p:cNvCxnSpPr/>
          <p:nvPr/>
        </p:nvCxnSpPr>
        <p:spPr>
          <a:xfrm rot="10800000">
            <a:off x="5720413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55"/>
          <p:cNvCxnSpPr/>
          <p:nvPr/>
        </p:nvCxnSpPr>
        <p:spPr>
          <a:xfrm rot="10800000">
            <a:off x="619617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55"/>
          <p:cNvCxnSpPr/>
          <p:nvPr/>
        </p:nvCxnSpPr>
        <p:spPr>
          <a:xfrm rot="10800000">
            <a:off x="7300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55"/>
          <p:cNvCxnSpPr/>
          <p:nvPr/>
        </p:nvCxnSpPr>
        <p:spPr>
          <a:xfrm rot="10800000">
            <a:off x="242562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55"/>
          <p:cNvCxnSpPr/>
          <p:nvPr/>
        </p:nvCxnSpPr>
        <p:spPr>
          <a:xfrm rot="10800000">
            <a:off x="5244638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55"/>
          <p:cNvCxnSpPr/>
          <p:nvPr/>
        </p:nvCxnSpPr>
        <p:spPr>
          <a:xfrm rot="10800000">
            <a:off x="676243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6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1113" name="Google Shape;1113;p56"/>
          <p:cNvSpPr txBox="1"/>
          <p:nvPr/>
        </p:nvSpPr>
        <p:spPr>
          <a:xfrm>
            <a:off x="3550750" y="315400"/>
            <a:ext cx="50265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方法二：Next Sentence Prediction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[SEP]: 用以表示兩個句子的界限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[CLS]: 輸出分類結果的位置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56"/>
          <p:cNvSpPr/>
          <p:nvPr/>
        </p:nvSpPr>
        <p:spPr>
          <a:xfrm>
            <a:off x="2121900" y="2987381"/>
            <a:ext cx="5783400" cy="84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1115" name="Google Shape;1115;p56"/>
          <p:cNvCxnSpPr/>
          <p:nvPr/>
        </p:nvCxnSpPr>
        <p:spPr>
          <a:xfrm rot="10800000">
            <a:off x="3058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56"/>
          <p:cNvCxnSpPr/>
          <p:nvPr/>
        </p:nvCxnSpPr>
        <p:spPr>
          <a:xfrm rot="10800000">
            <a:off x="3572942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56"/>
          <p:cNvCxnSpPr/>
          <p:nvPr/>
        </p:nvCxnSpPr>
        <p:spPr>
          <a:xfrm rot="10800000">
            <a:off x="406376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56"/>
          <p:cNvCxnSpPr/>
          <p:nvPr/>
        </p:nvCxnSpPr>
        <p:spPr>
          <a:xfrm rot="10800000">
            <a:off x="4630800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56"/>
          <p:cNvSpPr txBox="1"/>
          <p:nvPr/>
        </p:nvSpPr>
        <p:spPr>
          <a:xfrm>
            <a:off x="2121900" y="4325200"/>
            <a:ext cx="5871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[CLS]    醒      醒    吧    [SEP] 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眼    睛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  業      障     重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56"/>
          <p:cNvSpPr/>
          <p:nvPr/>
        </p:nvSpPr>
        <p:spPr>
          <a:xfrm>
            <a:off x="2340125" y="2221102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6"/>
          <p:cNvSpPr/>
          <p:nvPr/>
        </p:nvSpPr>
        <p:spPr>
          <a:xfrm>
            <a:off x="2962417" y="2221088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6"/>
          <p:cNvSpPr/>
          <p:nvPr/>
        </p:nvSpPr>
        <p:spPr>
          <a:xfrm>
            <a:off x="3475433" y="2235997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6"/>
          <p:cNvSpPr/>
          <p:nvPr/>
        </p:nvSpPr>
        <p:spPr>
          <a:xfrm>
            <a:off x="3979962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56"/>
          <p:cNvCxnSpPr/>
          <p:nvPr/>
        </p:nvCxnSpPr>
        <p:spPr>
          <a:xfrm rot="10800000">
            <a:off x="2430417" y="1963712"/>
            <a:ext cx="9300" cy="25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56"/>
          <p:cNvSpPr/>
          <p:nvPr/>
        </p:nvSpPr>
        <p:spPr>
          <a:xfrm>
            <a:off x="1474625" y="1517901"/>
            <a:ext cx="1920900" cy="49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Binary Classifier</a:t>
            </a:r>
            <a:endParaRPr sz="1600"/>
          </a:p>
        </p:txBody>
      </p:sp>
      <p:cxnSp>
        <p:nvCxnSpPr>
          <p:cNvPr id="1126" name="Google Shape;1126;p56"/>
          <p:cNvCxnSpPr/>
          <p:nvPr/>
        </p:nvCxnSpPr>
        <p:spPr>
          <a:xfrm rot="10800000">
            <a:off x="5720413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56"/>
          <p:cNvCxnSpPr/>
          <p:nvPr/>
        </p:nvCxnSpPr>
        <p:spPr>
          <a:xfrm rot="10800000">
            <a:off x="619617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56"/>
          <p:cNvCxnSpPr/>
          <p:nvPr/>
        </p:nvCxnSpPr>
        <p:spPr>
          <a:xfrm rot="10800000">
            <a:off x="7300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56"/>
          <p:cNvCxnSpPr/>
          <p:nvPr/>
        </p:nvCxnSpPr>
        <p:spPr>
          <a:xfrm rot="10800000">
            <a:off x="242562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56"/>
          <p:cNvCxnSpPr/>
          <p:nvPr/>
        </p:nvCxnSpPr>
        <p:spPr>
          <a:xfrm rot="10800000">
            <a:off x="5244638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56"/>
          <p:cNvCxnSpPr/>
          <p:nvPr/>
        </p:nvCxnSpPr>
        <p:spPr>
          <a:xfrm rot="10800000">
            <a:off x="676243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56"/>
          <p:cNvCxnSpPr/>
          <p:nvPr/>
        </p:nvCxnSpPr>
        <p:spPr>
          <a:xfrm rot="10800000">
            <a:off x="2408441" y="1233211"/>
            <a:ext cx="93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56"/>
          <p:cNvSpPr txBox="1"/>
          <p:nvPr/>
        </p:nvSpPr>
        <p:spPr>
          <a:xfrm>
            <a:off x="1816025" y="844400"/>
            <a:ext cx="1125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56"/>
          <p:cNvSpPr/>
          <p:nvPr/>
        </p:nvSpPr>
        <p:spPr>
          <a:xfrm>
            <a:off x="4555325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6"/>
          <p:cNvSpPr/>
          <p:nvPr/>
        </p:nvSpPr>
        <p:spPr>
          <a:xfrm>
            <a:off x="51378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6"/>
          <p:cNvSpPr/>
          <p:nvPr/>
        </p:nvSpPr>
        <p:spPr>
          <a:xfrm>
            <a:off x="56564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6"/>
          <p:cNvSpPr/>
          <p:nvPr/>
        </p:nvSpPr>
        <p:spPr>
          <a:xfrm>
            <a:off x="612393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6"/>
          <p:cNvSpPr/>
          <p:nvPr/>
        </p:nvSpPr>
        <p:spPr>
          <a:xfrm>
            <a:off x="66579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56"/>
          <p:cNvSpPr/>
          <p:nvPr/>
        </p:nvSpPr>
        <p:spPr>
          <a:xfrm>
            <a:off x="7192025" y="2180426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0" name="Google Shape;1140;p56"/>
          <p:cNvCxnSpPr/>
          <p:nvPr/>
        </p:nvCxnSpPr>
        <p:spPr>
          <a:xfrm rot="10800000">
            <a:off x="3058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56"/>
          <p:cNvCxnSpPr/>
          <p:nvPr/>
        </p:nvCxnSpPr>
        <p:spPr>
          <a:xfrm rot="10800000">
            <a:off x="3572942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56"/>
          <p:cNvCxnSpPr/>
          <p:nvPr/>
        </p:nvCxnSpPr>
        <p:spPr>
          <a:xfrm rot="10800000">
            <a:off x="406376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56"/>
          <p:cNvCxnSpPr/>
          <p:nvPr/>
        </p:nvCxnSpPr>
        <p:spPr>
          <a:xfrm rot="10800000">
            <a:off x="4630800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56"/>
          <p:cNvCxnSpPr/>
          <p:nvPr/>
        </p:nvCxnSpPr>
        <p:spPr>
          <a:xfrm rot="10800000">
            <a:off x="5720413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56"/>
          <p:cNvCxnSpPr/>
          <p:nvPr/>
        </p:nvCxnSpPr>
        <p:spPr>
          <a:xfrm rot="10800000">
            <a:off x="619617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56"/>
          <p:cNvCxnSpPr/>
          <p:nvPr/>
        </p:nvCxnSpPr>
        <p:spPr>
          <a:xfrm rot="10800000">
            <a:off x="7300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56"/>
          <p:cNvCxnSpPr/>
          <p:nvPr/>
        </p:nvCxnSpPr>
        <p:spPr>
          <a:xfrm rot="10800000">
            <a:off x="242562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56"/>
          <p:cNvCxnSpPr/>
          <p:nvPr/>
        </p:nvCxnSpPr>
        <p:spPr>
          <a:xfrm rot="10800000">
            <a:off x="5244638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56"/>
          <p:cNvCxnSpPr/>
          <p:nvPr/>
        </p:nvCxnSpPr>
        <p:spPr>
          <a:xfrm rot="10800000">
            <a:off x="676243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57"/>
          <p:cNvGrpSpPr/>
          <p:nvPr/>
        </p:nvGrpSpPr>
        <p:grpSpPr>
          <a:xfrm>
            <a:off x="988440" y="3655520"/>
            <a:ext cx="715200" cy="1251850"/>
            <a:chOff x="988440" y="4874027"/>
            <a:chExt cx="715200" cy="1669134"/>
          </a:xfrm>
        </p:grpSpPr>
        <p:sp>
          <p:nvSpPr>
            <p:cNvPr id="1156" name="Google Shape;1156;p57"/>
            <p:cNvSpPr/>
            <p:nvPr/>
          </p:nvSpPr>
          <p:spPr>
            <a:xfrm>
              <a:off x="1066278" y="4874027"/>
              <a:ext cx="461700" cy="6057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1095305" y="5877761"/>
              <a:ext cx="465300" cy="6654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8" name="Google Shape;1158;p57"/>
            <p:cNvCxnSpPr/>
            <p:nvPr/>
          </p:nvCxnSpPr>
          <p:spPr>
            <a:xfrm rot="10800000">
              <a:off x="1315029" y="5512315"/>
              <a:ext cx="0" cy="312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59" name="Google Shape;1159;p57"/>
            <p:cNvSpPr txBox="1"/>
            <p:nvPr/>
          </p:nvSpPr>
          <p:spPr>
            <a:xfrm>
              <a:off x="988440" y="5948183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60" name="Google Shape;1160;p57"/>
          <p:cNvGrpSpPr/>
          <p:nvPr/>
        </p:nvGrpSpPr>
        <p:grpSpPr>
          <a:xfrm>
            <a:off x="401919" y="2846897"/>
            <a:ext cx="1839407" cy="789617"/>
            <a:chOff x="401919" y="3795863"/>
            <a:chExt cx="1839407" cy="1052823"/>
          </a:xfrm>
        </p:grpSpPr>
        <p:sp>
          <p:nvSpPr>
            <p:cNvPr id="1161" name="Google Shape;1161;p5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7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7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7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167" name="Google Shape;1167;p57"/>
            <p:cNvCxnSpPr/>
            <p:nvPr/>
          </p:nvCxnSpPr>
          <p:spPr>
            <a:xfrm rot="10800000">
              <a:off x="1298095" y="4339886"/>
              <a:ext cx="0" cy="508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68" name="Google Shape;1168;p57"/>
            <p:cNvCxnSpPr/>
            <p:nvPr/>
          </p:nvCxnSpPr>
          <p:spPr>
            <a:xfrm>
              <a:off x="716018" y="4619649"/>
              <a:ext cx="1146000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57"/>
            <p:cNvCxnSpPr/>
            <p:nvPr/>
          </p:nvCxnSpPr>
          <p:spPr>
            <a:xfrm rot="10800000">
              <a:off x="716018" y="4337794"/>
              <a:ext cx="0" cy="27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70" name="Google Shape;1170;p57"/>
            <p:cNvCxnSpPr/>
            <p:nvPr/>
          </p:nvCxnSpPr>
          <p:spPr>
            <a:xfrm rot="10800000">
              <a:off x="1861885" y="4337794"/>
              <a:ext cx="0" cy="27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71" name="Google Shape;1171;p57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57"/>
          <p:cNvSpPr txBox="1"/>
          <p:nvPr/>
        </p:nvSpPr>
        <p:spPr>
          <a:xfrm>
            <a:off x="973803" y="3706823"/>
            <a:ext cx="715200" cy="34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3" name="Google Shape;1173;p57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4" name="Google Shape;1174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903953"/>
            <a:ext cx="8839201" cy="121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1325" y="3027505"/>
            <a:ext cx="6750276" cy="133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57"/>
          <p:cNvSpPr txBox="1"/>
          <p:nvPr/>
        </p:nvSpPr>
        <p:spPr>
          <a:xfrm>
            <a:off x="585450" y="2829625"/>
            <a:ext cx="2787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57"/>
          <p:cNvSpPr txBox="1"/>
          <p:nvPr/>
        </p:nvSpPr>
        <p:spPr>
          <a:xfrm>
            <a:off x="2425300" y="3080525"/>
            <a:ext cx="18393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8" name="Google Shape;1178;p57"/>
          <p:cNvCxnSpPr>
            <a:stCxn id="1176" idx="0"/>
            <a:endCxn id="1177" idx="0"/>
          </p:cNvCxnSpPr>
          <p:nvPr/>
        </p:nvCxnSpPr>
        <p:spPr>
          <a:xfrm flipH="1" rot="-5400000">
            <a:off x="1909500" y="1644925"/>
            <a:ext cx="250800" cy="2620200"/>
          </a:xfrm>
          <a:prstGeom prst="curvedConnector3">
            <a:avLst>
              <a:gd fmla="val -1722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9" name="Google Shape;1179;p57"/>
          <p:cNvSpPr txBox="1"/>
          <p:nvPr/>
        </p:nvSpPr>
        <p:spPr>
          <a:xfrm>
            <a:off x="1143000" y="2829625"/>
            <a:ext cx="3345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57"/>
          <p:cNvSpPr txBox="1"/>
          <p:nvPr/>
        </p:nvSpPr>
        <p:spPr>
          <a:xfrm>
            <a:off x="2425400" y="3554450"/>
            <a:ext cx="16308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1" name="Google Shape;1181;p57"/>
          <p:cNvCxnSpPr>
            <a:stCxn id="1179" idx="2"/>
          </p:cNvCxnSpPr>
          <p:nvPr/>
        </p:nvCxnSpPr>
        <p:spPr>
          <a:xfrm flipH="1" rot="-5400000">
            <a:off x="1662000" y="2916475"/>
            <a:ext cx="495300" cy="1198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57"/>
          <p:cNvSpPr txBox="1"/>
          <p:nvPr/>
        </p:nvSpPr>
        <p:spPr>
          <a:xfrm>
            <a:off x="1714500" y="2829625"/>
            <a:ext cx="2787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57"/>
          <p:cNvSpPr txBox="1"/>
          <p:nvPr/>
        </p:nvSpPr>
        <p:spPr>
          <a:xfrm>
            <a:off x="2411450" y="3958675"/>
            <a:ext cx="19305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4" name="Google Shape;1184;p57"/>
          <p:cNvCxnSpPr>
            <a:stCxn id="1182" idx="3"/>
            <a:endCxn id="1183" idx="1"/>
          </p:cNvCxnSpPr>
          <p:nvPr/>
        </p:nvCxnSpPr>
        <p:spPr>
          <a:xfrm>
            <a:off x="1993200" y="3048925"/>
            <a:ext cx="418200" cy="10830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57"/>
          <p:cNvSpPr txBox="1"/>
          <p:nvPr/>
        </p:nvSpPr>
        <p:spPr>
          <a:xfrm>
            <a:off x="6523475" y="3944750"/>
            <a:ext cx="21885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6" name="Google Shape;1186;p57"/>
          <p:cNvCxnSpPr>
            <a:endCxn id="1185" idx="2"/>
          </p:cNvCxnSpPr>
          <p:nvPr/>
        </p:nvCxnSpPr>
        <p:spPr>
          <a:xfrm>
            <a:off x="1689125" y="3879950"/>
            <a:ext cx="5928600" cy="411000"/>
          </a:xfrm>
          <a:prstGeom prst="curvedConnector4">
            <a:avLst>
              <a:gd fmla="val 23234" name="adj1"/>
              <a:gd fmla="val 2565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2" name="Google Shape;1192;p58"/>
          <p:cNvCxnSpPr>
            <a:stCxn id="1193" idx="0"/>
            <a:endCxn id="1194" idx="4"/>
          </p:cNvCxnSpPr>
          <p:nvPr/>
        </p:nvCxnSpPr>
        <p:spPr>
          <a:xfrm rot="10800000">
            <a:off x="103272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5" name="Google Shape;1195;p58"/>
          <p:cNvCxnSpPr/>
          <p:nvPr/>
        </p:nvCxnSpPr>
        <p:spPr>
          <a:xfrm rot="10800000">
            <a:off x="3311361" y="2075102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6" name="Google Shape;1196;p58"/>
          <p:cNvCxnSpPr/>
          <p:nvPr/>
        </p:nvCxnSpPr>
        <p:spPr>
          <a:xfrm rot="10800000">
            <a:off x="5534201" y="2074425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7" name="Google Shape;1197;p58"/>
          <p:cNvCxnSpPr/>
          <p:nvPr/>
        </p:nvCxnSpPr>
        <p:spPr>
          <a:xfrm rot="10800000">
            <a:off x="7794559" y="2088001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98" name="Google Shape;1198;p58"/>
          <p:cNvGrpSpPr/>
          <p:nvPr/>
        </p:nvGrpSpPr>
        <p:grpSpPr>
          <a:xfrm>
            <a:off x="401919" y="2846897"/>
            <a:ext cx="1839407" cy="405000"/>
            <a:chOff x="401919" y="3795863"/>
            <a:chExt cx="1839407" cy="540000"/>
          </a:xfrm>
        </p:grpSpPr>
        <p:sp>
          <p:nvSpPr>
            <p:cNvPr id="1199" name="Google Shape;1199;p5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8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8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8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04" name="Google Shape;1204;p58"/>
          <p:cNvGrpSpPr/>
          <p:nvPr/>
        </p:nvGrpSpPr>
        <p:grpSpPr>
          <a:xfrm>
            <a:off x="2678131" y="2834200"/>
            <a:ext cx="1839407" cy="405000"/>
            <a:chOff x="401919" y="3795863"/>
            <a:chExt cx="1839407" cy="540000"/>
          </a:xfrm>
        </p:grpSpPr>
        <p:sp>
          <p:nvSpPr>
            <p:cNvPr id="1205" name="Google Shape;1205;p5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8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8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8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11" name="Google Shape;1211;p58"/>
          <p:cNvGrpSpPr/>
          <p:nvPr/>
        </p:nvGrpSpPr>
        <p:grpSpPr>
          <a:xfrm>
            <a:off x="4922247" y="2842145"/>
            <a:ext cx="1839407" cy="405000"/>
            <a:chOff x="401919" y="3795863"/>
            <a:chExt cx="1839407" cy="540000"/>
          </a:xfrm>
        </p:grpSpPr>
        <p:sp>
          <p:nvSpPr>
            <p:cNvPr id="1212" name="Google Shape;1212;p5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8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8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8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0528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18" name="Google Shape;1218;p58"/>
          <p:cNvGrpSpPr/>
          <p:nvPr/>
        </p:nvGrpSpPr>
        <p:grpSpPr>
          <a:xfrm>
            <a:off x="7174951" y="2852336"/>
            <a:ext cx="1839407" cy="405000"/>
            <a:chOff x="401919" y="3795863"/>
            <a:chExt cx="1839407" cy="540000"/>
          </a:xfrm>
        </p:grpSpPr>
        <p:sp>
          <p:nvSpPr>
            <p:cNvPr id="1219" name="Google Shape;1219;p58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8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8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8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858986" y="1678679"/>
            <a:ext cx="565200" cy="289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1109" l="-7529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4" name="Google Shape;1194;p58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3131584" y="1678679"/>
            <a:ext cx="565200" cy="289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7" name="Google Shape;1227;p58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58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58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0" name="Google Shape;1230;p58"/>
          <p:cNvCxnSpPr>
            <a:stCxn id="1202" idx="0"/>
            <a:endCxn id="1229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1" name="Google Shape;1231;p58"/>
          <p:cNvCxnSpPr>
            <a:stCxn id="1202" idx="0"/>
            <a:endCxn id="1228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2" name="Google Shape;1232;p58"/>
          <p:cNvCxnSpPr>
            <a:stCxn id="1202" idx="0"/>
            <a:endCxn id="1227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3" name="Google Shape;1233;p58"/>
          <p:cNvSpPr txBox="1"/>
          <p:nvPr/>
        </p:nvSpPr>
        <p:spPr>
          <a:xfrm>
            <a:off x="5086833" y="890306"/>
            <a:ext cx="2665800" cy="3894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4" name="Google Shape;1234;p58"/>
          <p:cNvSpPr txBox="1"/>
          <p:nvPr/>
        </p:nvSpPr>
        <p:spPr>
          <a:xfrm>
            <a:off x="1145507" y="945796"/>
            <a:ext cx="422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58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6" name="Google Shape;1236;p58"/>
          <p:cNvCxnSpPr>
            <a:stCxn id="1202" idx="0"/>
            <a:endCxn id="1194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7" name="Google Shape;1237;p58"/>
          <p:cNvSpPr txBox="1"/>
          <p:nvPr/>
        </p:nvSpPr>
        <p:spPr>
          <a:xfrm>
            <a:off x="5282782" y="1678679"/>
            <a:ext cx="565200" cy="289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8" name="Google Shape;1238;p58"/>
          <p:cNvSpPr txBox="1"/>
          <p:nvPr/>
        </p:nvSpPr>
        <p:spPr>
          <a:xfrm>
            <a:off x="7638647" y="1690846"/>
            <a:ext cx="565200" cy="289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6448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9" name="Google Shape;1239;p58"/>
          <p:cNvSpPr txBox="1"/>
          <p:nvPr/>
        </p:nvSpPr>
        <p:spPr>
          <a:xfrm>
            <a:off x="5468265" y="1391449"/>
            <a:ext cx="231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58"/>
          <p:cNvSpPr/>
          <p:nvPr/>
        </p:nvSpPr>
        <p:spPr>
          <a:xfrm rot="5400000">
            <a:off x="6451962" y="890924"/>
            <a:ext cx="178200" cy="869100"/>
          </a:xfrm>
          <a:prstGeom prst="rightBrace">
            <a:avLst>
              <a:gd fmla="val 4387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58"/>
          <p:cNvSpPr txBox="1"/>
          <p:nvPr/>
        </p:nvSpPr>
        <p:spPr>
          <a:xfrm>
            <a:off x="5619624" y="338424"/>
            <a:ext cx="4154100" cy="346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8949" l="0" r="0" t="-105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42" name="Google Shape;1242;p58"/>
          <p:cNvCxnSpPr/>
          <p:nvPr/>
        </p:nvCxnSpPr>
        <p:spPr>
          <a:xfrm rot="10800000">
            <a:off x="7500422" y="689606"/>
            <a:ext cx="37500" cy="20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3" name="Google Shape;1243;p58"/>
          <p:cNvSpPr/>
          <p:nvPr/>
        </p:nvSpPr>
        <p:spPr>
          <a:xfrm>
            <a:off x="473261" y="2772923"/>
            <a:ext cx="515100" cy="5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4" name="Google Shape;1244;p5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3918481"/>
            <a:ext cx="9144000" cy="59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58"/>
          <p:cNvSpPr txBox="1"/>
          <p:nvPr/>
        </p:nvSpPr>
        <p:spPr>
          <a:xfrm>
            <a:off x="2355700" y="3930800"/>
            <a:ext cx="15054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58"/>
          <p:cNvSpPr txBox="1"/>
          <p:nvPr/>
        </p:nvSpPr>
        <p:spPr>
          <a:xfrm>
            <a:off x="3986550" y="3944750"/>
            <a:ext cx="13797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58"/>
          <p:cNvSpPr txBox="1"/>
          <p:nvPr/>
        </p:nvSpPr>
        <p:spPr>
          <a:xfrm>
            <a:off x="5575600" y="3930800"/>
            <a:ext cx="11151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8" name="Google Shape;1248;p58"/>
          <p:cNvCxnSpPr>
            <a:stCxn id="1246" idx="0"/>
            <a:endCxn id="1243" idx="2"/>
          </p:cNvCxnSpPr>
          <p:nvPr/>
        </p:nvCxnSpPr>
        <p:spPr>
          <a:xfrm flipH="1" rot="5400000">
            <a:off x="2407050" y="1675400"/>
            <a:ext cx="593100" cy="3945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9" name="Google Shape;1249;p58"/>
          <p:cNvSpPr txBox="1"/>
          <p:nvPr/>
        </p:nvSpPr>
        <p:spPr>
          <a:xfrm>
            <a:off x="1073300" y="2759925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58"/>
          <p:cNvSpPr txBox="1"/>
          <p:nvPr/>
        </p:nvSpPr>
        <p:spPr>
          <a:xfrm>
            <a:off x="3303750" y="27672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58"/>
          <p:cNvSpPr txBox="1"/>
          <p:nvPr/>
        </p:nvSpPr>
        <p:spPr>
          <a:xfrm>
            <a:off x="5588700" y="27928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8"/>
          <p:cNvSpPr txBox="1"/>
          <p:nvPr/>
        </p:nvSpPr>
        <p:spPr>
          <a:xfrm>
            <a:off x="7757050" y="27672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3" name="Google Shape;1253;p58"/>
          <p:cNvCxnSpPr>
            <a:stCxn id="1247" idx="0"/>
            <a:endCxn id="1249" idx="2"/>
          </p:cNvCxnSpPr>
          <p:nvPr/>
        </p:nvCxnSpPr>
        <p:spPr>
          <a:xfrm flipH="1" rot="5400000">
            <a:off x="3445000" y="1242650"/>
            <a:ext cx="573900" cy="48024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Google Shape;1254;p58"/>
          <p:cNvCxnSpPr>
            <a:stCxn id="1247" idx="0"/>
            <a:endCxn id="1250" idx="2"/>
          </p:cNvCxnSpPr>
          <p:nvPr/>
        </p:nvCxnSpPr>
        <p:spPr>
          <a:xfrm flipH="1" rot="5400000">
            <a:off x="4563850" y="2361500"/>
            <a:ext cx="566700" cy="25719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58"/>
          <p:cNvCxnSpPr>
            <a:stCxn id="1247" idx="0"/>
            <a:endCxn id="1251" idx="2"/>
          </p:cNvCxnSpPr>
          <p:nvPr/>
        </p:nvCxnSpPr>
        <p:spPr>
          <a:xfrm flipH="1" rot="5400000">
            <a:off x="5719300" y="3516950"/>
            <a:ext cx="540900" cy="2868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58"/>
          <p:cNvCxnSpPr>
            <a:stCxn id="1247" idx="0"/>
            <a:endCxn id="1252" idx="2"/>
          </p:cNvCxnSpPr>
          <p:nvPr/>
        </p:nvCxnSpPr>
        <p:spPr>
          <a:xfrm rot="-5400000">
            <a:off x="6790600" y="2706650"/>
            <a:ext cx="566700" cy="18816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7" name="Google Shape;1257;p58"/>
          <p:cNvSpPr txBox="1"/>
          <p:nvPr/>
        </p:nvSpPr>
        <p:spPr>
          <a:xfrm>
            <a:off x="4725325" y="4293225"/>
            <a:ext cx="42891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58"/>
          <p:cNvSpPr txBox="1"/>
          <p:nvPr/>
        </p:nvSpPr>
        <p:spPr>
          <a:xfrm>
            <a:off x="7178600" y="878150"/>
            <a:ext cx="615900" cy="40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9" name="Google Shape;1259;p58"/>
          <p:cNvCxnSpPr>
            <a:stCxn id="1257" idx="0"/>
            <a:endCxn id="1258" idx="2"/>
          </p:cNvCxnSpPr>
          <p:nvPr/>
        </p:nvCxnSpPr>
        <p:spPr>
          <a:xfrm rot="-5400000">
            <a:off x="5673175" y="2479725"/>
            <a:ext cx="3010200" cy="6168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58"/>
          <p:cNvSpPr txBox="1"/>
          <p:nvPr/>
        </p:nvSpPr>
        <p:spPr>
          <a:xfrm>
            <a:off x="2383575" y="4265350"/>
            <a:ext cx="20352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58"/>
          <p:cNvSpPr txBox="1"/>
          <p:nvPr/>
        </p:nvSpPr>
        <p:spPr>
          <a:xfrm>
            <a:off x="669075" y="1644800"/>
            <a:ext cx="76032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2" name="Google Shape;1262;p58"/>
          <p:cNvCxnSpPr>
            <a:stCxn id="1260" idx="1"/>
            <a:endCxn id="1261" idx="1"/>
          </p:cNvCxnSpPr>
          <p:nvPr/>
        </p:nvCxnSpPr>
        <p:spPr>
          <a:xfrm rot="10800000">
            <a:off x="669075" y="1864150"/>
            <a:ext cx="1714500" cy="2545800"/>
          </a:xfrm>
          <a:prstGeom prst="curvedConnector3">
            <a:avLst>
              <a:gd fmla="val 1138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9"/>
          <p:cNvSpPr txBox="1"/>
          <p:nvPr/>
        </p:nvSpPr>
        <p:spPr>
          <a:xfrm>
            <a:off x="858986" y="1678679"/>
            <a:ext cx="565200" cy="28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109" l="-7529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9" name="Google Shape;1269;p59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59"/>
          <p:cNvSpPr txBox="1"/>
          <p:nvPr/>
        </p:nvSpPr>
        <p:spPr>
          <a:xfrm>
            <a:off x="3131584" y="1678679"/>
            <a:ext cx="565200" cy="28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1" name="Google Shape;1271;p59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59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59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59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59"/>
          <p:cNvSpPr txBox="1"/>
          <p:nvPr/>
        </p:nvSpPr>
        <p:spPr>
          <a:xfrm>
            <a:off x="5282782" y="1678679"/>
            <a:ext cx="565200" cy="28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6" name="Google Shape;1276;p59"/>
          <p:cNvSpPr txBox="1"/>
          <p:nvPr/>
        </p:nvSpPr>
        <p:spPr>
          <a:xfrm>
            <a:off x="7638647" y="1690846"/>
            <a:ext cx="565200" cy="28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109" l="-6448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77" name="Google Shape;1277;p59"/>
          <p:cNvCxnSpPr/>
          <p:nvPr/>
        </p:nvCxnSpPr>
        <p:spPr>
          <a:xfrm rot="10800000">
            <a:off x="1022439" y="1083939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8" name="Google Shape;1278;p59"/>
          <p:cNvCxnSpPr/>
          <p:nvPr/>
        </p:nvCxnSpPr>
        <p:spPr>
          <a:xfrm rot="10800000">
            <a:off x="3340775" y="1068171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9" name="Google Shape;1279;p59"/>
          <p:cNvCxnSpPr/>
          <p:nvPr/>
        </p:nvCxnSpPr>
        <p:spPr>
          <a:xfrm rot="10800000">
            <a:off x="5547140" y="1075567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0" name="Google Shape;1280;p59"/>
          <p:cNvCxnSpPr/>
          <p:nvPr/>
        </p:nvCxnSpPr>
        <p:spPr>
          <a:xfrm rot="10800000">
            <a:off x="7816426" y="1081724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1" name="Google Shape;1281;p59"/>
          <p:cNvSpPr/>
          <p:nvPr/>
        </p:nvSpPr>
        <p:spPr>
          <a:xfrm>
            <a:off x="716018" y="1263734"/>
            <a:ext cx="7907400" cy="3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59"/>
          <p:cNvSpPr txBox="1"/>
          <p:nvPr/>
        </p:nvSpPr>
        <p:spPr>
          <a:xfrm>
            <a:off x="875018" y="761922"/>
            <a:ext cx="565200" cy="28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1109" l="-7609" r="-2716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83" name="Google Shape;1283;p59"/>
          <p:cNvSpPr txBox="1"/>
          <p:nvPr/>
        </p:nvSpPr>
        <p:spPr>
          <a:xfrm>
            <a:off x="3147616" y="761922"/>
            <a:ext cx="565200" cy="28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1109" l="-6449" r="-2687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84" name="Google Shape;1284;p59"/>
          <p:cNvSpPr txBox="1"/>
          <p:nvPr/>
        </p:nvSpPr>
        <p:spPr>
          <a:xfrm>
            <a:off x="5298814" y="761922"/>
            <a:ext cx="565200" cy="28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109" l="-6449" r="-2687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85" name="Google Shape;1285;p59"/>
          <p:cNvSpPr txBox="1"/>
          <p:nvPr/>
        </p:nvSpPr>
        <p:spPr>
          <a:xfrm>
            <a:off x="7654679" y="774089"/>
            <a:ext cx="565200" cy="28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9378" l="-7609" r="-27168" t="-14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86" name="Google Shape;1286;p59"/>
          <p:cNvSpPr txBox="1"/>
          <p:nvPr/>
        </p:nvSpPr>
        <p:spPr>
          <a:xfrm>
            <a:off x="3766572" y="97439"/>
            <a:ext cx="5026500" cy="633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87" name="Google Shape;1287;p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3551460"/>
            <a:ext cx="8839199" cy="49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3" name="Google Shape;1293;p60"/>
          <p:cNvCxnSpPr/>
          <p:nvPr/>
        </p:nvCxnSpPr>
        <p:spPr>
          <a:xfrm rot="10800000">
            <a:off x="3305693" y="2098143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4" name="Google Shape;1294;p60"/>
          <p:cNvCxnSpPr>
            <a:stCxn id="1295" idx="0"/>
            <a:endCxn id="1296" idx="5"/>
          </p:cNvCxnSpPr>
          <p:nvPr/>
        </p:nvCxnSpPr>
        <p:spPr>
          <a:xfrm rot="10800000">
            <a:off x="1096347" y="2071008"/>
            <a:ext cx="4183500" cy="80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7" name="Google Shape;1297;p60"/>
          <p:cNvCxnSpPr/>
          <p:nvPr/>
        </p:nvCxnSpPr>
        <p:spPr>
          <a:xfrm rot="10800000">
            <a:off x="5534201" y="2074425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8" name="Google Shape;1298;p60"/>
          <p:cNvCxnSpPr/>
          <p:nvPr/>
        </p:nvCxnSpPr>
        <p:spPr>
          <a:xfrm rot="10800000">
            <a:off x="7794559" y="2088001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99" name="Google Shape;1299;p60"/>
          <p:cNvGrpSpPr/>
          <p:nvPr/>
        </p:nvGrpSpPr>
        <p:grpSpPr>
          <a:xfrm>
            <a:off x="401919" y="2846897"/>
            <a:ext cx="1839407" cy="405000"/>
            <a:chOff x="401919" y="3795863"/>
            <a:chExt cx="1839407" cy="540000"/>
          </a:xfrm>
        </p:grpSpPr>
        <p:sp>
          <p:nvSpPr>
            <p:cNvPr id="1300" name="Google Shape;1300;p6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6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02" name="Google Shape;1302;p6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6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04" name="Google Shape;1304;p6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6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306" name="Google Shape;1306;p60"/>
          <p:cNvGrpSpPr/>
          <p:nvPr/>
        </p:nvGrpSpPr>
        <p:grpSpPr>
          <a:xfrm>
            <a:off x="2678131" y="2834200"/>
            <a:ext cx="1839407" cy="405000"/>
            <a:chOff x="401919" y="3795863"/>
            <a:chExt cx="1839407" cy="540000"/>
          </a:xfrm>
        </p:grpSpPr>
        <p:sp>
          <p:nvSpPr>
            <p:cNvPr id="1307" name="Google Shape;1307;p6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09" name="Google Shape;1309;p6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6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11" name="Google Shape;1311;p6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6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296" name="Google Shape;1296;p60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60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60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60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6" name="Google Shape;1316;p60"/>
          <p:cNvCxnSpPr>
            <a:stCxn id="1295" idx="0"/>
            <a:endCxn id="1315" idx="4"/>
          </p:cNvCxnSpPr>
          <p:nvPr/>
        </p:nvCxnSpPr>
        <p:spPr>
          <a:xfrm flipH="1" rot="10800000">
            <a:off x="5279847" y="2122908"/>
            <a:ext cx="2506800" cy="75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7" name="Google Shape;1317;p60"/>
          <p:cNvCxnSpPr>
            <a:stCxn id="1295" idx="0"/>
            <a:endCxn id="1314" idx="4"/>
          </p:cNvCxnSpPr>
          <p:nvPr/>
        </p:nvCxnSpPr>
        <p:spPr>
          <a:xfrm flipH="1" rot="10800000">
            <a:off x="5279847" y="2103708"/>
            <a:ext cx="255900" cy="77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8" name="Google Shape;1318;p60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9" name="Google Shape;1319;p60"/>
          <p:cNvCxnSpPr>
            <a:endCxn id="1296" idx="4"/>
          </p:cNvCxnSpPr>
          <p:nvPr/>
        </p:nvCxnSpPr>
        <p:spPr>
          <a:xfrm rot="10800000">
            <a:off x="1032678" y="2090771"/>
            <a:ext cx="248700" cy="69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0" name="Google Shape;1320;p60"/>
          <p:cNvSpPr txBox="1"/>
          <p:nvPr/>
        </p:nvSpPr>
        <p:spPr>
          <a:xfrm>
            <a:off x="866594" y="1641925"/>
            <a:ext cx="572100" cy="28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109" l="-6379" r="-25529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321" name="Google Shape;1321;p60"/>
          <p:cNvGrpSpPr/>
          <p:nvPr/>
        </p:nvGrpSpPr>
        <p:grpSpPr>
          <a:xfrm>
            <a:off x="7174951" y="2852336"/>
            <a:ext cx="1839407" cy="405000"/>
            <a:chOff x="401919" y="3795863"/>
            <a:chExt cx="1839407" cy="540000"/>
          </a:xfrm>
        </p:grpSpPr>
        <p:sp>
          <p:nvSpPr>
            <p:cNvPr id="1322" name="Google Shape;1322;p6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6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6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6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328" name="Google Shape;1328;p60"/>
          <p:cNvGrpSpPr/>
          <p:nvPr/>
        </p:nvGrpSpPr>
        <p:grpSpPr>
          <a:xfrm>
            <a:off x="4922247" y="2842145"/>
            <a:ext cx="1839407" cy="405000"/>
            <a:chOff x="401919" y="3795863"/>
            <a:chExt cx="1839407" cy="540000"/>
          </a:xfrm>
        </p:grpSpPr>
        <p:sp>
          <p:nvSpPr>
            <p:cNvPr id="1329" name="Google Shape;1329;p6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6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6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33" name="Google Shape;1333;p6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6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8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334" name="Google Shape;1334;p60"/>
          <p:cNvSpPr txBox="1"/>
          <p:nvPr/>
        </p:nvSpPr>
        <p:spPr>
          <a:xfrm>
            <a:off x="3139192" y="1641925"/>
            <a:ext cx="572100" cy="289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1109" l="-7448" r="-24458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5" name="Google Shape;1335;p60"/>
          <p:cNvSpPr txBox="1"/>
          <p:nvPr/>
        </p:nvSpPr>
        <p:spPr>
          <a:xfrm>
            <a:off x="5290390" y="1641925"/>
            <a:ext cx="572100" cy="2892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1109" l="-7448" r="-24458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6" name="Google Shape;1336;p60"/>
          <p:cNvSpPr txBox="1"/>
          <p:nvPr/>
        </p:nvSpPr>
        <p:spPr>
          <a:xfrm>
            <a:off x="7646255" y="1654093"/>
            <a:ext cx="572100" cy="289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1109" l="-6379" r="-25529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337" name="Google Shape;1337;p60"/>
          <p:cNvGrpSpPr/>
          <p:nvPr/>
        </p:nvGrpSpPr>
        <p:grpSpPr>
          <a:xfrm>
            <a:off x="3225911" y="957972"/>
            <a:ext cx="715200" cy="454275"/>
            <a:chOff x="635402" y="1337615"/>
            <a:chExt cx="715200" cy="605700"/>
          </a:xfrm>
        </p:grpSpPr>
        <p:sp>
          <p:nvSpPr>
            <p:cNvPr id="1338" name="Google Shape;1338;p60"/>
            <p:cNvSpPr/>
            <p:nvPr/>
          </p:nvSpPr>
          <p:spPr>
            <a:xfrm>
              <a:off x="733189" y="1337615"/>
              <a:ext cx="461700" cy="6057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60"/>
            <p:cNvSpPr txBox="1"/>
            <p:nvPr/>
          </p:nvSpPr>
          <p:spPr>
            <a:xfrm>
              <a:off x="635402" y="1417137"/>
              <a:ext cx="715200" cy="4617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340" name="Google Shape;1340;p60"/>
          <p:cNvCxnSpPr>
            <a:endCxn id="1341" idx="2"/>
          </p:cNvCxnSpPr>
          <p:nvPr/>
        </p:nvCxnSpPr>
        <p:spPr>
          <a:xfrm rot="10800000">
            <a:off x="1860838" y="2158038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42" name="Google Shape;1342;p60"/>
          <p:cNvGrpSpPr/>
          <p:nvPr/>
        </p:nvGrpSpPr>
        <p:grpSpPr>
          <a:xfrm>
            <a:off x="1711640" y="1925525"/>
            <a:ext cx="298397" cy="232512"/>
            <a:chOff x="-105878" y="1740168"/>
            <a:chExt cx="461700" cy="461700"/>
          </a:xfrm>
        </p:grpSpPr>
        <p:sp>
          <p:nvSpPr>
            <p:cNvPr id="1341" name="Google Shape;1341;p60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3" name="Google Shape;1343;p60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344" name="Google Shape;1344;p60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5" name="Google Shape;1345;p60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346" name="Google Shape;1346;p60"/>
          <p:cNvCxnSpPr>
            <a:endCxn id="1347" idx="2"/>
          </p:cNvCxnSpPr>
          <p:nvPr/>
        </p:nvCxnSpPr>
        <p:spPr>
          <a:xfrm rot="10800000">
            <a:off x="4123417" y="216372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48" name="Google Shape;1348;p60"/>
          <p:cNvGrpSpPr/>
          <p:nvPr/>
        </p:nvGrpSpPr>
        <p:grpSpPr>
          <a:xfrm>
            <a:off x="3974219" y="1931209"/>
            <a:ext cx="298397" cy="232512"/>
            <a:chOff x="-105878" y="1740168"/>
            <a:chExt cx="461700" cy="461700"/>
          </a:xfrm>
        </p:grpSpPr>
        <p:sp>
          <p:nvSpPr>
            <p:cNvPr id="1347" name="Google Shape;1347;p60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9" name="Google Shape;1349;p60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350" name="Google Shape;1350;p60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1" name="Google Shape;1351;p60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352" name="Google Shape;1352;p60"/>
          <p:cNvCxnSpPr>
            <a:endCxn id="1353" idx="2"/>
          </p:cNvCxnSpPr>
          <p:nvPr/>
        </p:nvCxnSpPr>
        <p:spPr>
          <a:xfrm rot="10800000">
            <a:off x="6384840" y="2175714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54" name="Google Shape;1354;p60"/>
          <p:cNvGrpSpPr/>
          <p:nvPr/>
        </p:nvGrpSpPr>
        <p:grpSpPr>
          <a:xfrm>
            <a:off x="6235642" y="1943201"/>
            <a:ext cx="298397" cy="232512"/>
            <a:chOff x="-105878" y="1740168"/>
            <a:chExt cx="461700" cy="461700"/>
          </a:xfrm>
        </p:grpSpPr>
        <p:sp>
          <p:nvSpPr>
            <p:cNvPr id="1353" name="Google Shape;1353;p60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5" name="Google Shape;1355;p60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356" name="Google Shape;1356;p60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7" name="Google Shape;1357;p60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358" name="Google Shape;1358;p60"/>
          <p:cNvCxnSpPr>
            <a:endCxn id="1359" idx="2"/>
          </p:cNvCxnSpPr>
          <p:nvPr/>
        </p:nvCxnSpPr>
        <p:spPr>
          <a:xfrm rot="10800000">
            <a:off x="8614940" y="218822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60" name="Google Shape;1360;p60"/>
          <p:cNvGrpSpPr/>
          <p:nvPr/>
        </p:nvGrpSpPr>
        <p:grpSpPr>
          <a:xfrm>
            <a:off x="8465742" y="1955714"/>
            <a:ext cx="298397" cy="232512"/>
            <a:chOff x="-105878" y="1740168"/>
            <a:chExt cx="461700" cy="461700"/>
          </a:xfrm>
        </p:grpSpPr>
        <p:sp>
          <p:nvSpPr>
            <p:cNvPr id="1359" name="Google Shape;1359;p60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1" name="Google Shape;1361;p60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362" name="Google Shape;1362;p60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3" name="Google Shape;1363;p60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364" name="Google Shape;1364;p60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5" name="Google Shape;1365;p60"/>
          <p:cNvCxnSpPr/>
          <p:nvPr/>
        </p:nvCxnSpPr>
        <p:spPr>
          <a:xfrm rot="10800000">
            <a:off x="4123304" y="1198714"/>
            <a:ext cx="0" cy="740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6" name="Google Shape;1366;p60"/>
          <p:cNvCxnSpPr/>
          <p:nvPr/>
        </p:nvCxnSpPr>
        <p:spPr>
          <a:xfrm rot="10800000">
            <a:off x="6382507" y="1158683"/>
            <a:ext cx="0" cy="777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7" name="Google Shape;1367;p60"/>
          <p:cNvCxnSpPr/>
          <p:nvPr/>
        </p:nvCxnSpPr>
        <p:spPr>
          <a:xfrm rot="10800000">
            <a:off x="8613577" y="1173611"/>
            <a:ext cx="0" cy="790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8" name="Google Shape;1368;p60"/>
          <p:cNvCxnSpPr>
            <a:endCxn id="1341" idx="1"/>
          </p:cNvCxnSpPr>
          <p:nvPr/>
        </p:nvCxnSpPr>
        <p:spPr>
          <a:xfrm>
            <a:off x="1155140" y="2041782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9" name="Google Shape;1369;p60"/>
          <p:cNvCxnSpPr/>
          <p:nvPr/>
        </p:nvCxnSpPr>
        <p:spPr>
          <a:xfrm>
            <a:off x="3448691" y="2046023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0" name="Google Shape;1370;p60"/>
          <p:cNvCxnSpPr/>
          <p:nvPr/>
        </p:nvCxnSpPr>
        <p:spPr>
          <a:xfrm>
            <a:off x="5679003" y="2059513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1" name="Google Shape;1371;p60"/>
          <p:cNvCxnSpPr/>
          <p:nvPr/>
        </p:nvCxnSpPr>
        <p:spPr>
          <a:xfrm>
            <a:off x="7883672" y="2072026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2" name="Google Shape;1372;p60"/>
          <p:cNvCxnSpPr/>
          <p:nvPr/>
        </p:nvCxnSpPr>
        <p:spPr>
          <a:xfrm rot="10800000">
            <a:off x="3802477" y="1173709"/>
            <a:ext cx="48111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3" name="Google Shape;1373;p60"/>
          <p:cNvSpPr txBox="1"/>
          <p:nvPr/>
        </p:nvSpPr>
        <p:spPr>
          <a:xfrm>
            <a:off x="6440612" y="314031"/>
            <a:ext cx="2407500" cy="784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74" name="Google Shape;1374;p60"/>
          <p:cNvCxnSpPr/>
          <p:nvPr/>
        </p:nvCxnSpPr>
        <p:spPr>
          <a:xfrm>
            <a:off x="1861006" y="1173709"/>
            <a:ext cx="13842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5" name="Google Shape;1375;p60"/>
          <p:cNvSpPr txBox="1"/>
          <p:nvPr/>
        </p:nvSpPr>
        <p:spPr>
          <a:xfrm>
            <a:off x="154207" y="491222"/>
            <a:ext cx="622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6" name="Google Shape;1376;p60"/>
          <p:cNvSpPr/>
          <p:nvPr/>
        </p:nvSpPr>
        <p:spPr>
          <a:xfrm>
            <a:off x="5001218" y="2735552"/>
            <a:ext cx="515100" cy="578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7" name="Google Shape;1377;p60"/>
          <p:cNvCxnSpPr>
            <a:stCxn id="1295" idx="0"/>
            <a:endCxn id="1313" idx="5"/>
          </p:cNvCxnSpPr>
          <p:nvPr/>
        </p:nvCxnSpPr>
        <p:spPr>
          <a:xfrm rot="10800000">
            <a:off x="3394047" y="2077308"/>
            <a:ext cx="1885800" cy="80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78" name="Google Shape;1378;p6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3946034"/>
            <a:ext cx="9144000" cy="530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60"/>
          <p:cNvSpPr txBox="1"/>
          <p:nvPr/>
        </p:nvSpPr>
        <p:spPr>
          <a:xfrm>
            <a:off x="4530175" y="3972625"/>
            <a:ext cx="2341800" cy="454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60"/>
          <p:cNvSpPr txBox="1"/>
          <p:nvPr/>
        </p:nvSpPr>
        <p:spPr>
          <a:xfrm>
            <a:off x="696950" y="1630875"/>
            <a:ext cx="7743300" cy="346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1" name="Google Shape;1381;p60"/>
          <p:cNvCxnSpPr>
            <a:stCxn id="1379" idx="1"/>
            <a:endCxn id="1380" idx="1"/>
          </p:cNvCxnSpPr>
          <p:nvPr/>
        </p:nvCxnSpPr>
        <p:spPr>
          <a:xfrm rot="10800000">
            <a:off x="697075" y="1803925"/>
            <a:ext cx="3833100" cy="2395800"/>
          </a:xfrm>
          <a:prstGeom prst="curvedConnector3">
            <a:avLst>
              <a:gd fmla="val 10621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60"/>
          <p:cNvSpPr txBox="1"/>
          <p:nvPr/>
        </p:nvSpPr>
        <p:spPr>
          <a:xfrm>
            <a:off x="7108900" y="4000500"/>
            <a:ext cx="1885800" cy="454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60"/>
          <p:cNvSpPr txBox="1"/>
          <p:nvPr/>
        </p:nvSpPr>
        <p:spPr>
          <a:xfrm>
            <a:off x="1686625" y="2801750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60"/>
          <p:cNvSpPr txBox="1"/>
          <p:nvPr/>
        </p:nvSpPr>
        <p:spPr>
          <a:xfrm>
            <a:off x="3918400" y="2765525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60"/>
          <p:cNvSpPr txBox="1"/>
          <p:nvPr/>
        </p:nvSpPr>
        <p:spPr>
          <a:xfrm>
            <a:off x="6146250" y="2784825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60"/>
          <p:cNvSpPr txBox="1"/>
          <p:nvPr/>
        </p:nvSpPr>
        <p:spPr>
          <a:xfrm>
            <a:off x="8442400" y="2805013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7" name="Google Shape;1387;p60"/>
          <p:cNvCxnSpPr>
            <a:stCxn id="1382" idx="0"/>
            <a:endCxn id="1383" idx="2"/>
          </p:cNvCxnSpPr>
          <p:nvPr/>
        </p:nvCxnSpPr>
        <p:spPr>
          <a:xfrm rot="10800000">
            <a:off x="1895800" y="3380400"/>
            <a:ext cx="6156000" cy="6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60"/>
          <p:cNvCxnSpPr>
            <a:stCxn id="1382" idx="0"/>
            <a:endCxn id="1384" idx="2"/>
          </p:cNvCxnSpPr>
          <p:nvPr/>
        </p:nvCxnSpPr>
        <p:spPr>
          <a:xfrm rot="10800000">
            <a:off x="4127500" y="3344100"/>
            <a:ext cx="3924300" cy="6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9" name="Google Shape;1389;p60"/>
          <p:cNvCxnSpPr>
            <a:stCxn id="1382" idx="0"/>
            <a:endCxn id="1385" idx="2"/>
          </p:cNvCxnSpPr>
          <p:nvPr/>
        </p:nvCxnSpPr>
        <p:spPr>
          <a:xfrm rot="10800000">
            <a:off x="6355300" y="3363600"/>
            <a:ext cx="1696500" cy="63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60"/>
          <p:cNvCxnSpPr>
            <a:stCxn id="1382" idx="0"/>
            <a:endCxn id="1386" idx="2"/>
          </p:cNvCxnSpPr>
          <p:nvPr/>
        </p:nvCxnSpPr>
        <p:spPr>
          <a:xfrm flipH="1" rot="10800000">
            <a:off x="8051800" y="3383700"/>
            <a:ext cx="599700" cy="6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1" name="Google Shape;1391;p60"/>
          <p:cNvSpPr txBox="1"/>
          <p:nvPr/>
        </p:nvSpPr>
        <p:spPr>
          <a:xfrm>
            <a:off x="55750" y="3986550"/>
            <a:ext cx="2049000" cy="405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60"/>
          <p:cNvSpPr txBox="1"/>
          <p:nvPr/>
        </p:nvSpPr>
        <p:spPr>
          <a:xfrm>
            <a:off x="3275675" y="850275"/>
            <a:ext cx="599700" cy="636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3" name="Google Shape;1393;p60"/>
          <p:cNvCxnSpPr>
            <a:stCxn id="1391" idx="0"/>
            <a:endCxn id="1392" idx="1"/>
          </p:cNvCxnSpPr>
          <p:nvPr/>
        </p:nvCxnSpPr>
        <p:spPr>
          <a:xfrm rot="-5400000">
            <a:off x="769000" y="1479900"/>
            <a:ext cx="2817900" cy="21954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for Coding !</a:t>
            </a:r>
            <a:endParaRPr/>
          </a:p>
        </p:txBody>
      </p:sp>
      <p:sp>
        <p:nvSpPr>
          <p:cNvPr id="1399" name="Google Shape;1399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https://colab.research.google.com/drive/1IXyOCb6f4-mykDjKvlW1rL_kOPINhks9</a:t>
            </a:r>
            <a:endParaRPr/>
          </a:p>
        </p:txBody>
      </p:sp>
      <p:pic>
        <p:nvPicPr>
          <p:cNvPr id="1400" name="Google Shape;14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200" y="2189763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406" name="Google Shape;1406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Distributed Representations of Words and Phrases and their Compositionality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李宏毅老師的課程：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ELMo, BERT, 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Attention is all you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BERT: Pre-training of Deep Bidirectional Transformers for Language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7"/>
              </a:rPr>
              <a:t>Introduction to WordNet: An On-line Lexical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Code for BERT Model: https://github.com/huggingface/pytorch-transformers/blob/master/pytorch_transformers/modeling_bert.py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電腦看得懂的字典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概念：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Natural Semantic Metalanguage</a:t>
            </a:r>
            <a:r>
              <a:rPr lang="zh-TW" sz="2400">
                <a:solidFill>
                  <a:srgbClr val="000000"/>
                </a:solidFill>
              </a:rPr>
              <a:t>、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Meaning-Text Theory</a:t>
            </a:r>
            <a:r>
              <a:rPr lang="zh-TW" sz="2400">
                <a:solidFill>
                  <a:srgbClr val="000000"/>
                </a:solidFill>
              </a:rPr>
              <a:t>、 </a:t>
            </a:r>
            <a:r>
              <a:rPr lang="zh-TW" sz="2400" u="sng">
                <a:solidFill>
                  <a:schemeClr val="hlink"/>
                </a:solidFill>
                <a:hlinkClick r:id="rId5"/>
              </a:rPr>
              <a:t>Generative Lexicon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實作：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 u="sng">
                <a:solidFill>
                  <a:schemeClr val="hlink"/>
                </a:solidFill>
                <a:hlinkClick r:id="rId6"/>
              </a:rPr>
              <a:t>WordNet</a:t>
            </a:r>
            <a:r>
              <a:rPr lang="zh-TW" sz="2400">
                <a:solidFill>
                  <a:srgbClr val="000000"/>
                </a:solidFill>
              </a:rPr>
              <a:t>、</a:t>
            </a:r>
            <a:r>
              <a:rPr lang="zh-TW" sz="2400" u="sng">
                <a:solidFill>
                  <a:schemeClr val="hlink"/>
                </a:solidFill>
                <a:hlinkClick r:id="rId7"/>
              </a:rPr>
              <a:t>FrameNet</a:t>
            </a:r>
            <a:r>
              <a:rPr lang="zh-TW" sz="2400">
                <a:solidFill>
                  <a:srgbClr val="000000"/>
                </a:solidFill>
              </a:rPr>
              <a:t>、</a:t>
            </a:r>
            <a:r>
              <a:rPr lang="zh-TW" sz="2400" u="sng">
                <a:solidFill>
                  <a:schemeClr val="hlink"/>
                </a:solidFill>
                <a:hlinkClick r:id="rId8"/>
              </a:rPr>
              <a:t>ConceptNet</a:t>
            </a:r>
            <a:r>
              <a:rPr lang="zh-TW" sz="2400">
                <a:solidFill>
                  <a:srgbClr val="000000"/>
                </a:solidFill>
              </a:rPr>
              <a:t>、</a:t>
            </a:r>
            <a:r>
              <a:rPr lang="zh-TW" sz="2400" u="sng">
                <a:solidFill>
                  <a:schemeClr val="hlink"/>
                </a:solidFill>
                <a:hlinkClick r:id="rId9"/>
              </a:rPr>
              <a:t>BabelNet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4294967295" type="title"/>
          </p:nvPr>
        </p:nvSpPr>
        <p:spPr>
          <a:xfrm>
            <a:off x="311700" y="186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WordNet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878150"/>
            <a:ext cx="7733444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06650" y="4677625"/>
            <a:ext cx="3219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source: original WordNet </a:t>
            </a:r>
            <a:r>
              <a:rPr lang="zh-TW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130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數學上的向量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Word Vectors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GloVe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Word2Vec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Contextualized Word Vectors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ELMo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BERT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...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給每個詞一個編號如何？ 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229875"/>
            <a:ext cx="378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貓：        [1, 0, 0, 0, 0]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狗：        [0, 1, 0, 0, 0]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熊：        [0, 0, 1, 0, 0]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熊貓：    [0, 0, 0, 1, 0]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單身狗：[0, 0, 0, 0, 1]</a:t>
            </a:r>
            <a:endParaRPr sz="2400"/>
          </a:p>
        </p:txBody>
      </p:sp>
      <p:sp>
        <p:nvSpPr>
          <p:cNvPr id="199" name="Google Shape;199;p31"/>
          <p:cNvSpPr txBox="1"/>
          <p:nvPr/>
        </p:nvSpPr>
        <p:spPr>
          <a:xfrm>
            <a:off x="3764900" y="2159425"/>
            <a:ext cx="50385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➡ 還看得出哪個向量代表哪個詞嗎?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466925" y="1302525"/>
            <a:ext cx="1494600" cy="293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分佈假說(</a:t>
            </a:r>
            <a:r>
              <a:rPr lang="zh-TW"/>
              <a:t>D</a:t>
            </a:r>
            <a:r>
              <a:rPr lang="zh-TW"/>
              <a:t>istributional Hypothesis)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A word is characterized by the company it keeps. (Firth, 1957)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馬英九</a:t>
            </a:r>
            <a:r>
              <a:rPr lang="zh-TW" sz="2400">
                <a:solidFill>
                  <a:srgbClr val="000000"/>
                </a:solidFill>
              </a:rPr>
              <a:t> 520 宣誓就職」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蔡英文 </a:t>
            </a:r>
            <a:r>
              <a:rPr lang="zh-TW" sz="2400">
                <a:solidFill>
                  <a:srgbClr val="000000"/>
                </a:solidFill>
              </a:rPr>
              <a:t>520 宣誓就職」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川普</a:t>
            </a:r>
            <a:r>
              <a:rPr lang="zh-TW" sz="2400">
                <a:solidFill>
                  <a:srgbClr val="000000"/>
                </a:solidFill>
              </a:rPr>
              <a:t> 120 宣誓就職」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5116075" y="1879100"/>
            <a:ext cx="3237000" cy="1577400"/>
          </a:xfrm>
          <a:prstGeom prst="wedgeRectCallout">
            <a:avLst>
              <a:gd fmla="val -100000" name="adj1"/>
              <a:gd fmla="val 34344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蔡英文、馬英九、川普都出現在相似的上下文中 ➡ 可能有類似意思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58500" y="333800"/>
            <a:ext cx="8819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讓電腦從大量語料中學習 ➡ </a:t>
            </a:r>
            <a:r>
              <a:rPr lang="zh-TW"/>
              <a:t>Distributional Methods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Count-based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GloVe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Prediction-based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Word2Vec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