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firstSlideNum="0" strictFirstAndLastChars="0" saveSubsetFonts="1" showSpecialPlsOnTitleSld="0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embeddedFontLst>
    <p:embeddedFont>
      <p:font typeface="Old Standard TT"/>
      <p:regular r:id="rId37"/>
      <p:bold r:id="rId38"/>
      <p: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ldStandardTT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ldStandardTT-italic.fntdata"/><Relationship Id="rId16" Type="http://schemas.openxmlformats.org/officeDocument/2006/relationships/slide" Target="slides/slide10.xml"/><Relationship Id="rId38" Type="http://schemas.openxmlformats.org/officeDocument/2006/relationships/font" Target="fonts/OldStandardT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s.cmu.edu/~awb/festival_demos/sounds/sbs1.wav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sp.nitech.ac.jp/~tokuda/HTS_demo/vocoder_demo/data.mcep.syn.wav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ocaroo.com/i/s1c4c6XQmzIa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e38ce5776_0_7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F2 transition</a:t>
            </a:r>
            <a:endParaRPr/>
          </a:p>
        </p:txBody>
      </p:sp>
      <p:sp>
        <p:nvSpPr>
          <p:cNvPr id="194" name="Google Shape;194;g5e38ce5776_0_7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f58c4752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https://www.cs.cmu.edu/~awb/festival_demos/sounds/sbs1.wav</a:t>
            </a:r>
            <a:endParaRPr sz="14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</a:endParaRPr>
          </a:p>
        </p:txBody>
      </p:sp>
      <p:sp>
        <p:nvSpPr>
          <p:cNvPr id="204" name="Google Shape;204;g5f58c4752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38ce5776_0_6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http://www.sp.nitech.ac.jp/~tokuda/HTS_demo/vocoder_demo/data.mcep.syn.wav</a:t>
            </a:r>
            <a:endParaRPr/>
          </a:p>
        </p:txBody>
      </p:sp>
      <p:sp>
        <p:nvSpPr>
          <p:cNvPr id="212" name="Google Shape;212;g5e38ce5776_0_6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f4cf2b51d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5f4cf2b51d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e38ce5776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5e38ce5776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f66f805cb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5f66f805cb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e38ce5776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5e38ce5776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e38ce5776_0_2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5e38ce5776_0_2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38ce5776_0_3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5e38ce5776_0_3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f66f805cb_2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5f66f805cb_2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38ce5776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5e38ce5776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f66f805cb_2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5f66f805cb_2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f66f805cb_2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5f66f805cb_2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f66f805cb_2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5f66f805cb_2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e38ce5776_0_6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5e38ce5776_0_6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e38ce5776_0_6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Maybe focus on low-frequency band</a:t>
            </a:r>
            <a:endParaRPr/>
          </a:p>
        </p:txBody>
      </p:sp>
      <p:sp>
        <p:nvSpPr>
          <p:cNvPr id="375" name="Google Shape;375;g5e38ce5776_0_6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e38ce5776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5e38ce5776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f4cf2b51d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5f4cf2b51d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e38ce5776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5e38ce5776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f58c4752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5f58c4752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f58c4752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5f58c47522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38ce5776_0_7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e38ce5776_0_7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e38ce5776_0_6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5e38ce5776_0_6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38ce5776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e38ce5776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38ce5776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e38ce5776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e38ce5776_0_7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e38ce5776_0_7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38ce5776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https://vocaroo.com/i/s1c4c6XQmzIa</a:t>
            </a:r>
            <a:endParaRPr/>
          </a:p>
        </p:txBody>
      </p:sp>
      <p:sp>
        <p:nvSpPr>
          <p:cNvPr id="157" name="Google Shape;157;g5e38ce5776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38ce5776_0_7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e38ce5776_0_7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e38ce5776_0_7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frontal incisors: 額門切牙 (門牙+下面兩顆) </a:t>
            </a:r>
            <a:endParaRPr/>
          </a:p>
        </p:txBody>
      </p:sp>
      <p:sp>
        <p:nvSpPr>
          <p:cNvPr id="184" name="Google Shape;184;g5e38ce5776_0_7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wentieth Century"/>
              <a:buNone/>
              <a:defRPr sz="4800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6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圖片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Twentieth Century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56"/>
              <a:buFont typeface="Noto Sans Symbols"/>
              <a:buNone/>
              <a:defRPr b="0" i="0" sz="3200" u="none" cap="none" strike="noStrik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84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7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92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7" name="Google Shape;87;p12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09183" y="473343"/>
            <a:ext cx="11373633" cy="9913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 rot="5400000">
            <a:off x="3816261" y="-1766170"/>
            <a:ext cx="4559475" cy="11373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894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4"/>
              <a:buChar char="●"/>
              <a:defRPr/>
            </a:lvl1pPr>
            <a:lvl2pPr indent="-29146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90"/>
              <a:buChar char="◆"/>
              <a:defRPr/>
            </a:lvl2pPr>
            <a:lvl3pPr indent="-304038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3" name="Google Shape;93;p13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894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4"/>
              <a:buChar char="●"/>
              <a:defRPr/>
            </a:lvl1pPr>
            <a:lvl2pPr indent="-29146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90"/>
              <a:buChar char="◆"/>
              <a:defRPr/>
            </a:lvl2pPr>
            <a:lvl3pPr indent="-304038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9" name="Google Shape;99;p14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09183" y="473343"/>
            <a:ext cx="11373633" cy="9913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09182" y="1640909"/>
            <a:ext cx="11373633" cy="455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894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4"/>
              <a:buChar char="●"/>
              <a:defRPr/>
            </a:lvl1pPr>
            <a:lvl2pPr indent="-29146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90"/>
              <a:buChar char="◆"/>
              <a:defRPr/>
            </a:lvl2pPr>
            <a:lvl3pPr indent="-304038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wentieth Century"/>
              <a:buNone/>
              <a:defRPr sz="4800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6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0" name="Google Shape;40;p5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wentieth Century"/>
              <a:buNone/>
              <a:defRPr sz="4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6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6" name="Google Shape;46;p6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09183" y="473343"/>
            <a:ext cx="11373633" cy="9913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894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4"/>
              <a:buChar char="●"/>
              <a:defRPr/>
            </a:lvl1pPr>
            <a:lvl2pPr indent="-29146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90"/>
              <a:buChar char="◆"/>
              <a:defRPr/>
            </a:lvl2pPr>
            <a:lvl3pPr indent="-304038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894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4"/>
              <a:buChar char="●"/>
              <a:defRPr/>
            </a:lvl1pPr>
            <a:lvl2pPr indent="-29146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90"/>
              <a:buChar char="◆"/>
              <a:defRPr/>
            </a:lvl2pPr>
            <a:lvl3pPr indent="-304038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3" name="Google Shape;53;p7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2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5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894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4"/>
              <a:buChar char="●"/>
              <a:defRPr/>
            </a:lvl1pPr>
            <a:lvl2pPr indent="-29146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90"/>
              <a:buChar char="◆"/>
              <a:defRPr/>
            </a:lvl2pPr>
            <a:lvl3pPr indent="-304038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894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4"/>
              <a:buChar char="●"/>
              <a:defRPr/>
            </a:lvl1pPr>
            <a:lvl2pPr indent="-29146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90"/>
              <a:buChar char="◆"/>
              <a:defRPr/>
            </a:lvl2pPr>
            <a:lvl3pPr indent="-304038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2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5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1" name="Google Shape;61;p8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409183" y="473343"/>
            <a:ext cx="11373633" cy="9913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09183" y="473343"/>
            <a:ext cx="11373633" cy="9913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7" name="Google Shape;67;p9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1" name="Google Shape;71;p10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內容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Twentieth Century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577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2"/>
              <a:buChar char="●"/>
              <a:defRPr sz="1900">
                <a:solidFill>
                  <a:schemeClr val="dk1"/>
                </a:solidFill>
              </a:defRPr>
            </a:lvl1pPr>
            <a:lvl2pPr indent="-2844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80"/>
              <a:buChar char="◆"/>
              <a:defRPr sz="1600">
                <a:solidFill>
                  <a:schemeClr val="dk1"/>
                </a:solidFill>
              </a:defRPr>
            </a:lvl2pPr>
            <a:lvl3pPr indent="-295656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56"/>
              <a:buChar char="⮚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7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92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9" name="Google Shape;79;p11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09183" y="473343"/>
            <a:ext cx="11373633" cy="9913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09182" y="1640909"/>
            <a:ext cx="11373633" cy="455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724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24"/>
              <a:buFont typeface="Noto Sans Symbols"/>
              <a:buChar char="●"/>
              <a:defRPr b="0" i="0" sz="2800" u="none" cap="none" strike="noStrik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320"/>
              <a:buFont typeface="Noto Sans Symbols"/>
              <a:buChar char="◆"/>
              <a:defRPr b="0" i="0" sz="2400" u="none" cap="none" strike="noStrik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24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320"/>
              <a:buFont typeface="Noto Sans Symbols"/>
              <a:buChar char="⮚"/>
              <a:defRPr b="0" i="0" sz="2000" u="none" cap="none" strike="noStrik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6308" y="6344800"/>
            <a:ext cx="2694574" cy="39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8935" y="75294"/>
            <a:ext cx="3582441" cy="3980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09183" y="473343"/>
            <a:ext cx="11373633" cy="9913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09182" y="1640909"/>
            <a:ext cx="11373633" cy="455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724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24"/>
              <a:buFont typeface="Noto Sans Symbols"/>
              <a:buChar char="●"/>
              <a:defRPr b="0" i="0" sz="28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320"/>
              <a:buFont typeface="Noto Sans Symbols"/>
              <a:buChar char="◆"/>
              <a:defRPr b="0" i="0" sz="24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24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320"/>
              <a:buFont typeface="Noto Sans Symbols"/>
              <a:buChar char="⮚"/>
              <a:defRPr b="0" i="0" sz="20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" name="Google Shape;26;p3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6308" y="6344800"/>
            <a:ext cx="2694574" cy="39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8935" y="75294"/>
            <a:ext cx="3582441" cy="3980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oogle.github.io/tacotron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hyperlink" Target="https://librosa.github.io/librosa/" TargetMode="External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ttaoREtw/Tacotron-pytorch" TargetMode="External"/><Relationship Id="rId4" Type="http://schemas.openxmlformats.org/officeDocument/2006/relationships/hyperlink" Target="https://github.com/r9y9/tacotron_pytorch" TargetMode="External"/><Relationship Id="rId5" Type="http://schemas.openxmlformats.org/officeDocument/2006/relationships/hyperlink" Target="https://github.com/BogiHsu/Tacotron2-PyTorch?fbclid=IwAR2ucPVrAt6oKs7ffm2F5-cbXnDEtohkiIKlMik5GjK1IusOCFZLZtfTlAI" TargetMode="External"/><Relationship Id="rId6" Type="http://schemas.openxmlformats.org/officeDocument/2006/relationships/hyperlink" Target="https://github.com/NVIDIA/tacotron2" TargetMode="External"/><Relationship Id="rId7" Type="http://schemas.openxmlformats.org/officeDocument/2006/relationships/hyperlink" Target="https://github.com/keithito/tacotron" TargetMode="External"/><Relationship Id="rId8" Type="http://schemas.openxmlformats.org/officeDocument/2006/relationships/hyperlink" Target="https://github.com/Rayhane-mamah/Tacotron-2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olab.research.google.com/drive/1Cr4BC9zNayEHy8fyqH2wG-uhnhEs7jw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hyperlink" Target="https://librosa.github.io/librosa/" TargetMode="External"/><Relationship Id="rId10" Type="http://schemas.openxmlformats.org/officeDocument/2006/relationships/hyperlink" Target="https://arxiv.org/abs/1505.00387" TargetMode="External"/><Relationship Id="rId1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ocw.aca.ntu.edu.tw/ntu-ocw/index.php/ocw/cou/104S204" TargetMode="External"/><Relationship Id="rId4" Type="http://schemas.openxmlformats.org/officeDocument/2006/relationships/hyperlink" Target="http://ocw.aca.ntu.edu.tw/ntu-ocw/index.php/ocw/cou/104S204" TargetMode="External"/><Relationship Id="rId9" Type="http://schemas.openxmlformats.org/officeDocument/2006/relationships/hyperlink" Target="https://arxiv.org/abs/1409.0473" TargetMode="External"/><Relationship Id="rId5" Type="http://schemas.openxmlformats.org/officeDocument/2006/relationships/hyperlink" Target="http://speech.ee.ntu.edu.tw/~tlkagk/courses.html" TargetMode="External"/><Relationship Id="rId6" Type="http://schemas.openxmlformats.org/officeDocument/2006/relationships/hyperlink" Target="http://homepages.inf.ed.ac.uk/jyamagis/misc/speech_synthesis.pdf" TargetMode="External"/><Relationship Id="rId7" Type="http://schemas.openxmlformats.org/officeDocument/2006/relationships/hyperlink" Target="https://arxiv.org/abs/1703.10135" TargetMode="External"/><Relationship Id="rId8" Type="http://schemas.openxmlformats.org/officeDocument/2006/relationships/hyperlink" Target="https://deepmind.com/blog/wavenet-generative-model-raw-aud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wentieth Century"/>
              <a:buNone/>
            </a:pPr>
            <a:r>
              <a:rPr lang="en-US"/>
              <a:t>Text-to-speech Synthesis</a:t>
            </a:r>
            <a:endParaRPr/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60"/>
              <a:buNone/>
            </a:pPr>
            <a:r>
              <a:rPr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Speaker: Tu, Tao </a:t>
            </a:r>
            <a:endParaRPr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60"/>
              <a:buNone/>
            </a:pPr>
            <a:r>
              <a:rPr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&lt;r07922022@ntu.edu.tw&gt;</a:t>
            </a:r>
            <a:endParaRPr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60"/>
              <a:buNone/>
            </a:pPr>
            <a:r>
              <a:t/>
            </a:r>
            <a:endParaRPr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Traditional methods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Formant synthesizer (1970s)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Consonants </a:t>
            </a: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&amp; formants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075" y="2257600"/>
            <a:ext cx="5448300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7527650" y="1861900"/>
            <a:ext cx="42501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Delattre, P. C., A. M. Liberman and F. S. Cooper (1955) Acoustic Loci and Transitional Cues for Consonants. JASA vol. 27, no. 4. 769-773.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1" name="Google Shape;201;p24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Traditional methods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Unit selection speech synthesis (1990s)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large scale database containing pre-recorded speech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4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9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about 100 hours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4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9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hard to maintain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Concatenate proper segments to output desired speech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synthesized speech will be unnatural at concatenation points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Overall, the output speech is natural and limited by the recorded speech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5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Traditional methods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HMM-based speech synthesizer (2000s)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HMM generates acoustic features (f0, mel spectrogram, ...)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Vocoder generates waveform based on these acoustic features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Only need to save model parameters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7" name="Google Shape;217;p26"/>
          <p:cNvGrpSpPr/>
          <p:nvPr/>
        </p:nvGrpSpPr>
        <p:grpSpPr>
          <a:xfrm>
            <a:off x="953011" y="4214915"/>
            <a:ext cx="2421502" cy="1752451"/>
            <a:chOff x="1549586" y="4066700"/>
            <a:chExt cx="2070014" cy="1470300"/>
          </a:xfrm>
        </p:grpSpPr>
        <p:sp>
          <p:nvSpPr>
            <p:cNvPr id="218" name="Google Shape;218;p26"/>
            <p:cNvSpPr/>
            <p:nvPr/>
          </p:nvSpPr>
          <p:spPr>
            <a:xfrm>
              <a:off x="2374900" y="4749800"/>
              <a:ext cx="12447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Vocoder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2374900" y="5143400"/>
              <a:ext cx="12447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HMM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0" name="Google Shape;220;p26"/>
            <p:cNvCxnSpPr>
              <a:stCxn id="219" idx="1"/>
            </p:cNvCxnSpPr>
            <p:nvPr/>
          </p:nvCxnSpPr>
          <p:spPr>
            <a:xfrm flipH="1">
              <a:off x="2070100" y="5340200"/>
              <a:ext cx="304800" cy="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21" name="Google Shape;221;p26"/>
            <p:cNvCxnSpPr>
              <a:stCxn id="218" idx="0"/>
            </p:cNvCxnSpPr>
            <p:nvPr/>
          </p:nvCxnSpPr>
          <p:spPr>
            <a:xfrm rot="10800000">
              <a:off x="2997250" y="4432400"/>
              <a:ext cx="0" cy="31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2" name="Google Shape;222;p26"/>
            <p:cNvSpPr txBox="1"/>
            <p:nvPr/>
          </p:nvSpPr>
          <p:spPr>
            <a:xfrm>
              <a:off x="1549586" y="5160660"/>
              <a:ext cx="5205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Text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26"/>
            <p:cNvSpPr txBox="1"/>
            <p:nvPr/>
          </p:nvSpPr>
          <p:spPr>
            <a:xfrm>
              <a:off x="2635600" y="4066700"/>
              <a:ext cx="984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Speech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975" y="4262413"/>
            <a:ext cx="7213801" cy="2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Traditional methods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End-to-end text-to-speech model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Coding time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7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7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Tacotron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Proposed by </a:t>
            </a:r>
            <a:r>
              <a:rPr i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Yuxuan Wang</a:t>
            </a: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et al. (google, 2017)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Neural text-to-speech synthesizer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4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9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seq2seq w/ attention: text -&gt; spectrogram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4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9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Griffin-Lim vocoder: spectrogram -&gt; waveform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Tacotron series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8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28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Tacotron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Spectrogram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spectrogram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4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90"/>
              <a:buFont typeface="Calibri"/>
              <a:buChar char="●"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visual representation of the spectrum of 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	frequencies of a signal as it varies with time</a:t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mel-spectrogram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4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90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spectrogram in mel-scale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325" y="686300"/>
            <a:ext cx="4979825" cy="33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1041100" y="5448350"/>
            <a:ext cx="3261000" cy="5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Librosa</a:t>
            </a: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does these for us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9125" y="4092649"/>
            <a:ext cx="4902625" cy="2177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29"/>
          <p:cNvGrpSpPr/>
          <p:nvPr/>
        </p:nvGrpSpPr>
        <p:grpSpPr>
          <a:xfrm>
            <a:off x="6767225" y="961525"/>
            <a:ext cx="366700" cy="2581325"/>
            <a:chOff x="6767225" y="961525"/>
            <a:chExt cx="366700" cy="2581325"/>
          </a:xfrm>
        </p:grpSpPr>
        <p:sp>
          <p:nvSpPr>
            <p:cNvPr id="253" name="Google Shape;253;p29"/>
            <p:cNvSpPr/>
            <p:nvPr/>
          </p:nvSpPr>
          <p:spPr>
            <a:xfrm rot="-5400000">
              <a:off x="6857175" y="3267000"/>
              <a:ext cx="227700" cy="3240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 rot="-5400000">
              <a:off x="6787275" y="3082350"/>
              <a:ext cx="367500" cy="3258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 rot="-5400000">
              <a:off x="6691475" y="2879925"/>
              <a:ext cx="537300" cy="341400"/>
            </a:xfrm>
            <a:prstGeom prst="triangle">
              <a:avLst>
                <a:gd fmla="val 46691" name="adj"/>
              </a:avLst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 rot="-5400000">
              <a:off x="6375725" y="1353025"/>
              <a:ext cx="1113600" cy="3306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" name="Google Shape;257;p29"/>
            <p:cNvCxnSpPr/>
            <p:nvPr/>
          </p:nvCxnSpPr>
          <p:spPr>
            <a:xfrm>
              <a:off x="6985925" y="2194625"/>
              <a:ext cx="0" cy="4680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58" name="Google Shape;258;p29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Prenet 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CBHG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Prenet</a:t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GRU</a:t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CBHG </a:t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Tacotron</a:t>
            </a:r>
            <a:endParaRPr/>
          </a:p>
        </p:txBody>
      </p:sp>
      <p:sp>
        <p:nvSpPr>
          <p:cNvPr id="265" name="Google Shape;265;p30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462" y="1389450"/>
            <a:ext cx="8380787" cy="46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2631050" y="2224900"/>
            <a:ext cx="2760600" cy="3885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6991700" y="1926575"/>
            <a:ext cx="3723900" cy="41838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2631050" y="2174975"/>
            <a:ext cx="1201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Encoder</a:t>
            </a:r>
            <a:endParaRPr b="1" i="1" sz="1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6991700" y="1850375"/>
            <a:ext cx="1060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Decoder</a:t>
            </a:r>
            <a:endParaRPr b="1" i="1" sz="1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Prenet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linear layer (w/ ReLU)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dropout (dropout rate 0.5)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4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9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avoid overfitting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1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Tacotron</a:t>
            </a:r>
            <a:endParaRPr/>
          </a:p>
        </p:txBody>
      </p:sp>
      <p:sp>
        <p:nvSpPr>
          <p:cNvPr id="278" name="Google Shape;278;p31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025" y="966925"/>
            <a:ext cx="4585624" cy="22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4913" y="3651425"/>
            <a:ext cx="271462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CBHG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conv1d bank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 sets of conv1d filters (kernel size from 1 to K)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convolution outputs are stacked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max-pool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increase local invariances (along time)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conv1d projection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match hidden dimension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2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Tacotron</a:t>
            </a:r>
            <a:endParaRPr/>
          </a:p>
        </p:txBody>
      </p:sp>
      <p:sp>
        <p:nvSpPr>
          <p:cNvPr id="288" name="Google Shape;288;p32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9" name="Google Shape;2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5225" y="1013725"/>
            <a:ext cx="4882976" cy="51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2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CBHG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highway network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3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Tacotron</a:t>
            </a:r>
            <a:endParaRPr/>
          </a:p>
        </p:txBody>
      </p:sp>
      <p:sp>
        <p:nvSpPr>
          <p:cNvPr id="297" name="Google Shape;297;p33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625" y="2563625"/>
            <a:ext cx="5233075" cy="3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8600" y="1207698"/>
            <a:ext cx="3883750" cy="132632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Traditional methods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End-to-end text-to-spee</a:t>
            </a: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ch model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Coding time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  <p:sp>
        <p:nvSpPr>
          <p:cNvPr id="113" name="Google Shape;113;p16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CBHG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GRU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recurrent neural network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4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Tacotron</a:t>
            </a:r>
            <a:endParaRPr/>
          </a:p>
        </p:txBody>
      </p:sp>
      <p:sp>
        <p:nvSpPr>
          <p:cNvPr id="307" name="Google Shape;307;p34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8" name="Google Shape;3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525" y="1942726"/>
            <a:ext cx="6720800" cy="3852376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309" name="Google Shape;309;p34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Content-based tanh attention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q_t: query generated by decoder at time t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m_u: u-th memory entry generated by encoder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softmax over u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d_t: context vector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5"/>
          <p:cNvSpPr txBox="1"/>
          <p:nvPr>
            <p:ph type="title"/>
          </p:nvPr>
        </p:nvSpPr>
        <p:spPr>
          <a:xfrm>
            <a:off x="409208" y="476618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Tacotron</a:t>
            </a:r>
            <a:endParaRPr/>
          </a:p>
        </p:txBody>
      </p:sp>
      <p:sp>
        <p:nvSpPr>
          <p:cNvPr id="316" name="Google Shape;316;p35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300" y="4491850"/>
            <a:ext cx="5401350" cy="178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5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  <p:cxnSp>
        <p:nvCxnSpPr>
          <p:cNvPr id="319" name="Google Shape;319;p35"/>
          <p:cNvCxnSpPr>
            <a:stCxn id="320" idx="2"/>
            <a:endCxn id="321" idx="2"/>
          </p:cNvCxnSpPr>
          <p:nvPr/>
        </p:nvCxnSpPr>
        <p:spPr>
          <a:xfrm flipH="1" rot="-5400000">
            <a:off x="8934850" y="1240925"/>
            <a:ext cx="600" cy="2028600"/>
          </a:xfrm>
          <a:prstGeom prst="curvedConnector3">
            <a:avLst>
              <a:gd fmla="val 12424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5"/>
          <p:cNvSpPr txBox="1"/>
          <p:nvPr/>
        </p:nvSpPr>
        <p:spPr>
          <a:xfrm>
            <a:off x="6538700" y="2254925"/>
            <a:ext cx="580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23" name="Google Shape;323;p35"/>
          <p:cNvGrpSpPr/>
          <p:nvPr/>
        </p:nvGrpSpPr>
        <p:grpSpPr>
          <a:xfrm>
            <a:off x="6706400" y="624625"/>
            <a:ext cx="3533200" cy="1630300"/>
            <a:chOff x="6706400" y="624625"/>
            <a:chExt cx="3533200" cy="1630300"/>
          </a:xfrm>
        </p:grpSpPr>
        <p:sp>
          <p:nvSpPr>
            <p:cNvPr id="324" name="Google Shape;324;p35"/>
            <p:cNvSpPr/>
            <p:nvPr/>
          </p:nvSpPr>
          <p:spPr>
            <a:xfrm>
              <a:off x="7118900" y="1155425"/>
              <a:ext cx="167700" cy="10995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7456000" y="1155425"/>
              <a:ext cx="167700" cy="10995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7837000" y="1155425"/>
              <a:ext cx="167700" cy="10995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8599000" y="1155425"/>
              <a:ext cx="167700" cy="10995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5"/>
            <p:cNvSpPr txBox="1"/>
            <p:nvPr/>
          </p:nvSpPr>
          <p:spPr>
            <a:xfrm>
              <a:off x="6706400" y="624625"/>
              <a:ext cx="580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m_1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328" name="Google Shape;328;p35"/>
            <p:cNvCxnSpPr/>
            <p:nvPr/>
          </p:nvCxnSpPr>
          <p:spPr>
            <a:xfrm flipH="1" rot="10800000">
              <a:off x="8114950" y="1689875"/>
              <a:ext cx="342600" cy="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35"/>
            <p:cNvSpPr/>
            <p:nvPr/>
          </p:nvSpPr>
          <p:spPr>
            <a:xfrm>
              <a:off x="9865650" y="1155425"/>
              <a:ext cx="167700" cy="1099500"/>
            </a:xfrm>
            <a:prstGeom prst="rect">
              <a:avLst/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 txBox="1"/>
            <p:nvPr/>
          </p:nvSpPr>
          <p:spPr>
            <a:xfrm>
              <a:off x="9659400" y="624625"/>
              <a:ext cx="580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q</a:t>
              </a: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_t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30" name="Google Shape;330;p35"/>
            <p:cNvSpPr txBox="1"/>
            <p:nvPr/>
          </p:nvSpPr>
          <p:spPr>
            <a:xfrm>
              <a:off x="7249750" y="624625"/>
              <a:ext cx="580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m_2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31" name="Google Shape;331;p35"/>
            <p:cNvSpPr txBox="1"/>
            <p:nvPr/>
          </p:nvSpPr>
          <p:spPr>
            <a:xfrm>
              <a:off x="8454575" y="624625"/>
              <a:ext cx="580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m_u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332" name="Google Shape;332;p35"/>
            <p:cNvCxnSpPr/>
            <p:nvPr/>
          </p:nvCxnSpPr>
          <p:spPr>
            <a:xfrm flipH="1" rot="10800000">
              <a:off x="8900975" y="1702175"/>
              <a:ext cx="342600" cy="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3" name="Google Shape;333;p35"/>
          <p:cNvGrpSpPr/>
          <p:nvPr/>
        </p:nvGrpSpPr>
        <p:grpSpPr>
          <a:xfrm>
            <a:off x="6723400" y="2254325"/>
            <a:ext cx="3226100" cy="366300"/>
            <a:chOff x="6723400" y="2254325"/>
            <a:chExt cx="3226100" cy="366300"/>
          </a:xfrm>
        </p:grpSpPr>
        <p:cxnSp>
          <p:nvCxnSpPr>
            <p:cNvPr id="334" name="Google Shape;334;p35"/>
            <p:cNvCxnSpPr>
              <a:endCxn id="321" idx="2"/>
            </p:cNvCxnSpPr>
            <p:nvPr/>
          </p:nvCxnSpPr>
          <p:spPr>
            <a:xfrm>
              <a:off x="7202700" y="2254325"/>
              <a:ext cx="2746800" cy="600"/>
            </a:xfrm>
            <a:prstGeom prst="curvedConnector4">
              <a:avLst>
                <a:gd fmla="val 7805" name="adj1"/>
                <a:gd fmla="val 1460833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5" name="Google Shape;335;p35"/>
            <p:cNvSpPr txBox="1"/>
            <p:nvPr/>
          </p:nvSpPr>
          <p:spPr>
            <a:xfrm>
              <a:off x="6723400" y="2254925"/>
              <a:ext cx="74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</a:t>
              </a: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_1^t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336" name="Google Shape;336;p35"/>
          <p:cNvGrpSpPr/>
          <p:nvPr/>
        </p:nvGrpSpPr>
        <p:grpSpPr>
          <a:xfrm>
            <a:off x="7394500" y="2254925"/>
            <a:ext cx="2554950" cy="378400"/>
            <a:chOff x="7394500" y="2254925"/>
            <a:chExt cx="2554950" cy="378400"/>
          </a:xfrm>
        </p:grpSpPr>
        <p:cxnSp>
          <p:nvCxnSpPr>
            <p:cNvPr id="337" name="Google Shape;337;p35"/>
            <p:cNvCxnSpPr>
              <a:stCxn id="325" idx="2"/>
              <a:endCxn id="321" idx="2"/>
            </p:cNvCxnSpPr>
            <p:nvPr/>
          </p:nvCxnSpPr>
          <p:spPr>
            <a:xfrm flipH="1" rot="-5400000">
              <a:off x="8744350" y="1050425"/>
              <a:ext cx="600" cy="2409600"/>
            </a:xfrm>
            <a:prstGeom prst="curvedConnector3">
              <a:avLst>
                <a:gd fmla="val 13045416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8" name="Google Shape;338;p35"/>
            <p:cNvSpPr txBox="1"/>
            <p:nvPr/>
          </p:nvSpPr>
          <p:spPr>
            <a:xfrm>
              <a:off x="7394500" y="2267625"/>
              <a:ext cx="74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e_2^t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339" name="Google Shape;339;p35"/>
          <p:cNvGrpSpPr/>
          <p:nvPr/>
        </p:nvGrpSpPr>
        <p:grpSpPr>
          <a:xfrm>
            <a:off x="8385100" y="2254925"/>
            <a:ext cx="1564350" cy="378400"/>
            <a:chOff x="8385100" y="2254925"/>
            <a:chExt cx="1564350" cy="378400"/>
          </a:xfrm>
        </p:grpSpPr>
        <p:cxnSp>
          <p:nvCxnSpPr>
            <p:cNvPr id="340" name="Google Shape;340;p35"/>
            <p:cNvCxnSpPr>
              <a:stCxn id="326" idx="2"/>
              <a:endCxn id="321" idx="2"/>
            </p:cNvCxnSpPr>
            <p:nvPr/>
          </p:nvCxnSpPr>
          <p:spPr>
            <a:xfrm flipH="1" rot="-5400000">
              <a:off x="9315850" y="1621925"/>
              <a:ext cx="600" cy="1266600"/>
            </a:xfrm>
            <a:prstGeom prst="curvedConnector3">
              <a:avLst>
                <a:gd fmla="val 10250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1" name="Google Shape;341;p35"/>
            <p:cNvSpPr txBox="1"/>
            <p:nvPr/>
          </p:nvSpPr>
          <p:spPr>
            <a:xfrm>
              <a:off x="8385100" y="2267625"/>
              <a:ext cx="74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e_u^t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342" name="Google Shape;342;p35"/>
          <p:cNvGrpSpPr/>
          <p:nvPr/>
        </p:nvGrpSpPr>
        <p:grpSpPr>
          <a:xfrm>
            <a:off x="6559825" y="2292200"/>
            <a:ext cx="2721000" cy="1264050"/>
            <a:chOff x="6559825" y="2292200"/>
            <a:chExt cx="2721000" cy="1264050"/>
          </a:xfrm>
        </p:grpSpPr>
        <p:grpSp>
          <p:nvGrpSpPr>
            <p:cNvPr id="343" name="Google Shape;343;p35"/>
            <p:cNvGrpSpPr/>
            <p:nvPr/>
          </p:nvGrpSpPr>
          <p:grpSpPr>
            <a:xfrm>
              <a:off x="6559825" y="2292200"/>
              <a:ext cx="2721000" cy="1216075"/>
              <a:chOff x="6559825" y="2292200"/>
              <a:chExt cx="2721000" cy="1216075"/>
            </a:xfrm>
          </p:grpSpPr>
          <p:sp>
            <p:nvSpPr>
              <p:cNvPr id="344" name="Google Shape;344;p35"/>
              <p:cNvSpPr txBox="1"/>
              <p:nvPr/>
            </p:nvSpPr>
            <p:spPr>
              <a:xfrm>
                <a:off x="6559825" y="2292200"/>
                <a:ext cx="2721000" cy="365700"/>
              </a:xfrm>
              <a:prstGeom prst="rect">
                <a:avLst/>
              </a:prstGeom>
              <a:noFill/>
              <a:ln cap="flat" cmpd="sng" w="19050">
                <a:solidFill>
                  <a:srgbClr val="98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345" name="Google Shape;345;p35"/>
              <p:cNvSpPr/>
              <p:nvPr/>
            </p:nvSpPr>
            <p:spPr>
              <a:xfrm>
                <a:off x="7737475" y="3184275"/>
                <a:ext cx="365700" cy="324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6" name="Google Shape;346;p35"/>
              <p:cNvCxnSpPr>
                <a:stCxn id="344" idx="2"/>
                <a:endCxn id="345" idx="0"/>
              </p:cNvCxnSpPr>
              <p:nvPr/>
            </p:nvCxnSpPr>
            <p:spPr>
              <a:xfrm flipH="1" rot="-5400000">
                <a:off x="7657375" y="2920850"/>
                <a:ext cx="526500" cy="600"/>
              </a:xfrm>
              <a:prstGeom prst="curvedConnector3">
                <a:avLst>
                  <a:gd fmla="val 49988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47" name="Google Shape;347;p35"/>
            <p:cNvSpPr txBox="1"/>
            <p:nvPr/>
          </p:nvSpPr>
          <p:spPr>
            <a:xfrm>
              <a:off x="8046350" y="3190550"/>
              <a:ext cx="936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softmax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348" name="Google Shape;348;p35"/>
          <p:cNvSpPr txBox="1"/>
          <p:nvPr/>
        </p:nvSpPr>
        <p:spPr>
          <a:xfrm>
            <a:off x="6560125" y="3731475"/>
            <a:ext cx="2721000" cy="3657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     0.99       0.01     ...      0.00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49" name="Google Shape;349;p35"/>
          <p:cNvCxnSpPr>
            <a:stCxn id="348" idx="0"/>
            <a:endCxn id="348" idx="0"/>
          </p:cNvCxnSpPr>
          <p:nvPr/>
        </p:nvCxnSpPr>
        <p:spPr>
          <a:xfrm flipH="1" rot="-5400000">
            <a:off x="7920625" y="3731475"/>
            <a:ext cx="600" cy="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6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Tacotron</a:t>
            </a:r>
            <a:endParaRPr/>
          </a:p>
        </p:txBody>
      </p:sp>
      <p:sp>
        <p:nvSpPr>
          <p:cNvPr id="356" name="Google Shape;356;p36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7" name="Google Shape;3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3769" y="854350"/>
            <a:ext cx="4117180" cy="286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" name="Google Shape;358;p36"/>
          <p:cNvGrpSpPr/>
          <p:nvPr/>
        </p:nvGrpSpPr>
        <p:grpSpPr>
          <a:xfrm>
            <a:off x="1431624" y="2413350"/>
            <a:ext cx="5597944" cy="3786962"/>
            <a:chOff x="1126824" y="2413350"/>
            <a:chExt cx="5597944" cy="3786962"/>
          </a:xfrm>
        </p:grpSpPr>
        <p:pic>
          <p:nvPicPr>
            <p:cNvPr id="359" name="Google Shape;35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26824" y="2679163"/>
              <a:ext cx="5597944" cy="3521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" name="Google Shape;360;p36"/>
            <p:cNvSpPr txBox="1"/>
            <p:nvPr/>
          </p:nvSpPr>
          <p:spPr>
            <a:xfrm>
              <a:off x="1126825" y="2413350"/>
              <a:ext cx="2321100" cy="324000"/>
            </a:xfrm>
            <a:prstGeom prst="rect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0.99   0.01  0.00   ….    0.00   0.00</a:t>
              </a:r>
              <a:endParaRPr sz="12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61" name="Google Shape;361;p36"/>
          <p:cNvSpPr txBox="1"/>
          <p:nvPr/>
        </p:nvSpPr>
        <p:spPr>
          <a:xfrm>
            <a:off x="7896050" y="1020600"/>
            <a:ext cx="114600" cy="240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62" name="Google Shape;362;p36"/>
          <p:cNvCxnSpPr>
            <a:stCxn id="360" idx="3"/>
            <a:endCxn id="361" idx="0"/>
          </p:cNvCxnSpPr>
          <p:nvPr/>
        </p:nvCxnSpPr>
        <p:spPr>
          <a:xfrm flipH="1" rot="10800000">
            <a:off x="3752725" y="1020750"/>
            <a:ext cx="4200600" cy="1554600"/>
          </a:xfrm>
          <a:prstGeom prst="curvedConnector4">
            <a:avLst>
              <a:gd fmla="val 49318" name="adj1"/>
              <a:gd fmla="val 11532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63" name="Google Shape;363;p36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824" y="1376913"/>
            <a:ext cx="8878324" cy="49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7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Quick summary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7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Tacotron</a:t>
            </a:r>
            <a:endParaRPr/>
          </a:p>
        </p:txBody>
      </p:sp>
      <p:sp>
        <p:nvSpPr>
          <p:cNvPr id="371" name="Google Shape;371;p37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37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L1-norm between real and predicted spectrograms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L1-norm between real and predicted mel spectrograms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Both in log scale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Teacher forcing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8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Tacotron</a:t>
            </a:r>
            <a:endParaRPr/>
          </a:p>
        </p:txBody>
      </p:sp>
      <p:sp>
        <p:nvSpPr>
          <p:cNvPr id="379" name="Google Shape;379;p38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38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Tacotron</a:t>
            </a:r>
            <a:endParaRPr/>
          </a:p>
        </p:txBody>
      </p:sp>
      <p:sp>
        <p:nvSpPr>
          <p:cNvPr id="386" name="Google Shape;386;p39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Truly</a:t>
            </a: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End-to-end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Concatenate a </a:t>
            </a:r>
            <a:r>
              <a:rPr i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Wavenet </a:t>
            </a: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vocoder to convert mel spectrograms to waveforms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Tacotron2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4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9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compact Tacotron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4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9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wavenet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9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8" name="Google Shape;3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450" y="3302225"/>
            <a:ext cx="6666300" cy="306415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395" name="Google Shape;395;p40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Traditional methods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End-to-end text-to-speech model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Coding time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0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40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Coding time</a:t>
            </a:r>
            <a:endParaRPr/>
          </a:p>
        </p:txBody>
      </p:sp>
      <p:sp>
        <p:nvSpPr>
          <p:cNvPr id="403" name="Google Shape;403;p41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Repositories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14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90"/>
              <a:buFont typeface="Calibri"/>
              <a:buChar char="◆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Pytorch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16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50"/>
              <a:buFont typeface="Calibri"/>
              <a:buChar char="⮚"/>
            </a:pPr>
            <a:r>
              <a:rPr b="1" i="1"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Tacotron (ttaoREtw) (pytorch)</a:t>
            </a:r>
            <a:endParaRPr b="1" i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16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50"/>
              <a:buFont typeface="Calibri"/>
              <a:buChar char="⮚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Tacotron (r9y9) (pytorch)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16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50"/>
              <a:buFont typeface="Calibri"/>
              <a:buChar char="⮚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Tacotron2 (BogiHsu) (pytorch)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16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50"/>
              <a:buFont typeface="Calibri"/>
              <a:buChar char="⮚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Tacotron2 (nvidia) (pytorch)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4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9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Tensorflow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16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50"/>
              <a:buFont typeface="Calibri"/>
              <a:buChar char="⮚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Tacotron (keithito) (tensorflow)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038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88"/>
              <a:buFont typeface="Calibri"/>
              <a:buChar char="⮚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Tacotron2 (Rayhane Mama) (tensorflow)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1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41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Coding time</a:t>
            </a:r>
            <a:endParaRPr/>
          </a:p>
        </p:txBody>
      </p:sp>
      <p:sp>
        <p:nvSpPr>
          <p:cNvPr id="411" name="Google Shape;411;p42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src/module.py</a:t>
            </a:r>
            <a:endParaRPr>
              <a:solidFill>
                <a:srgbClr val="404040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Tacotron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9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⮚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Prenet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⮚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CBHG (K=16)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9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MelDecoder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⮚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Prenet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⮚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3 GRUs (attention RNN x 1, Decoder RNN x 2)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⮚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BahdanauAttn (attention)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90"/>
              <a:buFont typeface="Calibri"/>
              <a:buChar char="◆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Postnet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⮚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CBHG (K=8)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2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42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Coding time</a:t>
            </a:r>
            <a:endParaRPr/>
          </a:p>
        </p:txBody>
      </p:sp>
      <p:sp>
        <p:nvSpPr>
          <p:cNvPr id="419" name="Google Shape;419;p43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Run on Colab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https://colab.research.google.com/drive/1Cr4BC9zNayEHy8fyqH2wG-uhnhEs7jwk</a:t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3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43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Traditional methods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End-to-end text-to-speech model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Coding time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7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27" name="Google Shape;427;p44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hlink"/>
                </a:solidFill>
              </a:rPr>
              <a:t>Introduction to Digital Speech Processing lectured by Prof. Lin-shan Lee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數位語音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處理概論)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Lectures from Prof. Hung-yi Lee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Text-to-speech synthesis slides from Prof. Yamagishi Junichi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Tacotron: Towards End-to-End Speech Synthesis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Wavenet: A Generative Model for Raw Audio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9"/>
              </a:rPr>
              <a:t>Neural Machine Translation by Jointly Learning to Align and Translate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10"/>
              </a:rPr>
              <a:t>Highway Networks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“The sounds of the world’s languages “ Peter Ladefoged and Ian Maddieson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Delattre, P. C., A. M. Liberman and F. S. Cooper (1955) Acoustic Loci and Transitional Cues for Consonants. JASA vol. 27, no. 4. 769-773.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11"/>
              </a:rPr>
              <a:t>LiROSA: a python package for music and audio analysis</a:t>
            </a:r>
            <a:endParaRPr sz="18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12"/>
              </a:rPr>
              <a:t>Google Colab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4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44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Input: text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Output: speech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" name="Google Shape;129;p18"/>
          <p:cNvGrpSpPr/>
          <p:nvPr/>
        </p:nvGrpSpPr>
        <p:grpSpPr>
          <a:xfrm>
            <a:off x="2904575" y="3888000"/>
            <a:ext cx="6772863" cy="1757824"/>
            <a:chOff x="2904575" y="3888000"/>
            <a:chExt cx="6772863" cy="1757824"/>
          </a:xfrm>
        </p:grpSpPr>
        <p:grpSp>
          <p:nvGrpSpPr>
            <p:cNvPr id="130" name="Google Shape;130;p18"/>
            <p:cNvGrpSpPr/>
            <p:nvPr/>
          </p:nvGrpSpPr>
          <p:grpSpPr>
            <a:xfrm>
              <a:off x="2904575" y="4029050"/>
              <a:ext cx="6772863" cy="1616774"/>
              <a:chOff x="2904575" y="4257650"/>
              <a:chExt cx="6772863" cy="1616774"/>
            </a:xfrm>
          </p:grpSpPr>
          <p:pic>
            <p:nvPicPr>
              <p:cNvPr id="131" name="Google Shape;131;p1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87588" y="4257650"/>
                <a:ext cx="1616774" cy="1616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" name="Google Shape;132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904575" y="4711238"/>
                <a:ext cx="861999" cy="8620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" name="Google Shape;133;p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380775" y="4493913"/>
                <a:ext cx="1296663" cy="129666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4" name="Google Shape;134;p18"/>
              <p:cNvSpPr/>
              <p:nvPr/>
            </p:nvSpPr>
            <p:spPr>
              <a:xfrm>
                <a:off x="4332025" y="4935925"/>
                <a:ext cx="552300" cy="3657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FFFFF"/>
              </a:solidFill>
              <a:ln cap="flat" cmpd="sng" w="2857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8"/>
              <p:cNvSpPr/>
              <p:nvPr/>
            </p:nvSpPr>
            <p:spPr>
              <a:xfrm>
                <a:off x="7303825" y="4935925"/>
                <a:ext cx="552300" cy="3657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FFFFF"/>
              </a:solidFill>
              <a:ln cap="flat" cmpd="sng" w="2857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" name="Google Shape;136;p18"/>
            <p:cNvSpPr txBox="1"/>
            <p:nvPr/>
          </p:nvSpPr>
          <p:spPr>
            <a:xfrm>
              <a:off x="3031500" y="3888000"/>
              <a:ext cx="9450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Comic Sans MS"/>
                  <a:ea typeface="Comic Sans MS"/>
                  <a:cs typeface="Comic Sans MS"/>
                  <a:sym typeface="Comic Sans MS"/>
                </a:rPr>
                <a:t>Text</a:t>
              </a:r>
              <a:endParaRPr b="1" sz="18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8507700" y="3888000"/>
              <a:ext cx="10221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Comic Sans MS"/>
                  <a:ea typeface="Comic Sans MS"/>
                  <a:cs typeface="Comic Sans MS"/>
                  <a:sym typeface="Comic Sans MS"/>
                </a:rPr>
                <a:t>Speech</a:t>
              </a:r>
              <a:endParaRPr b="1" sz="18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38" name="Google Shape;138;p18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voice assistant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reading machines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eyes-free applications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9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Traditional methods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End-to-end text-to-speech model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Coding time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  <p:sp>
        <p:nvSpPr>
          <p:cNvPr id="154" name="Google Shape;154;p20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Traditional methods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Formant synthesizer (1970s)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Front-end: phoneme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44"/>
              <a:buFont typeface="Calibri"/>
              <a:buChar char="●"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Back-end: vocal tract model using </a:t>
            </a:r>
            <a:r>
              <a:rPr i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formants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849325" y="4347850"/>
            <a:ext cx="9030900" cy="632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text -&gt; phonemes -&gt; formants &amp; other parameters -&gt; speech</a:t>
            </a:r>
            <a:endParaRPr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" name="Google Shape;163;p21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Traditional methods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Formant synthesizer (1970s)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What are formants?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3731360" y="2474351"/>
            <a:ext cx="5167725" cy="4048522"/>
            <a:chOff x="965674" y="2508450"/>
            <a:chExt cx="3916426" cy="3443206"/>
          </a:xfrm>
        </p:grpSpPr>
        <p:sp>
          <p:nvSpPr>
            <p:cNvPr id="172" name="Google Shape;172;p22"/>
            <p:cNvSpPr txBox="1"/>
            <p:nvPr/>
          </p:nvSpPr>
          <p:spPr>
            <a:xfrm>
              <a:off x="1550301" y="5467456"/>
              <a:ext cx="33318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 u="sng">
                  <a:solidFill>
                    <a:srgbClr val="43434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spectrum of a voiced sound</a:t>
              </a:r>
              <a:endParaRPr b="1" i="1" sz="1800" u="sng">
                <a:solidFill>
                  <a:srgbClr val="434343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grpSp>
          <p:nvGrpSpPr>
            <p:cNvPr id="173" name="Google Shape;173;p22"/>
            <p:cNvGrpSpPr/>
            <p:nvPr/>
          </p:nvGrpSpPr>
          <p:grpSpPr>
            <a:xfrm>
              <a:off x="965674" y="2508450"/>
              <a:ext cx="3493946" cy="3013825"/>
              <a:chOff x="965674" y="2508450"/>
              <a:chExt cx="3493946" cy="3013825"/>
            </a:xfrm>
          </p:grpSpPr>
          <p:pic>
            <p:nvPicPr>
              <p:cNvPr id="174" name="Google Shape;174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5674" y="2508450"/>
                <a:ext cx="3482249" cy="3013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" name="Google Shape;175;p22"/>
              <p:cNvSpPr txBox="1"/>
              <p:nvPr/>
            </p:nvSpPr>
            <p:spPr>
              <a:xfrm>
                <a:off x="2031721" y="3106896"/>
                <a:ext cx="446700" cy="4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43434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F1</a:t>
                </a:r>
                <a:endParaRPr sz="1800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" name="Google Shape;176;p22"/>
              <p:cNvSpPr txBox="1"/>
              <p:nvPr/>
            </p:nvSpPr>
            <p:spPr>
              <a:xfrm>
                <a:off x="3054197" y="3461482"/>
                <a:ext cx="446700" cy="4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43434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F2</a:t>
                </a:r>
                <a:endParaRPr sz="1800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7" name="Google Shape;177;p22"/>
              <p:cNvSpPr txBox="1"/>
              <p:nvPr/>
            </p:nvSpPr>
            <p:spPr>
              <a:xfrm>
                <a:off x="4012921" y="3960514"/>
                <a:ext cx="446700" cy="4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43434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F3</a:t>
                </a:r>
                <a:endParaRPr sz="1800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78" name="Google Shape;178;p22"/>
          <p:cNvSpPr/>
          <p:nvPr/>
        </p:nvSpPr>
        <p:spPr>
          <a:xfrm>
            <a:off x="4955975" y="3563475"/>
            <a:ext cx="201600" cy="21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6390325" y="3989300"/>
            <a:ext cx="201600" cy="21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7537825" y="4518200"/>
            <a:ext cx="201600" cy="21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Traditional methods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Formant synthesizer (1970s)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Vowels &amp; formants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850" y="2103941"/>
            <a:ext cx="7880626" cy="426943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7527650" y="2090500"/>
            <a:ext cx="42501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“The sounds of the world’s languages “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Peter Ladefoged and Ian Maddieson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1" name="Google Shape;191;p23"/>
          <p:cNvSpPr txBox="1"/>
          <p:nvPr>
            <p:ph idx="10" type="dt"/>
          </p:nvPr>
        </p:nvSpPr>
        <p:spPr>
          <a:xfrm>
            <a:off x="10033348" y="6373368"/>
            <a:ext cx="11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2019/8/15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