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4" r:id="rId1"/>
  </p:sldMasterIdLst>
  <p:notesMasterIdLst>
    <p:notesMasterId r:id="rId18"/>
  </p:notesMasterIdLst>
  <p:sldIdLst>
    <p:sldId id="256" r:id="rId2"/>
    <p:sldId id="257" r:id="rId3"/>
    <p:sldId id="258" r:id="rId4"/>
    <p:sldId id="262" r:id="rId5"/>
    <p:sldId id="263" r:id="rId6"/>
    <p:sldId id="264" r:id="rId7"/>
    <p:sldId id="265" r:id="rId8"/>
    <p:sldId id="266" r:id="rId9"/>
    <p:sldId id="267" r:id="rId10"/>
    <p:sldId id="268" r:id="rId11"/>
    <p:sldId id="270" r:id="rId12"/>
    <p:sldId id="272" r:id="rId13"/>
    <p:sldId id="269" r:id="rId14"/>
    <p:sldId id="259" r:id="rId15"/>
    <p:sldId id="260"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A9"/>
    <a:srgbClr val="DBD0FF"/>
    <a:srgbClr val="CBFF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p:restoredTop sz="94694"/>
  </p:normalViewPr>
  <p:slideViewPr>
    <p:cSldViewPr snapToGrid="0">
      <p:cViewPr varScale="1">
        <p:scale>
          <a:sx n="121" d="100"/>
          <a:sy n="121" d="100"/>
        </p:scale>
        <p:origin x="9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3382D7-F9F6-4910-88B8-813793F6338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C1AD1E6-B5D2-4443-AD40-D1A5C5B63375}">
      <dgm:prSet/>
      <dgm:spPr/>
      <dgm:t>
        <a:bodyPr/>
        <a:lstStyle/>
        <a:p>
          <a:pPr>
            <a:lnSpc>
              <a:spcPct val="100000"/>
            </a:lnSpc>
          </a:pPr>
          <a:r>
            <a:rPr lang="en-US"/>
            <a:t>Skills and Experience:</a:t>
          </a:r>
        </a:p>
      </dgm:t>
    </dgm:pt>
    <dgm:pt modelId="{9B16CEC0-CB8A-4FDA-B173-28DE7FAE0E19}" type="parTrans" cxnId="{DEC79446-6E91-4800-843F-A74E48210263}">
      <dgm:prSet/>
      <dgm:spPr/>
      <dgm:t>
        <a:bodyPr/>
        <a:lstStyle/>
        <a:p>
          <a:endParaRPr lang="en-US"/>
        </a:p>
      </dgm:t>
    </dgm:pt>
    <dgm:pt modelId="{9575E4D2-CBC8-4BEA-8BDB-CE8DADAA73B9}" type="sibTrans" cxnId="{DEC79446-6E91-4800-843F-A74E48210263}">
      <dgm:prSet/>
      <dgm:spPr/>
      <dgm:t>
        <a:bodyPr/>
        <a:lstStyle/>
        <a:p>
          <a:endParaRPr lang="en-US"/>
        </a:p>
      </dgm:t>
    </dgm:pt>
    <dgm:pt modelId="{EF01961A-6EA0-41A2-ABF6-DD1754EC6D14}">
      <dgm:prSet/>
      <dgm:spPr/>
      <dgm:t>
        <a:bodyPr/>
        <a:lstStyle/>
        <a:p>
          <a:pPr>
            <a:lnSpc>
              <a:spcPct val="100000"/>
            </a:lnSpc>
          </a:pPr>
          <a:r>
            <a:rPr lang="en-US" dirty="0"/>
            <a:t>Project: Stress Analysis of two stroke engine using Autodesk Inventor </a:t>
          </a:r>
        </a:p>
      </dgm:t>
    </dgm:pt>
    <dgm:pt modelId="{83CF30CC-E8B5-477E-B013-AA6F310C8A75}" type="parTrans" cxnId="{52DCF205-FE4D-4EA2-ACC3-FE14DD6A38F5}">
      <dgm:prSet/>
      <dgm:spPr/>
      <dgm:t>
        <a:bodyPr/>
        <a:lstStyle/>
        <a:p>
          <a:endParaRPr lang="en-US"/>
        </a:p>
      </dgm:t>
    </dgm:pt>
    <dgm:pt modelId="{1CA34E64-25F9-47A2-8611-8048135515B6}" type="sibTrans" cxnId="{52DCF205-FE4D-4EA2-ACC3-FE14DD6A38F5}">
      <dgm:prSet/>
      <dgm:spPr/>
      <dgm:t>
        <a:bodyPr/>
        <a:lstStyle/>
        <a:p>
          <a:endParaRPr lang="en-US"/>
        </a:p>
      </dgm:t>
    </dgm:pt>
    <dgm:pt modelId="{51400659-932F-442B-95F8-E77B1473488B}">
      <dgm:prSet/>
      <dgm:spPr/>
      <dgm:t>
        <a:bodyPr/>
        <a:lstStyle/>
        <a:p>
          <a:pPr>
            <a:lnSpc>
              <a:spcPct val="100000"/>
            </a:lnSpc>
          </a:pPr>
          <a:r>
            <a:rPr lang="en-US" dirty="0"/>
            <a:t>Project: Modification of tabletop material (3D) extrusion printer</a:t>
          </a:r>
        </a:p>
      </dgm:t>
    </dgm:pt>
    <dgm:pt modelId="{7992F086-4E32-4821-9A07-9E996B148EAD}" type="parTrans" cxnId="{00EBC7BE-7768-4F9C-8C47-88D0630F7D20}">
      <dgm:prSet/>
      <dgm:spPr/>
      <dgm:t>
        <a:bodyPr/>
        <a:lstStyle/>
        <a:p>
          <a:endParaRPr lang="en-US"/>
        </a:p>
      </dgm:t>
    </dgm:pt>
    <dgm:pt modelId="{E00A1C5D-FF7E-4F8F-9416-2994CA721C94}" type="sibTrans" cxnId="{00EBC7BE-7768-4F9C-8C47-88D0630F7D20}">
      <dgm:prSet/>
      <dgm:spPr/>
      <dgm:t>
        <a:bodyPr/>
        <a:lstStyle/>
        <a:p>
          <a:endParaRPr lang="en-US"/>
        </a:p>
      </dgm:t>
    </dgm:pt>
    <dgm:pt modelId="{70A0C032-274C-4826-833D-F29A38D0CE25}">
      <dgm:prSet/>
      <dgm:spPr/>
      <dgm:t>
        <a:bodyPr/>
        <a:lstStyle/>
        <a:p>
          <a:pPr>
            <a:lnSpc>
              <a:spcPct val="100000"/>
            </a:lnSpc>
          </a:pPr>
          <a:r>
            <a:rPr lang="en-US"/>
            <a:t>Project: design and optimization of PET bootle injection moulds using SolidWorks Cam software</a:t>
          </a:r>
        </a:p>
      </dgm:t>
    </dgm:pt>
    <dgm:pt modelId="{7426144D-8A07-4DEE-9108-EBED4B6D8C1C}" type="parTrans" cxnId="{EBD611D8-5A4A-437B-A19B-C5B5D209E05E}">
      <dgm:prSet/>
      <dgm:spPr/>
      <dgm:t>
        <a:bodyPr/>
        <a:lstStyle/>
        <a:p>
          <a:endParaRPr lang="en-US"/>
        </a:p>
      </dgm:t>
    </dgm:pt>
    <dgm:pt modelId="{A7A2FCEB-9B2F-42A5-9CB5-24D11C5FCB19}" type="sibTrans" cxnId="{EBD611D8-5A4A-437B-A19B-C5B5D209E05E}">
      <dgm:prSet/>
      <dgm:spPr/>
      <dgm:t>
        <a:bodyPr/>
        <a:lstStyle/>
        <a:p>
          <a:endParaRPr lang="en-US"/>
        </a:p>
      </dgm:t>
    </dgm:pt>
    <dgm:pt modelId="{768F0266-DA92-4B13-B174-1C601426D2EF}">
      <dgm:prSet/>
      <dgm:spPr/>
      <dgm:t>
        <a:bodyPr/>
        <a:lstStyle/>
        <a:p>
          <a:pPr>
            <a:lnSpc>
              <a:spcPct val="100000"/>
            </a:lnSpc>
          </a:pPr>
          <a:r>
            <a:rPr lang="en-US" dirty="0"/>
            <a:t>Publication:</a:t>
          </a:r>
          <a:r>
            <a:rPr lang="en-GB" dirty="0"/>
            <a:t>Mechanical and Tribological Performance of </a:t>
          </a:r>
          <a:r>
            <a:rPr lang="en-GB" dirty="0" err="1"/>
            <a:t>Polyetheretherketone</a:t>
          </a:r>
          <a:r>
            <a:rPr lang="en-GB" dirty="0"/>
            <a:t> Composites using Tabletop 3D Printer</a:t>
          </a:r>
          <a:endParaRPr lang="en-US" dirty="0"/>
        </a:p>
      </dgm:t>
    </dgm:pt>
    <dgm:pt modelId="{74E20E20-F21C-4D0D-84B6-A95496ED387E}" type="parTrans" cxnId="{3FC82A13-868A-4506-8104-BEF486FEAA90}">
      <dgm:prSet/>
      <dgm:spPr/>
      <dgm:t>
        <a:bodyPr/>
        <a:lstStyle/>
        <a:p>
          <a:endParaRPr lang="en-US"/>
        </a:p>
      </dgm:t>
    </dgm:pt>
    <dgm:pt modelId="{E2AD2AF2-6D2B-4BBB-81AB-8F555095E030}" type="sibTrans" cxnId="{3FC82A13-868A-4506-8104-BEF486FEAA90}">
      <dgm:prSet/>
      <dgm:spPr/>
      <dgm:t>
        <a:bodyPr/>
        <a:lstStyle/>
        <a:p>
          <a:endParaRPr lang="en-US"/>
        </a:p>
      </dgm:t>
    </dgm:pt>
    <dgm:pt modelId="{CBD49143-37AD-4D99-8A2D-F628D4C2A2B3}">
      <dgm:prSet/>
      <dgm:spPr/>
      <dgm:t>
        <a:bodyPr/>
        <a:lstStyle/>
        <a:p>
          <a:pPr>
            <a:lnSpc>
              <a:spcPct val="100000"/>
            </a:lnSpc>
          </a:pPr>
          <a:r>
            <a:rPr lang="en-US" dirty="0"/>
            <a:t>Publication: </a:t>
          </a:r>
          <a:r>
            <a:rPr lang="en-GB" dirty="0"/>
            <a:t>Experimental Analysis of Crystallinity and Mechanical Properties for Fused Filament Printed </a:t>
          </a:r>
          <a:r>
            <a:rPr lang="en-GB" dirty="0" err="1"/>
            <a:t>Polyetherketone</a:t>
          </a:r>
          <a:r>
            <a:rPr lang="en-GB" dirty="0"/>
            <a:t> Composites. </a:t>
          </a:r>
          <a:endParaRPr lang="en-US" dirty="0"/>
        </a:p>
      </dgm:t>
    </dgm:pt>
    <dgm:pt modelId="{2EBEB2B5-761B-4419-8143-3B6DB71E7FE1}" type="parTrans" cxnId="{7322EFCB-CE68-4432-8933-5BB8486A7838}">
      <dgm:prSet/>
      <dgm:spPr/>
      <dgm:t>
        <a:bodyPr/>
        <a:lstStyle/>
        <a:p>
          <a:endParaRPr lang="en-US"/>
        </a:p>
      </dgm:t>
    </dgm:pt>
    <dgm:pt modelId="{C4691EE4-46CE-4A14-9F77-C1E3C61FC86E}" type="sibTrans" cxnId="{7322EFCB-CE68-4432-8933-5BB8486A7838}">
      <dgm:prSet/>
      <dgm:spPr/>
      <dgm:t>
        <a:bodyPr/>
        <a:lstStyle/>
        <a:p>
          <a:endParaRPr lang="en-US"/>
        </a:p>
      </dgm:t>
    </dgm:pt>
    <dgm:pt modelId="{10F56DB6-7CEC-44F5-93D8-95DFBC03EF8D}">
      <dgm:prSet/>
      <dgm:spPr/>
      <dgm:t>
        <a:bodyPr/>
        <a:lstStyle/>
        <a:p>
          <a:pPr>
            <a:lnSpc>
              <a:spcPct val="100000"/>
            </a:lnSpc>
          </a:pPr>
          <a:r>
            <a:rPr lang="en-US" dirty="0"/>
            <a:t>Publication: </a:t>
          </a:r>
          <a:r>
            <a:rPr lang="en-GB" dirty="0"/>
            <a:t>Solid Additives and their Lubrication Effects on </a:t>
          </a:r>
          <a:r>
            <a:rPr lang="en-GB" dirty="0" err="1"/>
            <a:t>Polyetheretherketone</a:t>
          </a:r>
          <a:r>
            <a:rPr lang="en-GB" dirty="0"/>
            <a:t> Polymers – A Review. </a:t>
          </a:r>
          <a:endParaRPr lang="en-US" dirty="0"/>
        </a:p>
      </dgm:t>
    </dgm:pt>
    <dgm:pt modelId="{4FFFFCBE-6675-46B6-8B6C-8FC1B4F447EB}" type="parTrans" cxnId="{1CAE6F1E-B7E2-4278-B1F0-49D52A7735F8}">
      <dgm:prSet/>
      <dgm:spPr/>
      <dgm:t>
        <a:bodyPr/>
        <a:lstStyle/>
        <a:p>
          <a:endParaRPr lang="en-US"/>
        </a:p>
      </dgm:t>
    </dgm:pt>
    <dgm:pt modelId="{BF63816A-7857-4BC5-9F97-CEABF1EC37AD}" type="sibTrans" cxnId="{1CAE6F1E-B7E2-4278-B1F0-49D52A7735F8}">
      <dgm:prSet/>
      <dgm:spPr/>
      <dgm:t>
        <a:bodyPr/>
        <a:lstStyle/>
        <a:p>
          <a:endParaRPr lang="en-US"/>
        </a:p>
      </dgm:t>
    </dgm:pt>
    <dgm:pt modelId="{18E44143-1746-4AE1-9AFE-C92832AD08D4}" type="pres">
      <dgm:prSet presAssocID="{1A3382D7-F9F6-4910-88B8-813793F63387}" presName="root" presStyleCnt="0">
        <dgm:presLayoutVars>
          <dgm:dir/>
          <dgm:resizeHandles val="exact"/>
        </dgm:presLayoutVars>
      </dgm:prSet>
      <dgm:spPr/>
    </dgm:pt>
    <dgm:pt modelId="{C4EA4E0E-50FD-43CF-B098-DABDB065F58D}" type="pres">
      <dgm:prSet presAssocID="{8C1AD1E6-B5D2-4443-AD40-D1A5C5B63375}" presName="compNode" presStyleCnt="0"/>
      <dgm:spPr/>
    </dgm:pt>
    <dgm:pt modelId="{9F8CCBD7-303C-4F50-BA28-D123C03AA0DC}" type="pres">
      <dgm:prSet presAssocID="{8C1AD1E6-B5D2-4443-AD40-D1A5C5B63375}" presName="bgRect" presStyleLbl="bgShp" presStyleIdx="0" presStyleCnt="7"/>
      <dgm:spPr/>
    </dgm:pt>
    <dgm:pt modelId="{1D1D790C-F624-4F40-ACE2-B371EC3B2750}" type="pres">
      <dgm:prSet presAssocID="{8C1AD1E6-B5D2-4443-AD40-D1A5C5B6337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iefcase"/>
        </a:ext>
      </dgm:extLst>
    </dgm:pt>
    <dgm:pt modelId="{97D1D6C7-B11C-457E-9C86-D335F145A0CC}" type="pres">
      <dgm:prSet presAssocID="{8C1AD1E6-B5D2-4443-AD40-D1A5C5B63375}" presName="spaceRect" presStyleCnt="0"/>
      <dgm:spPr/>
    </dgm:pt>
    <dgm:pt modelId="{6562A658-A667-402B-AC6F-2E7027213E78}" type="pres">
      <dgm:prSet presAssocID="{8C1AD1E6-B5D2-4443-AD40-D1A5C5B63375}" presName="parTx" presStyleLbl="revTx" presStyleIdx="0" presStyleCnt="7">
        <dgm:presLayoutVars>
          <dgm:chMax val="0"/>
          <dgm:chPref val="0"/>
        </dgm:presLayoutVars>
      </dgm:prSet>
      <dgm:spPr/>
    </dgm:pt>
    <dgm:pt modelId="{261CC6C7-AEEB-4C83-8AAF-BF748BD61E95}" type="pres">
      <dgm:prSet presAssocID="{9575E4D2-CBC8-4BEA-8BDB-CE8DADAA73B9}" presName="sibTrans" presStyleCnt="0"/>
      <dgm:spPr/>
    </dgm:pt>
    <dgm:pt modelId="{75B96566-7C51-4354-A299-86F500515F3D}" type="pres">
      <dgm:prSet presAssocID="{EF01961A-6EA0-41A2-ABF6-DD1754EC6D14}" presName="compNode" presStyleCnt="0"/>
      <dgm:spPr/>
    </dgm:pt>
    <dgm:pt modelId="{F7A6832E-ADF8-4AE3-83C0-A74030488F8B}" type="pres">
      <dgm:prSet presAssocID="{EF01961A-6EA0-41A2-ABF6-DD1754EC6D14}" presName="bgRect" presStyleLbl="bgShp" presStyleIdx="1" presStyleCnt="7"/>
      <dgm:spPr/>
    </dgm:pt>
    <dgm:pt modelId="{4AAECC94-4A76-4162-8CB8-656A82A63A34}" type="pres">
      <dgm:prSet presAssocID="{EF01961A-6EA0-41A2-ABF6-DD1754EC6D1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F290A012-D2F4-4E32-8815-F78A3B0D5C37}" type="pres">
      <dgm:prSet presAssocID="{EF01961A-6EA0-41A2-ABF6-DD1754EC6D14}" presName="spaceRect" presStyleCnt="0"/>
      <dgm:spPr/>
    </dgm:pt>
    <dgm:pt modelId="{13F3993D-485C-405D-AFCC-C15FE5724420}" type="pres">
      <dgm:prSet presAssocID="{EF01961A-6EA0-41A2-ABF6-DD1754EC6D14}" presName="parTx" presStyleLbl="revTx" presStyleIdx="1" presStyleCnt="7">
        <dgm:presLayoutVars>
          <dgm:chMax val="0"/>
          <dgm:chPref val="0"/>
        </dgm:presLayoutVars>
      </dgm:prSet>
      <dgm:spPr/>
    </dgm:pt>
    <dgm:pt modelId="{41DB4551-08E9-4BEA-B96D-6FB65E612C8D}" type="pres">
      <dgm:prSet presAssocID="{1CA34E64-25F9-47A2-8611-8048135515B6}" presName="sibTrans" presStyleCnt="0"/>
      <dgm:spPr/>
    </dgm:pt>
    <dgm:pt modelId="{DD7EC9A4-C996-47F7-A8B7-9DC7489C2BE3}" type="pres">
      <dgm:prSet presAssocID="{51400659-932F-442B-95F8-E77B1473488B}" presName="compNode" presStyleCnt="0"/>
      <dgm:spPr/>
    </dgm:pt>
    <dgm:pt modelId="{350C7639-77FA-42C7-8E5E-B6D59EFAA721}" type="pres">
      <dgm:prSet presAssocID="{51400659-932F-442B-95F8-E77B1473488B}" presName="bgRect" presStyleLbl="bgShp" presStyleIdx="2" presStyleCnt="7"/>
      <dgm:spPr/>
    </dgm:pt>
    <dgm:pt modelId="{547DE35D-716F-40E9-A743-4B8FEB4BE98D}" type="pres">
      <dgm:prSet presAssocID="{51400659-932F-442B-95F8-E77B1473488B}"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x"/>
        </a:ext>
      </dgm:extLst>
    </dgm:pt>
    <dgm:pt modelId="{E31BC22C-3C94-40CF-872B-6FA142C172D4}" type="pres">
      <dgm:prSet presAssocID="{51400659-932F-442B-95F8-E77B1473488B}" presName="spaceRect" presStyleCnt="0"/>
      <dgm:spPr/>
    </dgm:pt>
    <dgm:pt modelId="{20F0D11E-519C-40DE-A6BB-84D50FC65FCF}" type="pres">
      <dgm:prSet presAssocID="{51400659-932F-442B-95F8-E77B1473488B}" presName="parTx" presStyleLbl="revTx" presStyleIdx="2" presStyleCnt="7">
        <dgm:presLayoutVars>
          <dgm:chMax val="0"/>
          <dgm:chPref val="0"/>
        </dgm:presLayoutVars>
      </dgm:prSet>
      <dgm:spPr/>
    </dgm:pt>
    <dgm:pt modelId="{8A3BC8E7-9F20-4BEB-8E30-D206114986F3}" type="pres">
      <dgm:prSet presAssocID="{E00A1C5D-FF7E-4F8F-9416-2994CA721C94}" presName="sibTrans" presStyleCnt="0"/>
      <dgm:spPr/>
    </dgm:pt>
    <dgm:pt modelId="{FF45D969-8D82-4355-BD41-585B43C8638D}" type="pres">
      <dgm:prSet presAssocID="{70A0C032-274C-4826-833D-F29A38D0CE25}" presName="compNode" presStyleCnt="0"/>
      <dgm:spPr/>
    </dgm:pt>
    <dgm:pt modelId="{E2585B0B-3768-40B5-B06E-8E189C0CDD7F}" type="pres">
      <dgm:prSet presAssocID="{70A0C032-274C-4826-833D-F29A38D0CE25}" presName="bgRect" presStyleLbl="bgShp" presStyleIdx="3" presStyleCnt="7"/>
      <dgm:spPr/>
    </dgm:pt>
    <dgm:pt modelId="{696BB775-860D-4BE3-B227-37EFEBEA8450}" type="pres">
      <dgm:prSet presAssocID="{70A0C032-274C-4826-833D-F29A38D0CE25}"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at"/>
        </a:ext>
      </dgm:extLst>
    </dgm:pt>
    <dgm:pt modelId="{F5FAEF2D-BDE3-4F97-8FAB-F8E9E0E84F43}" type="pres">
      <dgm:prSet presAssocID="{70A0C032-274C-4826-833D-F29A38D0CE25}" presName="spaceRect" presStyleCnt="0"/>
      <dgm:spPr/>
    </dgm:pt>
    <dgm:pt modelId="{42C06B14-6B51-4700-AB58-843D6AEF3370}" type="pres">
      <dgm:prSet presAssocID="{70A0C032-274C-4826-833D-F29A38D0CE25}" presName="parTx" presStyleLbl="revTx" presStyleIdx="3" presStyleCnt="7">
        <dgm:presLayoutVars>
          <dgm:chMax val="0"/>
          <dgm:chPref val="0"/>
        </dgm:presLayoutVars>
      </dgm:prSet>
      <dgm:spPr/>
    </dgm:pt>
    <dgm:pt modelId="{ABD9BFED-EF93-4918-8A17-AF16FBF16F48}" type="pres">
      <dgm:prSet presAssocID="{A7A2FCEB-9B2F-42A5-9CB5-24D11C5FCB19}" presName="sibTrans" presStyleCnt="0"/>
      <dgm:spPr/>
    </dgm:pt>
    <dgm:pt modelId="{0D5D36D3-94D0-4930-B2D4-A6E023DF7CCA}" type="pres">
      <dgm:prSet presAssocID="{768F0266-DA92-4B13-B174-1C601426D2EF}" presName="compNode" presStyleCnt="0"/>
      <dgm:spPr/>
    </dgm:pt>
    <dgm:pt modelId="{E93099EA-774C-43F7-A78F-ECC8DCC043A6}" type="pres">
      <dgm:prSet presAssocID="{768F0266-DA92-4B13-B174-1C601426D2EF}" presName="bgRect" presStyleLbl="bgShp" presStyleIdx="4" presStyleCnt="7"/>
      <dgm:spPr/>
    </dgm:pt>
    <dgm:pt modelId="{4EADEABE-697C-4DE8-8E5D-A05255CC80DB}" type="pres">
      <dgm:prSet presAssocID="{768F0266-DA92-4B13-B174-1C601426D2E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inter"/>
        </a:ext>
      </dgm:extLst>
    </dgm:pt>
    <dgm:pt modelId="{7D6C6E35-2695-4A78-B3A8-A6F3AAFB6C8D}" type="pres">
      <dgm:prSet presAssocID="{768F0266-DA92-4B13-B174-1C601426D2EF}" presName="spaceRect" presStyleCnt="0"/>
      <dgm:spPr/>
    </dgm:pt>
    <dgm:pt modelId="{67A90050-A1E0-4FAA-B038-1179DD455096}" type="pres">
      <dgm:prSet presAssocID="{768F0266-DA92-4B13-B174-1C601426D2EF}" presName="parTx" presStyleLbl="revTx" presStyleIdx="4" presStyleCnt="7">
        <dgm:presLayoutVars>
          <dgm:chMax val="0"/>
          <dgm:chPref val="0"/>
        </dgm:presLayoutVars>
      </dgm:prSet>
      <dgm:spPr/>
    </dgm:pt>
    <dgm:pt modelId="{42588354-D11B-4D15-AE49-D00E4B4EBC3D}" type="pres">
      <dgm:prSet presAssocID="{E2AD2AF2-6D2B-4BBB-81AB-8F555095E030}" presName="sibTrans" presStyleCnt="0"/>
      <dgm:spPr/>
    </dgm:pt>
    <dgm:pt modelId="{A085E6B5-656E-4763-B220-BE87759A8B92}" type="pres">
      <dgm:prSet presAssocID="{CBD49143-37AD-4D99-8A2D-F628D4C2A2B3}" presName="compNode" presStyleCnt="0"/>
      <dgm:spPr/>
    </dgm:pt>
    <dgm:pt modelId="{3181334B-3A49-4DED-86C5-7D5FEAFCA2EF}" type="pres">
      <dgm:prSet presAssocID="{CBD49143-37AD-4D99-8A2D-F628D4C2A2B3}" presName="bgRect" presStyleLbl="bgShp" presStyleIdx="5" presStyleCnt="7"/>
      <dgm:spPr/>
    </dgm:pt>
    <dgm:pt modelId="{32771C64-E48E-4613-AD17-D1166FFD058F}" type="pres">
      <dgm:prSet presAssocID="{CBD49143-37AD-4D99-8A2D-F628D4C2A2B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est tubes"/>
        </a:ext>
      </dgm:extLst>
    </dgm:pt>
    <dgm:pt modelId="{F813E5CD-9519-4326-BDC9-0447239C8BDC}" type="pres">
      <dgm:prSet presAssocID="{CBD49143-37AD-4D99-8A2D-F628D4C2A2B3}" presName="spaceRect" presStyleCnt="0"/>
      <dgm:spPr/>
    </dgm:pt>
    <dgm:pt modelId="{0C4A6CB0-9471-4E19-8ABE-9A6084A58431}" type="pres">
      <dgm:prSet presAssocID="{CBD49143-37AD-4D99-8A2D-F628D4C2A2B3}" presName="parTx" presStyleLbl="revTx" presStyleIdx="5" presStyleCnt="7">
        <dgm:presLayoutVars>
          <dgm:chMax val="0"/>
          <dgm:chPref val="0"/>
        </dgm:presLayoutVars>
      </dgm:prSet>
      <dgm:spPr/>
    </dgm:pt>
    <dgm:pt modelId="{8FA8182C-CB35-4ED1-848A-18EF571E999B}" type="pres">
      <dgm:prSet presAssocID="{C4691EE4-46CE-4A14-9F77-C1E3C61FC86E}" presName="sibTrans" presStyleCnt="0"/>
      <dgm:spPr/>
    </dgm:pt>
    <dgm:pt modelId="{5BD4ACA2-CCFD-4EBB-B3FB-4BDD9100A859}" type="pres">
      <dgm:prSet presAssocID="{10F56DB6-7CEC-44F5-93D8-95DFBC03EF8D}" presName="compNode" presStyleCnt="0"/>
      <dgm:spPr/>
    </dgm:pt>
    <dgm:pt modelId="{37174AB5-1468-4E2E-9F54-7EB0EAF9365C}" type="pres">
      <dgm:prSet presAssocID="{10F56DB6-7CEC-44F5-93D8-95DFBC03EF8D}" presName="bgRect" presStyleLbl="bgShp" presStyleIdx="6" presStyleCnt="7"/>
      <dgm:spPr/>
    </dgm:pt>
    <dgm:pt modelId="{C0E942C4-8F12-4420-A4B9-852A8D9DC2A3}" type="pres">
      <dgm:prSet presAssocID="{10F56DB6-7CEC-44F5-93D8-95DFBC03EF8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Flask"/>
        </a:ext>
      </dgm:extLst>
    </dgm:pt>
    <dgm:pt modelId="{8E3F68C0-76A8-46F9-A8F4-0ADD9D8B3107}" type="pres">
      <dgm:prSet presAssocID="{10F56DB6-7CEC-44F5-93D8-95DFBC03EF8D}" presName="spaceRect" presStyleCnt="0"/>
      <dgm:spPr/>
    </dgm:pt>
    <dgm:pt modelId="{9C2791A0-D955-43F9-B975-85D1F5A375B8}" type="pres">
      <dgm:prSet presAssocID="{10F56DB6-7CEC-44F5-93D8-95DFBC03EF8D}" presName="parTx" presStyleLbl="revTx" presStyleIdx="6" presStyleCnt="7">
        <dgm:presLayoutVars>
          <dgm:chMax val="0"/>
          <dgm:chPref val="0"/>
        </dgm:presLayoutVars>
      </dgm:prSet>
      <dgm:spPr/>
    </dgm:pt>
  </dgm:ptLst>
  <dgm:cxnLst>
    <dgm:cxn modelId="{52DCF205-FE4D-4EA2-ACC3-FE14DD6A38F5}" srcId="{1A3382D7-F9F6-4910-88B8-813793F63387}" destId="{EF01961A-6EA0-41A2-ABF6-DD1754EC6D14}" srcOrd="1" destOrd="0" parTransId="{83CF30CC-E8B5-477E-B013-AA6F310C8A75}" sibTransId="{1CA34E64-25F9-47A2-8611-8048135515B6}"/>
    <dgm:cxn modelId="{7F6C700B-C7F4-4204-BC1D-4E0A76B74301}" type="presOf" srcId="{10F56DB6-7CEC-44F5-93D8-95DFBC03EF8D}" destId="{9C2791A0-D955-43F9-B975-85D1F5A375B8}" srcOrd="0" destOrd="0" presId="urn:microsoft.com/office/officeart/2018/2/layout/IconVerticalSolidList"/>
    <dgm:cxn modelId="{3FC82A13-868A-4506-8104-BEF486FEAA90}" srcId="{1A3382D7-F9F6-4910-88B8-813793F63387}" destId="{768F0266-DA92-4B13-B174-1C601426D2EF}" srcOrd="4" destOrd="0" parTransId="{74E20E20-F21C-4D0D-84B6-A95496ED387E}" sibTransId="{E2AD2AF2-6D2B-4BBB-81AB-8F555095E030}"/>
    <dgm:cxn modelId="{1CAE6F1E-B7E2-4278-B1F0-49D52A7735F8}" srcId="{1A3382D7-F9F6-4910-88B8-813793F63387}" destId="{10F56DB6-7CEC-44F5-93D8-95DFBC03EF8D}" srcOrd="6" destOrd="0" parTransId="{4FFFFCBE-6675-46B6-8B6C-8FC1B4F447EB}" sibTransId="{BF63816A-7857-4BC5-9F97-CEABF1EC37AD}"/>
    <dgm:cxn modelId="{9B03492D-46FC-4310-B12A-98067415465E}" type="presOf" srcId="{CBD49143-37AD-4D99-8A2D-F628D4C2A2B3}" destId="{0C4A6CB0-9471-4E19-8ABE-9A6084A58431}" srcOrd="0" destOrd="0" presId="urn:microsoft.com/office/officeart/2018/2/layout/IconVerticalSolidList"/>
    <dgm:cxn modelId="{69644D37-02A3-4473-AEF7-4E944F4AE08F}" type="presOf" srcId="{8C1AD1E6-B5D2-4443-AD40-D1A5C5B63375}" destId="{6562A658-A667-402B-AC6F-2E7027213E78}" srcOrd="0" destOrd="0" presId="urn:microsoft.com/office/officeart/2018/2/layout/IconVerticalSolidList"/>
    <dgm:cxn modelId="{BF2B5F3D-FE6E-4E8B-9C32-AFBC86AFB3D2}" type="presOf" srcId="{51400659-932F-442B-95F8-E77B1473488B}" destId="{20F0D11E-519C-40DE-A6BB-84D50FC65FCF}" srcOrd="0" destOrd="0" presId="urn:microsoft.com/office/officeart/2018/2/layout/IconVerticalSolidList"/>
    <dgm:cxn modelId="{DEC79446-6E91-4800-843F-A74E48210263}" srcId="{1A3382D7-F9F6-4910-88B8-813793F63387}" destId="{8C1AD1E6-B5D2-4443-AD40-D1A5C5B63375}" srcOrd="0" destOrd="0" parTransId="{9B16CEC0-CB8A-4FDA-B173-28DE7FAE0E19}" sibTransId="{9575E4D2-CBC8-4BEA-8BDB-CE8DADAA73B9}"/>
    <dgm:cxn modelId="{2E9F4387-447F-4735-B351-51592EC87A57}" type="presOf" srcId="{EF01961A-6EA0-41A2-ABF6-DD1754EC6D14}" destId="{13F3993D-485C-405D-AFCC-C15FE5724420}" srcOrd="0" destOrd="0" presId="urn:microsoft.com/office/officeart/2018/2/layout/IconVerticalSolidList"/>
    <dgm:cxn modelId="{00EBC7BE-7768-4F9C-8C47-88D0630F7D20}" srcId="{1A3382D7-F9F6-4910-88B8-813793F63387}" destId="{51400659-932F-442B-95F8-E77B1473488B}" srcOrd="2" destOrd="0" parTransId="{7992F086-4E32-4821-9A07-9E996B148EAD}" sibTransId="{E00A1C5D-FF7E-4F8F-9416-2994CA721C94}"/>
    <dgm:cxn modelId="{7322EFCB-CE68-4432-8933-5BB8486A7838}" srcId="{1A3382D7-F9F6-4910-88B8-813793F63387}" destId="{CBD49143-37AD-4D99-8A2D-F628D4C2A2B3}" srcOrd="5" destOrd="0" parTransId="{2EBEB2B5-761B-4419-8143-3B6DB71E7FE1}" sibTransId="{C4691EE4-46CE-4A14-9F77-C1E3C61FC86E}"/>
    <dgm:cxn modelId="{BB218ACD-3E21-45B0-B4D4-2189D6BE5FFF}" type="presOf" srcId="{768F0266-DA92-4B13-B174-1C601426D2EF}" destId="{67A90050-A1E0-4FAA-B038-1179DD455096}" srcOrd="0" destOrd="0" presId="urn:microsoft.com/office/officeart/2018/2/layout/IconVerticalSolidList"/>
    <dgm:cxn modelId="{EBD611D8-5A4A-437B-A19B-C5B5D209E05E}" srcId="{1A3382D7-F9F6-4910-88B8-813793F63387}" destId="{70A0C032-274C-4826-833D-F29A38D0CE25}" srcOrd="3" destOrd="0" parTransId="{7426144D-8A07-4DEE-9108-EBED4B6D8C1C}" sibTransId="{A7A2FCEB-9B2F-42A5-9CB5-24D11C5FCB19}"/>
    <dgm:cxn modelId="{AF158CDE-783E-4520-84E5-7B2C86E48ADC}" type="presOf" srcId="{1A3382D7-F9F6-4910-88B8-813793F63387}" destId="{18E44143-1746-4AE1-9AFE-C92832AD08D4}" srcOrd="0" destOrd="0" presId="urn:microsoft.com/office/officeart/2018/2/layout/IconVerticalSolidList"/>
    <dgm:cxn modelId="{31D8BCE5-E328-4358-959B-6170312FF5D9}" type="presOf" srcId="{70A0C032-274C-4826-833D-F29A38D0CE25}" destId="{42C06B14-6B51-4700-AB58-843D6AEF3370}" srcOrd="0" destOrd="0" presId="urn:microsoft.com/office/officeart/2018/2/layout/IconVerticalSolidList"/>
    <dgm:cxn modelId="{FDBDBA2E-DF19-4EB7-A5EB-6F8F738E433B}" type="presParOf" srcId="{18E44143-1746-4AE1-9AFE-C92832AD08D4}" destId="{C4EA4E0E-50FD-43CF-B098-DABDB065F58D}" srcOrd="0" destOrd="0" presId="urn:microsoft.com/office/officeart/2018/2/layout/IconVerticalSolidList"/>
    <dgm:cxn modelId="{A0528277-FEBC-44F1-9E9E-40ACECB87171}" type="presParOf" srcId="{C4EA4E0E-50FD-43CF-B098-DABDB065F58D}" destId="{9F8CCBD7-303C-4F50-BA28-D123C03AA0DC}" srcOrd="0" destOrd="0" presId="urn:microsoft.com/office/officeart/2018/2/layout/IconVerticalSolidList"/>
    <dgm:cxn modelId="{E2DF1D3D-8542-406E-BB15-F036F7A387BB}" type="presParOf" srcId="{C4EA4E0E-50FD-43CF-B098-DABDB065F58D}" destId="{1D1D790C-F624-4F40-ACE2-B371EC3B2750}" srcOrd="1" destOrd="0" presId="urn:microsoft.com/office/officeart/2018/2/layout/IconVerticalSolidList"/>
    <dgm:cxn modelId="{276309D5-82CC-4F19-9246-07B2C5C75666}" type="presParOf" srcId="{C4EA4E0E-50FD-43CF-B098-DABDB065F58D}" destId="{97D1D6C7-B11C-457E-9C86-D335F145A0CC}" srcOrd="2" destOrd="0" presId="urn:microsoft.com/office/officeart/2018/2/layout/IconVerticalSolidList"/>
    <dgm:cxn modelId="{CBB23EB9-6D9C-4DFB-9EC1-74687302586F}" type="presParOf" srcId="{C4EA4E0E-50FD-43CF-B098-DABDB065F58D}" destId="{6562A658-A667-402B-AC6F-2E7027213E78}" srcOrd="3" destOrd="0" presId="urn:microsoft.com/office/officeart/2018/2/layout/IconVerticalSolidList"/>
    <dgm:cxn modelId="{4F9A9A3E-91F5-4F23-BAB9-FEA555076ADD}" type="presParOf" srcId="{18E44143-1746-4AE1-9AFE-C92832AD08D4}" destId="{261CC6C7-AEEB-4C83-8AAF-BF748BD61E95}" srcOrd="1" destOrd="0" presId="urn:microsoft.com/office/officeart/2018/2/layout/IconVerticalSolidList"/>
    <dgm:cxn modelId="{93EAB41E-6E03-4755-9D8C-D313C330E79D}" type="presParOf" srcId="{18E44143-1746-4AE1-9AFE-C92832AD08D4}" destId="{75B96566-7C51-4354-A299-86F500515F3D}" srcOrd="2" destOrd="0" presId="urn:microsoft.com/office/officeart/2018/2/layout/IconVerticalSolidList"/>
    <dgm:cxn modelId="{50EF7407-2031-45F2-84E0-60FA790D8378}" type="presParOf" srcId="{75B96566-7C51-4354-A299-86F500515F3D}" destId="{F7A6832E-ADF8-4AE3-83C0-A74030488F8B}" srcOrd="0" destOrd="0" presId="urn:microsoft.com/office/officeart/2018/2/layout/IconVerticalSolidList"/>
    <dgm:cxn modelId="{7F64A7BF-7F7A-4A4E-BEDA-86FCDEA21354}" type="presParOf" srcId="{75B96566-7C51-4354-A299-86F500515F3D}" destId="{4AAECC94-4A76-4162-8CB8-656A82A63A34}" srcOrd="1" destOrd="0" presId="urn:microsoft.com/office/officeart/2018/2/layout/IconVerticalSolidList"/>
    <dgm:cxn modelId="{BB2A10D0-2BEB-47F7-8225-690990F48F86}" type="presParOf" srcId="{75B96566-7C51-4354-A299-86F500515F3D}" destId="{F290A012-D2F4-4E32-8815-F78A3B0D5C37}" srcOrd="2" destOrd="0" presId="urn:microsoft.com/office/officeart/2018/2/layout/IconVerticalSolidList"/>
    <dgm:cxn modelId="{3C27F912-1217-4C03-AF5F-401847DA6291}" type="presParOf" srcId="{75B96566-7C51-4354-A299-86F500515F3D}" destId="{13F3993D-485C-405D-AFCC-C15FE5724420}" srcOrd="3" destOrd="0" presId="urn:microsoft.com/office/officeart/2018/2/layout/IconVerticalSolidList"/>
    <dgm:cxn modelId="{CD7648C6-3AE0-41AA-89E0-8E2A344AC5AE}" type="presParOf" srcId="{18E44143-1746-4AE1-9AFE-C92832AD08D4}" destId="{41DB4551-08E9-4BEA-B96D-6FB65E612C8D}" srcOrd="3" destOrd="0" presId="urn:microsoft.com/office/officeart/2018/2/layout/IconVerticalSolidList"/>
    <dgm:cxn modelId="{1119C1EF-BF5F-49CA-BC0B-652846BC22C4}" type="presParOf" srcId="{18E44143-1746-4AE1-9AFE-C92832AD08D4}" destId="{DD7EC9A4-C996-47F7-A8B7-9DC7489C2BE3}" srcOrd="4" destOrd="0" presId="urn:microsoft.com/office/officeart/2018/2/layout/IconVerticalSolidList"/>
    <dgm:cxn modelId="{087ABE5B-F22A-4C6E-9518-84B7904F523D}" type="presParOf" srcId="{DD7EC9A4-C996-47F7-A8B7-9DC7489C2BE3}" destId="{350C7639-77FA-42C7-8E5E-B6D59EFAA721}" srcOrd="0" destOrd="0" presId="urn:microsoft.com/office/officeart/2018/2/layout/IconVerticalSolidList"/>
    <dgm:cxn modelId="{2B69C1F8-4E9F-4F00-86B3-F216DCDD8B09}" type="presParOf" srcId="{DD7EC9A4-C996-47F7-A8B7-9DC7489C2BE3}" destId="{547DE35D-716F-40E9-A743-4B8FEB4BE98D}" srcOrd="1" destOrd="0" presId="urn:microsoft.com/office/officeart/2018/2/layout/IconVerticalSolidList"/>
    <dgm:cxn modelId="{AB8327CB-B26D-4E96-836E-4438FAEA7628}" type="presParOf" srcId="{DD7EC9A4-C996-47F7-A8B7-9DC7489C2BE3}" destId="{E31BC22C-3C94-40CF-872B-6FA142C172D4}" srcOrd="2" destOrd="0" presId="urn:microsoft.com/office/officeart/2018/2/layout/IconVerticalSolidList"/>
    <dgm:cxn modelId="{252C7A3A-69A1-4673-910C-AD60964CFA64}" type="presParOf" srcId="{DD7EC9A4-C996-47F7-A8B7-9DC7489C2BE3}" destId="{20F0D11E-519C-40DE-A6BB-84D50FC65FCF}" srcOrd="3" destOrd="0" presId="urn:microsoft.com/office/officeart/2018/2/layout/IconVerticalSolidList"/>
    <dgm:cxn modelId="{9A2F72D0-2814-45FD-BD4C-30BE4A5F1708}" type="presParOf" srcId="{18E44143-1746-4AE1-9AFE-C92832AD08D4}" destId="{8A3BC8E7-9F20-4BEB-8E30-D206114986F3}" srcOrd="5" destOrd="0" presId="urn:microsoft.com/office/officeart/2018/2/layout/IconVerticalSolidList"/>
    <dgm:cxn modelId="{66B4DE28-15AB-473B-8A64-E3970844A7B6}" type="presParOf" srcId="{18E44143-1746-4AE1-9AFE-C92832AD08D4}" destId="{FF45D969-8D82-4355-BD41-585B43C8638D}" srcOrd="6" destOrd="0" presId="urn:microsoft.com/office/officeart/2018/2/layout/IconVerticalSolidList"/>
    <dgm:cxn modelId="{AB4DCE2C-4C84-4DF1-A8AC-7CCCB282997E}" type="presParOf" srcId="{FF45D969-8D82-4355-BD41-585B43C8638D}" destId="{E2585B0B-3768-40B5-B06E-8E189C0CDD7F}" srcOrd="0" destOrd="0" presId="urn:microsoft.com/office/officeart/2018/2/layout/IconVerticalSolidList"/>
    <dgm:cxn modelId="{D2642572-946F-4F64-817E-0B1FA8DE6724}" type="presParOf" srcId="{FF45D969-8D82-4355-BD41-585B43C8638D}" destId="{696BB775-860D-4BE3-B227-37EFEBEA8450}" srcOrd="1" destOrd="0" presId="urn:microsoft.com/office/officeart/2018/2/layout/IconVerticalSolidList"/>
    <dgm:cxn modelId="{C13692A2-4505-47C5-8E06-01178B1180B0}" type="presParOf" srcId="{FF45D969-8D82-4355-BD41-585B43C8638D}" destId="{F5FAEF2D-BDE3-4F97-8FAB-F8E9E0E84F43}" srcOrd="2" destOrd="0" presId="urn:microsoft.com/office/officeart/2018/2/layout/IconVerticalSolidList"/>
    <dgm:cxn modelId="{E9534AA9-B013-408E-8625-37A7058D6D60}" type="presParOf" srcId="{FF45D969-8D82-4355-BD41-585B43C8638D}" destId="{42C06B14-6B51-4700-AB58-843D6AEF3370}" srcOrd="3" destOrd="0" presId="urn:microsoft.com/office/officeart/2018/2/layout/IconVerticalSolidList"/>
    <dgm:cxn modelId="{0A6AC6D0-8D8C-449F-BF7E-E956414D909E}" type="presParOf" srcId="{18E44143-1746-4AE1-9AFE-C92832AD08D4}" destId="{ABD9BFED-EF93-4918-8A17-AF16FBF16F48}" srcOrd="7" destOrd="0" presId="urn:microsoft.com/office/officeart/2018/2/layout/IconVerticalSolidList"/>
    <dgm:cxn modelId="{F6F737B3-C6D0-4A5C-A389-AD45D25E9EB5}" type="presParOf" srcId="{18E44143-1746-4AE1-9AFE-C92832AD08D4}" destId="{0D5D36D3-94D0-4930-B2D4-A6E023DF7CCA}" srcOrd="8" destOrd="0" presId="urn:microsoft.com/office/officeart/2018/2/layout/IconVerticalSolidList"/>
    <dgm:cxn modelId="{397AC980-7A3E-43B0-B3CD-3B58A1979F09}" type="presParOf" srcId="{0D5D36D3-94D0-4930-B2D4-A6E023DF7CCA}" destId="{E93099EA-774C-43F7-A78F-ECC8DCC043A6}" srcOrd="0" destOrd="0" presId="urn:microsoft.com/office/officeart/2018/2/layout/IconVerticalSolidList"/>
    <dgm:cxn modelId="{C2E6E500-20B6-4BCB-8842-48AA782EAE58}" type="presParOf" srcId="{0D5D36D3-94D0-4930-B2D4-A6E023DF7CCA}" destId="{4EADEABE-697C-4DE8-8E5D-A05255CC80DB}" srcOrd="1" destOrd="0" presId="urn:microsoft.com/office/officeart/2018/2/layout/IconVerticalSolidList"/>
    <dgm:cxn modelId="{F7E81517-7A31-44C0-BE13-463B0BE581FA}" type="presParOf" srcId="{0D5D36D3-94D0-4930-B2D4-A6E023DF7CCA}" destId="{7D6C6E35-2695-4A78-B3A8-A6F3AAFB6C8D}" srcOrd="2" destOrd="0" presId="urn:microsoft.com/office/officeart/2018/2/layout/IconVerticalSolidList"/>
    <dgm:cxn modelId="{66B58988-B6B2-46AC-B1CB-E535EC21C1A7}" type="presParOf" srcId="{0D5D36D3-94D0-4930-B2D4-A6E023DF7CCA}" destId="{67A90050-A1E0-4FAA-B038-1179DD455096}" srcOrd="3" destOrd="0" presId="urn:microsoft.com/office/officeart/2018/2/layout/IconVerticalSolidList"/>
    <dgm:cxn modelId="{FBD02035-BB84-4860-BAC4-2284D7063A69}" type="presParOf" srcId="{18E44143-1746-4AE1-9AFE-C92832AD08D4}" destId="{42588354-D11B-4D15-AE49-D00E4B4EBC3D}" srcOrd="9" destOrd="0" presId="urn:microsoft.com/office/officeart/2018/2/layout/IconVerticalSolidList"/>
    <dgm:cxn modelId="{A069FC13-C2A5-4904-8DA6-A57F8DB078BA}" type="presParOf" srcId="{18E44143-1746-4AE1-9AFE-C92832AD08D4}" destId="{A085E6B5-656E-4763-B220-BE87759A8B92}" srcOrd="10" destOrd="0" presId="urn:microsoft.com/office/officeart/2018/2/layout/IconVerticalSolidList"/>
    <dgm:cxn modelId="{F6B7AEEA-58A0-4388-8372-5BF0C09CE2CA}" type="presParOf" srcId="{A085E6B5-656E-4763-B220-BE87759A8B92}" destId="{3181334B-3A49-4DED-86C5-7D5FEAFCA2EF}" srcOrd="0" destOrd="0" presId="urn:microsoft.com/office/officeart/2018/2/layout/IconVerticalSolidList"/>
    <dgm:cxn modelId="{439B9A4F-D41C-4A7F-A078-D0D43A476750}" type="presParOf" srcId="{A085E6B5-656E-4763-B220-BE87759A8B92}" destId="{32771C64-E48E-4613-AD17-D1166FFD058F}" srcOrd="1" destOrd="0" presId="urn:microsoft.com/office/officeart/2018/2/layout/IconVerticalSolidList"/>
    <dgm:cxn modelId="{F414C0C2-DFEF-412F-9D3F-37334BB42963}" type="presParOf" srcId="{A085E6B5-656E-4763-B220-BE87759A8B92}" destId="{F813E5CD-9519-4326-BDC9-0447239C8BDC}" srcOrd="2" destOrd="0" presId="urn:microsoft.com/office/officeart/2018/2/layout/IconVerticalSolidList"/>
    <dgm:cxn modelId="{A6A04CCD-D79F-4915-A0DD-5D78330B1FFC}" type="presParOf" srcId="{A085E6B5-656E-4763-B220-BE87759A8B92}" destId="{0C4A6CB0-9471-4E19-8ABE-9A6084A58431}" srcOrd="3" destOrd="0" presId="urn:microsoft.com/office/officeart/2018/2/layout/IconVerticalSolidList"/>
    <dgm:cxn modelId="{713A13C6-43FA-4921-8F07-73EF0D3DB196}" type="presParOf" srcId="{18E44143-1746-4AE1-9AFE-C92832AD08D4}" destId="{8FA8182C-CB35-4ED1-848A-18EF571E999B}" srcOrd="11" destOrd="0" presId="urn:microsoft.com/office/officeart/2018/2/layout/IconVerticalSolidList"/>
    <dgm:cxn modelId="{458E9561-7813-4A62-A6F8-45FAEFDDA777}" type="presParOf" srcId="{18E44143-1746-4AE1-9AFE-C92832AD08D4}" destId="{5BD4ACA2-CCFD-4EBB-B3FB-4BDD9100A859}" srcOrd="12" destOrd="0" presId="urn:microsoft.com/office/officeart/2018/2/layout/IconVerticalSolidList"/>
    <dgm:cxn modelId="{A9737B14-5452-44DB-B1B6-A2E4D9B3AF5D}" type="presParOf" srcId="{5BD4ACA2-CCFD-4EBB-B3FB-4BDD9100A859}" destId="{37174AB5-1468-4E2E-9F54-7EB0EAF9365C}" srcOrd="0" destOrd="0" presId="urn:microsoft.com/office/officeart/2018/2/layout/IconVerticalSolidList"/>
    <dgm:cxn modelId="{6C92B338-B2E8-43B4-8B5A-BAF2F09C5218}" type="presParOf" srcId="{5BD4ACA2-CCFD-4EBB-B3FB-4BDD9100A859}" destId="{C0E942C4-8F12-4420-A4B9-852A8D9DC2A3}" srcOrd="1" destOrd="0" presId="urn:microsoft.com/office/officeart/2018/2/layout/IconVerticalSolidList"/>
    <dgm:cxn modelId="{40EF3667-5915-48D4-BB91-FAE6EEF08C93}" type="presParOf" srcId="{5BD4ACA2-CCFD-4EBB-B3FB-4BDD9100A859}" destId="{8E3F68C0-76A8-46F9-A8F4-0ADD9D8B3107}" srcOrd="2" destOrd="0" presId="urn:microsoft.com/office/officeart/2018/2/layout/IconVerticalSolidList"/>
    <dgm:cxn modelId="{4E24C829-ED6B-44E8-BBA3-A1260C5DCCF8}" type="presParOf" srcId="{5BD4ACA2-CCFD-4EBB-B3FB-4BDD9100A859}" destId="{9C2791A0-D955-43F9-B975-85D1F5A375B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47B491-BF48-4C84-989D-0E23A9B7724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1FC5598-3C35-4943-B711-15D4B8038310}">
      <dgm:prSet/>
      <dgm:spPr/>
      <dgm:t>
        <a:bodyPr/>
        <a:lstStyle/>
        <a:p>
          <a:r>
            <a:rPr lang="en-US" b="1"/>
            <a:t>HOW?</a:t>
          </a:r>
          <a:endParaRPr lang="en-US"/>
        </a:p>
      </dgm:t>
    </dgm:pt>
    <dgm:pt modelId="{C110EB5B-FD4C-40DB-8C85-7C9F60B22DE3}" type="parTrans" cxnId="{B1DE968F-EC78-423D-BEED-108C7A6FF0AE}">
      <dgm:prSet/>
      <dgm:spPr/>
      <dgm:t>
        <a:bodyPr/>
        <a:lstStyle/>
        <a:p>
          <a:endParaRPr lang="en-US"/>
        </a:p>
      </dgm:t>
    </dgm:pt>
    <dgm:pt modelId="{8F5A5EEE-B4AD-40C8-9D96-FEA0E8E80A31}" type="sibTrans" cxnId="{B1DE968F-EC78-423D-BEED-108C7A6FF0AE}">
      <dgm:prSet/>
      <dgm:spPr/>
      <dgm:t>
        <a:bodyPr/>
        <a:lstStyle/>
        <a:p>
          <a:endParaRPr lang="en-US"/>
        </a:p>
      </dgm:t>
    </dgm:pt>
    <dgm:pt modelId="{8B2487C1-539C-4C2F-AFED-6872F023CE5E}">
      <dgm:prSet/>
      <dgm:spPr/>
      <dgm:t>
        <a:bodyPr/>
        <a:lstStyle/>
        <a:p>
          <a:r>
            <a:rPr lang="en-US"/>
            <a:t>Change/ adapt printer Extruder from Bodwen Style to MicroSwiss Direct drive </a:t>
          </a:r>
        </a:p>
      </dgm:t>
    </dgm:pt>
    <dgm:pt modelId="{F83AF550-7939-46E9-8E01-A5673FDAB82F}" type="parTrans" cxnId="{F5A7A2C9-95D5-4E58-9562-F3ACA3707570}">
      <dgm:prSet/>
      <dgm:spPr/>
      <dgm:t>
        <a:bodyPr/>
        <a:lstStyle/>
        <a:p>
          <a:endParaRPr lang="en-US"/>
        </a:p>
      </dgm:t>
    </dgm:pt>
    <dgm:pt modelId="{0C70D0E7-9E91-4F2F-93F2-854EB69D9557}" type="sibTrans" cxnId="{F5A7A2C9-95D5-4E58-9562-F3ACA3707570}">
      <dgm:prSet/>
      <dgm:spPr/>
      <dgm:t>
        <a:bodyPr/>
        <a:lstStyle/>
        <a:p>
          <a:endParaRPr lang="en-US"/>
        </a:p>
      </dgm:t>
    </dgm:pt>
    <dgm:pt modelId="{B7B25A41-9755-4E4B-9B0C-4D184E59FEF1}">
      <dgm:prSet/>
      <dgm:spPr/>
      <dgm:t>
        <a:bodyPr/>
        <a:lstStyle/>
        <a:p>
          <a:r>
            <a:rPr lang="en-US" dirty="0"/>
            <a:t>Design of Extruder carrier   in </a:t>
          </a:r>
          <a:r>
            <a:rPr lang="en-US" dirty="0" err="1"/>
            <a:t>Solidworks</a:t>
          </a:r>
          <a:endParaRPr lang="en-US" dirty="0"/>
        </a:p>
      </dgm:t>
    </dgm:pt>
    <dgm:pt modelId="{E9CF9F65-B114-4A97-B71F-CA0502FBA0DD}" type="parTrans" cxnId="{36376362-5269-4315-BB6D-0328A8B36D3A}">
      <dgm:prSet/>
      <dgm:spPr/>
      <dgm:t>
        <a:bodyPr/>
        <a:lstStyle/>
        <a:p>
          <a:endParaRPr lang="en-US"/>
        </a:p>
      </dgm:t>
    </dgm:pt>
    <dgm:pt modelId="{A7D50797-C667-49DD-84E7-8B4FFC12300A}" type="sibTrans" cxnId="{36376362-5269-4315-BB6D-0328A8B36D3A}">
      <dgm:prSet/>
      <dgm:spPr/>
      <dgm:t>
        <a:bodyPr/>
        <a:lstStyle/>
        <a:p>
          <a:endParaRPr lang="en-US"/>
        </a:p>
      </dgm:t>
    </dgm:pt>
    <dgm:pt modelId="{DDE15437-4F82-4BE6-8AEB-F65D2D248886}">
      <dgm:prSet/>
      <dgm:spPr/>
      <dgm:t>
        <a:bodyPr/>
        <a:lstStyle/>
        <a:p>
          <a:r>
            <a:rPr lang="en-US"/>
            <a:t>Change power and temperature setting using VsCode with andrino IDE</a:t>
          </a:r>
        </a:p>
      </dgm:t>
    </dgm:pt>
    <dgm:pt modelId="{A92F3821-FB53-4CF4-9F79-4E9897FB3FEC}" type="parTrans" cxnId="{BD724083-EA1D-45EF-B5B5-3CE7707358CA}">
      <dgm:prSet/>
      <dgm:spPr/>
      <dgm:t>
        <a:bodyPr/>
        <a:lstStyle/>
        <a:p>
          <a:endParaRPr lang="en-US"/>
        </a:p>
      </dgm:t>
    </dgm:pt>
    <dgm:pt modelId="{3418FAF0-81C7-425B-B90E-92A3AB50E21D}" type="sibTrans" cxnId="{BD724083-EA1D-45EF-B5B5-3CE7707358CA}">
      <dgm:prSet/>
      <dgm:spPr/>
      <dgm:t>
        <a:bodyPr/>
        <a:lstStyle/>
        <a:p>
          <a:endParaRPr lang="en-US"/>
        </a:p>
      </dgm:t>
    </dgm:pt>
    <dgm:pt modelId="{CFB9C220-C56B-4283-A7A0-02E83C96A2AA}">
      <dgm:prSet/>
      <dgm:spPr/>
      <dgm:t>
        <a:bodyPr/>
        <a:lstStyle/>
        <a:p>
          <a:r>
            <a:rPr lang="en-US"/>
            <a:t>replacement Printer logic board to Rumba 32-bit board to  allow modification </a:t>
          </a:r>
        </a:p>
      </dgm:t>
    </dgm:pt>
    <dgm:pt modelId="{84ABC279-F985-40F8-95F3-F8C037F702F4}" type="parTrans" cxnId="{89A847DB-D4C5-45EA-A371-8C109A3D6758}">
      <dgm:prSet/>
      <dgm:spPr/>
      <dgm:t>
        <a:bodyPr/>
        <a:lstStyle/>
        <a:p>
          <a:endParaRPr lang="en-US"/>
        </a:p>
      </dgm:t>
    </dgm:pt>
    <dgm:pt modelId="{57AE62CA-7DB7-43C4-AACF-94B87820E137}" type="sibTrans" cxnId="{89A847DB-D4C5-45EA-A371-8C109A3D6758}">
      <dgm:prSet/>
      <dgm:spPr/>
      <dgm:t>
        <a:bodyPr/>
        <a:lstStyle/>
        <a:p>
          <a:endParaRPr lang="en-US"/>
        </a:p>
      </dgm:t>
    </dgm:pt>
    <dgm:pt modelId="{9D45758F-E9CF-4F4D-90FB-2C27EF529B3E}">
      <dgm:prSet/>
      <dgm:spPr/>
      <dgm:t>
        <a:bodyPr/>
        <a:lstStyle/>
        <a:p>
          <a:r>
            <a:rPr lang="en-US"/>
            <a:t>Installation and reprograming of Stepper motors</a:t>
          </a:r>
        </a:p>
      </dgm:t>
    </dgm:pt>
    <dgm:pt modelId="{4C47FE5D-143A-44E3-AFA3-6ADE0864A0E6}" type="parTrans" cxnId="{CB91B06E-CE9E-4353-A3E7-1968351A850A}">
      <dgm:prSet/>
      <dgm:spPr/>
      <dgm:t>
        <a:bodyPr/>
        <a:lstStyle/>
        <a:p>
          <a:endParaRPr lang="en-US"/>
        </a:p>
      </dgm:t>
    </dgm:pt>
    <dgm:pt modelId="{D26345F0-CBDB-45EE-84A5-4B2EA03500E4}" type="sibTrans" cxnId="{CB91B06E-CE9E-4353-A3E7-1968351A850A}">
      <dgm:prSet/>
      <dgm:spPr/>
      <dgm:t>
        <a:bodyPr/>
        <a:lstStyle/>
        <a:p>
          <a:endParaRPr lang="en-US"/>
        </a:p>
      </dgm:t>
    </dgm:pt>
    <dgm:pt modelId="{23953560-0DB3-40F1-A23E-F1069C22BAF7}">
      <dgm:prSet/>
      <dgm:spPr/>
      <dgm:t>
        <a:bodyPr/>
        <a:lstStyle/>
        <a:p>
          <a:r>
            <a:rPr lang="en-US"/>
            <a:t>Design of  3D Print samples using creo 3</a:t>
          </a:r>
        </a:p>
      </dgm:t>
    </dgm:pt>
    <dgm:pt modelId="{9F96633A-1537-4BA2-99BC-B03211A381EB}" type="parTrans" cxnId="{B3AE2F1B-4F48-4593-9AA0-9164B15EDA81}">
      <dgm:prSet/>
      <dgm:spPr/>
      <dgm:t>
        <a:bodyPr/>
        <a:lstStyle/>
        <a:p>
          <a:endParaRPr lang="en-US"/>
        </a:p>
      </dgm:t>
    </dgm:pt>
    <dgm:pt modelId="{08F2110D-EBFC-4530-AD16-84BF45D04259}" type="sibTrans" cxnId="{B3AE2F1B-4F48-4593-9AA0-9164B15EDA81}">
      <dgm:prSet/>
      <dgm:spPr/>
      <dgm:t>
        <a:bodyPr/>
        <a:lstStyle/>
        <a:p>
          <a:endParaRPr lang="en-US"/>
        </a:p>
      </dgm:t>
    </dgm:pt>
    <dgm:pt modelId="{92D7375C-5633-4B8B-B948-8A9F26BBE44F}">
      <dgm:prSet/>
      <dgm:spPr/>
      <dgm:t>
        <a:bodyPr/>
        <a:lstStyle/>
        <a:p>
          <a:r>
            <a:rPr lang="en-US"/>
            <a:t>3D Print sample slicing using Slicr3</a:t>
          </a:r>
        </a:p>
      </dgm:t>
    </dgm:pt>
    <dgm:pt modelId="{9581F7B0-3504-4D3B-B705-C364F8CA60AC}" type="parTrans" cxnId="{DEF87408-C107-4884-9CFA-8D59FF8AC7F6}">
      <dgm:prSet/>
      <dgm:spPr/>
      <dgm:t>
        <a:bodyPr/>
        <a:lstStyle/>
        <a:p>
          <a:endParaRPr lang="en-US"/>
        </a:p>
      </dgm:t>
    </dgm:pt>
    <dgm:pt modelId="{8B27E24D-E62D-4D5F-B216-91BDB2277F38}" type="sibTrans" cxnId="{DEF87408-C107-4884-9CFA-8D59FF8AC7F6}">
      <dgm:prSet/>
      <dgm:spPr/>
      <dgm:t>
        <a:bodyPr/>
        <a:lstStyle/>
        <a:p>
          <a:endParaRPr lang="en-US"/>
        </a:p>
      </dgm:t>
    </dgm:pt>
    <dgm:pt modelId="{40F438EF-796A-4D87-B563-7DEDC0810653}">
      <dgm:prSet/>
      <dgm:spPr/>
      <dgm:t>
        <a:bodyPr/>
        <a:lstStyle/>
        <a:p>
          <a:r>
            <a:rPr lang="en-US"/>
            <a:t>Testing and validation of printed samples</a:t>
          </a:r>
        </a:p>
      </dgm:t>
    </dgm:pt>
    <dgm:pt modelId="{DDA8297C-F935-4AE0-86E7-F7F72C49DFCB}" type="parTrans" cxnId="{D72215AE-0628-4186-9C7B-B89BFAD0EFFB}">
      <dgm:prSet/>
      <dgm:spPr/>
      <dgm:t>
        <a:bodyPr/>
        <a:lstStyle/>
        <a:p>
          <a:endParaRPr lang="en-US"/>
        </a:p>
      </dgm:t>
    </dgm:pt>
    <dgm:pt modelId="{11C788CB-C52A-444B-9CC2-C5766FBC772C}" type="sibTrans" cxnId="{D72215AE-0628-4186-9C7B-B89BFAD0EFFB}">
      <dgm:prSet/>
      <dgm:spPr/>
      <dgm:t>
        <a:bodyPr/>
        <a:lstStyle/>
        <a:p>
          <a:endParaRPr lang="en-US"/>
        </a:p>
      </dgm:t>
    </dgm:pt>
    <dgm:pt modelId="{3E13B993-FFF3-9241-8894-4A45A4E019FF}" type="pres">
      <dgm:prSet presAssocID="{C847B491-BF48-4C84-989D-0E23A9B77240}" presName="linear" presStyleCnt="0">
        <dgm:presLayoutVars>
          <dgm:animLvl val="lvl"/>
          <dgm:resizeHandles val="exact"/>
        </dgm:presLayoutVars>
      </dgm:prSet>
      <dgm:spPr/>
    </dgm:pt>
    <dgm:pt modelId="{C07A3931-4EC5-564A-8EE9-984A25A8435D}" type="pres">
      <dgm:prSet presAssocID="{21FC5598-3C35-4943-B711-15D4B8038310}" presName="parentText" presStyleLbl="node1" presStyleIdx="0" presStyleCnt="1">
        <dgm:presLayoutVars>
          <dgm:chMax val="0"/>
          <dgm:bulletEnabled val="1"/>
        </dgm:presLayoutVars>
      </dgm:prSet>
      <dgm:spPr/>
    </dgm:pt>
    <dgm:pt modelId="{3A6840C8-E440-D447-8097-E103E9BE8808}" type="pres">
      <dgm:prSet presAssocID="{21FC5598-3C35-4943-B711-15D4B8038310}" presName="childText" presStyleLbl="revTx" presStyleIdx="0" presStyleCnt="1">
        <dgm:presLayoutVars>
          <dgm:bulletEnabled val="1"/>
        </dgm:presLayoutVars>
      </dgm:prSet>
      <dgm:spPr/>
    </dgm:pt>
  </dgm:ptLst>
  <dgm:cxnLst>
    <dgm:cxn modelId="{9CF0C301-3503-1D4A-A93A-45724D7A3C69}" type="presOf" srcId="{21FC5598-3C35-4943-B711-15D4B8038310}" destId="{C07A3931-4EC5-564A-8EE9-984A25A8435D}" srcOrd="0" destOrd="0" presId="urn:microsoft.com/office/officeart/2005/8/layout/vList2"/>
    <dgm:cxn modelId="{DEF87408-C107-4884-9CFA-8D59FF8AC7F6}" srcId="{21FC5598-3C35-4943-B711-15D4B8038310}" destId="{92D7375C-5633-4B8B-B948-8A9F26BBE44F}" srcOrd="6" destOrd="0" parTransId="{9581F7B0-3504-4D3B-B705-C364F8CA60AC}" sibTransId="{8B27E24D-E62D-4D5F-B216-91BDB2277F38}"/>
    <dgm:cxn modelId="{3B582210-3243-2448-B91E-F716E0616A8C}" type="presOf" srcId="{40F438EF-796A-4D87-B563-7DEDC0810653}" destId="{3A6840C8-E440-D447-8097-E103E9BE8808}" srcOrd="0" destOrd="7" presId="urn:microsoft.com/office/officeart/2005/8/layout/vList2"/>
    <dgm:cxn modelId="{B3AE2F1B-4F48-4593-9AA0-9164B15EDA81}" srcId="{21FC5598-3C35-4943-B711-15D4B8038310}" destId="{23953560-0DB3-40F1-A23E-F1069C22BAF7}" srcOrd="5" destOrd="0" parTransId="{9F96633A-1537-4BA2-99BC-B03211A381EB}" sibTransId="{08F2110D-EBFC-4530-AD16-84BF45D04259}"/>
    <dgm:cxn modelId="{50BED722-E0C8-7448-830E-D57C77B987C1}" type="presOf" srcId="{92D7375C-5633-4B8B-B948-8A9F26BBE44F}" destId="{3A6840C8-E440-D447-8097-E103E9BE8808}" srcOrd="0" destOrd="6" presId="urn:microsoft.com/office/officeart/2005/8/layout/vList2"/>
    <dgm:cxn modelId="{CA838854-3A8A-C141-94E0-964035FFA6D7}" type="presOf" srcId="{CFB9C220-C56B-4283-A7A0-02E83C96A2AA}" destId="{3A6840C8-E440-D447-8097-E103E9BE8808}" srcOrd="0" destOrd="3" presId="urn:microsoft.com/office/officeart/2005/8/layout/vList2"/>
    <dgm:cxn modelId="{36376362-5269-4315-BB6D-0328A8B36D3A}" srcId="{21FC5598-3C35-4943-B711-15D4B8038310}" destId="{B7B25A41-9755-4E4B-9B0C-4D184E59FEF1}" srcOrd="1" destOrd="0" parTransId="{E9CF9F65-B114-4A97-B71F-CA0502FBA0DD}" sibTransId="{A7D50797-C667-49DD-84E7-8B4FFC12300A}"/>
    <dgm:cxn modelId="{CB91B06E-CE9E-4353-A3E7-1968351A850A}" srcId="{21FC5598-3C35-4943-B711-15D4B8038310}" destId="{9D45758F-E9CF-4F4D-90FB-2C27EF529B3E}" srcOrd="4" destOrd="0" parTransId="{4C47FE5D-143A-44E3-AFA3-6ADE0864A0E6}" sibTransId="{D26345F0-CBDB-45EE-84A5-4B2EA03500E4}"/>
    <dgm:cxn modelId="{911B5171-BC01-CB4F-8E21-EC5B8C6B29B3}" type="presOf" srcId="{8B2487C1-539C-4C2F-AFED-6872F023CE5E}" destId="{3A6840C8-E440-D447-8097-E103E9BE8808}" srcOrd="0" destOrd="0" presId="urn:microsoft.com/office/officeart/2005/8/layout/vList2"/>
    <dgm:cxn modelId="{B7D5337D-60F2-0543-924F-205D61908D7C}" type="presOf" srcId="{C847B491-BF48-4C84-989D-0E23A9B77240}" destId="{3E13B993-FFF3-9241-8894-4A45A4E019FF}" srcOrd="0" destOrd="0" presId="urn:microsoft.com/office/officeart/2005/8/layout/vList2"/>
    <dgm:cxn modelId="{BD724083-EA1D-45EF-B5B5-3CE7707358CA}" srcId="{21FC5598-3C35-4943-B711-15D4B8038310}" destId="{DDE15437-4F82-4BE6-8AEB-F65D2D248886}" srcOrd="2" destOrd="0" parTransId="{A92F3821-FB53-4CF4-9F79-4E9897FB3FEC}" sibTransId="{3418FAF0-81C7-425B-B90E-92A3AB50E21D}"/>
    <dgm:cxn modelId="{B1DE968F-EC78-423D-BEED-108C7A6FF0AE}" srcId="{C847B491-BF48-4C84-989D-0E23A9B77240}" destId="{21FC5598-3C35-4943-B711-15D4B8038310}" srcOrd="0" destOrd="0" parTransId="{C110EB5B-FD4C-40DB-8C85-7C9F60B22DE3}" sibTransId="{8F5A5EEE-B4AD-40C8-9D96-FEA0E8E80A31}"/>
    <dgm:cxn modelId="{D72215AE-0628-4186-9C7B-B89BFAD0EFFB}" srcId="{21FC5598-3C35-4943-B711-15D4B8038310}" destId="{40F438EF-796A-4D87-B563-7DEDC0810653}" srcOrd="7" destOrd="0" parTransId="{DDA8297C-F935-4AE0-86E7-F7F72C49DFCB}" sibTransId="{11C788CB-C52A-444B-9CC2-C5766FBC772C}"/>
    <dgm:cxn modelId="{9D5676B3-C3C7-2247-82AE-2808F9873E14}" type="presOf" srcId="{23953560-0DB3-40F1-A23E-F1069C22BAF7}" destId="{3A6840C8-E440-D447-8097-E103E9BE8808}" srcOrd="0" destOrd="5" presId="urn:microsoft.com/office/officeart/2005/8/layout/vList2"/>
    <dgm:cxn modelId="{355122C4-80CA-834D-8AF4-4E713A6FE927}" type="presOf" srcId="{B7B25A41-9755-4E4B-9B0C-4D184E59FEF1}" destId="{3A6840C8-E440-D447-8097-E103E9BE8808}" srcOrd="0" destOrd="1" presId="urn:microsoft.com/office/officeart/2005/8/layout/vList2"/>
    <dgm:cxn modelId="{F5A7A2C9-95D5-4E58-9562-F3ACA3707570}" srcId="{21FC5598-3C35-4943-B711-15D4B8038310}" destId="{8B2487C1-539C-4C2F-AFED-6872F023CE5E}" srcOrd="0" destOrd="0" parTransId="{F83AF550-7939-46E9-8E01-A5673FDAB82F}" sibTransId="{0C70D0E7-9E91-4F2F-93F2-854EB69D9557}"/>
    <dgm:cxn modelId="{89A847DB-D4C5-45EA-A371-8C109A3D6758}" srcId="{21FC5598-3C35-4943-B711-15D4B8038310}" destId="{CFB9C220-C56B-4283-A7A0-02E83C96A2AA}" srcOrd="3" destOrd="0" parTransId="{84ABC279-F985-40F8-95F3-F8C037F702F4}" sibTransId="{57AE62CA-7DB7-43C4-AACF-94B87820E137}"/>
    <dgm:cxn modelId="{ADE940E1-CDCA-8943-8179-12497182D019}" type="presOf" srcId="{9D45758F-E9CF-4F4D-90FB-2C27EF529B3E}" destId="{3A6840C8-E440-D447-8097-E103E9BE8808}" srcOrd="0" destOrd="4" presId="urn:microsoft.com/office/officeart/2005/8/layout/vList2"/>
    <dgm:cxn modelId="{5CCB45E1-725F-E44E-B336-7BD25ED57459}" type="presOf" srcId="{DDE15437-4F82-4BE6-8AEB-F65D2D248886}" destId="{3A6840C8-E440-D447-8097-E103E9BE8808}" srcOrd="0" destOrd="2" presId="urn:microsoft.com/office/officeart/2005/8/layout/vList2"/>
    <dgm:cxn modelId="{B65C342B-C7E8-AC46-9C03-78162AED89EF}" type="presParOf" srcId="{3E13B993-FFF3-9241-8894-4A45A4E019FF}" destId="{C07A3931-4EC5-564A-8EE9-984A25A8435D}" srcOrd="0" destOrd="0" presId="urn:microsoft.com/office/officeart/2005/8/layout/vList2"/>
    <dgm:cxn modelId="{B36CF7B2-3C4F-8C44-BA2F-7EFDFEFF9C3E}" type="presParOf" srcId="{3E13B993-FFF3-9241-8894-4A45A4E019FF}" destId="{3A6840C8-E440-D447-8097-E103E9BE8808}"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CCBD7-303C-4F50-BA28-D123C03AA0DC}">
      <dsp:nvSpPr>
        <dsp:cNvPr id="0" name=""/>
        <dsp:cNvSpPr/>
      </dsp:nvSpPr>
      <dsp:spPr>
        <a:xfrm>
          <a:off x="0" y="2496"/>
          <a:ext cx="10515600" cy="4958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1D790C-F624-4F40-ACE2-B371EC3B2750}">
      <dsp:nvSpPr>
        <dsp:cNvPr id="0" name=""/>
        <dsp:cNvSpPr/>
      </dsp:nvSpPr>
      <dsp:spPr>
        <a:xfrm>
          <a:off x="149991" y="114060"/>
          <a:ext cx="272978" cy="2727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62A658-A667-402B-AC6F-2E7027213E78}">
      <dsp:nvSpPr>
        <dsp:cNvPr id="0" name=""/>
        <dsp:cNvSpPr/>
      </dsp:nvSpPr>
      <dsp:spPr>
        <a:xfrm>
          <a:off x="572961" y="2496"/>
          <a:ext cx="9933814"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a:lnSpc>
              <a:spcPct val="100000"/>
            </a:lnSpc>
            <a:spcBef>
              <a:spcPct val="0"/>
            </a:spcBef>
            <a:spcAft>
              <a:spcPct val="35000"/>
            </a:spcAft>
            <a:buNone/>
          </a:pPr>
          <a:r>
            <a:rPr lang="en-US" sz="1400" kern="1200"/>
            <a:t>Skills and Experience:</a:t>
          </a:r>
        </a:p>
      </dsp:txBody>
      <dsp:txXfrm>
        <a:off x="572961" y="2496"/>
        <a:ext cx="9933814" cy="511334"/>
      </dsp:txXfrm>
    </dsp:sp>
    <dsp:sp modelId="{F7A6832E-ADF8-4AE3-83C0-A74030488F8B}">
      <dsp:nvSpPr>
        <dsp:cNvPr id="0" name=""/>
        <dsp:cNvSpPr/>
      </dsp:nvSpPr>
      <dsp:spPr>
        <a:xfrm>
          <a:off x="0" y="641664"/>
          <a:ext cx="10515600" cy="4958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AECC94-4A76-4162-8CB8-656A82A63A34}">
      <dsp:nvSpPr>
        <dsp:cNvPr id="0" name=""/>
        <dsp:cNvSpPr/>
      </dsp:nvSpPr>
      <dsp:spPr>
        <a:xfrm>
          <a:off x="149991" y="753228"/>
          <a:ext cx="272978" cy="2727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F3993D-485C-405D-AFCC-C15FE5724420}">
      <dsp:nvSpPr>
        <dsp:cNvPr id="0" name=""/>
        <dsp:cNvSpPr/>
      </dsp:nvSpPr>
      <dsp:spPr>
        <a:xfrm>
          <a:off x="572961" y="641664"/>
          <a:ext cx="9933814"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a:lnSpc>
              <a:spcPct val="100000"/>
            </a:lnSpc>
            <a:spcBef>
              <a:spcPct val="0"/>
            </a:spcBef>
            <a:spcAft>
              <a:spcPct val="35000"/>
            </a:spcAft>
            <a:buNone/>
          </a:pPr>
          <a:r>
            <a:rPr lang="en-US" sz="1400" kern="1200" dirty="0"/>
            <a:t>Project: Stress Analysis of two stroke engine using Autodesk Inventor </a:t>
          </a:r>
        </a:p>
      </dsp:txBody>
      <dsp:txXfrm>
        <a:off x="572961" y="641664"/>
        <a:ext cx="9933814" cy="511334"/>
      </dsp:txXfrm>
    </dsp:sp>
    <dsp:sp modelId="{350C7639-77FA-42C7-8E5E-B6D59EFAA721}">
      <dsp:nvSpPr>
        <dsp:cNvPr id="0" name=""/>
        <dsp:cNvSpPr/>
      </dsp:nvSpPr>
      <dsp:spPr>
        <a:xfrm>
          <a:off x="0" y="1280833"/>
          <a:ext cx="10515600" cy="4958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7DE35D-716F-40E9-A743-4B8FEB4BE98D}">
      <dsp:nvSpPr>
        <dsp:cNvPr id="0" name=""/>
        <dsp:cNvSpPr/>
      </dsp:nvSpPr>
      <dsp:spPr>
        <a:xfrm>
          <a:off x="149991" y="1392397"/>
          <a:ext cx="272978" cy="2727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F0D11E-519C-40DE-A6BB-84D50FC65FCF}">
      <dsp:nvSpPr>
        <dsp:cNvPr id="0" name=""/>
        <dsp:cNvSpPr/>
      </dsp:nvSpPr>
      <dsp:spPr>
        <a:xfrm>
          <a:off x="572961" y="1280833"/>
          <a:ext cx="9933814"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a:lnSpc>
              <a:spcPct val="100000"/>
            </a:lnSpc>
            <a:spcBef>
              <a:spcPct val="0"/>
            </a:spcBef>
            <a:spcAft>
              <a:spcPct val="35000"/>
            </a:spcAft>
            <a:buNone/>
          </a:pPr>
          <a:r>
            <a:rPr lang="en-US" sz="1400" kern="1200" dirty="0"/>
            <a:t>Project: Modification of tabletop material (3D) extrusion printer</a:t>
          </a:r>
        </a:p>
      </dsp:txBody>
      <dsp:txXfrm>
        <a:off x="572961" y="1280833"/>
        <a:ext cx="9933814" cy="511334"/>
      </dsp:txXfrm>
    </dsp:sp>
    <dsp:sp modelId="{E2585B0B-3768-40B5-B06E-8E189C0CDD7F}">
      <dsp:nvSpPr>
        <dsp:cNvPr id="0" name=""/>
        <dsp:cNvSpPr/>
      </dsp:nvSpPr>
      <dsp:spPr>
        <a:xfrm>
          <a:off x="0" y="1920001"/>
          <a:ext cx="10515600" cy="4958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6BB775-860D-4BE3-B227-37EFEBEA8450}">
      <dsp:nvSpPr>
        <dsp:cNvPr id="0" name=""/>
        <dsp:cNvSpPr/>
      </dsp:nvSpPr>
      <dsp:spPr>
        <a:xfrm>
          <a:off x="149991" y="2031565"/>
          <a:ext cx="272978" cy="2727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C06B14-6B51-4700-AB58-843D6AEF3370}">
      <dsp:nvSpPr>
        <dsp:cNvPr id="0" name=""/>
        <dsp:cNvSpPr/>
      </dsp:nvSpPr>
      <dsp:spPr>
        <a:xfrm>
          <a:off x="572961" y="1920001"/>
          <a:ext cx="9933814"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a:lnSpc>
              <a:spcPct val="100000"/>
            </a:lnSpc>
            <a:spcBef>
              <a:spcPct val="0"/>
            </a:spcBef>
            <a:spcAft>
              <a:spcPct val="35000"/>
            </a:spcAft>
            <a:buNone/>
          </a:pPr>
          <a:r>
            <a:rPr lang="en-US" sz="1400" kern="1200"/>
            <a:t>Project: design and optimization of PET bootle injection moulds using SolidWorks Cam software</a:t>
          </a:r>
        </a:p>
      </dsp:txBody>
      <dsp:txXfrm>
        <a:off x="572961" y="1920001"/>
        <a:ext cx="9933814" cy="511334"/>
      </dsp:txXfrm>
    </dsp:sp>
    <dsp:sp modelId="{E93099EA-774C-43F7-A78F-ECC8DCC043A6}">
      <dsp:nvSpPr>
        <dsp:cNvPr id="0" name=""/>
        <dsp:cNvSpPr/>
      </dsp:nvSpPr>
      <dsp:spPr>
        <a:xfrm>
          <a:off x="0" y="2559170"/>
          <a:ext cx="10515600" cy="4958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ADEABE-697C-4DE8-8E5D-A05255CC80DB}">
      <dsp:nvSpPr>
        <dsp:cNvPr id="0" name=""/>
        <dsp:cNvSpPr/>
      </dsp:nvSpPr>
      <dsp:spPr>
        <a:xfrm>
          <a:off x="149991" y="2670734"/>
          <a:ext cx="272978" cy="2727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90050-A1E0-4FAA-B038-1179DD455096}">
      <dsp:nvSpPr>
        <dsp:cNvPr id="0" name=""/>
        <dsp:cNvSpPr/>
      </dsp:nvSpPr>
      <dsp:spPr>
        <a:xfrm>
          <a:off x="572961" y="2559170"/>
          <a:ext cx="9933814"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a:lnSpc>
              <a:spcPct val="100000"/>
            </a:lnSpc>
            <a:spcBef>
              <a:spcPct val="0"/>
            </a:spcBef>
            <a:spcAft>
              <a:spcPct val="35000"/>
            </a:spcAft>
            <a:buNone/>
          </a:pPr>
          <a:r>
            <a:rPr lang="en-US" sz="1400" kern="1200" dirty="0"/>
            <a:t>Publication:</a:t>
          </a:r>
          <a:r>
            <a:rPr lang="en-GB" sz="1400" kern="1200" dirty="0"/>
            <a:t>Mechanical and Tribological Performance of </a:t>
          </a:r>
          <a:r>
            <a:rPr lang="en-GB" sz="1400" kern="1200" dirty="0" err="1"/>
            <a:t>Polyetheretherketone</a:t>
          </a:r>
          <a:r>
            <a:rPr lang="en-GB" sz="1400" kern="1200" dirty="0"/>
            <a:t> Composites using Tabletop 3D Printer</a:t>
          </a:r>
          <a:endParaRPr lang="en-US" sz="1400" kern="1200" dirty="0"/>
        </a:p>
      </dsp:txBody>
      <dsp:txXfrm>
        <a:off x="572961" y="2559170"/>
        <a:ext cx="9933814" cy="511334"/>
      </dsp:txXfrm>
    </dsp:sp>
    <dsp:sp modelId="{3181334B-3A49-4DED-86C5-7D5FEAFCA2EF}">
      <dsp:nvSpPr>
        <dsp:cNvPr id="0" name=""/>
        <dsp:cNvSpPr/>
      </dsp:nvSpPr>
      <dsp:spPr>
        <a:xfrm>
          <a:off x="0" y="3198338"/>
          <a:ext cx="10515600" cy="4958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771C64-E48E-4613-AD17-D1166FFD058F}">
      <dsp:nvSpPr>
        <dsp:cNvPr id="0" name=""/>
        <dsp:cNvSpPr/>
      </dsp:nvSpPr>
      <dsp:spPr>
        <a:xfrm>
          <a:off x="149991" y="3309902"/>
          <a:ext cx="272978" cy="27271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4A6CB0-9471-4E19-8ABE-9A6084A58431}">
      <dsp:nvSpPr>
        <dsp:cNvPr id="0" name=""/>
        <dsp:cNvSpPr/>
      </dsp:nvSpPr>
      <dsp:spPr>
        <a:xfrm>
          <a:off x="572961" y="3198338"/>
          <a:ext cx="9933814"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a:lnSpc>
              <a:spcPct val="100000"/>
            </a:lnSpc>
            <a:spcBef>
              <a:spcPct val="0"/>
            </a:spcBef>
            <a:spcAft>
              <a:spcPct val="35000"/>
            </a:spcAft>
            <a:buNone/>
          </a:pPr>
          <a:r>
            <a:rPr lang="en-US" sz="1400" kern="1200" dirty="0"/>
            <a:t>Publication: </a:t>
          </a:r>
          <a:r>
            <a:rPr lang="en-GB" sz="1400" kern="1200" dirty="0"/>
            <a:t>Experimental Analysis of Crystallinity and Mechanical Properties for Fused Filament Printed </a:t>
          </a:r>
          <a:r>
            <a:rPr lang="en-GB" sz="1400" kern="1200" dirty="0" err="1"/>
            <a:t>Polyetherketone</a:t>
          </a:r>
          <a:r>
            <a:rPr lang="en-GB" sz="1400" kern="1200" dirty="0"/>
            <a:t> Composites. </a:t>
          </a:r>
          <a:endParaRPr lang="en-US" sz="1400" kern="1200" dirty="0"/>
        </a:p>
      </dsp:txBody>
      <dsp:txXfrm>
        <a:off x="572961" y="3198338"/>
        <a:ext cx="9933814" cy="511334"/>
      </dsp:txXfrm>
    </dsp:sp>
    <dsp:sp modelId="{37174AB5-1468-4E2E-9F54-7EB0EAF9365C}">
      <dsp:nvSpPr>
        <dsp:cNvPr id="0" name=""/>
        <dsp:cNvSpPr/>
      </dsp:nvSpPr>
      <dsp:spPr>
        <a:xfrm>
          <a:off x="0" y="3837507"/>
          <a:ext cx="10515600" cy="4958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E942C4-8F12-4420-A4B9-852A8D9DC2A3}">
      <dsp:nvSpPr>
        <dsp:cNvPr id="0" name=""/>
        <dsp:cNvSpPr/>
      </dsp:nvSpPr>
      <dsp:spPr>
        <a:xfrm>
          <a:off x="149991" y="3949071"/>
          <a:ext cx="272978" cy="27271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2791A0-D955-43F9-B975-85D1F5A375B8}">
      <dsp:nvSpPr>
        <dsp:cNvPr id="0" name=""/>
        <dsp:cNvSpPr/>
      </dsp:nvSpPr>
      <dsp:spPr>
        <a:xfrm>
          <a:off x="572961" y="3837507"/>
          <a:ext cx="9933814"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a:lnSpc>
              <a:spcPct val="100000"/>
            </a:lnSpc>
            <a:spcBef>
              <a:spcPct val="0"/>
            </a:spcBef>
            <a:spcAft>
              <a:spcPct val="35000"/>
            </a:spcAft>
            <a:buNone/>
          </a:pPr>
          <a:r>
            <a:rPr lang="en-US" sz="1400" kern="1200" dirty="0"/>
            <a:t>Publication: </a:t>
          </a:r>
          <a:r>
            <a:rPr lang="en-GB" sz="1400" kern="1200" dirty="0"/>
            <a:t>Solid Additives and their Lubrication Effects on </a:t>
          </a:r>
          <a:r>
            <a:rPr lang="en-GB" sz="1400" kern="1200" dirty="0" err="1"/>
            <a:t>Polyetheretherketone</a:t>
          </a:r>
          <a:r>
            <a:rPr lang="en-GB" sz="1400" kern="1200" dirty="0"/>
            <a:t> Polymers – A Review. </a:t>
          </a:r>
          <a:endParaRPr lang="en-US" sz="1400" kern="1200" dirty="0"/>
        </a:p>
      </dsp:txBody>
      <dsp:txXfrm>
        <a:off x="572961" y="3837507"/>
        <a:ext cx="9933814" cy="5113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A3931-4EC5-564A-8EE9-984A25A8435D}">
      <dsp:nvSpPr>
        <dsp:cNvPr id="0" name=""/>
        <dsp:cNvSpPr/>
      </dsp:nvSpPr>
      <dsp:spPr>
        <a:xfrm>
          <a:off x="0" y="153802"/>
          <a:ext cx="6861748" cy="421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HOW?</a:t>
          </a:r>
          <a:endParaRPr lang="en-US" sz="1800" kern="1200"/>
        </a:p>
      </dsp:txBody>
      <dsp:txXfrm>
        <a:off x="20561" y="174363"/>
        <a:ext cx="6820626" cy="380078"/>
      </dsp:txXfrm>
    </dsp:sp>
    <dsp:sp modelId="{3A6840C8-E440-D447-8097-E103E9BE8808}">
      <dsp:nvSpPr>
        <dsp:cNvPr id="0" name=""/>
        <dsp:cNvSpPr/>
      </dsp:nvSpPr>
      <dsp:spPr>
        <a:xfrm>
          <a:off x="0" y="575002"/>
          <a:ext cx="6861748" cy="182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86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Change/ adapt printer Extruder from Bodwen Style to MicroSwiss Direct drive </a:t>
          </a:r>
        </a:p>
        <a:p>
          <a:pPr marL="114300" lvl="1" indent="-114300" algn="l" defTabSz="622300">
            <a:lnSpc>
              <a:spcPct val="90000"/>
            </a:lnSpc>
            <a:spcBef>
              <a:spcPct val="0"/>
            </a:spcBef>
            <a:spcAft>
              <a:spcPct val="20000"/>
            </a:spcAft>
            <a:buChar char="•"/>
          </a:pPr>
          <a:r>
            <a:rPr lang="en-US" sz="1400" kern="1200" dirty="0"/>
            <a:t>Design of Extruder carrier   in </a:t>
          </a:r>
          <a:r>
            <a:rPr lang="en-US" sz="1400" kern="1200" dirty="0" err="1"/>
            <a:t>Solidworks</a:t>
          </a:r>
          <a:endParaRPr lang="en-US" sz="1400" kern="1200" dirty="0"/>
        </a:p>
        <a:p>
          <a:pPr marL="114300" lvl="1" indent="-114300" algn="l" defTabSz="622300">
            <a:lnSpc>
              <a:spcPct val="90000"/>
            </a:lnSpc>
            <a:spcBef>
              <a:spcPct val="0"/>
            </a:spcBef>
            <a:spcAft>
              <a:spcPct val="20000"/>
            </a:spcAft>
            <a:buChar char="•"/>
          </a:pPr>
          <a:r>
            <a:rPr lang="en-US" sz="1400" kern="1200"/>
            <a:t>Change power and temperature setting using VsCode with andrino IDE</a:t>
          </a:r>
        </a:p>
        <a:p>
          <a:pPr marL="114300" lvl="1" indent="-114300" algn="l" defTabSz="622300">
            <a:lnSpc>
              <a:spcPct val="90000"/>
            </a:lnSpc>
            <a:spcBef>
              <a:spcPct val="0"/>
            </a:spcBef>
            <a:spcAft>
              <a:spcPct val="20000"/>
            </a:spcAft>
            <a:buChar char="•"/>
          </a:pPr>
          <a:r>
            <a:rPr lang="en-US" sz="1400" kern="1200"/>
            <a:t>replacement Printer logic board to Rumba 32-bit board to  allow modification </a:t>
          </a:r>
        </a:p>
        <a:p>
          <a:pPr marL="114300" lvl="1" indent="-114300" algn="l" defTabSz="622300">
            <a:lnSpc>
              <a:spcPct val="90000"/>
            </a:lnSpc>
            <a:spcBef>
              <a:spcPct val="0"/>
            </a:spcBef>
            <a:spcAft>
              <a:spcPct val="20000"/>
            </a:spcAft>
            <a:buChar char="•"/>
          </a:pPr>
          <a:r>
            <a:rPr lang="en-US" sz="1400" kern="1200"/>
            <a:t>Installation and reprograming of Stepper motors</a:t>
          </a:r>
        </a:p>
        <a:p>
          <a:pPr marL="114300" lvl="1" indent="-114300" algn="l" defTabSz="622300">
            <a:lnSpc>
              <a:spcPct val="90000"/>
            </a:lnSpc>
            <a:spcBef>
              <a:spcPct val="0"/>
            </a:spcBef>
            <a:spcAft>
              <a:spcPct val="20000"/>
            </a:spcAft>
            <a:buChar char="•"/>
          </a:pPr>
          <a:r>
            <a:rPr lang="en-US" sz="1400" kern="1200"/>
            <a:t>Design of  3D Print samples using creo 3</a:t>
          </a:r>
        </a:p>
        <a:p>
          <a:pPr marL="114300" lvl="1" indent="-114300" algn="l" defTabSz="622300">
            <a:lnSpc>
              <a:spcPct val="90000"/>
            </a:lnSpc>
            <a:spcBef>
              <a:spcPct val="0"/>
            </a:spcBef>
            <a:spcAft>
              <a:spcPct val="20000"/>
            </a:spcAft>
            <a:buChar char="•"/>
          </a:pPr>
          <a:r>
            <a:rPr lang="en-US" sz="1400" kern="1200"/>
            <a:t>3D Print sample slicing using Slicr3</a:t>
          </a:r>
        </a:p>
        <a:p>
          <a:pPr marL="114300" lvl="1" indent="-114300" algn="l" defTabSz="622300">
            <a:lnSpc>
              <a:spcPct val="90000"/>
            </a:lnSpc>
            <a:spcBef>
              <a:spcPct val="0"/>
            </a:spcBef>
            <a:spcAft>
              <a:spcPct val="20000"/>
            </a:spcAft>
            <a:buChar char="•"/>
          </a:pPr>
          <a:r>
            <a:rPr lang="en-US" sz="1400" kern="1200"/>
            <a:t>Testing and validation of printed samples</a:t>
          </a:r>
        </a:p>
      </dsp:txBody>
      <dsp:txXfrm>
        <a:off x="0" y="575002"/>
        <a:ext cx="6861748" cy="18257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C141E-10AA-E944-B8EB-461C3534276F}" type="datetimeFigureOut">
              <a:rPr lang="en-US" smtClean="0"/>
              <a:t>6/5/24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367BD-0E43-2246-B9E7-C76B6CE04A5E}" type="slidenum">
              <a:rPr lang="en-US" smtClean="0"/>
              <a:t>‹#›</a:t>
            </a:fld>
            <a:endParaRPr lang="en-US"/>
          </a:p>
        </p:txBody>
      </p:sp>
    </p:spTree>
    <p:extLst>
      <p:ext uri="{BB962C8B-B14F-4D97-AF65-F5344CB8AC3E}">
        <p14:creationId xmlns:p14="http://schemas.microsoft.com/office/powerpoint/2010/main" val="2476732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3367BD-0E43-2246-B9E7-C76B6CE04A5E}" type="slidenum">
              <a:rPr lang="en-US" smtClean="0"/>
              <a:t>5</a:t>
            </a:fld>
            <a:endParaRPr lang="en-US"/>
          </a:p>
        </p:txBody>
      </p:sp>
    </p:spTree>
    <p:extLst>
      <p:ext uri="{BB962C8B-B14F-4D97-AF65-F5344CB8AC3E}">
        <p14:creationId xmlns:p14="http://schemas.microsoft.com/office/powerpoint/2010/main" val="1688354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7400392-1E60-6D4B-8C43-361E3D85A96B}" type="datetime1">
              <a:rPr lang="en-GB" smtClean="0"/>
              <a:t>05/06/2024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376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CC56AD9F-A62B-9C43-831A-743F0A7A4612}" type="datetime1">
              <a:rPr lang="en-GB" smtClean="0"/>
              <a:t>05/06/2024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95184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B48CB08F-57FA-AB4B-BD3E-E01D38C20DA3}" type="datetime1">
              <a:rPr lang="en-GB" smtClean="0"/>
              <a:t>05/06/2024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622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FA7711D4-9345-1B41-8B78-0267A1433BFF}" type="datetime1">
              <a:rPr lang="en-GB" smtClean="0"/>
              <a:t>05/06/2024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4948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5B4B40C3-178F-0B4A-9767-CA8A2AEEF19F}" type="datetime1">
              <a:rPr lang="en-GB" smtClean="0"/>
              <a:t>05/06/2024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94498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1D8C2757-661F-634D-83B9-7573B1ECBED0}" type="datetime1">
              <a:rPr lang="en-GB" smtClean="0"/>
              <a:t>05/06/2024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73127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24F5CB59-5232-984B-97EF-FC469E26292C}" type="datetime1">
              <a:rPr lang="en-GB" smtClean="0"/>
              <a:t>05/06/2024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0772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ABF82E83-86C6-7A40-A3B2-B6DAAFDC0AC1}" type="datetime1">
              <a:rPr lang="en-GB" smtClean="0"/>
              <a:t>05/06/2024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6592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8648776E-62C4-2046-86D6-6BB18B9F958E}" type="datetime1">
              <a:rPr lang="en-GB" smtClean="0"/>
              <a:t>05/06/2024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17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7AB1460A-D05F-9E4C-AFE6-186769FFBAED}" type="datetime1">
              <a:rPr lang="en-GB" smtClean="0"/>
              <a:t>05/06/2024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6912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3B7B9443-E42B-404A-977C-AD052D2C3B44}" type="datetime1">
              <a:rPr lang="en-GB" smtClean="0"/>
              <a:t>05/06/2024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972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3814F7B5-089E-A441-8CC5-5A1EC775A2E8}" type="datetime1">
              <a:rPr lang="en-GB" smtClean="0"/>
              <a:t>05/06/2024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171026381"/>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33" r:id="rId6"/>
    <p:sldLayoutId id="2147483728" r:id="rId7"/>
    <p:sldLayoutId id="2147483729" r:id="rId8"/>
    <p:sldLayoutId id="2147483730" r:id="rId9"/>
    <p:sldLayoutId id="2147483732" r:id="rId10"/>
    <p:sldLayoutId id="2147483731" r:id="rId11"/>
  </p:sldLayoutIdLst>
  <p:hf hdr="0" ft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6.svg"/><Relationship Id="rId7" Type="http://schemas.openxmlformats.org/officeDocument/2006/relationships/diagramColors" Target="../diagrams/colors2.xml"/><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Rectangle 72">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Gears of a machine">
            <a:extLst>
              <a:ext uri="{FF2B5EF4-FFF2-40B4-BE49-F238E27FC236}">
                <a16:creationId xmlns:a16="http://schemas.microsoft.com/office/drawing/2014/main" id="{E9279E64-53F9-5BF5-0E09-4BA1BD336FE9}"/>
              </a:ext>
            </a:extLst>
          </p:cNvPr>
          <p:cNvPicPr>
            <a:picLocks noChangeAspect="1"/>
          </p:cNvPicPr>
          <p:nvPr/>
        </p:nvPicPr>
        <p:blipFill rotWithShape="1">
          <a:blip r:embed="rId2">
            <a:alphaModFix amt="70000"/>
          </a:blip>
          <a:srcRect t="48" r="-1" b="7354"/>
          <a:stretch/>
        </p:blipFill>
        <p:spPr>
          <a:xfrm>
            <a:off x="20" y="10"/>
            <a:ext cx="12188932" cy="6856614"/>
          </a:xfrm>
          <a:prstGeom prst="rect">
            <a:avLst/>
          </a:prstGeom>
        </p:spPr>
      </p:pic>
      <p:grpSp>
        <p:nvGrpSpPr>
          <p:cNvPr id="74"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34" name="Freeform: Shape 33">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75" name="Freeform: Shape 34">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39"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52" name="Freeform: Shape 51">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40" name="Freeform: Shape 39">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59"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60"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E7A8ED0-A3CA-3E3F-B554-05D84AEBCA8F}"/>
              </a:ext>
            </a:extLst>
          </p:cNvPr>
          <p:cNvSpPr>
            <a:spLocks noGrp="1"/>
          </p:cNvSpPr>
          <p:nvPr>
            <p:ph type="ctrTitle"/>
          </p:nvPr>
        </p:nvSpPr>
        <p:spPr>
          <a:xfrm>
            <a:off x="4000500" y="740211"/>
            <a:ext cx="7530685" cy="3163864"/>
          </a:xfrm>
        </p:spPr>
        <p:txBody>
          <a:bodyPr>
            <a:noAutofit/>
          </a:bodyPr>
          <a:lstStyle/>
          <a:p>
            <a:r>
              <a:rPr lang="en-US" sz="8000" dirty="0">
                <a:solidFill>
                  <a:srgbClr val="CBFFEB"/>
                </a:solidFill>
              </a:rPr>
              <a:t>MECHANICAL CAD DESIGN PORTFOLIO</a:t>
            </a:r>
          </a:p>
        </p:txBody>
      </p:sp>
      <p:sp>
        <p:nvSpPr>
          <p:cNvPr id="3" name="Subtitle 2">
            <a:extLst>
              <a:ext uri="{FF2B5EF4-FFF2-40B4-BE49-F238E27FC236}">
                <a16:creationId xmlns:a16="http://schemas.microsoft.com/office/drawing/2014/main" id="{A428D0CE-3A59-2C3F-4A61-9B839D56740A}"/>
              </a:ext>
            </a:extLst>
          </p:cNvPr>
          <p:cNvSpPr>
            <a:spLocks noGrp="1"/>
          </p:cNvSpPr>
          <p:nvPr>
            <p:ph type="subTitle" idx="1"/>
          </p:nvPr>
        </p:nvSpPr>
        <p:spPr>
          <a:xfrm>
            <a:off x="4000193" y="4074515"/>
            <a:ext cx="7583133" cy="1279124"/>
          </a:xfrm>
        </p:spPr>
        <p:txBody>
          <a:bodyPr>
            <a:normAutofit fontScale="92500" lnSpcReduction="20000"/>
          </a:bodyPr>
          <a:lstStyle/>
          <a:p>
            <a:pPr algn="l"/>
            <a:r>
              <a:rPr lang="en-US" sz="2200" dirty="0">
                <a:solidFill>
                  <a:srgbClr val="FFFFFF"/>
                </a:solidFill>
              </a:rPr>
              <a:t>BY </a:t>
            </a:r>
          </a:p>
          <a:p>
            <a:pPr algn="l"/>
            <a:r>
              <a:rPr lang="en-US" sz="3500" dirty="0">
                <a:solidFill>
                  <a:srgbClr val="DBD0FF"/>
                </a:solidFill>
              </a:rPr>
              <a:t>LADIPO TAIWO </a:t>
            </a:r>
            <a:r>
              <a:rPr lang="en-US" sz="1200" i="1" dirty="0">
                <a:solidFill>
                  <a:srgbClr val="FFFCA9"/>
                </a:solidFill>
              </a:rPr>
              <a:t>(</a:t>
            </a:r>
            <a:r>
              <a:rPr lang="en-US" sz="1200" i="1" dirty="0" err="1">
                <a:solidFill>
                  <a:srgbClr val="FFFCA9"/>
                </a:solidFill>
              </a:rPr>
              <a:t>AMIMechE</a:t>
            </a:r>
            <a:r>
              <a:rPr lang="en-US" sz="1200" i="1" dirty="0">
                <a:solidFill>
                  <a:srgbClr val="FFFCA9"/>
                </a:solidFill>
              </a:rPr>
              <a:t>)(M.ENG MECHANICAL)</a:t>
            </a:r>
          </a:p>
          <a:p>
            <a:pPr algn="l"/>
            <a:r>
              <a:rPr lang="en-US" sz="1200" i="1" dirty="0">
                <a:solidFill>
                  <a:srgbClr val="FFFCA9"/>
                </a:solidFill>
              </a:rPr>
              <a:t>MECHANICAL DESIGN ENGINEER</a:t>
            </a:r>
          </a:p>
          <a:p>
            <a:pPr algn="l"/>
            <a:endParaRPr lang="en-US" sz="2200" dirty="0">
              <a:solidFill>
                <a:srgbClr val="FFFFFF"/>
              </a:solidFill>
            </a:endParaRPr>
          </a:p>
        </p:txBody>
      </p:sp>
      <p:grpSp>
        <p:nvGrpSpPr>
          <p:cNvPr id="70"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71" name="Straight Connector 70">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72" name="Straight Connector 71">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5" name="Slide Number Placeholder 4">
            <a:extLst>
              <a:ext uri="{FF2B5EF4-FFF2-40B4-BE49-F238E27FC236}">
                <a16:creationId xmlns:a16="http://schemas.microsoft.com/office/drawing/2014/main" id="{4DCFBCB9-4224-17C3-FD06-C8DB0CCCA4A1}"/>
              </a:ext>
            </a:extLst>
          </p:cNvPr>
          <p:cNvSpPr>
            <a:spLocks noGrp="1"/>
          </p:cNvSpPr>
          <p:nvPr>
            <p:ph type="sldNum" sz="quarter" idx="12"/>
          </p:nvPr>
        </p:nvSpPr>
        <p:spPr/>
        <p:txBody>
          <a:bodyPr/>
          <a:lstStyle/>
          <a:p>
            <a:fld id="{73B850FF-6169-4056-8077-06FFA93A5366}" type="slidenum">
              <a:rPr lang="en-US" smtClean="0"/>
              <a:t>1</a:t>
            </a:fld>
            <a:endParaRPr lang="en-US"/>
          </a:p>
        </p:txBody>
      </p:sp>
    </p:spTree>
    <p:extLst>
      <p:ext uri="{BB962C8B-B14F-4D97-AF65-F5344CB8AC3E}">
        <p14:creationId xmlns:p14="http://schemas.microsoft.com/office/powerpoint/2010/main" val="160120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19C76-C1BC-063A-E499-7A2F0EF6621B}"/>
              </a:ext>
            </a:extLst>
          </p:cNvPr>
          <p:cNvSpPr>
            <a:spLocks noGrp="1"/>
          </p:cNvSpPr>
          <p:nvPr>
            <p:ph type="title"/>
          </p:nvPr>
        </p:nvSpPr>
        <p:spPr/>
        <p:txBody>
          <a:bodyPr/>
          <a:lstStyle/>
          <a:p>
            <a:r>
              <a:rPr lang="en-US" dirty="0"/>
              <a:t>results</a:t>
            </a:r>
          </a:p>
        </p:txBody>
      </p:sp>
      <p:sp>
        <p:nvSpPr>
          <p:cNvPr id="4" name="Slide Number Placeholder 3">
            <a:extLst>
              <a:ext uri="{FF2B5EF4-FFF2-40B4-BE49-F238E27FC236}">
                <a16:creationId xmlns:a16="http://schemas.microsoft.com/office/drawing/2014/main" id="{C9C7E715-D3AD-9787-E1C3-C22AA806EB8D}"/>
              </a:ext>
            </a:extLst>
          </p:cNvPr>
          <p:cNvSpPr>
            <a:spLocks noGrp="1"/>
          </p:cNvSpPr>
          <p:nvPr>
            <p:ph type="sldNum" sz="quarter" idx="12"/>
          </p:nvPr>
        </p:nvSpPr>
        <p:spPr/>
        <p:txBody>
          <a:bodyPr/>
          <a:lstStyle/>
          <a:p>
            <a:fld id="{73B850FF-6169-4056-8077-06FFA93A5366}" type="slidenum">
              <a:rPr lang="en-US" smtClean="0"/>
              <a:t>10</a:t>
            </a:fld>
            <a:endParaRPr lang="en-US"/>
          </a:p>
        </p:txBody>
      </p:sp>
      <p:pic>
        <p:nvPicPr>
          <p:cNvPr id="8" name="Picture 7" descr="A close-up of a machine&#10;&#10;Description automatically generated">
            <a:extLst>
              <a:ext uri="{FF2B5EF4-FFF2-40B4-BE49-F238E27FC236}">
                <a16:creationId xmlns:a16="http://schemas.microsoft.com/office/drawing/2014/main" id="{F3624165-B026-BB89-1BEC-8568FFBF3995}"/>
              </a:ext>
            </a:extLst>
          </p:cNvPr>
          <p:cNvPicPr>
            <a:picLocks noChangeAspect="1"/>
          </p:cNvPicPr>
          <p:nvPr/>
        </p:nvPicPr>
        <p:blipFill>
          <a:blip r:embed="rId2"/>
          <a:stretch>
            <a:fillRect/>
          </a:stretch>
        </p:blipFill>
        <p:spPr>
          <a:xfrm>
            <a:off x="0" y="1263329"/>
            <a:ext cx="6956385" cy="2097957"/>
          </a:xfrm>
          <a:prstGeom prst="rect">
            <a:avLst/>
          </a:prstGeom>
        </p:spPr>
      </p:pic>
      <p:pic>
        <p:nvPicPr>
          <p:cNvPr id="9" name="Picture 8" descr="A machine on a table&#10;&#10;Description automatically generated">
            <a:extLst>
              <a:ext uri="{FF2B5EF4-FFF2-40B4-BE49-F238E27FC236}">
                <a16:creationId xmlns:a16="http://schemas.microsoft.com/office/drawing/2014/main" id="{7BE53141-0383-017E-68FC-B3D52AA27B63}"/>
              </a:ext>
            </a:extLst>
          </p:cNvPr>
          <p:cNvPicPr>
            <a:picLocks noChangeAspect="1"/>
          </p:cNvPicPr>
          <p:nvPr/>
        </p:nvPicPr>
        <p:blipFill>
          <a:blip r:embed="rId3"/>
          <a:stretch>
            <a:fillRect/>
          </a:stretch>
        </p:blipFill>
        <p:spPr>
          <a:xfrm>
            <a:off x="7102887" y="1884303"/>
            <a:ext cx="5089113" cy="3671023"/>
          </a:xfrm>
          <a:prstGeom prst="rect">
            <a:avLst/>
          </a:prstGeom>
        </p:spPr>
      </p:pic>
    </p:spTree>
    <p:extLst>
      <p:ext uri="{BB962C8B-B14F-4D97-AF65-F5344CB8AC3E}">
        <p14:creationId xmlns:p14="http://schemas.microsoft.com/office/powerpoint/2010/main" val="310275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19C76-C1BC-063A-E499-7A2F0EF6621B}"/>
              </a:ext>
            </a:extLst>
          </p:cNvPr>
          <p:cNvSpPr>
            <a:spLocks noGrp="1"/>
          </p:cNvSpPr>
          <p:nvPr>
            <p:ph type="title"/>
          </p:nvPr>
        </p:nvSpPr>
        <p:spPr/>
        <p:txBody>
          <a:bodyPr/>
          <a:lstStyle/>
          <a:p>
            <a:r>
              <a:rPr lang="en-US" dirty="0"/>
              <a:t>results</a:t>
            </a:r>
          </a:p>
        </p:txBody>
      </p:sp>
      <p:sp>
        <p:nvSpPr>
          <p:cNvPr id="4" name="Slide Number Placeholder 3">
            <a:extLst>
              <a:ext uri="{FF2B5EF4-FFF2-40B4-BE49-F238E27FC236}">
                <a16:creationId xmlns:a16="http://schemas.microsoft.com/office/drawing/2014/main" id="{C9C7E715-D3AD-9787-E1C3-C22AA806EB8D}"/>
              </a:ext>
            </a:extLst>
          </p:cNvPr>
          <p:cNvSpPr>
            <a:spLocks noGrp="1"/>
          </p:cNvSpPr>
          <p:nvPr>
            <p:ph type="sldNum" sz="quarter" idx="12"/>
          </p:nvPr>
        </p:nvSpPr>
        <p:spPr/>
        <p:txBody>
          <a:bodyPr/>
          <a:lstStyle/>
          <a:p>
            <a:fld id="{73B850FF-6169-4056-8077-06FFA93A5366}" type="slidenum">
              <a:rPr lang="en-US" smtClean="0"/>
              <a:t>11</a:t>
            </a:fld>
            <a:endParaRPr lang="en-US"/>
          </a:p>
        </p:txBody>
      </p:sp>
      <p:pic>
        <p:nvPicPr>
          <p:cNvPr id="8" name="Picture 7" descr="A close-up of a machine&#10;&#10;Description automatically generated">
            <a:extLst>
              <a:ext uri="{FF2B5EF4-FFF2-40B4-BE49-F238E27FC236}">
                <a16:creationId xmlns:a16="http://schemas.microsoft.com/office/drawing/2014/main" id="{AD9687C3-004C-132A-75B5-1D6ED2C63B75}"/>
              </a:ext>
            </a:extLst>
          </p:cNvPr>
          <p:cNvPicPr>
            <a:picLocks noChangeAspect="1"/>
          </p:cNvPicPr>
          <p:nvPr/>
        </p:nvPicPr>
        <p:blipFill>
          <a:blip r:embed="rId2"/>
          <a:stretch>
            <a:fillRect/>
          </a:stretch>
        </p:blipFill>
        <p:spPr>
          <a:xfrm>
            <a:off x="645159" y="3274482"/>
            <a:ext cx="7882111" cy="3081868"/>
          </a:xfrm>
          <a:prstGeom prst="rect">
            <a:avLst/>
          </a:prstGeom>
        </p:spPr>
      </p:pic>
    </p:spTree>
    <p:extLst>
      <p:ext uri="{BB962C8B-B14F-4D97-AF65-F5344CB8AC3E}">
        <p14:creationId xmlns:p14="http://schemas.microsoft.com/office/powerpoint/2010/main" val="1782014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19C76-C1BC-063A-E499-7A2F0EF6621B}"/>
              </a:ext>
            </a:extLst>
          </p:cNvPr>
          <p:cNvSpPr>
            <a:spLocks noGrp="1"/>
          </p:cNvSpPr>
          <p:nvPr>
            <p:ph type="title"/>
          </p:nvPr>
        </p:nvSpPr>
        <p:spPr/>
        <p:txBody>
          <a:bodyPr/>
          <a:lstStyle/>
          <a:p>
            <a:r>
              <a:rPr lang="en-US" dirty="0"/>
              <a:t>results</a:t>
            </a:r>
          </a:p>
        </p:txBody>
      </p:sp>
      <p:sp>
        <p:nvSpPr>
          <p:cNvPr id="4" name="Slide Number Placeholder 3">
            <a:extLst>
              <a:ext uri="{FF2B5EF4-FFF2-40B4-BE49-F238E27FC236}">
                <a16:creationId xmlns:a16="http://schemas.microsoft.com/office/drawing/2014/main" id="{C9C7E715-D3AD-9787-E1C3-C22AA806EB8D}"/>
              </a:ext>
            </a:extLst>
          </p:cNvPr>
          <p:cNvSpPr>
            <a:spLocks noGrp="1"/>
          </p:cNvSpPr>
          <p:nvPr>
            <p:ph type="sldNum" sz="quarter" idx="12"/>
          </p:nvPr>
        </p:nvSpPr>
        <p:spPr/>
        <p:txBody>
          <a:bodyPr/>
          <a:lstStyle/>
          <a:p>
            <a:fld id="{73B850FF-6169-4056-8077-06FFA93A5366}" type="slidenum">
              <a:rPr lang="en-US" smtClean="0"/>
              <a:t>12</a:t>
            </a:fld>
            <a:endParaRPr lang="en-US"/>
          </a:p>
        </p:txBody>
      </p:sp>
      <p:pic>
        <p:nvPicPr>
          <p:cNvPr id="3" name="Picture 2" descr="A computer on a table with a machine on it&#10;&#10;Description automatically generated">
            <a:extLst>
              <a:ext uri="{FF2B5EF4-FFF2-40B4-BE49-F238E27FC236}">
                <a16:creationId xmlns:a16="http://schemas.microsoft.com/office/drawing/2014/main" id="{97AC7023-507F-CA13-FA3A-A1862E2A9D6D}"/>
              </a:ext>
            </a:extLst>
          </p:cNvPr>
          <p:cNvPicPr>
            <a:picLocks noChangeAspect="1"/>
          </p:cNvPicPr>
          <p:nvPr/>
        </p:nvPicPr>
        <p:blipFill>
          <a:blip r:embed="rId2"/>
          <a:stretch>
            <a:fillRect/>
          </a:stretch>
        </p:blipFill>
        <p:spPr>
          <a:xfrm>
            <a:off x="1168400" y="1329642"/>
            <a:ext cx="8737600" cy="4914900"/>
          </a:xfrm>
          <a:prstGeom prst="rect">
            <a:avLst/>
          </a:prstGeom>
        </p:spPr>
      </p:pic>
    </p:spTree>
    <p:extLst>
      <p:ext uri="{BB962C8B-B14F-4D97-AF65-F5344CB8AC3E}">
        <p14:creationId xmlns:p14="http://schemas.microsoft.com/office/powerpoint/2010/main" val="2058161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19C76-C1BC-063A-E499-7A2F0EF6621B}"/>
              </a:ext>
            </a:extLst>
          </p:cNvPr>
          <p:cNvSpPr>
            <a:spLocks noGrp="1"/>
          </p:cNvSpPr>
          <p:nvPr>
            <p:ph type="title"/>
          </p:nvPr>
        </p:nvSpPr>
        <p:spPr/>
        <p:txBody>
          <a:bodyPr/>
          <a:lstStyle/>
          <a:p>
            <a:r>
              <a:rPr lang="en-US" dirty="0"/>
              <a:t>results</a:t>
            </a:r>
          </a:p>
        </p:txBody>
      </p:sp>
      <p:sp>
        <p:nvSpPr>
          <p:cNvPr id="4" name="Slide Number Placeholder 3">
            <a:extLst>
              <a:ext uri="{FF2B5EF4-FFF2-40B4-BE49-F238E27FC236}">
                <a16:creationId xmlns:a16="http://schemas.microsoft.com/office/drawing/2014/main" id="{C9C7E715-D3AD-9787-E1C3-C22AA806EB8D}"/>
              </a:ext>
            </a:extLst>
          </p:cNvPr>
          <p:cNvSpPr>
            <a:spLocks noGrp="1"/>
          </p:cNvSpPr>
          <p:nvPr>
            <p:ph type="sldNum" sz="quarter" idx="12"/>
          </p:nvPr>
        </p:nvSpPr>
        <p:spPr/>
        <p:txBody>
          <a:bodyPr/>
          <a:lstStyle/>
          <a:p>
            <a:fld id="{73B850FF-6169-4056-8077-06FFA93A5366}" type="slidenum">
              <a:rPr lang="en-US" smtClean="0"/>
              <a:t>13</a:t>
            </a:fld>
            <a:endParaRPr lang="en-US"/>
          </a:p>
        </p:txBody>
      </p:sp>
      <p:pic>
        <p:nvPicPr>
          <p:cNvPr id="6" name="Picture 5" descr="A computer screen shot of a tool&#10;&#10;Description automatically generated">
            <a:extLst>
              <a:ext uri="{FF2B5EF4-FFF2-40B4-BE49-F238E27FC236}">
                <a16:creationId xmlns:a16="http://schemas.microsoft.com/office/drawing/2014/main" id="{E70BDC1E-C5BE-CA27-0F88-2E9282411D55}"/>
              </a:ext>
            </a:extLst>
          </p:cNvPr>
          <p:cNvPicPr>
            <a:picLocks noChangeAspect="1"/>
          </p:cNvPicPr>
          <p:nvPr/>
        </p:nvPicPr>
        <p:blipFill>
          <a:blip r:embed="rId2"/>
          <a:stretch>
            <a:fillRect/>
          </a:stretch>
        </p:blipFill>
        <p:spPr>
          <a:xfrm>
            <a:off x="0" y="1396598"/>
            <a:ext cx="4807586" cy="2967058"/>
          </a:xfrm>
          <a:prstGeom prst="rect">
            <a:avLst/>
          </a:prstGeom>
        </p:spPr>
      </p:pic>
      <p:pic>
        <p:nvPicPr>
          <p:cNvPr id="8" name="Picture 7" descr="A row of grey plastic objects&#10;&#10;Description automatically generated with medium confidence">
            <a:extLst>
              <a:ext uri="{FF2B5EF4-FFF2-40B4-BE49-F238E27FC236}">
                <a16:creationId xmlns:a16="http://schemas.microsoft.com/office/drawing/2014/main" id="{10EF0D93-75F2-30D9-70D9-745C681BD607}"/>
              </a:ext>
            </a:extLst>
          </p:cNvPr>
          <p:cNvPicPr>
            <a:picLocks noChangeAspect="1"/>
          </p:cNvPicPr>
          <p:nvPr/>
        </p:nvPicPr>
        <p:blipFill>
          <a:blip r:embed="rId3"/>
          <a:stretch>
            <a:fillRect/>
          </a:stretch>
        </p:blipFill>
        <p:spPr>
          <a:xfrm>
            <a:off x="5994400" y="2416969"/>
            <a:ext cx="5359400" cy="3213100"/>
          </a:xfrm>
          <a:prstGeom prst="rect">
            <a:avLst/>
          </a:prstGeom>
        </p:spPr>
      </p:pic>
    </p:spTree>
    <p:extLst>
      <p:ext uri="{BB962C8B-B14F-4D97-AF65-F5344CB8AC3E}">
        <p14:creationId xmlns:p14="http://schemas.microsoft.com/office/powerpoint/2010/main" val="3614283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96" name="Rectangle 9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98" name="Freeform: Shape 97">
            <a:extLst>
              <a:ext uri="{FF2B5EF4-FFF2-40B4-BE49-F238E27FC236}">
                <a16:creationId xmlns:a16="http://schemas.microsoft.com/office/drawing/2014/main" id="{E1053F4E-9FA5-4F7B-9769-047E79535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100" name="Top Left">
            <a:extLst>
              <a:ext uri="{FF2B5EF4-FFF2-40B4-BE49-F238E27FC236}">
                <a16:creationId xmlns:a16="http://schemas.microsoft.com/office/drawing/2014/main" id="{55F4BBBF-C9DC-479F-A1BE-FF850DEBB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01" name="Freeform: Shape 100">
              <a:extLst>
                <a:ext uri="{FF2B5EF4-FFF2-40B4-BE49-F238E27FC236}">
                  <a16:creationId xmlns:a16="http://schemas.microsoft.com/office/drawing/2014/main" id="{492A23A5-A076-4C15-95E6-C18381238E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78C4B48C-21BD-4F29-BC00-08E0F6916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96DFE4EE-5E3B-4031-ADF0-45EFF61D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FC71B4D1-F553-4359-836B-EC80786F0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16C83396-4984-4487-9688-52E2316C0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CC0422EB-AFD9-49D7-8C46-C4104EF4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43E51B9A-644C-400F-AB14-E15356DBA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851CCDA1-0AB7-171F-8586-AC8EBBA9BD8D}"/>
              </a:ext>
            </a:extLst>
          </p:cNvPr>
          <p:cNvSpPr>
            <a:spLocks noGrp="1"/>
          </p:cNvSpPr>
          <p:nvPr>
            <p:ph type="title"/>
          </p:nvPr>
        </p:nvSpPr>
        <p:spPr>
          <a:xfrm>
            <a:off x="1198181" y="559813"/>
            <a:ext cx="8403019" cy="1664573"/>
          </a:xfrm>
        </p:spPr>
        <p:txBody>
          <a:bodyPr>
            <a:normAutofit/>
          </a:bodyPr>
          <a:lstStyle/>
          <a:p>
            <a:pPr>
              <a:lnSpc>
                <a:spcPct val="90000"/>
              </a:lnSpc>
            </a:pPr>
            <a:r>
              <a:rPr lang="en-US" sz="2800"/>
              <a:t>Publication:</a:t>
            </a:r>
            <a:r>
              <a:rPr lang="en-GB" sz="2800"/>
              <a:t>Mechanical and Tribological Performance of Polyetheretherketone Composites using Tabletop 3D Printer</a:t>
            </a:r>
            <a:br>
              <a:rPr lang="en-GB" sz="2800"/>
            </a:br>
            <a:endParaRPr lang="en-US" sz="2800"/>
          </a:p>
        </p:txBody>
      </p:sp>
      <p:grpSp>
        <p:nvGrpSpPr>
          <p:cNvPr id="109" name="Bottom Right">
            <a:extLst>
              <a:ext uri="{FF2B5EF4-FFF2-40B4-BE49-F238E27FC236}">
                <a16:creationId xmlns:a16="http://schemas.microsoft.com/office/drawing/2014/main" id="{141BAB31-8928-4D75-ACE2-02B9A560A6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10" name="Freeform: Shape 109">
              <a:extLst>
                <a:ext uri="{FF2B5EF4-FFF2-40B4-BE49-F238E27FC236}">
                  <a16:creationId xmlns:a16="http://schemas.microsoft.com/office/drawing/2014/main" id="{05B0271D-253C-444D-8377-D129153BC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1" name="Graphic 157">
              <a:extLst>
                <a:ext uri="{FF2B5EF4-FFF2-40B4-BE49-F238E27FC236}">
                  <a16:creationId xmlns:a16="http://schemas.microsoft.com/office/drawing/2014/main" id="{A16D60D9-8D7C-415E-9374-57111D22B3B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3" name="Freeform: Shape 112">
                <a:extLst>
                  <a:ext uri="{FF2B5EF4-FFF2-40B4-BE49-F238E27FC236}">
                    <a16:creationId xmlns:a16="http://schemas.microsoft.com/office/drawing/2014/main" id="{534C44BE-02AE-45F2-84CA-698BD9F19C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id="{2D2CDD51-FEE1-4EF4-B149-93F86AF3B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5" name="Freeform: Shape 114">
                <a:extLst>
                  <a:ext uri="{FF2B5EF4-FFF2-40B4-BE49-F238E27FC236}">
                    <a16:creationId xmlns:a16="http://schemas.microsoft.com/office/drawing/2014/main" id="{A1F05C76-E0B3-4B36-85E8-080691636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id="{D496DD1A-88F4-434C-A393-7EE56A3E2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id="{BBFCD714-5E1B-4E5D-8D36-143BA93D5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9BFAD42E-CB70-418B-AD4E-4C9A7986C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C8A7EA0D-8026-45BF-A0FA-80E335215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2" name="Freeform: Shape 111">
              <a:extLst>
                <a:ext uri="{FF2B5EF4-FFF2-40B4-BE49-F238E27FC236}">
                  <a16:creationId xmlns:a16="http://schemas.microsoft.com/office/drawing/2014/main" id="{9DAC027B-93A4-43BF-A062-345585370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0" name="Content Placeholder 2">
            <a:extLst>
              <a:ext uri="{FF2B5EF4-FFF2-40B4-BE49-F238E27FC236}">
                <a16:creationId xmlns:a16="http://schemas.microsoft.com/office/drawing/2014/main" id="{793B01DE-B30D-C045-90EA-9C3954F6686B}"/>
              </a:ext>
            </a:extLst>
          </p:cNvPr>
          <p:cNvSpPr>
            <a:spLocks noGrp="1"/>
          </p:cNvSpPr>
          <p:nvPr>
            <p:ph idx="1"/>
          </p:nvPr>
        </p:nvSpPr>
        <p:spPr>
          <a:xfrm>
            <a:off x="763608" y="1828800"/>
            <a:ext cx="11403300" cy="5012260"/>
          </a:xfrm>
        </p:spPr>
        <p:txBody>
          <a:bodyPr>
            <a:normAutofit/>
          </a:bodyPr>
          <a:lstStyle/>
          <a:p>
            <a:pPr marL="0" indent="0">
              <a:lnSpc>
                <a:spcPct val="100000"/>
              </a:lnSpc>
              <a:buNone/>
            </a:pPr>
            <a:r>
              <a:rPr lang="en-GB" sz="1500" i="1" dirty="0">
                <a:effectLst/>
                <a:latin typeface="CIDFont+F4"/>
              </a:rPr>
              <a:t>International Journal of Engineering Trends and Technology, 71(11),136–147. https://</a:t>
            </a:r>
            <a:r>
              <a:rPr lang="en-GB" sz="1500" i="1" dirty="0" err="1">
                <a:effectLst/>
                <a:latin typeface="CIDFont+F4"/>
              </a:rPr>
              <a:t>doi.org</a:t>
            </a:r>
            <a:r>
              <a:rPr lang="en-GB" sz="1500" i="1" dirty="0">
                <a:effectLst/>
                <a:latin typeface="CIDFont+F4"/>
              </a:rPr>
              <a:t>/10.14445/22315381/IJETT-V71I11P215 </a:t>
            </a:r>
            <a:endParaRPr lang="en-GB" sz="1500" i="1" dirty="0"/>
          </a:p>
          <a:p>
            <a:pPr>
              <a:lnSpc>
                <a:spcPct val="100000"/>
              </a:lnSpc>
            </a:pPr>
            <a:endParaRPr lang="en-GB" sz="1500" b="1" i="0" u="none" strike="noStrike" dirty="0">
              <a:effectLst/>
              <a:latin typeface="-apple-system"/>
            </a:endParaRPr>
          </a:p>
          <a:p>
            <a:pPr marL="0" indent="0">
              <a:lnSpc>
                <a:spcPct val="100000"/>
              </a:lnSpc>
              <a:buNone/>
            </a:pPr>
            <a:r>
              <a:rPr lang="en-GB" sz="1500" b="1" i="0" u="none" strike="noStrike" dirty="0">
                <a:effectLst/>
                <a:latin typeface="-apple-system"/>
              </a:rPr>
              <a:t>Abstract</a:t>
            </a:r>
            <a:br>
              <a:rPr lang="en-GB" sz="1500" b="0" i="0" u="none" strike="noStrike" dirty="0">
                <a:effectLst/>
                <a:latin typeface="-apple-system"/>
              </a:rPr>
            </a:br>
            <a:r>
              <a:rPr lang="en-GB" sz="1500" b="0" i="0" u="none" strike="noStrike" dirty="0">
                <a:effectLst/>
                <a:latin typeface="-apple-system"/>
              </a:rPr>
              <a:t>This article investigates the mechanical and tribological properties of 3D-printed </a:t>
            </a:r>
            <a:r>
              <a:rPr lang="en-GB" sz="1500" b="0" i="0" u="none" strike="noStrike" dirty="0" err="1">
                <a:effectLst/>
                <a:latin typeface="-apple-system"/>
              </a:rPr>
              <a:t>Polyetheretherketone</a:t>
            </a:r>
            <a:r>
              <a:rPr lang="en-GB" sz="1500" b="0" i="0" u="none" strike="noStrike" dirty="0">
                <a:effectLst/>
                <a:latin typeface="-apple-system"/>
              </a:rPr>
              <a:t> (PEEK) composites containing Molybdenum disulphide MoS2 and graphite fillers. 7 filament strands were created with varying weight percentages to print 35 dog bones and 7-disc samples for further analysis. The results showed a 61% increase in tensile strength of MoS2-filled PEEK (MoS2/PEEK) composite compared to plain PEEK. The filled PEEK had a reduced frictional response time and an average coefficient of friction of about 36% and 69 %, respectively. MoS2/PEEK showed superior wear resistance of about 50% compared to graphite-impregnated PEEK (Gr./PEEK).</a:t>
            </a:r>
          </a:p>
          <a:p>
            <a:pPr marL="0" indent="0">
              <a:lnSpc>
                <a:spcPct val="100000"/>
              </a:lnSpc>
              <a:buNone/>
            </a:pPr>
            <a:endParaRPr lang="en-GB" sz="1500" b="1" i="0" u="none" strike="noStrike" dirty="0">
              <a:effectLst/>
              <a:latin typeface="-apple-system"/>
            </a:endParaRPr>
          </a:p>
          <a:p>
            <a:pPr marL="0" indent="0">
              <a:lnSpc>
                <a:spcPct val="100000"/>
              </a:lnSpc>
              <a:buNone/>
            </a:pPr>
            <a:endParaRPr lang="en-GB" sz="1500" b="1" dirty="0">
              <a:latin typeface="-apple-system"/>
            </a:endParaRPr>
          </a:p>
          <a:p>
            <a:pPr marL="0" indent="0">
              <a:lnSpc>
                <a:spcPct val="100000"/>
              </a:lnSpc>
              <a:buNone/>
            </a:pPr>
            <a:endParaRPr lang="en-GB" sz="1500" b="1" i="0" u="none" strike="noStrike" dirty="0">
              <a:effectLst/>
              <a:latin typeface="-apple-system"/>
            </a:endParaRPr>
          </a:p>
          <a:p>
            <a:pPr marL="0" indent="0">
              <a:lnSpc>
                <a:spcPct val="100000"/>
              </a:lnSpc>
              <a:buNone/>
            </a:pPr>
            <a:endParaRPr lang="en-GB" sz="1500" b="1" dirty="0">
              <a:latin typeface="-apple-system"/>
            </a:endParaRPr>
          </a:p>
          <a:p>
            <a:pPr marL="0" indent="0">
              <a:lnSpc>
                <a:spcPct val="100000"/>
              </a:lnSpc>
              <a:buNone/>
            </a:pPr>
            <a:endParaRPr lang="en-GB" sz="1500" b="1" i="0" u="none" strike="noStrike" dirty="0">
              <a:effectLst/>
              <a:latin typeface="-apple-system"/>
            </a:endParaRPr>
          </a:p>
          <a:p>
            <a:pPr marL="0" indent="0">
              <a:lnSpc>
                <a:spcPct val="100000"/>
              </a:lnSpc>
              <a:buNone/>
            </a:pPr>
            <a:r>
              <a:rPr lang="en-GB" sz="1500" b="1" i="0" u="none" strike="noStrike" dirty="0">
                <a:effectLst/>
                <a:latin typeface="-apple-system"/>
              </a:rPr>
              <a:t>Keywords</a:t>
            </a:r>
            <a:br>
              <a:rPr lang="en-GB" sz="1500" b="0" i="0" u="none" strike="noStrike" dirty="0">
                <a:effectLst/>
                <a:latin typeface="-apple-system"/>
              </a:rPr>
            </a:br>
            <a:r>
              <a:rPr lang="en-GB" sz="1500" b="0" i="0" u="none" strike="noStrike" dirty="0">
                <a:effectLst/>
                <a:latin typeface="-apple-system"/>
              </a:rPr>
              <a:t>FFF printing, Graphite, MoS2, PEEK composites, Solid lubricants.</a:t>
            </a:r>
          </a:p>
          <a:p>
            <a:pPr>
              <a:lnSpc>
                <a:spcPct val="100000"/>
              </a:lnSpc>
            </a:pPr>
            <a:endParaRPr lang="en-US" sz="1500" dirty="0"/>
          </a:p>
        </p:txBody>
      </p:sp>
      <p:sp>
        <p:nvSpPr>
          <p:cNvPr id="4" name="Slide Number Placeholder 3">
            <a:extLst>
              <a:ext uri="{FF2B5EF4-FFF2-40B4-BE49-F238E27FC236}">
                <a16:creationId xmlns:a16="http://schemas.microsoft.com/office/drawing/2014/main" id="{AB256411-372C-1049-D98C-E42445E1BADF}"/>
              </a:ext>
            </a:extLst>
          </p:cNvPr>
          <p:cNvSpPr>
            <a:spLocks noGrp="1"/>
          </p:cNvSpPr>
          <p:nvPr>
            <p:ph type="sldNum" sz="quarter" idx="12"/>
          </p:nvPr>
        </p:nvSpPr>
        <p:spPr/>
        <p:txBody>
          <a:bodyPr/>
          <a:lstStyle/>
          <a:p>
            <a:fld id="{73B850FF-6169-4056-8077-06FFA93A5366}" type="slidenum">
              <a:rPr lang="en-US" smtClean="0"/>
              <a:t>14</a:t>
            </a:fld>
            <a:endParaRPr lang="en-US"/>
          </a:p>
        </p:txBody>
      </p:sp>
    </p:spTree>
    <p:extLst>
      <p:ext uri="{BB962C8B-B14F-4D97-AF65-F5344CB8AC3E}">
        <p14:creationId xmlns:p14="http://schemas.microsoft.com/office/powerpoint/2010/main" val="382508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E1053F4E-9FA5-4F7B-9769-047E79535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55F4BBBF-C9DC-479F-A1BE-FF850DEBB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5" name="Freeform: Shape 14">
              <a:extLst>
                <a:ext uri="{FF2B5EF4-FFF2-40B4-BE49-F238E27FC236}">
                  <a16:creationId xmlns:a16="http://schemas.microsoft.com/office/drawing/2014/main" id="{492A23A5-A076-4C15-95E6-C18381238E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78C4B48C-21BD-4F29-BC00-08E0F6916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96DFE4EE-5E3B-4031-ADF0-45EFF61D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FC71B4D1-F553-4359-836B-EC80786F0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16C83396-4984-4487-9688-52E2316C0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C0422EB-AFD9-49D7-8C46-C4104EF4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43E51B9A-644C-400F-AB14-E15356DBA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2381D99A-A2B6-3D9F-D105-5F8D77ABC256}"/>
              </a:ext>
            </a:extLst>
          </p:cNvPr>
          <p:cNvSpPr>
            <a:spLocks noGrp="1"/>
          </p:cNvSpPr>
          <p:nvPr>
            <p:ph type="title"/>
          </p:nvPr>
        </p:nvSpPr>
        <p:spPr>
          <a:xfrm>
            <a:off x="1198181" y="559813"/>
            <a:ext cx="8403019" cy="1664573"/>
          </a:xfrm>
        </p:spPr>
        <p:txBody>
          <a:bodyPr>
            <a:normAutofit fontScale="90000"/>
          </a:bodyPr>
          <a:lstStyle/>
          <a:p>
            <a:pPr algn="ctr">
              <a:lnSpc>
                <a:spcPct val="90000"/>
              </a:lnSpc>
            </a:pPr>
            <a:r>
              <a:rPr lang="en-US" sz="2800" dirty="0"/>
              <a:t>Publication: </a:t>
            </a:r>
            <a:r>
              <a:rPr lang="en-GB" sz="2800" dirty="0"/>
              <a:t>Experimental Analysis of Crystallinity and Mechanical Properties for Fused Filament Printed </a:t>
            </a:r>
            <a:r>
              <a:rPr lang="en-GB" sz="2800" dirty="0" err="1"/>
              <a:t>Polyetherketone</a:t>
            </a:r>
            <a:r>
              <a:rPr lang="en-GB" sz="2800" dirty="0"/>
              <a:t> Composites. </a:t>
            </a:r>
            <a:br>
              <a:rPr lang="en-US" sz="2800" dirty="0"/>
            </a:br>
            <a:endParaRPr lang="en-US" sz="2800" dirty="0"/>
          </a:p>
        </p:txBody>
      </p:sp>
      <p:grpSp>
        <p:nvGrpSpPr>
          <p:cNvPr id="23" name="Bottom Right">
            <a:extLst>
              <a:ext uri="{FF2B5EF4-FFF2-40B4-BE49-F238E27FC236}">
                <a16:creationId xmlns:a16="http://schemas.microsoft.com/office/drawing/2014/main" id="{141BAB31-8928-4D75-ACE2-02B9A560A6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05B0271D-253C-444D-8377-D129153BC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A16D60D9-8D7C-415E-9374-57111D22B3B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534C44BE-02AE-45F2-84CA-698BD9F19C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D2CDD51-FEE1-4EF4-B149-93F86AF3B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A1F05C76-E0B3-4B36-85E8-080691636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496DD1A-88F4-434C-A393-7EE56A3E2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BFCD714-5E1B-4E5D-8D36-143BA93D5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BFAD42E-CB70-418B-AD4E-4C9A7986C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C8A7EA0D-8026-45BF-A0FA-80E335215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9DAC027B-93A4-43BF-A062-345585370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EA1DCB40-6799-D0EA-556C-39929F77B766}"/>
              </a:ext>
            </a:extLst>
          </p:cNvPr>
          <p:cNvSpPr>
            <a:spLocks noGrp="1"/>
          </p:cNvSpPr>
          <p:nvPr>
            <p:ph idx="1"/>
          </p:nvPr>
        </p:nvSpPr>
        <p:spPr>
          <a:xfrm>
            <a:off x="270642" y="1755228"/>
            <a:ext cx="11291294" cy="4922399"/>
          </a:xfrm>
        </p:spPr>
        <p:txBody>
          <a:bodyPr>
            <a:normAutofit/>
          </a:bodyPr>
          <a:lstStyle/>
          <a:p>
            <a:pPr marL="0" indent="0">
              <a:lnSpc>
                <a:spcPct val="100000"/>
              </a:lnSpc>
              <a:buNone/>
            </a:pPr>
            <a:r>
              <a:rPr lang="en-GB" sz="1000" b="1" i="1" dirty="0">
                <a:effectLst/>
                <a:latin typeface="CIDFont+F4"/>
              </a:rPr>
              <a:t>Journal of Engineering, 2023, 6687928. https://</a:t>
            </a:r>
            <a:r>
              <a:rPr lang="en-GB" sz="1000" b="1" i="1" dirty="0" err="1">
                <a:effectLst/>
                <a:latin typeface="CIDFont+F4"/>
              </a:rPr>
              <a:t>doi.org</a:t>
            </a:r>
            <a:r>
              <a:rPr lang="en-GB" sz="1000" b="1" i="1" dirty="0">
                <a:effectLst/>
                <a:latin typeface="CIDFont+F4"/>
              </a:rPr>
              <a:t>/10.1155/2023/6687928 </a:t>
            </a:r>
            <a:endParaRPr lang="en-GB" sz="1000" b="1" i="1" dirty="0"/>
          </a:p>
          <a:p>
            <a:pPr marL="0" indent="0">
              <a:lnSpc>
                <a:spcPct val="100000"/>
              </a:lnSpc>
              <a:buNone/>
            </a:pPr>
            <a:endParaRPr lang="en-GB" sz="1000" b="1" i="0" u="none" strike="noStrike" dirty="0">
              <a:effectLst/>
              <a:latin typeface="Open Sans" panose="020B0606030504020204" pitchFamily="34" charset="0"/>
            </a:endParaRPr>
          </a:p>
          <a:p>
            <a:pPr marL="0" indent="0" algn="ctr">
              <a:lnSpc>
                <a:spcPct val="100000"/>
              </a:lnSpc>
              <a:buNone/>
            </a:pPr>
            <a:r>
              <a:rPr lang="en-GB" sz="2000" b="1" i="0" u="none" strike="noStrike" dirty="0">
                <a:effectLst/>
                <a:latin typeface="Open Sans" panose="020B0606030504020204" pitchFamily="34" charset="0"/>
              </a:rPr>
              <a:t>Abstract</a:t>
            </a:r>
          </a:p>
          <a:p>
            <a:pPr marL="0" indent="0" algn="just">
              <a:lnSpc>
                <a:spcPct val="100000"/>
              </a:lnSpc>
              <a:buNone/>
            </a:pPr>
            <a:r>
              <a:rPr lang="en-GB" sz="1200" b="0" i="0" u="none" strike="noStrike" dirty="0">
                <a:effectLst/>
                <a:latin typeface="Open Sans" panose="020B0606030504020204" pitchFamily="34" charset="0"/>
              </a:rPr>
              <a:t>The objective of this article is to examine the impacts of molybdenum disulphide (MoS</a:t>
            </a:r>
            <a:r>
              <a:rPr lang="en-GB" sz="1200" b="0" i="0" u="none" strike="noStrike" baseline="-25000" dirty="0">
                <a:effectLst/>
                <a:latin typeface="Open Sans" panose="020B0606030504020204" pitchFamily="34" charset="0"/>
              </a:rPr>
              <a:t>2</a:t>
            </a:r>
            <a:r>
              <a:rPr lang="en-GB" sz="1200" b="0" i="0" u="none" strike="noStrike" dirty="0">
                <a:effectLst/>
                <a:latin typeface="Open Sans" panose="020B0606030504020204" pitchFamily="34" charset="0"/>
              </a:rPr>
              <a:t>) and graphite-filled (Gr) </a:t>
            </a:r>
            <a:r>
              <a:rPr lang="en-GB" sz="1200" b="0" i="0" u="none" strike="noStrike" dirty="0" err="1">
                <a:effectLst/>
                <a:latin typeface="Open Sans" panose="020B0606030504020204" pitchFamily="34" charset="0"/>
              </a:rPr>
              <a:t>polyetheretherketone</a:t>
            </a:r>
            <a:r>
              <a:rPr lang="en-GB" sz="1200" b="0" i="0" u="none" strike="noStrike" dirty="0">
                <a:effectLst/>
                <a:latin typeface="Open Sans" panose="020B0606030504020204" pitchFamily="34" charset="0"/>
              </a:rPr>
              <a:t> (PEEK) composites that have been fabricated through 3D printing on their mechanical properties and crystallinity. Seven samples and thirty-five dog bones were produced using different filament strands to conduct the analysis. Before extrusion into filaments, the solid lubricants, MoS</a:t>
            </a:r>
            <a:r>
              <a:rPr lang="en-GB" sz="1200" b="0" i="0" u="none" strike="noStrike" baseline="-25000" dirty="0">
                <a:effectLst/>
                <a:latin typeface="Open Sans" panose="020B0606030504020204" pitchFamily="34" charset="0"/>
              </a:rPr>
              <a:t>2</a:t>
            </a:r>
            <a:r>
              <a:rPr lang="en-GB" sz="1200" b="0" i="0" u="none" strike="noStrike" dirty="0">
                <a:effectLst/>
                <a:latin typeface="Open Sans" panose="020B0606030504020204" pitchFamily="34" charset="0"/>
              </a:rPr>
              <a:t>, and graphite were uniformly dispersed within the PEEK through mechanical blending. At a concentration of 10 wt.%, the PEEK/MoS</a:t>
            </a:r>
            <a:r>
              <a:rPr lang="en-GB" sz="1200" b="0" i="0" u="none" strike="noStrike" baseline="-25000" dirty="0">
                <a:effectLst/>
                <a:latin typeface="Open Sans" panose="020B0606030504020204" pitchFamily="34" charset="0"/>
              </a:rPr>
              <a:t>2</a:t>
            </a:r>
            <a:r>
              <a:rPr lang="en-GB" sz="1200" b="0" i="0" u="none" strike="noStrike" dirty="0">
                <a:effectLst/>
                <a:latin typeface="Open Sans" panose="020B0606030504020204" pitchFamily="34" charset="0"/>
              </a:rPr>
              <a:t> composites exhibited the highest tensile strength, measuring approximately 104 MPa, while the PEEK/Gr composites displayed the lowest tensile strength at the same concentration, approximately 36 MPa. In addition, the PEEK/MoS</a:t>
            </a:r>
            <a:r>
              <a:rPr lang="en-GB" sz="1200" b="0" i="0" u="none" strike="noStrike" baseline="-25000" dirty="0">
                <a:effectLst/>
                <a:latin typeface="Open Sans" panose="020B0606030504020204" pitchFamily="34" charset="0"/>
              </a:rPr>
              <a:t>2</a:t>
            </a:r>
            <a:r>
              <a:rPr lang="en-GB" sz="1200" b="0" i="0" u="none" strike="noStrike" dirty="0">
                <a:effectLst/>
                <a:latin typeface="Open Sans" panose="020B0606030504020204" pitchFamily="34" charset="0"/>
              </a:rPr>
              <a:t> composites demonstrated better elongation, approximately 4.7%, compared to the PEEK/Gr composites, which exhibited approximately 2.3% elongation. X-ray diffraction (XRD) data revealed that neither MoS</a:t>
            </a:r>
            <a:r>
              <a:rPr lang="en-GB" sz="1200" b="0" i="0" u="none" strike="noStrike" baseline="-25000" dirty="0">
                <a:effectLst/>
                <a:latin typeface="Open Sans" panose="020B0606030504020204" pitchFamily="34" charset="0"/>
              </a:rPr>
              <a:t>2</a:t>
            </a:r>
            <a:r>
              <a:rPr lang="en-GB" sz="1200" b="0" i="0" u="none" strike="noStrike" dirty="0">
                <a:effectLst/>
                <a:latin typeface="Open Sans" panose="020B0606030504020204" pitchFamily="34" charset="0"/>
              </a:rPr>
              <a:t> nor graphite significantly interacted with the PEEK matrix. The degree of crystallinity, as determined by density matrices, indicated that the printed PEEK composites possessed a higher level of crystallinity, approximately 62% at a concentration of 5 wt.%, than the calculated values. This suggests that the filament-making and 3D printing processes had an annealing effect. The significance of solid lubricant content and dispersion in shaping the mechanical properties and crystal formation of 3D-printed PEEK composites is emphasized in this study. Furthermore, this research provides valuable insights for optimizing PEEK-based materials for various applications.</a:t>
            </a:r>
            <a:endParaRPr lang="en-GB" sz="1000" dirty="0">
              <a:latin typeface="Open Sans" panose="020B0606030504020204" pitchFamily="34" charset="0"/>
            </a:endParaRPr>
          </a:p>
          <a:p>
            <a:pPr marL="0" indent="0" algn="just">
              <a:lnSpc>
                <a:spcPct val="100000"/>
              </a:lnSpc>
              <a:buNone/>
            </a:pPr>
            <a:r>
              <a:rPr lang="en-GB" sz="1200" b="1" dirty="0">
                <a:latin typeface="Open Sans" panose="020B0606030504020204" pitchFamily="34" charset="0"/>
              </a:rPr>
              <a:t>keywords</a:t>
            </a:r>
            <a:endParaRPr lang="en-GB" sz="1200" b="1" i="0" u="none" strike="noStrike" dirty="0">
              <a:effectLst/>
              <a:latin typeface="Open Sans" panose="020B0606030504020204" pitchFamily="34" charset="0"/>
            </a:endParaRPr>
          </a:p>
          <a:p>
            <a:pPr marL="0" indent="0">
              <a:lnSpc>
                <a:spcPct val="100000"/>
              </a:lnSpc>
              <a:buNone/>
            </a:pPr>
            <a:r>
              <a:rPr lang="en-US" sz="1000" dirty="0"/>
              <a:t>Additive  Manufacturing  (AM),  3D  printing, Material Extrusion(ME),Fused Filament Fabrication(FFF),Fused  deposition Modelling (FDM),  </a:t>
            </a:r>
            <a:r>
              <a:rPr lang="en-US" sz="1000" dirty="0" err="1"/>
              <a:t>Polyetheretherketone</a:t>
            </a:r>
            <a:r>
              <a:rPr lang="en-US" sz="1000" dirty="0"/>
              <a:t> (PEEK), solid lubricants, laminar solid</a:t>
            </a:r>
          </a:p>
          <a:p>
            <a:pPr>
              <a:lnSpc>
                <a:spcPct val="100000"/>
              </a:lnSpc>
            </a:pPr>
            <a:endParaRPr lang="en-US" sz="1000" dirty="0"/>
          </a:p>
        </p:txBody>
      </p:sp>
      <p:sp>
        <p:nvSpPr>
          <p:cNvPr id="4" name="Slide Number Placeholder 3">
            <a:extLst>
              <a:ext uri="{FF2B5EF4-FFF2-40B4-BE49-F238E27FC236}">
                <a16:creationId xmlns:a16="http://schemas.microsoft.com/office/drawing/2014/main" id="{F75C10FD-9BF3-B0B0-B812-B6C9869393F6}"/>
              </a:ext>
            </a:extLst>
          </p:cNvPr>
          <p:cNvSpPr>
            <a:spLocks noGrp="1"/>
          </p:cNvSpPr>
          <p:nvPr>
            <p:ph type="sldNum" sz="quarter" idx="12"/>
          </p:nvPr>
        </p:nvSpPr>
        <p:spPr/>
        <p:txBody>
          <a:bodyPr/>
          <a:lstStyle/>
          <a:p>
            <a:fld id="{73B850FF-6169-4056-8077-06FFA93A5366}" type="slidenum">
              <a:rPr lang="en-US" smtClean="0"/>
              <a:t>15</a:t>
            </a:fld>
            <a:endParaRPr lang="en-US"/>
          </a:p>
        </p:txBody>
      </p:sp>
    </p:spTree>
    <p:extLst>
      <p:ext uri="{BB962C8B-B14F-4D97-AF65-F5344CB8AC3E}">
        <p14:creationId xmlns:p14="http://schemas.microsoft.com/office/powerpoint/2010/main" val="2786892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9C6A6A21-4C17-4D70-902F-4297639349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9680322C-01BD-4DDE-8667-A1C82E341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00CD4D67-14DF-4C2D-B42C-0532C55AC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4A40E032-134E-4905-9B38-5C5D53B86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25DAE0B8-3872-45CE-8EF9-412CDEC3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33FDCF74-E06B-4837-A10F-033EE637D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4BADACF-06C7-4B5D-A714-089786B51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52BFF042-59B9-4F74-8514-96C43FB8B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70FECA2-981E-4045-81E5-F5F6C72DE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9D2E3B6-0DB0-6ECC-04EE-830DF63A519B}"/>
              </a:ext>
            </a:extLst>
          </p:cNvPr>
          <p:cNvSpPr>
            <a:spLocks noGrp="1"/>
          </p:cNvSpPr>
          <p:nvPr>
            <p:ph type="title"/>
          </p:nvPr>
        </p:nvSpPr>
        <p:spPr>
          <a:xfrm>
            <a:off x="1198182" y="559813"/>
            <a:ext cx="5605358" cy="1664573"/>
          </a:xfrm>
        </p:spPr>
        <p:txBody>
          <a:bodyPr>
            <a:normAutofit/>
          </a:bodyPr>
          <a:lstStyle/>
          <a:p>
            <a:pPr>
              <a:lnSpc>
                <a:spcPct val="90000"/>
              </a:lnSpc>
            </a:pPr>
            <a:r>
              <a:rPr lang="en-US" sz="2100" dirty="0"/>
              <a:t>Publication: </a:t>
            </a:r>
            <a:r>
              <a:rPr lang="en-GB" sz="2100" dirty="0"/>
              <a:t>Solid Additives and their Lubrication Effects on </a:t>
            </a:r>
            <a:r>
              <a:rPr lang="en-GB" sz="2100" dirty="0" err="1"/>
              <a:t>Polyetheretherketone</a:t>
            </a:r>
            <a:r>
              <a:rPr lang="en-GB" sz="2100" dirty="0"/>
              <a:t> Polymers – A Review. </a:t>
            </a:r>
            <a:br>
              <a:rPr lang="en-US" sz="2100" dirty="0"/>
            </a:br>
            <a:endParaRPr lang="en-US" sz="2100" dirty="0"/>
          </a:p>
        </p:txBody>
      </p:sp>
      <p:sp>
        <p:nvSpPr>
          <p:cNvPr id="3" name="Content Placeholder 2">
            <a:extLst>
              <a:ext uri="{FF2B5EF4-FFF2-40B4-BE49-F238E27FC236}">
                <a16:creationId xmlns:a16="http://schemas.microsoft.com/office/drawing/2014/main" id="{3D589DB3-CE82-2823-450E-221A352CBD22}"/>
              </a:ext>
            </a:extLst>
          </p:cNvPr>
          <p:cNvSpPr>
            <a:spLocks noGrp="1"/>
          </p:cNvSpPr>
          <p:nvPr>
            <p:ph idx="1"/>
          </p:nvPr>
        </p:nvSpPr>
        <p:spPr>
          <a:xfrm>
            <a:off x="185351" y="1791730"/>
            <a:ext cx="6605401" cy="4321357"/>
          </a:xfrm>
        </p:spPr>
        <p:txBody>
          <a:bodyPr>
            <a:normAutofit fontScale="92500" lnSpcReduction="10000"/>
          </a:bodyPr>
          <a:lstStyle/>
          <a:p>
            <a:pPr marL="0" indent="0">
              <a:lnSpc>
                <a:spcPct val="100000"/>
              </a:lnSpc>
              <a:buNone/>
            </a:pPr>
            <a:r>
              <a:rPr lang="en-GB" sz="1000" b="1" i="1" dirty="0">
                <a:effectLst/>
                <a:latin typeface="CIDFont+F4"/>
              </a:rPr>
              <a:t>International Journal of Engineering Research and Technology, 13(12), 4262–4268. https://</a:t>
            </a:r>
            <a:r>
              <a:rPr lang="en-GB" sz="1000" b="1" i="1" dirty="0" err="1">
                <a:effectLst/>
                <a:latin typeface="CIDFont+F4"/>
              </a:rPr>
              <a:t>doi.org</a:t>
            </a:r>
            <a:r>
              <a:rPr lang="en-GB" sz="1000" b="1" i="1" dirty="0">
                <a:effectLst/>
                <a:latin typeface="CIDFont+F4"/>
              </a:rPr>
              <a:t>/10.5281/zenodo.6368734 </a:t>
            </a:r>
            <a:endParaRPr lang="en-GB" sz="1000" b="1" i="1" dirty="0">
              <a:effectLst/>
            </a:endParaRPr>
          </a:p>
          <a:p>
            <a:pPr marL="0" indent="0" algn="ctr">
              <a:lnSpc>
                <a:spcPct val="100000"/>
              </a:lnSpc>
              <a:buNone/>
            </a:pPr>
            <a:r>
              <a:rPr lang="en-GB" sz="1600" b="1" dirty="0">
                <a:effectLst/>
              </a:rPr>
              <a:t>Abstract</a:t>
            </a:r>
          </a:p>
          <a:p>
            <a:pPr marL="0" indent="0">
              <a:lnSpc>
                <a:spcPct val="100000"/>
              </a:lnSpc>
              <a:buNone/>
            </a:pPr>
            <a:r>
              <a:rPr lang="en-GB" sz="1600" dirty="0">
                <a:effectLst/>
              </a:rPr>
              <a:t>This review investigates and analyses the effects and usage of solid lubricants on high melting polymer printed via fused filament fabrication (FFF). The analysis indicated that most FFF printed parts suffer non-uniformity in mechanical properties, and such printed pieces are generally weaker than conventionally produced counterparts. About 95% of research on FFF was about solving the weakness and non-uniformity of mechanical properties, with 98% ignoring the tribological effects. Addition of laminar solids to polymer improves not only the tribological properties but also some mechanical properties. Nevertheless, the effects of laminar solid results on polymer might not be predictable as the outcome depends on relative properties of such polymer, solids and FFF processing parameter. It is suggested that further research should be carried out on the effects of laminar solids on FFF processed polymer.</a:t>
            </a:r>
            <a:br>
              <a:rPr lang="en-GB" sz="1600" dirty="0">
                <a:effectLst/>
              </a:rPr>
            </a:br>
            <a:r>
              <a:rPr lang="en-GB" sz="1000" dirty="0">
                <a:effectLst/>
              </a:rPr>
              <a:t> </a:t>
            </a:r>
          </a:p>
          <a:p>
            <a:pPr marL="0" indent="0">
              <a:lnSpc>
                <a:spcPct val="100000"/>
              </a:lnSpc>
              <a:buNone/>
            </a:pPr>
            <a:r>
              <a:rPr lang="en-US" sz="1000" b="1" dirty="0"/>
              <a:t>Keywords</a:t>
            </a:r>
          </a:p>
          <a:p>
            <a:pPr marL="0" indent="0">
              <a:lnSpc>
                <a:spcPct val="100000"/>
              </a:lnSpc>
              <a:buNone/>
            </a:pPr>
            <a:r>
              <a:rPr lang="en-US" sz="1000" dirty="0"/>
              <a:t>Additive  Manufacturing  (AM),  3D  printing, Material Extrusion(ME),Fused Filament Fabrication(FFF),Fused  deposition Modelling (FDM),  </a:t>
            </a:r>
            <a:r>
              <a:rPr lang="en-US" sz="1000" dirty="0" err="1"/>
              <a:t>Polyetheretherketone</a:t>
            </a:r>
            <a:r>
              <a:rPr lang="en-US" sz="1000" dirty="0"/>
              <a:t> (PEEK), solid lubricants, laminar solid</a:t>
            </a:r>
          </a:p>
        </p:txBody>
      </p:sp>
      <p:pic>
        <p:nvPicPr>
          <p:cNvPr id="5" name="Picture 4" descr="Molecules">
            <a:extLst>
              <a:ext uri="{FF2B5EF4-FFF2-40B4-BE49-F238E27FC236}">
                <a16:creationId xmlns:a16="http://schemas.microsoft.com/office/drawing/2014/main" id="{991FFBA3-8DC0-C4C3-4DB5-B8254A678BCA}"/>
              </a:ext>
            </a:extLst>
          </p:cNvPr>
          <p:cNvPicPr>
            <a:picLocks noChangeAspect="1"/>
          </p:cNvPicPr>
          <p:nvPr/>
        </p:nvPicPr>
        <p:blipFill rotWithShape="1">
          <a:blip r:embed="rId2"/>
          <a:srcRect l="34184" r="17117" b="-1"/>
          <a:stretch/>
        </p:blipFill>
        <p:spPr>
          <a:xfrm>
            <a:off x="7188594" y="10"/>
            <a:ext cx="5003406" cy="6857990"/>
          </a:xfrm>
          <a:prstGeom prst="rect">
            <a:avLst/>
          </a:prstGeom>
        </p:spPr>
      </p:pic>
      <p:grpSp>
        <p:nvGrpSpPr>
          <p:cNvPr id="23" name="Bottom Right">
            <a:extLst>
              <a:ext uri="{FF2B5EF4-FFF2-40B4-BE49-F238E27FC236}">
                <a16:creationId xmlns:a16="http://schemas.microsoft.com/office/drawing/2014/main" id="{741948F9-C525-410D-9F0C-63EA1E0F39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59C11362-4204-47B3-85DC-7A22A1E3038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DFD42FE5-B58A-4613-8A3B-D0120D21B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A861743-3DF1-47A2-8CFF-99A470A9D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9F3A9B8B-EB41-4F45-8831-A7B5D41E0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659F99D-ACED-471C-8BAC-73C596DDA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C603F71-A3F3-49F0-A292-573F37EB6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6F9021-2B6B-4252-AC9D-30C1A2C9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7875012E-B86B-411F-B93B-A69ED6D20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FFB9C5D7-2BF3-4748-9582-FF22361FA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lide Number Placeholder 3">
            <a:extLst>
              <a:ext uri="{FF2B5EF4-FFF2-40B4-BE49-F238E27FC236}">
                <a16:creationId xmlns:a16="http://schemas.microsoft.com/office/drawing/2014/main" id="{6A2B2413-E6FC-8B64-859E-8C78C3E450A7}"/>
              </a:ext>
            </a:extLst>
          </p:cNvPr>
          <p:cNvSpPr>
            <a:spLocks noGrp="1"/>
          </p:cNvSpPr>
          <p:nvPr>
            <p:ph type="sldNum" sz="quarter" idx="12"/>
          </p:nvPr>
        </p:nvSpPr>
        <p:spPr/>
        <p:txBody>
          <a:bodyPr/>
          <a:lstStyle/>
          <a:p>
            <a:fld id="{73B850FF-6169-4056-8077-06FFA93A5366}" type="slidenum">
              <a:rPr lang="en-US" smtClean="0"/>
              <a:t>16</a:t>
            </a:fld>
            <a:endParaRPr lang="en-US"/>
          </a:p>
        </p:txBody>
      </p:sp>
    </p:spTree>
    <p:extLst>
      <p:ext uri="{BB962C8B-B14F-4D97-AF65-F5344CB8AC3E}">
        <p14:creationId xmlns:p14="http://schemas.microsoft.com/office/powerpoint/2010/main" val="58152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8" name="Rectangle 44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9" name="Rectangle 44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50" name="Top Left">
            <a:extLst>
              <a:ext uri="{FF2B5EF4-FFF2-40B4-BE49-F238E27FC236}">
                <a16:creationId xmlns:a16="http://schemas.microsoft.com/office/drawing/2014/main" id="{9C6A6A21-4C17-4D70-902F-4297639349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51" name="Freeform: Shape 405">
              <a:extLst>
                <a:ext uri="{FF2B5EF4-FFF2-40B4-BE49-F238E27FC236}">
                  <a16:creationId xmlns:a16="http://schemas.microsoft.com/office/drawing/2014/main" id="{9680322C-01BD-4DDE-8667-A1C82E341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2" name="Freeform: Shape 406">
              <a:extLst>
                <a:ext uri="{FF2B5EF4-FFF2-40B4-BE49-F238E27FC236}">
                  <a16:creationId xmlns:a16="http://schemas.microsoft.com/office/drawing/2014/main" id="{00CD4D67-14DF-4C2D-B42C-0532C55AC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3" name="Freeform: Shape 407">
              <a:extLst>
                <a:ext uri="{FF2B5EF4-FFF2-40B4-BE49-F238E27FC236}">
                  <a16:creationId xmlns:a16="http://schemas.microsoft.com/office/drawing/2014/main" id="{4A40E032-134E-4905-9B38-5C5D53B86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4" name="Freeform: Shape 408">
              <a:extLst>
                <a:ext uri="{FF2B5EF4-FFF2-40B4-BE49-F238E27FC236}">
                  <a16:creationId xmlns:a16="http://schemas.microsoft.com/office/drawing/2014/main" id="{25DAE0B8-3872-45CE-8EF9-412CDEC3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55" name="Freeform: Shape 409">
              <a:extLst>
                <a:ext uri="{FF2B5EF4-FFF2-40B4-BE49-F238E27FC236}">
                  <a16:creationId xmlns:a16="http://schemas.microsoft.com/office/drawing/2014/main" id="{33FDCF74-E06B-4837-A10F-033EE637D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6" name="Freeform: Shape 410">
              <a:extLst>
                <a:ext uri="{FF2B5EF4-FFF2-40B4-BE49-F238E27FC236}">
                  <a16:creationId xmlns:a16="http://schemas.microsoft.com/office/drawing/2014/main" id="{74BADACF-06C7-4B5D-A714-089786B51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57" name="Freeform: Shape 411">
              <a:extLst>
                <a:ext uri="{FF2B5EF4-FFF2-40B4-BE49-F238E27FC236}">
                  <a16:creationId xmlns:a16="http://schemas.microsoft.com/office/drawing/2014/main" id="{52BFF042-59B9-4F74-8514-96C43FB8B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58" name="Freeform: Shape 412">
              <a:extLst>
                <a:ext uri="{FF2B5EF4-FFF2-40B4-BE49-F238E27FC236}">
                  <a16:creationId xmlns:a16="http://schemas.microsoft.com/office/drawing/2014/main" id="{370FECA2-981E-4045-81E5-F5F6C72DE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C4567F4-A40E-29F4-FAF0-974F0235B374}"/>
              </a:ext>
            </a:extLst>
          </p:cNvPr>
          <p:cNvSpPr>
            <a:spLocks noGrp="1"/>
          </p:cNvSpPr>
          <p:nvPr>
            <p:ph type="title"/>
          </p:nvPr>
        </p:nvSpPr>
        <p:spPr>
          <a:xfrm>
            <a:off x="77393" y="15178"/>
            <a:ext cx="3138773" cy="1093491"/>
          </a:xfrm>
        </p:spPr>
        <p:txBody>
          <a:bodyPr>
            <a:normAutofit/>
          </a:bodyPr>
          <a:lstStyle/>
          <a:p>
            <a:r>
              <a:rPr lang="en-US" b="1" dirty="0"/>
              <a:t>About me </a:t>
            </a:r>
          </a:p>
        </p:txBody>
      </p:sp>
      <p:sp>
        <p:nvSpPr>
          <p:cNvPr id="357" name="Content Placeholder 2">
            <a:extLst>
              <a:ext uri="{FF2B5EF4-FFF2-40B4-BE49-F238E27FC236}">
                <a16:creationId xmlns:a16="http://schemas.microsoft.com/office/drawing/2014/main" id="{3BEE1026-A6F6-9E1C-7D03-5F3BC27D0526}"/>
              </a:ext>
            </a:extLst>
          </p:cNvPr>
          <p:cNvSpPr>
            <a:spLocks noGrp="1"/>
          </p:cNvSpPr>
          <p:nvPr>
            <p:ph idx="1"/>
          </p:nvPr>
        </p:nvSpPr>
        <p:spPr>
          <a:xfrm>
            <a:off x="23003" y="881264"/>
            <a:ext cx="6767750" cy="5231823"/>
          </a:xfrm>
        </p:spPr>
        <p:txBody>
          <a:bodyPr>
            <a:normAutofit lnSpcReduction="10000"/>
          </a:bodyPr>
          <a:lstStyle/>
          <a:p>
            <a:pPr>
              <a:lnSpc>
                <a:spcPct val="100000"/>
              </a:lnSpc>
            </a:pPr>
            <a:r>
              <a:rPr lang="en-GB" sz="1900" b="1" dirty="0">
                <a:solidFill>
                  <a:schemeClr val="tx1"/>
                </a:solidFill>
              </a:rPr>
              <a:t>I'm a Mechanical Design Engineer with 5+ years' experience in 3D CAD </a:t>
            </a:r>
            <a:r>
              <a:rPr lang="en-GB" sz="1900" b="1" dirty="0" err="1">
                <a:solidFill>
                  <a:schemeClr val="tx1"/>
                </a:solidFill>
              </a:rPr>
              <a:t>modeling</a:t>
            </a:r>
            <a:r>
              <a:rPr lang="en-GB" sz="1900" b="1" dirty="0">
                <a:solidFill>
                  <a:schemeClr val="tx1"/>
                </a:solidFill>
              </a:rPr>
              <a:t>, simulation, and rapid prototyping. I excel in crafting clear technical documents. Passionate about sustainable design, I integrate environmental considerations into all projects. Expertise includes material extrusion-based additive manufacturing. </a:t>
            </a:r>
          </a:p>
          <a:p>
            <a:pPr>
              <a:lnSpc>
                <a:spcPct val="100000"/>
              </a:lnSpc>
            </a:pPr>
            <a:r>
              <a:rPr lang="en-GB" sz="1900" b="1" dirty="0">
                <a:solidFill>
                  <a:schemeClr val="tx1"/>
                </a:solidFill>
              </a:rPr>
              <a:t>In my CV, I can only present a snapshot of my skills and experiences. However, This portfolio highlights some of my most exciting work, showcasing my contributions to various innovative projects</a:t>
            </a:r>
          </a:p>
          <a:p>
            <a:pPr marL="0" indent="0">
              <a:lnSpc>
                <a:spcPct val="100000"/>
              </a:lnSpc>
              <a:buNone/>
            </a:pPr>
            <a:endParaRPr lang="en-GB" sz="1100" b="1" i="1" dirty="0">
              <a:latin typeface="ACADEMY ENGRAVED LET PLAIN:1.0" panose="02000000000000000000" pitchFamily="2" charset="0"/>
            </a:endParaRPr>
          </a:p>
          <a:p>
            <a:pPr marL="0" indent="0">
              <a:lnSpc>
                <a:spcPct val="100000"/>
              </a:lnSpc>
              <a:buNone/>
            </a:pPr>
            <a:endParaRPr lang="en-GB" sz="1100" b="1" i="1" dirty="0">
              <a:latin typeface="ACADEMY ENGRAVED LET PLAIN:1.0" panose="02000000000000000000" pitchFamily="2" charset="0"/>
            </a:endParaRPr>
          </a:p>
          <a:p>
            <a:pPr marL="0" indent="0">
              <a:lnSpc>
                <a:spcPct val="100000"/>
              </a:lnSpc>
              <a:buNone/>
            </a:pPr>
            <a:endParaRPr lang="en-GB" sz="1100" b="1" i="1" dirty="0">
              <a:latin typeface="ACADEMY ENGRAVED LET PLAIN:1.0" panose="02000000000000000000" pitchFamily="2" charset="0"/>
            </a:endParaRPr>
          </a:p>
          <a:p>
            <a:pPr marL="0" indent="0">
              <a:lnSpc>
                <a:spcPct val="100000"/>
              </a:lnSpc>
              <a:buNone/>
            </a:pPr>
            <a:endParaRPr lang="en-GB" sz="1100" b="1" i="1" dirty="0">
              <a:latin typeface="ACADEMY ENGRAVED LET PLAIN:1.0" panose="02000000000000000000" pitchFamily="2" charset="0"/>
            </a:endParaRPr>
          </a:p>
          <a:p>
            <a:pPr marL="0" indent="0">
              <a:lnSpc>
                <a:spcPct val="100000"/>
              </a:lnSpc>
              <a:buNone/>
            </a:pPr>
            <a:r>
              <a:rPr lang="en-US" sz="1100" b="1" i="1" dirty="0">
                <a:solidFill>
                  <a:srgbClr val="002060"/>
                </a:solidFill>
                <a:latin typeface="ACADEMY ENGRAVED LET PLAIN:1.0" panose="02000000000000000000" pitchFamily="2" charset="0"/>
              </a:rPr>
              <a:t>Technology and software's might change rapidly, but the principles of CAD design comes from the foundation engineering drawing (drafting) and Understanding mind  </a:t>
            </a:r>
          </a:p>
          <a:p>
            <a:pPr marL="0" indent="0">
              <a:lnSpc>
                <a:spcPct val="100000"/>
              </a:lnSpc>
              <a:buNone/>
            </a:pPr>
            <a:r>
              <a:rPr lang="en-US" sz="1400" b="1" dirty="0"/>
              <a:t>LADIPO TAIWO (</a:t>
            </a:r>
            <a:r>
              <a:rPr lang="en-US" sz="1400" b="1" dirty="0" err="1"/>
              <a:t>AMIMechE</a:t>
            </a:r>
            <a:r>
              <a:rPr lang="en-US" sz="1400" b="1" dirty="0"/>
              <a:t>)</a:t>
            </a:r>
          </a:p>
        </p:txBody>
      </p:sp>
      <p:pic>
        <p:nvPicPr>
          <p:cNvPr id="7" name="Graphic 6" descr="A person with no shirt&#10;&#10;Description automatically generated">
            <a:extLst>
              <a:ext uri="{FF2B5EF4-FFF2-40B4-BE49-F238E27FC236}">
                <a16:creationId xmlns:a16="http://schemas.microsoft.com/office/drawing/2014/main" id="{E2050CAA-F358-BDD4-F392-AC3FDEC2139A}"/>
              </a:ext>
            </a:extLst>
          </p:cNvPr>
          <p:cNvPicPr>
            <a:picLocks noChangeAspect="1"/>
          </p:cNvPicPr>
          <p:nvPr/>
        </p:nvPicPr>
        <p:blipFill rotWithShape="1">
          <a:blip r:embed="rId2"/>
          <a:srcRect r="16381"/>
          <a:stretch/>
        </p:blipFill>
        <p:spPr>
          <a:xfrm>
            <a:off x="7188594" y="10"/>
            <a:ext cx="5003406" cy="6857990"/>
          </a:xfrm>
          <a:prstGeom prst="rect">
            <a:avLst/>
          </a:prstGeom>
        </p:spPr>
      </p:pic>
      <p:grpSp>
        <p:nvGrpSpPr>
          <p:cNvPr id="459" name="Bottom Right">
            <a:extLst>
              <a:ext uri="{FF2B5EF4-FFF2-40B4-BE49-F238E27FC236}">
                <a16:creationId xmlns:a16="http://schemas.microsoft.com/office/drawing/2014/main" id="{741948F9-C525-410D-9F0C-63EA1E0F39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16" name="Graphic 157">
              <a:extLst>
                <a:ext uri="{FF2B5EF4-FFF2-40B4-BE49-F238E27FC236}">
                  <a16:creationId xmlns:a16="http://schemas.microsoft.com/office/drawing/2014/main" id="{59C11362-4204-47B3-85DC-7A22A1E3038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60" name="Freeform: Shape 417">
                <a:extLst>
                  <a:ext uri="{FF2B5EF4-FFF2-40B4-BE49-F238E27FC236}">
                    <a16:creationId xmlns:a16="http://schemas.microsoft.com/office/drawing/2014/main" id="{DFD42FE5-B58A-4613-8A3B-D0120D21B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1" name="Freeform: Shape 418">
                <a:extLst>
                  <a:ext uri="{FF2B5EF4-FFF2-40B4-BE49-F238E27FC236}">
                    <a16:creationId xmlns:a16="http://schemas.microsoft.com/office/drawing/2014/main" id="{5A861743-3DF1-47A2-8CFF-99A470A9D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2" name="Freeform: Shape 419">
                <a:extLst>
                  <a:ext uri="{FF2B5EF4-FFF2-40B4-BE49-F238E27FC236}">
                    <a16:creationId xmlns:a16="http://schemas.microsoft.com/office/drawing/2014/main" id="{9F3A9B8B-EB41-4F45-8831-A7B5D41E0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3" name="Freeform: Shape 420">
                <a:extLst>
                  <a:ext uri="{FF2B5EF4-FFF2-40B4-BE49-F238E27FC236}">
                    <a16:creationId xmlns:a16="http://schemas.microsoft.com/office/drawing/2014/main" id="{D659F99D-ACED-471C-8BAC-73C596DDA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4" name="Freeform: Shape 421">
                <a:extLst>
                  <a:ext uri="{FF2B5EF4-FFF2-40B4-BE49-F238E27FC236}">
                    <a16:creationId xmlns:a16="http://schemas.microsoft.com/office/drawing/2014/main" id="{AC603F71-A3F3-49F0-A292-573F37EB6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5" name="Freeform: Shape 422">
                <a:extLst>
                  <a:ext uri="{FF2B5EF4-FFF2-40B4-BE49-F238E27FC236}">
                    <a16:creationId xmlns:a16="http://schemas.microsoft.com/office/drawing/2014/main" id="{FB6F9021-2B6B-4252-AC9D-30C1A2C9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6" name="Freeform: Shape 423">
                <a:extLst>
                  <a:ext uri="{FF2B5EF4-FFF2-40B4-BE49-F238E27FC236}">
                    <a16:creationId xmlns:a16="http://schemas.microsoft.com/office/drawing/2014/main" id="{7875012E-B86B-411F-B93B-A69ED6D20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17" name="Freeform: Shape 416">
              <a:extLst>
                <a:ext uri="{FF2B5EF4-FFF2-40B4-BE49-F238E27FC236}">
                  <a16:creationId xmlns:a16="http://schemas.microsoft.com/office/drawing/2014/main" id="{FFB9C5D7-2BF3-4748-9582-FF22361FA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lide Number Placeholder 3">
            <a:extLst>
              <a:ext uri="{FF2B5EF4-FFF2-40B4-BE49-F238E27FC236}">
                <a16:creationId xmlns:a16="http://schemas.microsoft.com/office/drawing/2014/main" id="{F3BCFB0A-62E9-7F81-377A-26B8A666E70A}"/>
              </a:ext>
            </a:extLst>
          </p:cNvPr>
          <p:cNvSpPr>
            <a:spLocks noGrp="1"/>
          </p:cNvSpPr>
          <p:nvPr>
            <p:ph type="sldNum" sz="quarter" idx="12"/>
          </p:nvPr>
        </p:nvSpPr>
        <p:spPr/>
        <p:txBody>
          <a:bodyPr/>
          <a:lstStyle/>
          <a:p>
            <a:fld id="{73B850FF-6169-4056-8077-06FFA93A5366}" type="slidenum">
              <a:rPr lang="en-US" smtClean="0"/>
              <a:t>2</a:t>
            </a:fld>
            <a:endParaRPr lang="en-US"/>
          </a:p>
        </p:txBody>
      </p:sp>
    </p:spTree>
    <p:extLst>
      <p:ext uri="{BB962C8B-B14F-4D97-AF65-F5344CB8AC3E}">
        <p14:creationId xmlns:p14="http://schemas.microsoft.com/office/powerpoint/2010/main" val="1106120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4B76-0A30-9632-0128-8573527947C8}"/>
              </a:ext>
            </a:extLst>
          </p:cNvPr>
          <p:cNvSpPr>
            <a:spLocks noGrp="1"/>
          </p:cNvSpPr>
          <p:nvPr>
            <p:ph type="title"/>
          </p:nvPr>
        </p:nvSpPr>
        <p:spPr/>
        <p:txBody>
          <a:bodyPr/>
          <a:lstStyle/>
          <a:p>
            <a:r>
              <a:rPr lang="en-US" dirty="0"/>
              <a:t>contents</a:t>
            </a:r>
          </a:p>
        </p:txBody>
      </p:sp>
      <p:graphicFrame>
        <p:nvGraphicFramePr>
          <p:cNvPr id="5" name="Content Placeholder 2">
            <a:extLst>
              <a:ext uri="{FF2B5EF4-FFF2-40B4-BE49-F238E27FC236}">
                <a16:creationId xmlns:a16="http://schemas.microsoft.com/office/drawing/2014/main" id="{6FD614FB-2E87-2C2C-C4F8-BDFAC96C91D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E8DEF615-1376-9EC4-5CB1-A7D89802AFF8}"/>
              </a:ext>
            </a:extLst>
          </p:cNvPr>
          <p:cNvSpPr>
            <a:spLocks noGrp="1"/>
          </p:cNvSpPr>
          <p:nvPr>
            <p:ph type="sldNum" sz="quarter" idx="12"/>
          </p:nvPr>
        </p:nvSpPr>
        <p:spPr/>
        <p:txBody>
          <a:bodyPr/>
          <a:lstStyle/>
          <a:p>
            <a:fld id="{73B850FF-6169-4056-8077-06FFA93A5366}" type="slidenum">
              <a:rPr lang="en-US" smtClean="0"/>
              <a:t>3</a:t>
            </a:fld>
            <a:endParaRPr lang="en-US"/>
          </a:p>
        </p:txBody>
      </p:sp>
    </p:spTree>
    <p:extLst>
      <p:ext uri="{BB962C8B-B14F-4D97-AF65-F5344CB8AC3E}">
        <p14:creationId xmlns:p14="http://schemas.microsoft.com/office/powerpoint/2010/main" val="4029156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 name="Rectangle 163">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6" name="Freeform: Shape 165">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8" name="Freeform: Shape 167">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0" name="Freeform: Shape 169">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2"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73" name="Freeform: Shape 172">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74" name="Freeform: Shape 173">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75" name="Freeform: Shape 174">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76" name="Freeform: Shape 175">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77" name="Freeform: Shape 176">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8" name="Freeform: Shape 177">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79" name="Freeform: Shape 178">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81"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82" name="Freeform: Shape 18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83" name="Freeform: Shape 18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84" name="Freeform: Shape 18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85" name="Freeform: Shape 18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86" name="Freeform: Shape 18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87" name="Freeform: Shape 18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88" name="Freeform: Shape 18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90" name="Rectangle 18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2" name="Rectangle 19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94"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95" name="Freeform: Shape 194">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6" name="Freeform: Shape 195">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7" name="Freeform: Shape 196">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8" name="Freeform: Shape 197">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9" name="Freeform: Shape 198">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0" name="Freeform: Shape 199">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1" name="Freeform: Shape 200">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02" name="Freeform: Shape 201">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D2C496E-1983-AC6A-D4A4-FDD96124179C}"/>
              </a:ext>
            </a:extLst>
          </p:cNvPr>
          <p:cNvSpPr>
            <a:spLocks noGrp="1"/>
          </p:cNvSpPr>
          <p:nvPr>
            <p:ph type="ctrTitle"/>
          </p:nvPr>
        </p:nvSpPr>
        <p:spPr>
          <a:xfrm>
            <a:off x="974637" y="581635"/>
            <a:ext cx="10686940" cy="1172950"/>
          </a:xfrm>
        </p:spPr>
        <p:txBody>
          <a:bodyPr vert="horz" lIns="91440" tIns="45720" rIns="91440" bIns="45720" rtlCol="0" anchor="ctr">
            <a:normAutofit fontScale="90000"/>
          </a:bodyPr>
          <a:lstStyle/>
          <a:p>
            <a:pPr>
              <a:lnSpc>
                <a:spcPct val="90000"/>
              </a:lnSpc>
            </a:pPr>
            <a:r>
              <a:rPr lang="en-US" sz="3600" b="1" kern="1200" dirty="0">
                <a:solidFill>
                  <a:schemeClr val="tx2"/>
                </a:solidFill>
                <a:latin typeface="+mj-lt"/>
                <a:ea typeface="+mj-ea"/>
                <a:cs typeface="+mj-cs"/>
              </a:rPr>
              <a:t>Project: Stress Analysis of two stroke engine using Autodesk Inventor </a:t>
            </a:r>
            <a:br>
              <a:rPr lang="en-US" sz="2100" kern="1200" dirty="0">
                <a:solidFill>
                  <a:schemeClr val="tx2"/>
                </a:solidFill>
                <a:latin typeface="+mj-lt"/>
                <a:ea typeface="+mj-ea"/>
                <a:cs typeface="+mj-cs"/>
              </a:rPr>
            </a:br>
            <a:br>
              <a:rPr lang="en-US" sz="2100" kern="1200" dirty="0">
                <a:solidFill>
                  <a:schemeClr val="tx2"/>
                </a:solidFill>
                <a:latin typeface="+mj-lt"/>
                <a:ea typeface="+mj-ea"/>
                <a:cs typeface="+mj-cs"/>
              </a:rPr>
            </a:br>
            <a:r>
              <a:rPr lang="en-US" sz="1100" kern="1200" dirty="0">
                <a:solidFill>
                  <a:schemeClr val="tx2"/>
                </a:solidFill>
                <a:latin typeface="+mj-lt"/>
                <a:ea typeface="+mj-ea"/>
                <a:cs typeface="+mj-cs"/>
              </a:rPr>
              <a:t>Software :Autodesk Inventor 2014</a:t>
            </a:r>
            <a:br>
              <a:rPr lang="en-US" sz="1100" kern="1200" dirty="0">
                <a:solidFill>
                  <a:schemeClr val="tx2"/>
                </a:solidFill>
                <a:latin typeface="+mj-lt"/>
                <a:ea typeface="+mj-ea"/>
                <a:cs typeface="+mj-cs"/>
              </a:rPr>
            </a:br>
            <a:r>
              <a:rPr lang="en-US" sz="1100" kern="1200" dirty="0">
                <a:solidFill>
                  <a:schemeClr val="tx2"/>
                </a:solidFill>
                <a:latin typeface="+mj-lt"/>
                <a:ea typeface="+mj-ea"/>
                <a:cs typeface="+mj-cs"/>
              </a:rPr>
              <a:t>Year 2014</a:t>
            </a:r>
            <a:br>
              <a:rPr lang="en-US" sz="1100" kern="1200" dirty="0">
                <a:solidFill>
                  <a:schemeClr val="tx2"/>
                </a:solidFill>
                <a:latin typeface="+mj-lt"/>
                <a:ea typeface="+mj-ea"/>
                <a:cs typeface="+mj-cs"/>
              </a:rPr>
            </a:br>
            <a:endParaRPr lang="en-US" sz="2100" kern="1200" dirty="0">
              <a:solidFill>
                <a:schemeClr val="tx2"/>
              </a:solidFill>
              <a:latin typeface="+mj-lt"/>
              <a:ea typeface="+mj-ea"/>
              <a:cs typeface="+mj-cs"/>
            </a:endParaRPr>
          </a:p>
        </p:txBody>
      </p:sp>
      <p:sp>
        <p:nvSpPr>
          <p:cNvPr id="5" name="Text Placeholder 4">
            <a:extLst>
              <a:ext uri="{FF2B5EF4-FFF2-40B4-BE49-F238E27FC236}">
                <a16:creationId xmlns:a16="http://schemas.microsoft.com/office/drawing/2014/main" id="{8A96CF0C-A3B5-3758-1F5E-5C9C502A9635}"/>
              </a:ext>
            </a:extLst>
          </p:cNvPr>
          <p:cNvSpPr>
            <a:spLocks noGrp="1"/>
          </p:cNvSpPr>
          <p:nvPr>
            <p:ph type="subTitle" idx="1"/>
          </p:nvPr>
        </p:nvSpPr>
        <p:spPr>
          <a:xfrm>
            <a:off x="1185756" y="1838583"/>
            <a:ext cx="7724432" cy="4274504"/>
          </a:xfrm>
        </p:spPr>
        <p:txBody>
          <a:bodyPr vert="horz" lIns="91440" tIns="45720" rIns="91440" bIns="45720" rtlCol="0">
            <a:normAutofit/>
          </a:bodyPr>
          <a:lstStyle/>
          <a:p>
            <a:pPr>
              <a:lnSpc>
                <a:spcPct val="100000"/>
              </a:lnSpc>
            </a:pPr>
            <a:r>
              <a:rPr lang="en-US" sz="2800" b="1" dirty="0"/>
              <a:t>WHAT ?</a:t>
            </a:r>
          </a:p>
          <a:p>
            <a:pPr marL="285750" indent="-228600" algn="l">
              <a:lnSpc>
                <a:spcPct val="100000"/>
              </a:lnSpc>
              <a:buFont typeface="Avenir Next LT Pro" panose="020B0504020202020204" pitchFamily="34" charset="0"/>
              <a:buChar char="+"/>
            </a:pPr>
            <a:r>
              <a:rPr lang="en-US" sz="1500" dirty="0"/>
              <a:t>Determination of loading effects on two stroke motorcycle engineer </a:t>
            </a:r>
          </a:p>
          <a:p>
            <a:pPr marL="285750" indent="-228600" algn="l">
              <a:lnSpc>
                <a:spcPct val="100000"/>
              </a:lnSpc>
              <a:buFont typeface="Avenir Next LT Pro" panose="020B0504020202020204" pitchFamily="34" charset="0"/>
              <a:buChar char="+"/>
            </a:pPr>
            <a:r>
              <a:rPr lang="en-US" sz="1500" dirty="0"/>
              <a:t>Minimize human error and design recommendation and optimization</a:t>
            </a:r>
          </a:p>
          <a:p>
            <a:pPr algn="l">
              <a:lnSpc>
                <a:spcPct val="100000"/>
              </a:lnSpc>
            </a:pPr>
            <a:endParaRPr lang="en-US" sz="1500" b="1" dirty="0"/>
          </a:p>
          <a:p>
            <a:pPr algn="l">
              <a:lnSpc>
                <a:spcPct val="100000"/>
              </a:lnSpc>
            </a:pPr>
            <a:endParaRPr lang="en-US" sz="1500" b="1" dirty="0"/>
          </a:p>
          <a:p>
            <a:pPr>
              <a:lnSpc>
                <a:spcPct val="100000"/>
              </a:lnSpc>
            </a:pPr>
            <a:r>
              <a:rPr lang="en-US" sz="3600" b="1" dirty="0"/>
              <a:t>HOW?</a:t>
            </a:r>
          </a:p>
          <a:p>
            <a:pPr marL="285750" indent="-228600" algn="l">
              <a:lnSpc>
                <a:spcPct val="100000"/>
              </a:lnSpc>
              <a:buFont typeface="Avenir Next LT Pro" panose="020B0504020202020204" pitchFamily="34" charset="0"/>
              <a:buChar char="+"/>
            </a:pPr>
            <a:r>
              <a:rPr lang="en-US" sz="1500" dirty="0"/>
              <a:t>Design of piston in Autodesk inventor</a:t>
            </a:r>
          </a:p>
          <a:p>
            <a:pPr marL="285750" indent="-228600" algn="l">
              <a:lnSpc>
                <a:spcPct val="100000"/>
              </a:lnSpc>
              <a:buFont typeface="Avenir Next LT Pro" panose="020B0504020202020204" pitchFamily="34" charset="0"/>
              <a:buChar char="+"/>
            </a:pPr>
            <a:r>
              <a:rPr lang="en-US" sz="1500" dirty="0"/>
              <a:t>Assumption and material selection</a:t>
            </a:r>
          </a:p>
          <a:p>
            <a:pPr marL="285750" indent="-228600" algn="l">
              <a:lnSpc>
                <a:spcPct val="100000"/>
              </a:lnSpc>
              <a:buFont typeface="Avenir Next LT Pro" panose="020B0504020202020204" pitchFamily="34" charset="0"/>
              <a:buChar char="+"/>
            </a:pPr>
            <a:r>
              <a:rPr lang="en-US" sz="1500" dirty="0"/>
              <a:t>Constraints and mesh </a:t>
            </a:r>
          </a:p>
        </p:txBody>
      </p:sp>
      <p:pic>
        <p:nvPicPr>
          <p:cNvPr id="9" name="Graphic 8" descr="A blue cylinder with a rainbow colored circle&#10;&#10;Description automatically generated">
            <a:extLst>
              <a:ext uri="{FF2B5EF4-FFF2-40B4-BE49-F238E27FC236}">
                <a16:creationId xmlns:a16="http://schemas.microsoft.com/office/drawing/2014/main" id="{54B397E0-39C8-C2AE-16F9-0659B772BFE1}"/>
              </a:ext>
            </a:extLst>
          </p:cNvPr>
          <p:cNvPicPr>
            <a:picLocks noChangeAspect="1"/>
          </p:cNvPicPr>
          <p:nvPr/>
        </p:nvPicPr>
        <p:blipFill rotWithShape="1">
          <a:blip r:embed="rId2"/>
          <a:srcRect l="36157" t="11078" r="36316" b="49303"/>
          <a:stretch/>
        </p:blipFill>
        <p:spPr>
          <a:xfrm>
            <a:off x="9278125" y="3797233"/>
            <a:ext cx="2711967" cy="2088252"/>
          </a:xfrm>
          <a:prstGeom prst="rect">
            <a:avLst/>
          </a:prstGeom>
        </p:spPr>
      </p:pic>
      <p:grpSp>
        <p:nvGrpSpPr>
          <p:cNvPr id="204"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05" name="Freeform: Shape 204">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06"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08" name="Freeform: Shape 207">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9" name="Freeform: Shape 208">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0" name="Freeform: Shape 209">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1" name="Freeform: Shape 210">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2" name="Freeform: Shape 211">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3" name="Freeform: Shape 212">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4" name="Freeform: Shape 213">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07" name="Freeform: Shape 206">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8" name="Slide Number Placeholder 27">
            <a:extLst>
              <a:ext uri="{FF2B5EF4-FFF2-40B4-BE49-F238E27FC236}">
                <a16:creationId xmlns:a16="http://schemas.microsoft.com/office/drawing/2014/main" id="{40DA1EFC-4CEA-A6C4-2294-060D8E093E25}"/>
              </a:ext>
            </a:extLst>
          </p:cNvPr>
          <p:cNvSpPr>
            <a:spLocks noGrp="1"/>
          </p:cNvSpPr>
          <p:nvPr>
            <p:ph type="sldNum" sz="quarter" idx="12"/>
          </p:nvPr>
        </p:nvSpPr>
        <p:spPr/>
        <p:txBody>
          <a:bodyPr/>
          <a:lstStyle/>
          <a:p>
            <a:fld id="{73B850FF-6169-4056-8077-06FFA93A5366}" type="slidenum">
              <a:rPr lang="en-US" smtClean="0"/>
              <a:t>4</a:t>
            </a:fld>
            <a:endParaRPr lang="en-US"/>
          </a:p>
        </p:txBody>
      </p:sp>
    </p:spTree>
    <p:extLst>
      <p:ext uri="{BB962C8B-B14F-4D97-AF65-F5344CB8AC3E}">
        <p14:creationId xmlns:p14="http://schemas.microsoft.com/office/powerpoint/2010/main" val="2752456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41A3-272C-965E-6B22-F5E831624E5C}"/>
              </a:ext>
            </a:extLst>
          </p:cNvPr>
          <p:cNvSpPr>
            <a:spLocks noGrp="1"/>
          </p:cNvSpPr>
          <p:nvPr>
            <p:ph type="title"/>
          </p:nvPr>
        </p:nvSpPr>
        <p:spPr/>
        <p:txBody>
          <a:bodyPr>
            <a:normAutofit fontScale="90000"/>
          </a:bodyPr>
          <a:lstStyle/>
          <a:p>
            <a:r>
              <a:rPr lang="en-US" sz="4400" b="1" kern="1200" dirty="0">
                <a:solidFill>
                  <a:schemeClr val="tx2"/>
                </a:solidFill>
                <a:latin typeface="+mj-lt"/>
                <a:ea typeface="+mj-ea"/>
                <a:cs typeface="+mj-cs"/>
              </a:rPr>
              <a:t>Project: Stress Analysis of two stroke engine using Autodesk Inventor</a:t>
            </a:r>
            <a:endParaRPr lang="en-US" dirty="0"/>
          </a:p>
        </p:txBody>
      </p:sp>
      <p:sp>
        <p:nvSpPr>
          <p:cNvPr id="3" name="Content Placeholder 2">
            <a:extLst>
              <a:ext uri="{FF2B5EF4-FFF2-40B4-BE49-F238E27FC236}">
                <a16:creationId xmlns:a16="http://schemas.microsoft.com/office/drawing/2014/main" id="{370E1E61-FD59-DA84-1E4B-782885A2BCF3}"/>
              </a:ext>
            </a:extLst>
          </p:cNvPr>
          <p:cNvSpPr>
            <a:spLocks noGrp="1"/>
          </p:cNvSpPr>
          <p:nvPr>
            <p:ph idx="1"/>
          </p:nvPr>
        </p:nvSpPr>
        <p:spPr/>
        <p:txBody>
          <a:bodyPr/>
          <a:lstStyle/>
          <a:p>
            <a:r>
              <a:rPr lang="en-US" dirty="0" err="1"/>
              <a:t>Resultsng</a:t>
            </a:r>
            <a:endParaRPr lang="en-US" dirty="0"/>
          </a:p>
        </p:txBody>
      </p:sp>
      <p:pic>
        <p:nvPicPr>
          <p:cNvPr id="5" name="Picture 4" descr="A drawing of a cylinder&#10;&#10;Description automatically generated">
            <a:extLst>
              <a:ext uri="{FF2B5EF4-FFF2-40B4-BE49-F238E27FC236}">
                <a16:creationId xmlns:a16="http://schemas.microsoft.com/office/drawing/2014/main" id="{4A0183BE-10B8-DD53-515B-6A092DE9C8C5}"/>
              </a:ext>
            </a:extLst>
          </p:cNvPr>
          <p:cNvPicPr>
            <a:picLocks noChangeAspect="1"/>
          </p:cNvPicPr>
          <p:nvPr/>
        </p:nvPicPr>
        <p:blipFill>
          <a:blip r:embed="rId3"/>
          <a:stretch>
            <a:fillRect/>
          </a:stretch>
        </p:blipFill>
        <p:spPr>
          <a:xfrm>
            <a:off x="838200" y="2265136"/>
            <a:ext cx="3378200" cy="2882900"/>
          </a:xfrm>
          <a:prstGeom prst="rect">
            <a:avLst/>
          </a:prstGeom>
        </p:spPr>
      </p:pic>
      <p:pic>
        <p:nvPicPr>
          <p:cNvPr id="7" name="Picture 6" descr="A cylinder with a hole&#10;&#10;Description automatically generated">
            <a:extLst>
              <a:ext uri="{FF2B5EF4-FFF2-40B4-BE49-F238E27FC236}">
                <a16:creationId xmlns:a16="http://schemas.microsoft.com/office/drawing/2014/main" id="{8BEE43B1-80F6-68D8-B9F7-A05D3230B818}"/>
              </a:ext>
            </a:extLst>
          </p:cNvPr>
          <p:cNvPicPr>
            <a:picLocks noChangeAspect="1"/>
          </p:cNvPicPr>
          <p:nvPr/>
        </p:nvPicPr>
        <p:blipFill rotWithShape="1">
          <a:blip r:embed="rId4"/>
          <a:srcRect l="23774" r="28186"/>
          <a:stretch/>
        </p:blipFill>
        <p:spPr>
          <a:xfrm>
            <a:off x="4216400" y="2131786"/>
            <a:ext cx="2824843" cy="3016250"/>
          </a:xfrm>
          <a:prstGeom prst="rect">
            <a:avLst/>
          </a:prstGeom>
        </p:spPr>
      </p:pic>
      <p:pic>
        <p:nvPicPr>
          <p:cNvPr id="9" name="Picture 8" descr="A black cylinder with red arrows&#10;&#10;Description automatically generated">
            <a:extLst>
              <a:ext uri="{FF2B5EF4-FFF2-40B4-BE49-F238E27FC236}">
                <a16:creationId xmlns:a16="http://schemas.microsoft.com/office/drawing/2014/main" id="{9FC5E351-CE12-B818-14C7-42B058C55A2E}"/>
              </a:ext>
            </a:extLst>
          </p:cNvPr>
          <p:cNvPicPr>
            <a:picLocks noChangeAspect="1"/>
          </p:cNvPicPr>
          <p:nvPr/>
        </p:nvPicPr>
        <p:blipFill rotWithShape="1">
          <a:blip r:embed="rId5"/>
          <a:srcRect l="12869" r="21439"/>
          <a:stretch/>
        </p:blipFill>
        <p:spPr>
          <a:xfrm>
            <a:off x="7041242" y="2131786"/>
            <a:ext cx="2955509" cy="3016250"/>
          </a:xfrm>
          <a:prstGeom prst="rect">
            <a:avLst/>
          </a:prstGeom>
        </p:spPr>
      </p:pic>
      <p:pic>
        <p:nvPicPr>
          <p:cNvPr id="10" name="Picture 9" descr="A cylinder with a round top&#10;&#10;Description automatically generated">
            <a:extLst>
              <a:ext uri="{FF2B5EF4-FFF2-40B4-BE49-F238E27FC236}">
                <a16:creationId xmlns:a16="http://schemas.microsoft.com/office/drawing/2014/main" id="{A8A44B10-E5B3-F41D-6260-A6E6DD10E707}"/>
              </a:ext>
            </a:extLst>
          </p:cNvPr>
          <p:cNvPicPr>
            <a:picLocks noChangeAspect="1"/>
          </p:cNvPicPr>
          <p:nvPr/>
        </p:nvPicPr>
        <p:blipFill rotWithShape="1">
          <a:blip r:embed="rId6"/>
          <a:srcRect l="32257" r="32274"/>
          <a:stretch/>
        </p:blipFill>
        <p:spPr>
          <a:xfrm>
            <a:off x="9996751" y="2100762"/>
            <a:ext cx="2036364" cy="3072374"/>
          </a:xfrm>
          <a:prstGeom prst="rect">
            <a:avLst/>
          </a:prstGeom>
        </p:spPr>
      </p:pic>
      <p:sp>
        <p:nvSpPr>
          <p:cNvPr id="11" name="TextBox 10">
            <a:extLst>
              <a:ext uri="{FF2B5EF4-FFF2-40B4-BE49-F238E27FC236}">
                <a16:creationId xmlns:a16="http://schemas.microsoft.com/office/drawing/2014/main" id="{EB282AB7-D054-7178-162A-E95771B977C6}"/>
              </a:ext>
            </a:extLst>
          </p:cNvPr>
          <p:cNvSpPr txBox="1"/>
          <p:nvPr/>
        </p:nvSpPr>
        <p:spPr>
          <a:xfrm>
            <a:off x="838200" y="5173136"/>
            <a:ext cx="3305783" cy="276999"/>
          </a:xfrm>
          <a:prstGeom prst="rect">
            <a:avLst/>
          </a:prstGeom>
          <a:noFill/>
        </p:spPr>
        <p:txBody>
          <a:bodyPr wrap="square" rtlCol="0">
            <a:spAutoFit/>
          </a:bodyPr>
          <a:lstStyle/>
          <a:p>
            <a:r>
              <a:rPr lang="en-US" sz="1200" i="1" dirty="0"/>
              <a:t>2d dimensions of the Piston</a:t>
            </a:r>
          </a:p>
        </p:txBody>
      </p:sp>
      <p:sp>
        <p:nvSpPr>
          <p:cNvPr id="12" name="TextBox 11">
            <a:extLst>
              <a:ext uri="{FF2B5EF4-FFF2-40B4-BE49-F238E27FC236}">
                <a16:creationId xmlns:a16="http://schemas.microsoft.com/office/drawing/2014/main" id="{CCBD2236-A05B-39E7-0CDB-BD97CC49358E}"/>
              </a:ext>
            </a:extLst>
          </p:cNvPr>
          <p:cNvSpPr txBox="1"/>
          <p:nvPr/>
        </p:nvSpPr>
        <p:spPr>
          <a:xfrm>
            <a:off x="4367719" y="5173136"/>
            <a:ext cx="2597285" cy="276999"/>
          </a:xfrm>
          <a:prstGeom prst="rect">
            <a:avLst/>
          </a:prstGeom>
          <a:noFill/>
        </p:spPr>
        <p:txBody>
          <a:bodyPr wrap="square" rtlCol="0">
            <a:spAutoFit/>
          </a:bodyPr>
          <a:lstStyle/>
          <a:p>
            <a:r>
              <a:rPr lang="en-US" sz="1200" i="1" dirty="0"/>
              <a:t>3D model of the Piston</a:t>
            </a:r>
          </a:p>
        </p:txBody>
      </p:sp>
      <p:sp>
        <p:nvSpPr>
          <p:cNvPr id="13" name="TextBox 12">
            <a:extLst>
              <a:ext uri="{FF2B5EF4-FFF2-40B4-BE49-F238E27FC236}">
                <a16:creationId xmlns:a16="http://schemas.microsoft.com/office/drawing/2014/main" id="{BCEB80A3-2ACF-4A95-9BBE-6AE2BC0C0968}"/>
              </a:ext>
            </a:extLst>
          </p:cNvPr>
          <p:cNvSpPr txBox="1"/>
          <p:nvPr/>
        </p:nvSpPr>
        <p:spPr>
          <a:xfrm>
            <a:off x="7165295" y="5173136"/>
            <a:ext cx="2196435" cy="276999"/>
          </a:xfrm>
          <a:prstGeom prst="rect">
            <a:avLst/>
          </a:prstGeom>
          <a:noFill/>
        </p:spPr>
        <p:txBody>
          <a:bodyPr wrap="none" rtlCol="0">
            <a:spAutoFit/>
          </a:bodyPr>
          <a:lstStyle/>
          <a:p>
            <a:r>
              <a:rPr lang="en-US" sz="1200" i="1" dirty="0"/>
              <a:t>Constraints and static loading</a:t>
            </a:r>
          </a:p>
        </p:txBody>
      </p:sp>
      <p:sp>
        <p:nvSpPr>
          <p:cNvPr id="14" name="TextBox 13">
            <a:extLst>
              <a:ext uri="{FF2B5EF4-FFF2-40B4-BE49-F238E27FC236}">
                <a16:creationId xmlns:a16="http://schemas.microsoft.com/office/drawing/2014/main" id="{3D22207C-DF24-7D9C-2E87-8D4CBBC6818F}"/>
              </a:ext>
            </a:extLst>
          </p:cNvPr>
          <p:cNvSpPr txBox="1"/>
          <p:nvPr/>
        </p:nvSpPr>
        <p:spPr>
          <a:xfrm>
            <a:off x="10094818" y="5240879"/>
            <a:ext cx="1439818" cy="276999"/>
          </a:xfrm>
          <a:prstGeom prst="rect">
            <a:avLst/>
          </a:prstGeom>
          <a:noFill/>
        </p:spPr>
        <p:txBody>
          <a:bodyPr wrap="none" rtlCol="0">
            <a:spAutoFit/>
          </a:bodyPr>
          <a:lstStyle/>
          <a:p>
            <a:r>
              <a:rPr lang="en-US" sz="1200" i="1" dirty="0"/>
              <a:t>Mesh of the piston</a:t>
            </a:r>
          </a:p>
        </p:txBody>
      </p:sp>
      <p:sp>
        <p:nvSpPr>
          <p:cNvPr id="15" name="Slide Number Placeholder 14">
            <a:extLst>
              <a:ext uri="{FF2B5EF4-FFF2-40B4-BE49-F238E27FC236}">
                <a16:creationId xmlns:a16="http://schemas.microsoft.com/office/drawing/2014/main" id="{7D34069C-BEF3-C870-35FF-7015890018FB}"/>
              </a:ext>
            </a:extLst>
          </p:cNvPr>
          <p:cNvSpPr>
            <a:spLocks noGrp="1"/>
          </p:cNvSpPr>
          <p:nvPr>
            <p:ph type="sldNum" sz="quarter" idx="12"/>
          </p:nvPr>
        </p:nvSpPr>
        <p:spPr/>
        <p:txBody>
          <a:bodyPr/>
          <a:lstStyle/>
          <a:p>
            <a:fld id="{73B850FF-6169-4056-8077-06FFA93A5366}" type="slidenum">
              <a:rPr lang="en-US" smtClean="0"/>
              <a:t>5</a:t>
            </a:fld>
            <a:endParaRPr lang="en-US"/>
          </a:p>
        </p:txBody>
      </p:sp>
    </p:spTree>
    <p:extLst>
      <p:ext uri="{BB962C8B-B14F-4D97-AF65-F5344CB8AC3E}">
        <p14:creationId xmlns:p14="http://schemas.microsoft.com/office/powerpoint/2010/main" val="143222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41A3-272C-965E-6B22-F5E831624E5C}"/>
              </a:ext>
            </a:extLst>
          </p:cNvPr>
          <p:cNvSpPr>
            <a:spLocks noGrp="1"/>
          </p:cNvSpPr>
          <p:nvPr>
            <p:ph type="title"/>
          </p:nvPr>
        </p:nvSpPr>
        <p:spPr/>
        <p:txBody>
          <a:bodyPr>
            <a:normAutofit fontScale="90000"/>
          </a:bodyPr>
          <a:lstStyle/>
          <a:p>
            <a:r>
              <a:rPr lang="en-US" sz="4400" b="1" kern="1200" dirty="0">
                <a:solidFill>
                  <a:schemeClr val="tx2"/>
                </a:solidFill>
                <a:latin typeface="+mj-lt"/>
                <a:ea typeface="+mj-ea"/>
                <a:cs typeface="+mj-cs"/>
              </a:rPr>
              <a:t>Project: Stress Analysis of two stroke engine using Autodesk Inventor</a:t>
            </a:r>
            <a:endParaRPr lang="en-US" dirty="0"/>
          </a:p>
        </p:txBody>
      </p:sp>
      <p:sp>
        <p:nvSpPr>
          <p:cNvPr id="3" name="Content Placeholder 2">
            <a:extLst>
              <a:ext uri="{FF2B5EF4-FFF2-40B4-BE49-F238E27FC236}">
                <a16:creationId xmlns:a16="http://schemas.microsoft.com/office/drawing/2014/main" id="{370E1E61-FD59-DA84-1E4B-782885A2BCF3}"/>
              </a:ext>
            </a:extLst>
          </p:cNvPr>
          <p:cNvSpPr>
            <a:spLocks noGrp="1"/>
          </p:cNvSpPr>
          <p:nvPr>
            <p:ph idx="1"/>
          </p:nvPr>
        </p:nvSpPr>
        <p:spPr/>
        <p:txBody>
          <a:bodyPr/>
          <a:lstStyle/>
          <a:p>
            <a:r>
              <a:rPr lang="en-US" dirty="0"/>
              <a:t>Results</a:t>
            </a:r>
          </a:p>
          <a:p>
            <a:pPr marL="0" indent="0">
              <a:buNone/>
            </a:pPr>
            <a:endParaRPr lang="en-US" dirty="0"/>
          </a:p>
        </p:txBody>
      </p:sp>
      <p:pic>
        <p:nvPicPr>
          <p:cNvPr id="10" name="Picture 9" descr="A computer generated image of a cylinder&#10;&#10;Description automatically generated">
            <a:extLst>
              <a:ext uri="{FF2B5EF4-FFF2-40B4-BE49-F238E27FC236}">
                <a16:creationId xmlns:a16="http://schemas.microsoft.com/office/drawing/2014/main" id="{85A9F6E4-0A7F-C236-3CCA-D20E2A471D1C}"/>
              </a:ext>
            </a:extLst>
          </p:cNvPr>
          <p:cNvPicPr>
            <a:picLocks noChangeAspect="1"/>
          </p:cNvPicPr>
          <p:nvPr/>
        </p:nvPicPr>
        <p:blipFill rotWithShape="1">
          <a:blip r:embed="rId2"/>
          <a:srcRect l="30863" t="9851" r="6067" b="11748"/>
          <a:stretch/>
        </p:blipFill>
        <p:spPr>
          <a:xfrm>
            <a:off x="-1" y="2227633"/>
            <a:ext cx="5293703" cy="3521414"/>
          </a:xfrm>
          <a:prstGeom prst="rect">
            <a:avLst/>
          </a:prstGeom>
        </p:spPr>
      </p:pic>
      <p:pic>
        <p:nvPicPr>
          <p:cNvPr id="12" name="Picture 11" descr="A blue cylinder with a rainbow colored circle&#10;&#10;Description automatically generated">
            <a:extLst>
              <a:ext uri="{FF2B5EF4-FFF2-40B4-BE49-F238E27FC236}">
                <a16:creationId xmlns:a16="http://schemas.microsoft.com/office/drawing/2014/main" id="{D3FFFF84-0EBB-5A07-ADE6-5F1359D92008}"/>
              </a:ext>
            </a:extLst>
          </p:cNvPr>
          <p:cNvPicPr>
            <a:picLocks noChangeAspect="1"/>
          </p:cNvPicPr>
          <p:nvPr/>
        </p:nvPicPr>
        <p:blipFill rotWithShape="1">
          <a:blip r:embed="rId3"/>
          <a:srcRect l="27550" t="14539" r="8137" b="3449"/>
          <a:stretch/>
        </p:blipFill>
        <p:spPr>
          <a:xfrm>
            <a:off x="5293702" y="2227632"/>
            <a:ext cx="5160309" cy="3521413"/>
          </a:xfrm>
          <a:prstGeom prst="rect">
            <a:avLst/>
          </a:prstGeom>
        </p:spPr>
      </p:pic>
      <p:sp>
        <p:nvSpPr>
          <p:cNvPr id="14" name="TextBox 13">
            <a:extLst>
              <a:ext uri="{FF2B5EF4-FFF2-40B4-BE49-F238E27FC236}">
                <a16:creationId xmlns:a16="http://schemas.microsoft.com/office/drawing/2014/main" id="{D1DF7425-899D-454F-B7D6-EC2FB007DE66}"/>
              </a:ext>
            </a:extLst>
          </p:cNvPr>
          <p:cNvSpPr txBox="1"/>
          <p:nvPr/>
        </p:nvSpPr>
        <p:spPr>
          <a:xfrm>
            <a:off x="612842" y="5817140"/>
            <a:ext cx="3745149" cy="276999"/>
          </a:xfrm>
          <a:prstGeom prst="rect">
            <a:avLst/>
          </a:prstGeom>
          <a:noFill/>
        </p:spPr>
        <p:txBody>
          <a:bodyPr wrap="square" rtlCol="0">
            <a:spAutoFit/>
          </a:bodyPr>
          <a:lstStyle/>
          <a:p>
            <a:r>
              <a:rPr lang="en-US" sz="1200" dirty="0"/>
              <a:t>Von misses (static) stress on the piston</a:t>
            </a:r>
          </a:p>
        </p:txBody>
      </p:sp>
      <p:sp>
        <p:nvSpPr>
          <p:cNvPr id="15" name="TextBox 14">
            <a:extLst>
              <a:ext uri="{FF2B5EF4-FFF2-40B4-BE49-F238E27FC236}">
                <a16:creationId xmlns:a16="http://schemas.microsoft.com/office/drawing/2014/main" id="{BE349928-4F86-28DC-3891-5FDD96455933}"/>
              </a:ext>
            </a:extLst>
          </p:cNvPr>
          <p:cNvSpPr txBox="1"/>
          <p:nvPr/>
        </p:nvSpPr>
        <p:spPr>
          <a:xfrm>
            <a:off x="6096000" y="5786362"/>
            <a:ext cx="2762295" cy="307777"/>
          </a:xfrm>
          <a:prstGeom prst="rect">
            <a:avLst/>
          </a:prstGeom>
          <a:noFill/>
        </p:spPr>
        <p:txBody>
          <a:bodyPr wrap="none" rtlCol="0">
            <a:spAutoFit/>
          </a:bodyPr>
          <a:lstStyle/>
          <a:p>
            <a:r>
              <a:rPr lang="en-US" sz="1400" i="1" dirty="0"/>
              <a:t>Static displacement of the piston</a:t>
            </a:r>
          </a:p>
        </p:txBody>
      </p:sp>
      <p:sp>
        <p:nvSpPr>
          <p:cNvPr id="16" name="Slide Number Placeholder 15">
            <a:extLst>
              <a:ext uri="{FF2B5EF4-FFF2-40B4-BE49-F238E27FC236}">
                <a16:creationId xmlns:a16="http://schemas.microsoft.com/office/drawing/2014/main" id="{5C5AA40D-003B-45CC-CA51-857880F68F84}"/>
              </a:ext>
            </a:extLst>
          </p:cNvPr>
          <p:cNvSpPr>
            <a:spLocks noGrp="1"/>
          </p:cNvSpPr>
          <p:nvPr>
            <p:ph type="sldNum" sz="quarter" idx="12"/>
          </p:nvPr>
        </p:nvSpPr>
        <p:spPr/>
        <p:txBody>
          <a:bodyPr/>
          <a:lstStyle/>
          <a:p>
            <a:fld id="{73B850FF-6169-4056-8077-06FFA93A5366}" type="slidenum">
              <a:rPr lang="en-US" smtClean="0"/>
              <a:t>6</a:t>
            </a:fld>
            <a:endParaRPr lang="en-US"/>
          </a:p>
        </p:txBody>
      </p:sp>
    </p:spTree>
    <p:extLst>
      <p:ext uri="{BB962C8B-B14F-4D97-AF65-F5344CB8AC3E}">
        <p14:creationId xmlns:p14="http://schemas.microsoft.com/office/powerpoint/2010/main" val="393524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41A3-272C-965E-6B22-F5E831624E5C}"/>
              </a:ext>
            </a:extLst>
          </p:cNvPr>
          <p:cNvSpPr>
            <a:spLocks noGrp="1"/>
          </p:cNvSpPr>
          <p:nvPr>
            <p:ph type="title"/>
          </p:nvPr>
        </p:nvSpPr>
        <p:spPr/>
        <p:txBody>
          <a:bodyPr>
            <a:normAutofit fontScale="90000"/>
          </a:bodyPr>
          <a:lstStyle/>
          <a:p>
            <a:r>
              <a:rPr lang="en-US" sz="4400" b="1" kern="1200" dirty="0">
                <a:solidFill>
                  <a:schemeClr val="tx2"/>
                </a:solidFill>
                <a:latin typeface="+mj-lt"/>
                <a:ea typeface="+mj-ea"/>
                <a:cs typeface="+mj-cs"/>
              </a:rPr>
              <a:t>Project: Stress Analysis of two stroke engine using Autodesk Inventor</a:t>
            </a:r>
            <a:endParaRPr lang="en-US" dirty="0"/>
          </a:p>
        </p:txBody>
      </p:sp>
      <p:sp>
        <p:nvSpPr>
          <p:cNvPr id="3" name="Content Placeholder 2">
            <a:extLst>
              <a:ext uri="{FF2B5EF4-FFF2-40B4-BE49-F238E27FC236}">
                <a16:creationId xmlns:a16="http://schemas.microsoft.com/office/drawing/2014/main" id="{370E1E61-FD59-DA84-1E4B-782885A2BCF3}"/>
              </a:ext>
            </a:extLst>
          </p:cNvPr>
          <p:cNvSpPr>
            <a:spLocks noGrp="1"/>
          </p:cNvSpPr>
          <p:nvPr>
            <p:ph idx="1"/>
          </p:nvPr>
        </p:nvSpPr>
        <p:spPr/>
        <p:txBody>
          <a:bodyPr/>
          <a:lstStyle/>
          <a:p>
            <a:r>
              <a:rPr lang="en-US" dirty="0"/>
              <a:t>Results</a:t>
            </a:r>
          </a:p>
          <a:p>
            <a:pPr marL="0" indent="0">
              <a:buNone/>
            </a:pPr>
            <a:endParaRPr lang="en-US" dirty="0"/>
          </a:p>
        </p:txBody>
      </p:sp>
      <p:pic>
        <p:nvPicPr>
          <p:cNvPr id="10" name="Picture 9">
            <a:extLst>
              <a:ext uri="{FF2B5EF4-FFF2-40B4-BE49-F238E27FC236}">
                <a16:creationId xmlns:a16="http://schemas.microsoft.com/office/drawing/2014/main" id="{85A9F6E4-0A7F-C236-3CCA-D20E2A471D1C}"/>
              </a:ext>
            </a:extLst>
          </p:cNvPr>
          <p:cNvPicPr>
            <a:picLocks noChangeAspect="1"/>
          </p:cNvPicPr>
          <p:nvPr/>
        </p:nvPicPr>
        <p:blipFill rotWithShape="1">
          <a:blip r:embed="rId2"/>
          <a:srcRect l="19554" t="-368" b="368"/>
          <a:stretch/>
        </p:blipFill>
        <p:spPr>
          <a:xfrm>
            <a:off x="-1" y="2227633"/>
            <a:ext cx="5293703" cy="3521414"/>
          </a:xfrm>
          <a:prstGeom prst="rect">
            <a:avLst/>
          </a:prstGeom>
        </p:spPr>
      </p:pic>
      <p:pic>
        <p:nvPicPr>
          <p:cNvPr id="12" name="Picture 11">
            <a:extLst>
              <a:ext uri="{FF2B5EF4-FFF2-40B4-BE49-F238E27FC236}">
                <a16:creationId xmlns:a16="http://schemas.microsoft.com/office/drawing/2014/main" id="{D3FFFF84-0EBB-5A07-ADE6-5F1359D92008}"/>
              </a:ext>
            </a:extLst>
          </p:cNvPr>
          <p:cNvPicPr>
            <a:picLocks noChangeAspect="1"/>
          </p:cNvPicPr>
          <p:nvPr/>
        </p:nvPicPr>
        <p:blipFill rotWithShape="1">
          <a:blip r:embed="rId3"/>
          <a:srcRect l="22511" r="-931"/>
          <a:stretch/>
        </p:blipFill>
        <p:spPr>
          <a:xfrm>
            <a:off x="5293702" y="2362571"/>
            <a:ext cx="5160309" cy="3521413"/>
          </a:xfrm>
          <a:prstGeom prst="rect">
            <a:avLst/>
          </a:prstGeom>
        </p:spPr>
      </p:pic>
      <p:sp>
        <p:nvSpPr>
          <p:cNvPr id="4" name="TextBox 3">
            <a:extLst>
              <a:ext uri="{FF2B5EF4-FFF2-40B4-BE49-F238E27FC236}">
                <a16:creationId xmlns:a16="http://schemas.microsoft.com/office/drawing/2014/main" id="{A34E81D9-161F-D7A5-F958-14EDE2B34136}"/>
              </a:ext>
            </a:extLst>
          </p:cNvPr>
          <p:cNvSpPr txBox="1"/>
          <p:nvPr/>
        </p:nvSpPr>
        <p:spPr>
          <a:xfrm>
            <a:off x="278840" y="5883984"/>
            <a:ext cx="2918297" cy="307777"/>
          </a:xfrm>
          <a:prstGeom prst="rect">
            <a:avLst/>
          </a:prstGeom>
          <a:noFill/>
        </p:spPr>
        <p:txBody>
          <a:bodyPr wrap="square" rtlCol="0">
            <a:spAutoFit/>
          </a:bodyPr>
          <a:lstStyle/>
          <a:p>
            <a:r>
              <a:rPr lang="en-GB" sz="1400" i="1" dirty="0">
                <a:effectLst/>
              </a:rPr>
              <a:t>Static Strain of the Piston </a:t>
            </a:r>
            <a:endParaRPr lang="en-GB" sz="1400" i="1" dirty="0"/>
          </a:p>
        </p:txBody>
      </p:sp>
      <p:sp>
        <p:nvSpPr>
          <p:cNvPr id="5" name="TextBox 4">
            <a:extLst>
              <a:ext uri="{FF2B5EF4-FFF2-40B4-BE49-F238E27FC236}">
                <a16:creationId xmlns:a16="http://schemas.microsoft.com/office/drawing/2014/main" id="{F9DBD76D-F27F-6BDD-2707-72BC11A0BA78}"/>
              </a:ext>
            </a:extLst>
          </p:cNvPr>
          <p:cNvSpPr txBox="1"/>
          <p:nvPr/>
        </p:nvSpPr>
        <p:spPr>
          <a:xfrm>
            <a:off x="6021421" y="6037872"/>
            <a:ext cx="2733473" cy="276999"/>
          </a:xfrm>
          <a:prstGeom prst="rect">
            <a:avLst/>
          </a:prstGeom>
          <a:noFill/>
        </p:spPr>
        <p:txBody>
          <a:bodyPr wrap="square" rtlCol="0">
            <a:spAutoFit/>
          </a:bodyPr>
          <a:lstStyle/>
          <a:p>
            <a:r>
              <a:rPr lang="en-US" sz="1200" i="1" dirty="0"/>
              <a:t>Factor of safety</a:t>
            </a:r>
          </a:p>
        </p:txBody>
      </p:sp>
      <p:sp>
        <p:nvSpPr>
          <p:cNvPr id="6" name="Slide Number Placeholder 5">
            <a:extLst>
              <a:ext uri="{FF2B5EF4-FFF2-40B4-BE49-F238E27FC236}">
                <a16:creationId xmlns:a16="http://schemas.microsoft.com/office/drawing/2014/main" id="{94931CAD-5BC0-DC55-CF37-B3FD35001912}"/>
              </a:ext>
            </a:extLst>
          </p:cNvPr>
          <p:cNvSpPr>
            <a:spLocks noGrp="1"/>
          </p:cNvSpPr>
          <p:nvPr>
            <p:ph type="sldNum" sz="quarter" idx="12"/>
          </p:nvPr>
        </p:nvSpPr>
        <p:spPr/>
        <p:txBody>
          <a:bodyPr/>
          <a:lstStyle/>
          <a:p>
            <a:fld id="{73B850FF-6169-4056-8077-06FFA93A5366}" type="slidenum">
              <a:rPr lang="en-US" smtClean="0"/>
              <a:t>7</a:t>
            </a:fld>
            <a:endParaRPr lang="en-US"/>
          </a:p>
        </p:txBody>
      </p:sp>
    </p:spTree>
    <p:extLst>
      <p:ext uri="{BB962C8B-B14F-4D97-AF65-F5344CB8AC3E}">
        <p14:creationId xmlns:p14="http://schemas.microsoft.com/office/powerpoint/2010/main" val="421481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 name="Top left">
            <a:extLst>
              <a:ext uri="{FF2B5EF4-FFF2-40B4-BE49-F238E27FC236}">
                <a16:creationId xmlns:a16="http://schemas.microsoft.com/office/drawing/2014/main" id="{C23BAD38-30D1-4252-8149-903B66D8B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8" name="Freeform: Shape 17">
              <a:extLst>
                <a:ext uri="{FF2B5EF4-FFF2-40B4-BE49-F238E27FC236}">
                  <a16:creationId xmlns:a16="http://schemas.microsoft.com/office/drawing/2014/main" id="{9EF8871A-7DF5-4751-8948-75984B0FB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Freeform: Shape 18">
              <a:extLst>
                <a:ext uri="{FF2B5EF4-FFF2-40B4-BE49-F238E27FC236}">
                  <a16:creationId xmlns:a16="http://schemas.microsoft.com/office/drawing/2014/main" id="{46A6F3E3-6529-4B7E-8D31-317E141F1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C70AD52-D54F-41A3-91B9-9BC0DDAF8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A37F2387-BA4B-46C5-ABBD-E9272097E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C2E1B2E0-5DD5-4599-BDEC-F26CEF9E9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A88C97C-1B3C-4A30-B1C0-D4AFEDC97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86C4CC9D-7C49-41ED-8FE2-61EC66F0B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C51EA8C3-05E0-4F68-9BA7-F3F6C669D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D2C496E-1983-AC6A-D4A4-FDD96124179C}"/>
              </a:ext>
            </a:extLst>
          </p:cNvPr>
          <p:cNvSpPr>
            <a:spLocks noGrp="1"/>
          </p:cNvSpPr>
          <p:nvPr>
            <p:ph type="ctrTitle"/>
          </p:nvPr>
        </p:nvSpPr>
        <p:spPr>
          <a:xfrm>
            <a:off x="996275" y="163350"/>
            <a:ext cx="5996619" cy="2065889"/>
          </a:xfrm>
        </p:spPr>
        <p:txBody>
          <a:bodyPr vert="horz" lIns="91440" tIns="45720" rIns="91440" bIns="45720" rtlCol="0" anchor="ctr">
            <a:normAutofit/>
          </a:bodyPr>
          <a:lstStyle/>
          <a:p>
            <a:pPr lvl="0" algn="l">
              <a:lnSpc>
                <a:spcPct val="90000"/>
              </a:lnSpc>
            </a:pPr>
            <a:r>
              <a:rPr lang="en-US" sz="3400" b="1" kern="1200" dirty="0">
                <a:solidFill>
                  <a:schemeClr val="tx2"/>
                </a:solidFill>
                <a:latin typeface="+mj-lt"/>
                <a:ea typeface="+mj-ea"/>
                <a:cs typeface="+mj-cs"/>
              </a:rPr>
              <a:t>Project: Modification of tabletop material (3D) extrusion printer</a:t>
            </a:r>
            <a:br>
              <a:rPr lang="en-US" sz="3400" kern="1200" dirty="0">
                <a:solidFill>
                  <a:schemeClr val="tx2"/>
                </a:solidFill>
                <a:latin typeface="+mj-lt"/>
                <a:ea typeface="+mj-ea"/>
                <a:cs typeface="+mj-cs"/>
              </a:rPr>
            </a:br>
            <a:endParaRPr lang="en-US" sz="3400" kern="1200" dirty="0">
              <a:solidFill>
                <a:schemeClr val="tx2"/>
              </a:solidFill>
              <a:latin typeface="+mj-lt"/>
              <a:ea typeface="+mj-ea"/>
              <a:cs typeface="+mj-cs"/>
            </a:endParaRPr>
          </a:p>
        </p:txBody>
      </p:sp>
      <p:sp>
        <p:nvSpPr>
          <p:cNvPr id="4" name="TextBox 3">
            <a:extLst>
              <a:ext uri="{FF2B5EF4-FFF2-40B4-BE49-F238E27FC236}">
                <a16:creationId xmlns:a16="http://schemas.microsoft.com/office/drawing/2014/main" id="{9CAF733A-5FAD-8666-E454-168E150DE401}"/>
              </a:ext>
            </a:extLst>
          </p:cNvPr>
          <p:cNvSpPr txBox="1"/>
          <p:nvPr/>
        </p:nvSpPr>
        <p:spPr>
          <a:xfrm>
            <a:off x="241571" y="1517326"/>
            <a:ext cx="4621668" cy="3023014"/>
          </a:xfrm>
          <a:prstGeom prst="rect">
            <a:avLst/>
          </a:prstGeom>
        </p:spPr>
        <p:txBody>
          <a:bodyPr vert="horz" lIns="91440" tIns="45720" rIns="91440" bIns="45720" rtlCol="0" anchor="ctr">
            <a:normAutofit/>
          </a:bodyPr>
          <a:lstStyle/>
          <a:p>
            <a:pPr>
              <a:spcBef>
                <a:spcPts val="1000"/>
              </a:spcBef>
              <a:buClr>
                <a:schemeClr val="accent5"/>
              </a:buClr>
            </a:pPr>
            <a:r>
              <a:rPr lang="en-US" sz="1200" b="1" kern="1200" dirty="0">
                <a:solidFill>
                  <a:schemeClr val="tx2"/>
                </a:solidFill>
                <a:latin typeface="+mn-lt"/>
                <a:ea typeface="+mn-ea"/>
                <a:cs typeface="+mn-cs"/>
              </a:rPr>
              <a:t>WHAT ?</a:t>
            </a:r>
          </a:p>
          <a:p>
            <a:pPr marL="171450" indent="-171450">
              <a:spcBef>
                <a:spcPts val="1000"/>
              </a:spcBef>
              <a:buClr>
                <a:schemeClr val="accent5"/>
              </a:buClr>
              <a:buFont typeface="Arial" panose="020B0604020202020204" pitchFamily="34" charset="0"/>
              <a:buChar char="•"/>
            </a:pPr>
            <a:r>
              <a:rPr lang="en-US" sz="1200" kern="1200" dirty="0">
                <a:solidFill>
                  <a:schemeClr val="tx2"/>
                </a:solidFill>
                <a:latin typeface="+mn-lt"/>
                <a:ea typeface="+mn-ea"/>
                <a:cs typeface="+mn-cs"/>
              </a:rPr>
              <a:t>Modification of existing table 3D printer  and filament extruder</a:t>
            </a:r>
          </a:p>
          <a:p>
            <a:pPr marL="171450" indent="-171450">
              <a:spcBef>
                <a:spcPts val="1000"/>
              </a:spcBef>
              <a:buClr>
                <a:schemeClr val="accent5"/>
              </a:buClr>
              <a:buFont typeface="Arial" panose="020B0604020202020204" pitchFamily="34" charset="0"/>
              <a:buChar char="•"/>
            </a:pPr>
            <a:r>
              <a:rPr lang="en-US" sz="1200" kern="1200" dirty="0">
                <a:solidFill>
                  <a:schemeClr val="tx2"/>
                </a:solidFill>
                <a:latin typeface="+mn-lt"/>
                <a:ea typeface="+mn-ea"/>
                <a:cs typeface="+mn-cs"/>
              </a:rPr>
              <a:t>Increase temperature limitation of printer and filament extruder </a:t>
            </a:r>
          </a:p>
          <a:p>
            <a:pPr marL="171450" indent="-171450">
              <a:spcBef>
                <a:spcPts val="1000"/>
              </a:spcBef>
              <a:buClr>
                <a:schemeClr val="accent5"/>
              </a:buClr>
              <a:buFont typeface="Arial" panose="020B0604020202020204" pitchFamily="34" charset="0"/>
              <a:buChar char="•"/>
            </a:pPr>
            <a:r>
              <a:rPr lang="en-US" sz="1200" kern="1200" dirty="0">
                <a:solidFill>
                  <a:schemeClr val="tx2"/>
                </a:solidFill>
                <a:latin typeface="+mn-lt"/>
                <a:ea typeface="+mn-ea"/>
                <a:cs typeface="+mn-cs"/>
              </a:rPr>
              <a:t>Custom filament  production with high temperature requirements using tabletop filament extruder</a:t>
            </a:r>
          </a:p>
        </p:txBody>
      </p:sp>
      <p:grpSp>
        <p:nvGrpSpPr>
          <p:cNvPr id="27" name="Cross">
            <a:extLst>
              <a:ext uri="{FF2B5EF4-FFF2-40B4-BE49-F238E27FC236}">
                <a16:creationId xmlns:a16="http://schemas.microsoft.com/office/drawing/2014/main" id="{4927067E-BE13-4DBB-AC1E-9847B890BC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28" name="Straight Connector 27">
              <a:extLst>
                <a:ext uri="{FF2B5EF4-FFF2-40B4-BE49-F238E27FC236}">
                  <a16:creationId xmlns:a16="http://schemas.microsoft.com/office/drawing/2014/main" id="{B62F8BF3-36CC-4073-AE00-A422A57FD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795C5F4E-7F61-464E-B716-44F5797553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1" name="Bottom Right">
            <a:extLst>
              <a:ext uri="{FF2B5EF4-FFF2-40B4-BE49-F238E27FC236}">
                <a16:creationId xmlns:a16="http://schemas.microsoft.com/office/drawing/2014/main" id="{D11A5264-0A9F-46A0-B3ED-9B336D9706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32" name="Graphic 157">
              <a:extLst>
                <a:ext uri="{FF2B5EF4-FFF2-40B4-BE49-F238E27FC236}">
                  <a16:creationId xmlns:a16="http://schemas.microsoft.com/office/drawing/2014/main" id="{A1B8A55C-B130-4222-B98F-16CA78B9CF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4" name="Freeform: Shape 33">
                <a:extLst>
                  <a:ext uri="{FF2B5EF4-FFF2-40B4-BE49-F238E27FC236}">
                    <a16:creationId xmlns:a16="http://schemas.microsoft.com/office/drawing/2014/main" id="{82D40CFF-E2DF-48E0-8896-5166887A3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37A4DB32-F7AD-42D8-A125-6CFB9B252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76CA230A-C491-40F1-B028-898C23C8D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E27DB684-4D1D-4152-8ECC-62EC93D71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70AD88BE-AE84-4CD6-A22A-26C3D9BD2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FC9DC46C-EF52-4B9D-98C0-6225FB9D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AC279F2D-8036-4201-8D63-8BE961F09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3" name="Freeform: Shape 32">
              <a:extLst>
                <a:ext uri="{FF2B5EF4-FFF2-40B4-BE49-F238E27FC236}">
                  <a16:creationId xmlns:a16="http://schemas.microsoft.com/office/drawing/2014/main" id="{2554FA09-485D-4EB3-9D6F-C19A292F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Box 2">
            <a:extLst>
              <a:ext uri="{FF2B5EF4-FFF2-40B4-BE49-F238E27FC236}">
                <a16:creationId xmlns:a16="http://schemas.microsoft.com/office/drawing/2014/main" id="{71854C19-61B5-AF88-8B0F-6B1CE7058C48}"/>
              </a:ext>
            </a:extLst>
          </p:cNvPr>
          <p:cNvSpPr txBox="1"/>
          <p:nvPr/>
        </p:nvSpPr>
        <p:spPr>
          <a:xfrm>
            <a:off x="7526875" y="71240"/>
            <a:ext cx="2363820" cy="1708160"/>
          </a:xfrm>
          <a:prstGeom prst="rect">
            <a:avLst/>
          </a:prstGeom>
          <a:noFill/>
        </p:spPr>
        <p:txBody>
          <a:bodyPr wrap="square" rtlCol="0">
            <a:spAutoFit/>
          </a:bodyPr>
          <a:lstStyle/>
          <a:p>
            <a:pPr>
              <a:spcAft>
                <a:spcPts val="600"/>
              </a:spcAft>
            </a:pPr>
            <a:r>
              <a:rPr lang="en-US" sz="2000" b="1" dirty="0"/>
              <a:t>Software used  </a:t>
            </a:r>
          </a:p>
          <a:p>
            <a:pPr marL="457200" indent="-457200" algn="just">
              <a:spcAft>
                <a:spcPts val="600"/>
              </a:spcAft>
              <a:buFont typeface="Arial" panose="020B0604020202020204" pitchFamily="34" charset="0"/>
              <a:buChar char="•"/>
            </a:pPr>
            <a:r>
              <a:rPr lang="en-US" sz="1200" dirty="0"/>
              <a:t>SolidWorks</a:t>
            </a:r>
          </a:p>
          <a:p>
            <a:pPr marL="457200" indent="-457200" algn="just">
              <a:spcAft>
                <a:spcPts val="600"/>
              </a:spcAft>
              <a:buFont typeface="Arial" panose="020B0604020202020204" pitchFamily="34" charset="0"/>
              <a:buChar char="•"/>
            </a:pPr>
            <a:r>
              <a:rPr lang="en-US" sz="1200" dirty="0"/>
              <a:t>MS Vs Code</a:t>
            </a:r>
          </a:p>
          <a:p>
            <a:pPr marL="457200" indent="-457200" algn="just">
              <a:spcAft>
                <a:spcPts val="600"/>
              </a:spcAft>
              <a:buFont typeface="Arial" panose="020B0604020202020204" pitchFamily="34" charset="0"/>
              <a:buChar char="•"/>
            </a:pPr>
            <a:r>
              <a:rPr lang="en-US" sz="1200" dirty="0" err="1"/>
              <a:t>Andrino</a:t>
            </a:r>
            <a:r>
              <a:rPr lang="en-US" sz="1200" dirty="0"/>
              <a:t> IDE,</a:t>
            </a:r>
          </a:p>
          <a:p>
            <a:pPr marL="457200" indent="-457200" algn="just">
              <a:spcAft>
                <a:spcPts val="600"/>
              </a:spcAft>
              <a:buFont typeface="Arial" panose="020B0604020202020204" pitchFamily="34" charset="0"/>
              <a:buChar char="•"/>
            </a:pPr>
            <a:r>
              <a:rPr lang="en-US" sz="1200" dirty="0"/>
              <a:t>Creo3 </a:t>
            </a:r>
          </a:p>
          <a:p>
            <a:pPr marL="457200" indent="-457200" algn="just">
              <a:spcAft>
                <a:spcPts val="600"/>
              </a:spcAft>
              <a:buFont typeface="Arial" panose="020B0604020202020204" pitchFamily="34" charset="0"/>
              <a:buChar char="•"/>
            </a:pPr>
            <a:r>
              <a:rPr lang="en-US" sz="1200" dirty="0"/>
              <a:t> Slicr3</a:t>
            </a:r>
            <a:endParaRPr lang="en-US" sz="600" dirty="0"/>
          </a:p>
        </p:txBody>
      </p:sp>
      <p:pic>
        <p:nvPicPr>
          <p:cNvPr id="10" name="Graphic 9" descr="Computer">
            <a:extLst>
              <a:ext uri="{FF2B5EF4-FFF2-40B4-BE49-F238E27FC236}">
                <a16:creationId xmlns:a16="http://schemas.microsoft.com/office/drawing/2014/main" id="{3F301983-1C15-DAFF-7623-C0928440B6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 cy="914400"/>
          </a:xfrm>
          <a:prstGeom prst="rect">
            <a:avLst/>
          </a:prstGeom>
        </p:spPr>
      </p:pic>
      <p:graphicFrame>
        <p:nvGraphicFramePr>
          <p:cNvPr id="42" name="TextBox 5">
            <a:extLst>
              <a:ext uri="{FF2B5EF4-FFF2-40B4-BE49-F238E27FC236}">
                <a16:creationId xmlns:a16="http://schemas.microsoft.com/office/drawing/2014/main" id="{367D98B3-8F46-38B2-2358-B39CCFE74693}"/>
              </a:ext>
            </a:extLst>
          </p:cNvPr>
          <p:cNvGraphicFramePr/>
          <p:nvPr>
            <p:extLst>
              <p:ext uri="{D42A27DB-BD31-4B8C-83A1-F6EECF244321}">
                <p14:modId xmlns:p14="http://schemas.microsoft.com/office/powerpoint/2010/main" val="1579067403"/>
              </p:ext>
            </p:extLst>
          </p:nvPr>
        </p:nvGraphicFramePr>
        <p:xfrm>
          <a:off x="5083516" y="1985795"/>
          <a:ext cx="6861748" cy="25545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Slide Number Placeholder 6">
            <a:extLst>
              <a:ext uri="{FF2B5EF4-FFF2-40B4-BE49-F238E27FC236}">
                <a16:creationId xmlns:a16="http://schemas.microsoft.com/office/drawing/2014/main" id="{83981689-34D0-EA8B-9256-5C40CA32B8F3}"/>
              </a:ext>
            </a:extLst>
          </p:cNvPr>
          <p:cNvSpPr>
            <a:spLocks noGrp="1"/>
          </p:cNvSpPr>
          <p:nvPr>
            <p:ph type="sldNum" sz="quarter" idx="12"/>
          </p:nvPr>
        </p:nvSpPr>
        <p:spPr/>
        <p:txBody>
          <a:bodyPr/>
          <a:lstStyle/>
          <a:p>
            <a:fld id="{73B850FF-6169-4056-8077-06FFA93A5366}" type="slidenum">
              <a:rPr lang="en-US" smtClean="0"/>
              <a:t>8</a:t>
            </a:fld>
            <a:endParaRPr lang="en-US"/>
          </a:p>
        </p:txBody>
      </p:sp>
    </p:spTree>
    <p:extLst>
      <p:ext uri="{BB962C8B-B14F-4D97-AF65-F5344CB8AC3E}">
        <p14:creationId xmlns:p14="http://schemas.microsoft.com/office/powerpoint/2010/main" val="2983069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19C76-C1BC-063A-E499-7A2F0EF6621B}"/>
              </a:ext>
            </a:extLst>
          </p:cNvPr>
          <p:cNvSpPr>
            <a:spLocks noGrp="1"/>
          </p:cNvSpPr>
          <p:nvPr>
            <p:ph type="title"/>
          </p:nvPr>
        </p:nvSpPr>
        <p:spPr/>
        <p:txBody>
          <a:bodyPr/>
          <a:lstStyle/>
          <a:p>
            <a:r>
              <a:rPr lang="en-US" dirty="0"/>
              <a:t>results</a:t>
            </a:r>
          </a:p>
        </p:txBody>
      </p:sp>
      <p:sp>
        <p:nvSpPr>
          <p:cNvPr id="4" name="Slide Number Placeholder 3">
            <a:extLst>
              <a:ext uri="{FF2B5EF4-FFF2-40B4-BE49-F238E27FC236}">
                <a16:creationId xmlns:a16="http://schemas.microsoft.com/office/drawing/2014/main" id="{C9C7E715-D3AD-9787-E1C3-C22AA806EB8D}"/>
              </a:ext>
            </a:extLst>
          </p:cNvPr>
          <p:cNvSpPr>
            <a:spLocks noGrp="1"/>
          </p:cNvSpPr>
          <p:nvPr>
            <p:ph type="sldNum" sz="quarter" idx="12"/>
          </p:nvPr>
        </p:nvSpPr>
        <p:spPr/>
        <p:txBody>
          <a:bodyPr/>
          <a:lstStyle/>
          <a:p>
            <a:fld id="{73B850FF-6169-4056-8077-06FFA93A5366}" type="slidenum">
              <a:rPr lang="en-US" smtClean="0"/>
              <a:t>9</a:t>
            </a:fld>
            <a:endParaRPr lang="en-US"/>
          </a:p>
        </p:txBody>
      </p:sp>
      <p:pic>
        <p:nvPicPr>
          <p:cNvPr id="10" name="Picture 9" descr="A close-up of a 3d printer&#10;&#10;Description automatically generated">
            <a:extLst>
              <a:ext uri="{FF2B5EF4-FFF2-40B4-BE49-F238E27FC236}">
                <a16:creationId xmlns:a16="http://schemas.microsoft.com/office/drawing/2014/main" id="{CF8CF31A-EC28-4648-B6C9-A5BCE38A6B62}"/>
              </a:ext>
            </a:extLst>
          </p:cNvPr>
          <p:cNvPicPr>
            <a:picLocks noChangeAspect="1"/>
          </p:cNvPicPr>
          <p:nvPr/>
        </p:nvPicPr>
        <p:blipFill>
          <a:blip r:embed="rId2"/>
          <a:stretch>
            <a:fillRect/>
          </a:stretch>
        </p:blipFill>
        <p:spPr>
          <a:xfrm>
            <a:off x="90652" y="1435976"/>
            <a:ext cx="4191000" cy="3124200"/>
          </a:xfrm>
          <a:prstGeom prst="rect">
            <a:avLst/>
          </a:prstGeom>
        </p:spPr>
      </p:pic>
      <p:pic>
        <p:nvPicPr>
          <p:cNvPr id="12" name="Picture 11" descr="A close-up of a circuit board&#10;&#10;Description automatically generated">
            <a:extLst>
              <a:ext uri="{FF2B5EF4-FFF2-40B4-BE49-F238E27FC236}">
                <a16:creationId xmlns:a16="http://schemas.microsoft.com/office/drawing/2014/main" id="{513F4C44-C9EE-D52A-BE7F-DF7F22B9DC79}"/>
              </a:ext>
            </a:extLst>
          </p:cNvPr>
          <p:cNvPicPr>
            <a:picLocks noChangeAspect="1"/>
          </p:cNvPicPr>
          <p:nvPr/>
        </p:nvPicPr>
        <p:blipFill>
          <a:blip r:embed="rId3"/>
          <a:stretch>
            <a:fillRect/>
          </a:stretch>
        </p:blipFill>
        <p:spPr>
          <a:xfrm>
            <a:off x="4281652" y="1435976"/>
            <a:ext cx="5740400" cy="2324100"/>
          </a:xfrm>
          <a:prstGeom prst="rect">
            <a:avLst/>
          </a:prstGeom>
        </p:spPr>
      </p:pic>
    </p:spTree>
    <p:extLst>
      <p:ext uri="{BB962C8B-B14F-4D97-AF65-F5344CB8AC3E}">
        <p14:creationId xmlns:p14="http://schemas.microsoft.com/office/powerpoint/2010/main" val="3205408774"/>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370</TotalTime>
  <Words>1218</Words>
  <Application>Microsoft Macintosh PowerPoint</Application>
  <PresentationFormat>Widescreen</PresentationFormat>
  <Paragraphs>112</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-apple-system</vt:lpstr>
      <vt:lpstr>ACADEMY ENGRAVED LET PLAIN:1.0</vt:lpstr>
      <vt:lpstr>Aptos</vt:lpstr>
      <vt:lpstr>Arial</vt:lpstr>
      <vt:lpstr>Avenir Next LT Pro</vt:lpstr>
      <vt:lpstr>AvenirNext LT Pro Medium</vt:lpstr>
      <vt:lpstr>CIDFont+F4</vt:lpstr>
      <vt:lpstr>Open Sans</vt:lpstr>
      <vt:lpstr>Sagona Book</vt:lpstr>
      <vt:lpstr>ExploreVTI</vt:lpstr>
      <vt:lpstr>MECHANICAL CAD DESIGN PORTFOLIO</vt:lpstr>
      <vt:lpstr>About me </vt:lpstr>
      <vt:lpstr>contents</vt:lpstr>
      <vt:lpstr>Project: Stress Analysis of two stroke engine using Autodesk Inventor   Software :Autodesk Inventor 2014 Year 2014 </vt:lpstr>
      <vt:lpstr>Project: Stress Analysis of two stroke engine using Autodesk Inventor</vt:lpstr>
      <vt:lpstr>Project: Stress Analysis of two stroke engine using Autodesk Inventor</vt:lpstr>
      <vt:lpstr>Project: Stress Analysis of two stroke engine using Autodesk Inventor</vt:lpstr>
      <vt:lpstr>Project: Modification of tabletop material (3D) extrusion printer </vt:lpstr>
      <vt:lpstr>results</vt:lpstr>
      <vt:lpstr>results</vt:lpstr>
      <vt:lpstr>results</vt:lpstr>
      <vt:lpstr>results</vt:lpstr>
      <vt:lpstr>results</vt:lpstr>
      <vt:lpstr>Publication:Mechanical and Tribological Performance of Polyetheretherketone Composites using Tabletop 3D Printer </vt:lpstr>
      <vt:lpstr>Publication: Experimental Analysis of Crystallinity and Mechanical Properties for Fused Filament Printed Polyetherketone Composites.  </vt:lpstr>
      <vt:lpstr>Publication: Solid Additives and their Lubrication Effects on Polyetheretherketone Polymers – A Review.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Taiwo Ladipo</dc:creator>
  <cp:lastModifiedBy>Taiwo Ladipo</cp:lastModifiedBy>
  <cp:revision>4</cp:revision>
  <dcterms:created xsi:type="dcterms:W3CDTF">2024-06-05T15:25:35Z</dcterms:created>
  <dcterms:modified xsi:type="dcterms:W3CDTF">2024-06-05T21:41:01Z</dcterms:modified>
</cp:coreProperties>
</file>