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1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779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111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0108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785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957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5036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7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8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1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0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4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8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7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6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61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B51EE2B6-D159-5D81-58F2-D9D0B4C713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A63F2B-72D2-2099-6CB3-40A7B6BB2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Introduction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322EA-24A6-D325-B537-A18325908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TCS</a:t>
            </a:r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254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0DBC0-E15E-87BD-04E5-EFBB8BCAF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572001"/>
            <a:ext cx="3145284" cy="1737360"/>
          </a:xfrm>
        </p:spPr>
        <p:txBody>
          <a:bodyPr>
            <a:normAutofit/>
          </a:bodyPr>
          <a:lstStyle/>
          <a:p>
            <a:pPr algn="r"/>
            <a:r>
              <a:rPr lang="en-US" sz="1800"/>
              <a:t>Revenue BY the month 2011</a:t>
            </a:r>
            <a:endParaRPr lang="en-IN" sz="1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10F2A3-17E2-43F4-9483-468E43A60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33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showing the growth of the year&#10;&#10;AI-generated content may be incorrect.">
            <a:extLst>
              <a:ext uri="{FF2B5EF4-FFF2-40B4-BE49-F238E27FC236}">
                <a16:creationId xmlns:a16="http://schemas.microsoft.com/office/drawing/2014/main" id="{79E1B481-0314-4CD7-2DDD-D2356BA6B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1" y="46748"/>
            <a:ext cx="11927393" cy="4113270"/>
          </a:xfrm>
          <a:prstGeom prst="rect">
            <a:avLst/>
          </a:prstGeom>
        </p:spPr>
      </p:pic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6FF48FF1-DBD5-7146-2269-339917522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14" y="4571999"/>
            <a:ext cx="6886744" cy="1737359"/>
          </a:xfrm>
        </p:spPr>
        <p:txBody>
          <a:bodyPr anchor="ctr">
            <a:normAutofit/>
          </a:bodyPr>
          <a:lstStyle/>
          <a:p>
            <a:r>
              <a:rPr lang="en-US" sz="1100" dirty="0"/>
              <a:t>The first 8 months had stable monthly revenues with an average of $685,000.</a:t>
            </a:r>
          </a:p>
          <a:p>
            <a:r>
              <a:rPr lang="en-US" sz="1100" dirty="0"/>
              <a:t>We had a significant increase in revenue from September with the revenue peaking at $1.5 million in November &amp; an average of 21.81%.</a:t>
            </a:r>
          </a:p>
          <a:p>
            <a:r>
              <a:rPr lang="en-US" sz="1100" dirty="0"/>
              <a:t>The Revenue trend from August to December demonstrates how seasonality affects retail store sales.</a:t>
            </a:r>
          </a:p>
        </p:txBody>
      </p:sp>
    </p:spTree>
    <p:extLst>
      <p:ext uri="{BB962C8B-B14F-4D97-AF65-F5344CB8AC3E}">
        <p14:creationId xmlns:p14="http://schemas.microsoft.com/office/powerpoint/2010/main" val="799273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DC7F-342C-E8F8-248C-2A28F493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1267810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Top 10 country revenue &amp; their quantity</a:t>
            </a:r>
            <a:endParaRPr lang="en-IN" sz="24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234BB7-09F0-D49C-2C90-9FBFBD6DD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4028512"/>
          </a:xfrm>
        </p:spPr>
        <p:txBody>
          <a:bodyPr>
            <a:normAutofit/>
          </a:bodyPr>
          <a:lstStyle/>
          <a:p>
            <a:r>
              <a:rPr lang="en-US" sz="1400"/>
              <a:t>This represents the top 10 countries in revenue and the quantities bought in these countries except the UK </a:t>
            </a:r>
          </a:p>
          <a:p>
            <a:r>
              <a:rPr lang="en-US" sz="1400"/>
              <a:t>There is no major difference between the revenue and quantity of goods sold in these countries showing high purchasing power in those countries.</a:t>
            </a:r>
          </a:p>
          <a:p>
            <a:r>
              <a:rPr lang="en-US" sz="1400"/>
              <a:t>These countries represent the region with the highest potential to generate more revenue that management needs to focus more on terms of marketing strategies.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4ACB09A8-8420-5ABF-882A-7E9735B118D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972" y="799816"/>
            <a:ext cx="6565717" cy="525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33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A5E449-B95D-46A6-9234-5477BCBAD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72493-B729-7441-718A-57BFB3B8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8" y="609600"/>
            <a:ext cx="3408068" cy="132632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Top 10 customers by revenue</a:t>
            </a:r>
            <a:endParaRPr lang="en-IN" sz="28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B113FE-00ED-4DFD-B853-285DBAE3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bar chart&#10;&#10;AI-generated content may be incorrect.">
            <a:extLst>
              <a:ext uri="{FF2B5EF4-FFF2-40B4-BE49-F238E27FC236}">
                <a16:creationId xmlns:a16="http://schemas.microsoft.com/office/drawing/2014/main" id="{EB4A4F30-84FF-D2DC-5344-978E850A2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54" y="799816"/>
            <a:ext cx="6565717" cy="525836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8CC676F-74F1-441D-9B51-42C5B87F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D9A841-53A1-39BE-E46A-F445DA9E5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The chart shows that there is no major difference between the top 10 customers in terms of revenue generated.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The Average difference in revenue between the top 10 customers is 15.8%.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The Company aim to strengthen the relationship with these customers to customer loyalty and retention and ultimately drive more sales and revenue for the company.  </a:t>
            </a:r>
          </a:p>
        </p:txBody>
      </p:sp>
    </p:spTree>
    <p:extLst>
      <p:ext uri="{BB962C8B-B14F-4D97-AF65-F5344CB8AC3E}">
        <p14:creationId xmlns:p14="http://schemas.microsoft.com/office/powerpoint/2010/main" val="1500830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BE09-48A6-0526-EE91-69579175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0" y="4790440"/>
            <a:ext cx="3145284" cy="1737360"/>
          </a:xfrm>
        </p:spPr>
        <p:txBody>
          <a:bodyPr>
            <a:normAutofit/>
          </a:bodyPr>
          <a:lstStyle/>
          <a:p>
            <a:pPr algn="r"/>
            <a:r>
              <a:rPr lang="en-US" sz="1800" dirty="0"/>
              <a:t>Revenue by country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4E9590-DDFC-6A11-0768-6F40E3118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3" r="22675" b="-1"/>
          <a:stretch/>
        </p:blipFill>
        <p:spPr>
          <a:xfrm>
            <a:off x="162560" y="111759"/>
            <a:ext cx="11877040" cy="446023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264D8A-27BB-4582-291F-88751EE69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14" y="4571999"/>
            <a:ext cx="7658786" cy="2174242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900"/>
              <a:t>Along with Russia there is no market for the items in Africa or Asia.</a:t>
            </a:r>
          </a:p>
          <a:p>
            <a:pPr>
              <a:lnSpc>
                <a:spcPct val="110000"/>
              </a:lnSpc>
            </a:pPr>
            <a:r>
              <a:rPr lang="en-US" sz="900"/>
              <a:t>The map chart concludes by comparing the places that have produced the greatest revenue to those that have not.</a:t>
            </a:r>
          </a:p>
          <a:p>
            <a:pPr>
              <a:lnSpc>
                <a:spcPct val="110000"/>
              </a:lnSpc>
            </a:pPr>
            <a:r>
              <a:rPr lang="en-US" sz="900"/>
              <a:t>The map also reveals that majority of sales occur only in the European zone with only a small number in the American region.</a:t>
            </a:r>
          </a:p>
          <a:p>
            <a:pPr>
              <a:lnSpc>
                <a:spcPct val="110000"/>
              </a:lnSpc>
            </a:pPr>
            <a:r>
              <a:rPr lang="en-US" sz="900"/>
              <a:t>The company can be concentrated on the European market more end dive deeper into &amp; countries in the region to come with strategies that will  maximize sales from each country in the region alongside Australia and Japan.</a:t>
            </a:r>
          </a:p>
        </p:txBody>
      </p:sp>
    </p:spTree>
    <p:extLst>
      <p:ext uri="{BB962C8B-B14F-4D97-AF65-F5344CB8AC3E}">
        <p14:creationId xmlns:p14="http://schemas.microsoft.com/office/powerpoint/2010/main" val="33494250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0398-DCD7-D0D4-91B3-C098B579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B0F06-9B10-9408-6F34-7D3297196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company should come with strategies that aim at stocking and advertising seasonal products to maximize sales when the demand for these goods goes up.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company should do a deeper analysis of products that are usually in high demand during low-sales months to come with strategies for marketing these products.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deeper dive into the type of products and the revenue generated from these products for each region would be key in guiding region-specific marketing strategies.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company should consider incentivizing top revenue-generating customers  to strengthen the relationship with these customers.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European market has more potential for growth and the company should aim at strategies that will increase its market positioning in the region.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6998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erial view of a highway near the ocean">
            <a:extLst>
              <a:ext uri="{FF2B5EF4-FFF2-40B4-BE49-F238E27FC236}">
                <a16:creationId xmlns:a16="http://schemas.microsoft.com/office/drawing/2014/main" id="{67CBD2AF-E4D2-F7EB-641E-578B673247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844" b="13178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16327-678B-7AB8-4C3D-E2570B09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112236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3629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dir="out" hasBounce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109</TotalTime>
  <Words>424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Rockwell</vt:lpstr>
      <vt:lpstr>Wingdings</vt:lpstr>
      <vt:lpstr>Damask</vt:lpstr>
      <vt:lpstr>Introduction</vt:lpstr>
      <vt:lpstr>Revenue BY the month 2011</vt:lpstr>
      <vt:lpstr>Top 10 country revenue &amp; their quantity</vt:lpstr>
      <vt:lpstr>Top 10 customers by revenue</vt:lpstr>
      <vt:lpstr>Revenue by country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2</cp:revision>
  <dcterms:created xsi:type="dcterms:W3CDTF">2025-03-11T08:23:16Z</dcterms:created>
  <dcterms:modified xsi:type="dcterms:W3CDTF">2025-03-11T10:13:12Z</dcterms:modified>
</cp:coreProperties>
</file>