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2"/>
  </p:notesMasterIdLst>
  <p:sldIdLst>
    <p:sldId id="256" r:id="rId2"/>
    <p:sldId id="264" r:id="rId3"/>
    <p:sldId id="296" r:id="rId4"/>
    <p:sldId id="298" r:id="rId5"/>
    <p:sldId id="299" r:id="rId6"/>
    <p:sldId id="300" r:id="rId7"/>
    <p:sldId id="305" r:id="rId8"/>
    <p:sldId id="306" r:id="rId9"/>
    <p:sldId id="295" r:id="rId10"/>
    <p:sldId id="27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687" autoAdjust="0"/>
  </p:normalViewPr>
  <p:slideViewPr>
    <p:cSldViewPr>
      <p:cViewPr>
        <p:scale>
          <a:sx n="50" d="100"/>
          <a:sy n="50" d="100"/>
        </p:scale>
        <p:origin x="-1944" y="-5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A46B5B-539D-43BF-89BE-2FE8B3784643}" type="datetimeFigureOut">
              <a:rPr lang="en-US" smtClean="0"/>
              <a:t>01-Aug-17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263994-03A8-4BC8-A651-56B71FB0EEAB}" type="slidenum">
              <a:rPr lang="en-US" smtClean="0"/>
              <a:t>‹#›</a:t>
            </a:fld>
            <a:endParaRPr lang="en-US"/>
          </a:p>
        </p:txBody>
      </p:sp>
    </p:spTree>
    <p:extLst>
      <p:ext uri="{BB962C8B-B14F-4D97-AF65-F5344CB8AC3E}">
        <p14:creationId xmlns:p14="http://schemas.microsoft.com/office/powerpoint/2010/main" val="2219728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lifewire.com/best-free-online-storage-sites-3483087"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zure.microsoft.com/en-ca/overview/choosing-a-cloud-service-provider/"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A263994-03A8-4BC8-A651-56B71FB0EEAB}" type="slidenum">
              <a:rPr lang="en-US" smtClean="0"/>
              <a:t>2</a:t>
            </a:fld>
            <a:endParaRPr lang="en-US"/>
          </a:p>
        </p:txBody>
      </p:sp>
    </p:spTree>
    <p:extLst>
      <p:ext uri="{BB962C8B-B14F-4D97-AF65-F5344CB8AC3E}">
        <p14:creationId xmlns:p14="http://schemas.microsoft.com/office/powerpoint/2010/main" val="4229366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latin typeface="Times New Roman" pitchFamily="18" charset="0"/>
                <a:cs typeface="Times New Roman" pitchFamily="18" charset="0"/>
              </a:rPr>
              <a:t>It</a:t>
            </a:r>
            <a:r>
              <a:rPr lang="en-US" sz="1200" dirty="0" smtClean="0"/>
              <a:t> </a:t>
            </a:r>
            <a:r>
              <a:rPr lang="en-US" sz="1200" dirty="0" smtClean="0">
                <a:latin typeface="Times New Roman" pitchFamily="18" charset="0"/>
                <a:cs typeface="Times New Roman" pitchFamily="18" charset="0"/>
              </a:rPr>
              <a:t>is an internet based computing where all the shared resources ,software and information are provided to the computers and devices on demand.</a:t>
            </a:r>
            <a:endParaRPr lang="en-US" b="1" dirty="0" smtClean="0"/>
          </a:p>
          <a:p>
            <a:r>
              <a:rPr lang="en-US" b="1" dirty="0" smtClean="0"/>
              <a:t>cloud computing:</a:t>
            </a:r>
            <a:r>
              <a:rPr lang="en-US" dirty="0" smtClean="0"/>
              <a:t> is the delivery of computing services—servers, storage, databases, networking, software, analytics, and more—over the Internet (“the cloud”)</a:t>
            </a:r>
          </a:p>
          <a:p>
            <a:r>
              <a:rPr lang="en-US" dirty="0" smtClean="0"/>
              <a:t>web 2.0:-</a:t>
            </a:r>
            <a:r>
              <a:rPr lang="en-US" b="1" dirty="0" smtClean="0"/>
              <a:t>Web 2.0 offers many interactive software choices, many of which have become household names.</a:t>
            </a:r>
          </a:p>
          <a:p>
            <a:r>
              <a:rPr lang="en-US" b="1" dirty="0" smtClean="0"/>
              <a:t>Here are some examples of Web 2.0((</a:t>
            </a:r>
            <a:r>
              <a:rPr lang="en-US" dirty="0" smtClean="0"/>
              <a:t>free web-based email, online banking, project management tools,</a:t>
            </a:r>
            <a:r>
              <a:rPr lang="en-US" baseline="0" dirty="0" smtClean="0"/>
              <a:t> </a:t>
            </a:r>
            <a:r>
              <a:rPr lang="en-US" dirty="0" smtClean="0"/>
              <a:t>word processing,</a:t>
            </a:r>
            <a:r>
              <a:rPr lang="en-US" baseline="0" dirty="0" smtClean="0"/>
              <a:t> </a:t>
            </a:r>
            <a:r>
              <a:rPr lang="en-US" dirty="0" smtClean="0"/>
              <a:t>spread sheeting,</a:t>
            </a:r>
            <a:r>
              <a:rPr lang="en-US" baseline="0" dirty="0" smtClean="0"/>
              <a:t> </a:t>
            </a:r>
            <a:r>
              <a:rPr lang="en-US" dirty="0" smtClean="0"/>
              <a:t>consignment and flea market trading (e.g. eBay),</a:t>
            </a:r>
            <a:r>
              <a:rPr lang="en-US" baseline="0" dirty="0" smtClean="0"/>
              <a:t> </a:t>
            </a:r>
            <a:r>
              <a:rPr lang="en-US" dirty="0" smtClean="0"/>
              <a:t>price shopping for consumer goods,</a:t>
            </a:r>
            <a:r>
              <a:rPr lang="en-US" baseline="0" dirty="0" smtClean="0"/>
              <a:t> </a:t>
            </a:r>
            <a:r>
              <a:rPr lang="en-US" dirty="0" smtClean="0"/>
              <a:t>digital photo processing,</a:t>
            </a:r>
            <a:r>
              <a:rPr lang="en-US" baseline="0" dirty="0" smtClean="0"/>
              <a:t> </a:t>
            </a:r>
            <a:r>
              <a:rPr lang="en-US" dirty="0" smtClean="0"/>
              <a:t>news feeds,</a:t>
            </a:r>
            <a:r>
              <a:rPr lang="en-US" baseline="0" dirty="0" smtClean="0"/>
              <a:t> </a:t>
            </a:r>
            <a:r>
              <a:rPr lang="en-US" dirty="0" smtClean="0"/>
              <a:t>online radio,</a:t>
            </a:r>
            <a:r>
              <a:rPr lang="en-US" baseline="0" dirty="0" smtClean="0"/>
              <a:t> </a:t>
            </a:r>
            <a:r>
              <a:rPr lang="en-US" dirty="0" smtClean="0"/>
              <a:t>video hosting,</a:t>
            </a:r>
            <a:r>
              <a:rPr lang="en-US" baseline="0" dirty="0" smtClean="0"/>
              <a:t> </a:t>
            </a:r>
            <a:r>
              <a:rPr lang="en-US" dirty="0" smtClean="0"/>
              <a:t>geometrics and mapping services,</a:t>
            </a:r>
            <a:r>
              <a:rPr lang="en-US" baseline="0" dirty="0" smtClean="0"/>
              <a:t> </a:t>
            </a:r>
            <a:r>
              <a:rPr lang="en-US" dirty="0" smtClean="0"/>
              <a:t>car anti</a:t>
            </a:r>
            <a:r>
              <a:rPr lang="en-US" baseline="0" dirty="0" smtClean="0"/>
              <a:t> </a:t>
            </a:r>
            <a:r>
              <a:rPr lang="en-US" dirty="0" smtClean="0"/>
              <a:t>theft tracking and GPS,</a:t>
            </a:r>
            <a:r>
              <a:rPr lang="en-US" baseline="0" dirty="0" smtClean="0"/>
              <a:t> </a:t>
            </a:r>
            <a:r>
              <a:rPr lang="en-US" dirty="0" smtClean="0"/>
              <a:t>home security surveillance,</a:t>
            </a:r>
            <a:r>
              <a:rPr lang="en-US" baseline="0" dirty="0" smtClean="0"/>
              <a:t> </a:t>
            </a:r>
            <a:r>
              <a:rPr lang="en-US" dirty="0" smtClean="0"/>
              <a:t>dating and relationships services,</a:t>
            </a:r>
            <a:r>
              <a:rPr lang="en-US" baseline="0" dirty="0" smtClean="0"/>
              <a:t> </a:t>
            </a:r>
            <a:r>
              <a:rPr lang="en-US" dirty="0" smtClean="0"/>
              <a:t>psychology and medical counseling,</a:t>
            </a:r>
            <a:r>
              <a:rPr lang="en-US" baseline="0" dirty="0" smtClean="0"/>
              <a:t> </a:t>
            </a:r>
            <a:r>
              <a:rPr lang="en-US" dirty="0" smtClean="0"/>
              <a:t>headhunting and executive job,</a:t>
            </a:r>
            <a:r>
              <a:rPr lang="en-US" baseline="0" dirty="0" smtClean="0"/>
              <a:t> </a:t>
            </a:r>
            <a:r>
              <a:rPr lang="en-US" dirty="0" smtClean="0"/>
              <a:t>searching,</a:t>
            </a:r>
            <a:r>
              <a:rPr lang="en-US" baseline="0" dirty="0" smtClean="0"/>
              <a:t> </a:t>
            </a:r>
            <a:r>
              <a:rPr lang="en-US" dirty="0" smtClean="0"/>
              <a:t>sports team organizing,</a:t>
            </a:r>
            <a:r>
              <a:rPr lang="en-US" baseline="0" dirty="0" smtClean="0"/>
              <a:t> </a:t>
            </a:r>
            <a:r>
              <a:rPr lang="en-US" dirty="0" smtClean="0"/>
              <a:t>photo gallery services,</a:t>
            </a:r>
            <a:r>
              <a:rPr lang="en-US" baseline="0" dirty="0" smtClean="0"/>
              <a:t> </a:t>
            </a:r>
            <a:r>
              <a:rPr lang="en-US" dirty="0" smtClean="0"/>
              <a:t>music and </a:t>
            </a:r>
            <a:r>
              <a:rPr lang="en-US" dirty="0" smtClean="0">
                <a:hlinkClick r:id="rId3"/>
              </a:rPr>
              <a:t>file sharing</a:t>
            </a:r>
            <a:r>
              <a:rPr lang="en-US" dirty="0" smtClean="0"/>
              <a:t>,</a:t>
            </a:r>
            <a:r>
              <a:rPr lang="en-US" baseline="0" dirty="0" smtClean="0"/>
              <a:t> </a:t>
            </a:r>
            <a:r>
              <a:rPr lang="en-US" dirty="0" smtClean="0"/>
              <a:t>computer virus scanning,</a:t>
            </a:r>
            <a:r>
              <a:rPr lang="en-US" baseline="0" dirty="0" smtClean="0"/>
              <a:t> </a:t>
            </a:r>
            <a:r>
              <a:rPr lang="en-US" dirty="0" smtClean="0"/>
              <a:t>computer hardware testing,</a:t>
            </a:r>
            <a:r>
              <a:rPr lang="en-US" baseline="0" dirty="0" smtClean="0"/>
              <a:t> </a:t>
            </a:r>
            <a:r>
              <a:rPr lang="en-US" dirty="0" smtClean="0"/>
              <a:t>private investigator,</a:t>
            </a:r>
            <a:r>
              <a:rPr lang="en-US" baseline="0" dirty="0" smtClean="0"/>
              <a:t> </a:t>
            </a:r>
            <a:r>
              <a:rPr lang="en-US" dirty="0" smtClean="0"/>
              <a:t>confidential search services,</a:t>
            </a:r>
            <a:r>
              <a:rPr lang="en-US" baseline="0" dirty="0" smtClean="0"/>
              <a:t> </a:t>
            </a:r>
            <a:r>
              <a:rPr lang="en-US" dirty="0" smtClean="0"/>
              <a:t>wedding planning,</a:t>
            </a:r>
            <a:r>
              <a:rPr lang="en-US" baseline="0" dirty="0" smtClean="0"/>
              <a:t> </a:t>
            </a:r>
            <a:r>
              <a:rPr lang="en-US" dirty="0" smtClean="0"/>
              <a:t>logo design and graphic arts services</a:t>
            </a:r>
            <a:r>
              <a:rPr lang="en-US" b="1" dirty="0" smtClean="0"/>
              <a:t>)))</a:t>
            </a:r>
          </a:p>
          <a:p>
            <a:endParaRPr lang="en-US" dirty="0"/>
          </a:p>
        </p:txBody>
      </p:sp>
      <p:sp>
        <p:nvSpPr>
          <p:cNvPr id="4" name="Slide Number Placeholder 3"/>
          <p:cNvSpPr>
            <a:spLocks noGrp="1"/>
          </p:cNvSpPr>
          <p:nvPr>
            <p:ph type="sldNum" sz="quarter" idx="10"/>
          </p:nvPr>
        </p:nvSpPr>
        <p:spPr/>
        <p:txBody>
          <a:bodyPr/>
          <a:lstStyle/>
          <a:p>
            <a:fld id="{1A263994-03A8-4BC8-A651-56B71FB0EEAB}" type="slidenum">
              <a:rPr lang="en-US" smtClean="0"/>
              <a:t>3</a:t>
            </a:fld>
            <a:endParaRPr lang="en-US"/>
          </a:p>
        </p:txBody>
      </p:sp>
    </p:spTree>
    <p:extLst>
      <p:ext uri="{BB962C8B-B14F-4D97-AF65-F5344CB8AC3E}">
        <p14:creationId xmlns:p14="http://schemas.microsoft.com/office/powerpoint/2010/main" val="1603061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smtClean="0">
                <a:latin typeface="Times New Roman" pitchFamily="18" charset="0"/>
                <a:cs typeface="Times New Roman" pitchFamily="18" charset="0"/>
              </a:rPr>
              <a:t>Infrastructure as a Service (</a:t>
            </a:r>
            <a:r>
              <a:rPr lang="en-US" sz="1400" b="1" dirty="0" err="1" smtClean="0">
                <a:latin typeface="Times New Roman" pitchFamily="18" charset="0"/>
                <a:cs typeface="Times New Roman" pitchFamily="18" charset="0"/>
              </a:rPr>
              <a:t>IaaS</a:t>
            </a:r>
            <a:r>
              <a:rPr lang="en-US" sz="1400" b="1"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 </a:t>
            </a:r>
          </a:p>
          <a:p>
            <a:pPr>
              <a:buFontTx/>
              <a:buNone/>
            </a:pPr>
            <a:r>
              <a:rPr lang="en-US" sz="1400" dirty="0" smtClean="0">
                <a:latin typeface="Times New Roman" pitchFamily="18" charset="0"/>
                <a:cs typeface="Times New Roman" pitchFamily="18" charset="0"/>
              </a:rPr>
              <a:t>                 -- </a:t>
            </a:r>
            <a:r>
              <a:rPr lang="en-US" sz="1200" dirty="0" smtClean="0">
                <a:latin typeface="Times New Roman" pitchFamily="18" charset="0"/>
                <a:cs typeface="Times New Roman" pitchFamily="18" charset="0"/>
              </a:rPr>
              <a:t>vendors offer computing power and storage space on demand.</a:t>
            </a:r>
          </a:p>
          <a:p>
            <a:r>
              <a:rPr lang="en-US" sz="1400" b="1" dirty="0" smtClean="0">
                <a:latin typeface="Times New Roman" pitchFamily="18" charset="0"/>
                <a:cs typeface="Times New Roman" pitchFamily="18" charset="0"/>
              </a:rPr>
              <a:t>Platform as a Service (</a:t>
            </a:r>
            <a:r>
              <a:rPr lang="en-US" sz="1400" b="1" dirty="0" err="1" smtClean="0">
                <a:latin typeface="Times New Roman" pitchFamily="18" charset="0"/>
                <a:cs typeface="Times New Roman" pitchFamily="18" charset="0"/>
              </a:rPr>
              <a:t>PaaS</a:t>
            </a:r>
            <a:r>
              <a:rPr lang="en-US" sz="1400" b="1"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a:t>
            </a:r>
          </a:p>
          <a:p>
            <a:pPr>
              <a:buFontTx/>
              <a:buNone/>
            </a:pPr>
            <a:r>
              <a:rPr lang="en-US" sz="1400"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It provides a platform in the cloud, upon which applications can be developed and executed.</a:t>
            </a:r>
          </a:p>
          <a:p>
            <a:r>
              <a:rPr lang="en-US" sz="1400" b="1" dirty="0" smtClean="0">
                <a:latin typeface="Times New Roman" pitchFamily="18" charset="0"/>
                <a:cs typeface="Times New Roman" pitchFamily="18" charset="0"/>
              </a:rPr>
              <a:t>Software as a Service (</a:t>
            </a:r>
            <a:r>
              <a:rPr lang="en-US" sz="1400" b="1" dirty="0" err="1" smtClean="0">
                <a:latin typeface="Times New Roman" pitchFamily="18" charset="0"/>
                <a:cs typeface="Times New Roman" pitchFamily="18" charset="0"/>
              </a:rPr>
              <a:t>SaaS</a:t>
            </a:r>
            <a:r>
              <a:rPr lang="en-US" sz="1400" b="1" dirty="0" smtClean="0">
                <a:latin typeface="Times New Roman" pitchFamily="18" charset="0"/>
                <a:cs typeface="Times New Roman" pitchFamily="18" charset="0"/>
              </a:rPr>
              <a:t>):</a:t>
            </a:r>
          </a:p>
          <a:p>
            <a:pPr>
              <a:buFontTx/>
              <a:buNone/>
            </a:pPr>
            <a:r>
              <a:rPr lang="en-US" sz="1400"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It offers renting application functionality from a service provider rather than buying, installing and running software by the user.</a:t>
            </a:r>
          </a:p>
          <a:p>
            <a:pPr>
              <a:buFontTx/>
              <a:buNone/>
            </a:pPr>
            <a:endParaRPr lang="en-US" dirty="0"/>
          </a:p>
        </p:txBody>
      </p:sp>
      <p:sp>
        <p:nvSpPr>
          <p:cNvPr id="4" name="Slide Number Placeholder 3"/>
          <p:cNvSpPr>
            <a:spLocks noGrp="1"/>
          </p:cNvSpPr>
          <p:nvPr>
            <p:ph type="sldNum" sz="quarter" idx="10"/>
          </p:nvPr>
        </p:nvSpPr>
        <p:spPr/>
        <p:txBody>
          <a:bodyPr/>
          <a:lstStyle/>
          <a:p>
            <a:fld id="{1A263994-03A8-4BC8-A651-56B71FB0EEAB}" type="slidenum">
              <a:rPr lang="en-US" smtClean="0"/>
              <a:t>4</a:t>
            </a:fld>
            <a:endParaRPr lang="en-US"/>
          </a:p>
        </p:txBody>
      </p:sp>
    </p:spTree>
    <p:extLst>
      <p:ext uri="{BB962C8B-B14F-4D97-AF65-F5344CB8AC3E}">
        <p14:creationId xmlns:p14="http://schemas.microsoft.com/office/powerpoint/2010/main" val="1029896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Types of cloud deployments: public, private, hybrid</a:t>
            </a:r>
          </a:p>
          <a:p>
            <a:r>
              <a:rPr lang="en-US" dirty="0" smtClean="0"/>
              <a:t>Not all clouds are the same. There are three different ways to deploy cloud computing resources: public cloud, private cloud, and hybrid cloud. </a:t>
            </a:r>
          </a:p>
          <a:p>
            <a:r>
              <a:rPr lang="en-US" b="1" dirty="0" smtClean="0"/>
              <a:t>Public cloud</a:t>
            </a:r>
          </a:p>
          <a:p>
            <a:r>
              <a:rPr lang="en-US" dirty="0" smtClean="0"/>
              <a:t>Public clouds are owned and operated by a third-party </a:t>
            </a:r>
            <a:r>
              <a:rPr lang="en-US" dirty="0" smtClean="0">
                <a:hlinkClick r:id="rId3"/>
              </a:rPr>
              <a:t>cloud service provider</a:t>
            </a:r>
            <a:r>
              <a:rPr lang="en-US" dirty="0" smtClean="0"/>
              <a:t>, which deliver their computing resources like servers and storage over the Internet. Microsoft Azure is an example of a public cloud. With a public cloud, all hardware, software, and other supporting infrastructure is owned and managed by the cloud provider. You access these services and manage your account using a web browser.</a:t>
            </a:r>
          </a:p>
          <a:p>
            <a:r>
              <a:rPr lang="en-US" b="1" dirty="0" smtClean="0"/>
              <a:t>Private cloud</a:t>
            </a:r>
          </a:p>
          <a:p>
            <a:r>
              <a:rPr lang="en-US" dirty="0" smtClean="0"/>
              <a:t>A private cloud refers to cloud computing resources used exclusively by a single business or organization. A private cloud can be physically located on the company’s on-site datacenter. Some companies also pay third-party service providers to host their private cloud. A private cloud is one in which the services and infrastructure are maintained on a private network.</a:t>
            </a:r>
          </a:p>
          <a:p>
            <a:r>
              <a:rPr lang="en-US" b="1" dirty="0" smtClean="0"/>
              <a:t>Hybrid cloud</a:t>
            </a:r>
          </a:p>
          <a:p>
            <a:r>
              <a:rPr lang="en-US" dirty="0" smtClean="0"/>
              <a:t>Hybrid clouds combine public and private clouds, bound together by technology that allows data and applications to be shared between them. By allowing data and applications to move between private and public clouds, hybrid cloud gives businesses greater flexibility and more deployment options.</a:t>
            </a:r>
          </a:p>
          <a:p>
            <a:endParaRPr lang="en-US" dirty="0"/>
          </a:p>
        </p:txBody>
      </p:sp>
      <p:sp>
        <p:nvSpPr>
          <p:cNvPr id="4" name="Slide Number Placeholder 3"/>
          <p:cNvSpPr>
            <a:spLocks noGrp="1"/>
          </p:cNvSpPr>
          <p:nvPr>
            <p:ph type="sldNum" sz="quarter" idx="10"/>
          </p:nvPr>
        </p:nvSpPr>
        <p:spPr/>
        <p:txBody>
          <a:bodyPr/>
          <a:lstStyle/>
          <a:p>
            <a:fld id="{1A263994-03A8-4BC8-A651-56B71FB0EEAB}" type="slidenum">
              <a:rPr lang="en-US" smtClean="0"/>
              <a:t>5</a:t>
            </a:fld>
            <a:endParaRPr lang="en-US"/>
          </a:p>
        </p:txBody>
      </p:sp>
    </p:spTree>
    <p:extLst>
      <p:ext uri="{BB962C8B-B14F-4D97-AF65-F5344CB8AC3E}">
        <p14:creationId xmlns:p14="http://schemas.microsoft.com/office/powerpoint/2010/main" val="154931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b="1" dirty="0" smtClean="0"/>
              <a:t>Privileged access: </a:t>
            </a:r>
            <a:r>
              <a:rPr lang="en-US" dirty="0" smtClean="0"/>
              <a:t>Who has specialized/privileged access to data? Who decides about the hiring and management of such administrators? </a:t>
            </a:r>
          </a:p>
          <a:p>
            <a:pPr marL="228600" indent="-228600">
              <a:buFont typeface="+mj-lt"/>
              <a:buAutoNum type="arabicPeriod"/>
            </a:pPr>
            <a:r>
              <a:rPr lang="en-US" b="1" dirty="0" smtClean="0"/>
              <a:t>Data location:</a:t>
            </a:r>
            <a:r>
              <a:rPr lang="en-US" dirty="0" smtClean="0"/>
              <a:t> Does the cloud vendor allow for any control over the location of data?</a:t>
            </a:r>
          </a:p>
          <a:p>
            <a:pPr marL="228600" indent="-228600">
              <a:buFont typeface="+mj-lt"/>
              <a:buAutoNum type="arabicPeriod"/>
            </a:pPr>
            <a:r>
              <a:rPr lang="en-US" b="1" dirty="0" smtClean="0"/>
              <a:t>Data segregation:</a:t>
            </a:r>
            <a:r>
              <a:rPr lang="en-US" dirty="0" smtClean="0"/>
              <a:t> Is encryption available at all stages, and were these encryption schemes designed and tested by experienced professionals? </a:t>
            </a:r>
          </a:p>
          <a:p>
            <a:pPr marL="228600" indent="-228600">
              <a:buFont typeface="+mj-lt"/>
              <a:buAutoNum type="arabicPeriod"/>
            </a:pPr>
            <a:r>
              <a:rPr lang="en-US" b="1" dirty="0" smtClean="0"/>
              <a:t>Data availability:</a:t>
            </a:r>
            <a:r>
              <a:rPr lang="en-US" dirty="0" smtClean="0"/>
              <a:t> Can the cloud vendor move their entire client’s data onto a different environment should the existing environment become</a:t>
            </a:r>
            <a:r>
              <a:rPr lang="en-US" baseline="0" dirty="0" smtClean="0"/>
              <a:t> </a:t>
            </a:r>
            <a:r>
              <a:rPr lang="en-US" dirty="0" smtClean="0"/>
              <a:t>compromised or unavailable? </a:t>
            </a:r>
          </a:p>
          <a:p>
            <a:pPr marL="228600" indent="-228600">
              <a:buFont typeface="+mj-lt"/>
              <a:buAutoNum type="arabicPeriod"/>
            </a:pPr>
            <a:r>
              <a:rPr lang="en-US" b="1" dirty="0" smtClean="0"/>
              <a:t>Regulatory compliance: </a:t>
            </a:r>
            <a:r>
              <a:rPr lang="en-US" dirty="0" smtClean="0"/>
              <a:t>Is the cloud vendor willing to undergo external audits and/or security certifications? </a:t>
            </a:r>
          </a:p>
          <a:p>
            <a:pPr marL="228600" indent="-228600">
              <a:buFont typeface="+mj-lt"/>
              <a:buAutoNum type="arabicPeriod"/>
            </a:pPr>
            <a:r>
              <a:rPr lang="en-US" b="1" dirty="0" smtClean="0"/>
              <a:t>Recovery:</a:t>
            </a:r>
            <a:r>
              <a:rPr lang="en-US" dirty="0" smtClean="0"/>
              <a:t> What happens to data in the case of a disaster, and does the vendor offer complete restoration, and, if so, how long does that process take? </a:t>
            </a:r>
          </a:p>
          <a:p>
            <a:pPr marL="228600" indent="-228600">
              <a:buFont typeface="+mj-lt"/>
              <a:buAutoNum type="arabicPeriod"/>
            </a:pPr>
            <a:r>
              <a:rPr lang="en-US" b="1" dirty="0" smtClean="0"/>
              <a:t>Investigative Support:</a:t>
            </a:r>
            <a:r>
              <a:rPr lang="en-US" dirty="0" smtClean="0"/>
              <a:t> Does the vendor have the ability to investigate any inappropriate or illegal activity? </a:t>
            </a:r>
          </a:p>
          <a:p>
            <a:pPr marL="228600" indent="-228600">
              <a:buFont typeface="+mj-lt"/>
              <a:buAutoNum type="arabicPeriod"/>
            </a:pPr>
            <a:r>
              <a:rPr lang="en-US" b="1" dirty="0" smtClean="0"/>
              <a:t>Long-term viability:</a:t>
            </a:r>
            <a:r>
              <a:rPr lang="en-US" dirty="0" smtClean="0"/>
              <a:t> What happens to data if the cloud vendor goes out of business, is client’s data returned and in what format?</a:t>
            </a:r>
            <a:endParaRPr lang="en-US" dirty="0"/>
          </a:p>
        </p:txBody>
      </p:sp>
      <p:sp>
        <p:nvSpPr>
          <p:cNvPr id="4" name="Slide Number Placeholder 3"/>
          <p:cNvSpPr>
            <a:spLocks noGrp="1"/>
          </p:cNvSpPr>
          <p:nvPr>
            <p:ph type="sldNum" sz="quarter" idx="10"/>
          </p:nvPr>
        </p:nvSpPr>
        <p:spPr/>
        <p:txBody>
          <a:bodyPr/>
          <a:lstStyle/>
          <a:p>
            <a:fld id="{1A263994-03A8-4BC8-A651-56B71FB0EEAB}" type="slidenum">
              <a:rPr lang="en-US" smtClean="0"/>
              <a:t>6</a:t>
            </a:fld>
            <a:endParaRPr lang="en-US"/>
          </a:p>
        </p:txBody>
      </p:sp>
    </p:spTree>
    <p:extLst>
      <p:ext uri="{BB962C8B-B14F-4D97-AF65-F5344CB8AC3E}">
        <p14:creationId xmlns:p14="http://schemas.microsoft.com/office/powerpoint/2010/main" val="2953794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Wingdings" pitchFamily="2" charset="2"/>
              <a:buChar char="Ø"/>
            </a:pPr>
            <a:r>
              <a:rPr lang="en-US" sz="1200" b="1" dirty="0" smtClean="0"/>
              <a:t>Service </a:t>
            </a:r>
            <a:r>
              <a:rPr lang="en-US" sz="1200" b="1" dirty="0" smtClean="0">
                <a:sym typeface="Wingdings" pitchFamily="2" charset="2"/>
              </a:rPr>
              <a:t></a:t>
            </a:r>
            <a:r>
              <a:rPr lang="en-US" sz="1200" b="1" dirty="0" smtClean="0"/>
              <a:t>Level Agreement:</a:t>
            </a:r>
          </a:p>
          <a:p>
            <a:pPr marL="457200" lvl="1" indent="0">
              <a:buFont typeface="Wingdings" pitchFamily="2" charset="2"/>
              <a:buNone/>
            </a:pPr>
            <a:r>
              <a:rPr lang="en-US" sz="1200" dirty="0" smtClean="0"/>
              <a:t>A Service level agreement is a part of a service contract between the consumer and provider that formally defines the level of service. It is used to identify and define the customer’s needs and to reduce areas of conflict like Services to be delivered Performance, Tracking and Reporting Problem Management Legal Compliance and Resolution of Disputes, Customer Duties and Responsibilities, Security IPR and Confidential Information Termination</a:t>
            </a:r>
          </a:p>
          <a:p>
            <a:pPr marL="342900" indent="-342900">
              <a:buFont typeface="Wingdings" pitchFamily="2" charset="2"/>
              <a:buChar char="Ø"/>
            </a:pPr>
            <a:r>
              <a:rPr lang="en-US" sz="1200" b="1" dirty="0" smtClean="0"/>
              <a:t>Authentication and Identity Management</a:t>
            </a:r>
          </a:p>
          <a:p>
            <a:pPr marL="0" indent="0">
              <a:buFont typeface="Wingdings" pitchFamily="2" charset="2"/>
              <a:buNone/>
            </a:pPr>
            <a:r>
              <a:rPr lang="en-US" sz="1200" dirty="0" smtClean="0"/>
              <a:t>	By using the cloud services, the user can access the information from various places over the internet.</a:t>
            </a:r>
          </a:p>
          <a:p>
            <a:pPr marL="342900" indent="-342900">
              <a:buFont typeface="Wingdings" pitchFamily="2" charset="2"/>
              <a:buChar char="Ø"/>
            </a:pPr>
            <a:r>
              <a:rPr lang="en-US" sz="1200" b="1" dirty="0" smtClean="0"/>
              <a:t>Trust Management</a:t>
            </a:r>
          </a:p>
          <a:p>
            <a:pPr marL="0" indent="0">
              <a:buFont typeface="Wingdings" pitchFamily="2" charset="2"/>
              <a:buNone/>
            </a:pPr>
            <a:r>
              <a:rPr lang="en-US" sz="1200" dirty="0" smtClean="0"/>
              <a:t>	Due to heterogeneity and diversity in cloud computing services, a fine grained access control polices should be enforced. Access control 	services should be flexible enough to capture dynamic, attribute- or credential-based access requirements</a:t>
            </a:r>
          </a:p>
          <a:p>
            <a:pPr marL="342900" indent="-342900">
              <a:buFont typeface="Wingdings" pitchFamily="2" charset="2"/>
              <a:buChar char="Ø"/>
            </a:pPr>
            <a:r>
              <a:rPr lang="en-US" sz="1200" b="1" dirty="0" smtClean="0"/>
              <a:t>Data </a:t>
            </a:r>
            <a:r>
              <a:rPr lang="en-US" sz="1200" b="1" dirty="0" smtClean="0">
                <a:sym typeface="Wingdings" pitchFamily="2" charset="2"/>
              </a:rPr>
              <a:t></a:t>
            </a:r>
            <a:r>
              <a:rPr lang="en-US" sz="1200" b="1" dirty="0" smtClean="0"/>
              <a:t>Centric Security and Protection</a:t>
            </a:r>
          </a:p>
          <a:p>
            <a:pPr marL="0" indent="0">
              <a:buFont typeface="Wingdings" pitchFamily="2" charset="2"/>
              <a:buNone/>
            </a:pPr>
            <a:r>
              <a:rPr lang="en-US" sz="1200" dirty="0" smtClean="0"/>
              <a:t>	number of customers can share, save and access the data over the </a:t>
            </a:r>
            <a:r>
              <a:rPr lang="en-US" sz="1200" baseline="0" dirty="0" smtClean="0"/>
              <a:t> </a:t>
            </a:r>
            <a:r>
              <a:rPr lang="en-US" sz="1200" dirty="0" smtClean="0"/>
              <a:t>cloud. So data from one customer must be properly segregated from that 	of another and it must be able to move securely from one location to another [6]. Cloud providers must implement the proper security 	measures to prevent data leaks or access by third </a:t>
            </a:r>
            <a:r>
              <a:rPr lang="en-US" sz="1200" smtClean="0"/>
              <a:t>unauthorized parties</a:t>
            </a:r>
            <a:endParaRPr lang="en-US" sz="1200" dirty="0" smtClean="0"/>
          </a:p>
          <a:p>
            <a:pPr marL="342900" indent="-342900">
              <a:buFont typeface="Wingdings" pitchFamily="2" charset="2"/>
              <a:buChar char="Ø"/>
            </a:pPr>
            <a:r>
              <a:rPr lang="en-US" sz="1200" b="1" dirty="0" smtClean="0"/>
              <a:t>Access Control and Accounting</a:t>
            </a:r>
            <a:endParaRPr lang="en-US" b="1" dirty="0"/>
          </a:p>
        </p:txBody>
      </p:sp>
      <p:sp>
        <p:nvSpPr>
          <p:cNvPr id="4" name="Slide Number Placeholder 3"/>
          <p:cNvSpPr>
            <a:spLocks noGrp="1"/>
          </p:cNvSpPr>
          <p:nvPr>
            <p:ph type="sldNum" sz="quarter" idx="10"/>
          </p:nvPr>
        </p:nvSpPr>
        <p:spPr/>
        <p:txBody>
          <a:bodyPr/>
          <a:lstStyle/>
          <a:p>
            <a:fld id="{1A263994-03A8-4BC8-A651-56B71FB0EEAB}" type="slidenum">
              <a:rPr lang="en-US" smtClean="0"/>
              <a:t>7</a:t>
            </a:fld>
            <a:endParaRPr lang="en-US"/>
          </a:p>
        </p:txBody>
      </p:sp>
    </p:spTree>
    <p:extLst>
      <p:ext uri="{BB962C8B-B14F-4D97-AF65-F5344CB8AC3E}">
        <p14:creationId xmlns:p14="http://schemas.microsoft.com/office/powerpoint/2010/main" val="2050353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263994-03A8-4BC8-A651-56B71FB0EEAB}" type="slidenum">
              <a:rPr lang="en-US" smtClean="0"/>
              <a:t>10</a:t>
            </a:fld>
            <a:endParaRPr lang="en-US"/>
          </a:p>
        </p:txBody>
      </p:sp>
    </p:spTree>
    <p:extLst>
      <p:ext uri="{BB962C8B-B14F-4D97-AF65-F5344CB8AC3E}">
        <p14:creationId xmlns:p14="http://schemas.microsoft.com/office/powerpoint/2010/main" val="2866072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1D8BD707-D9CF-40AE-B4C6-C98DA3205C09}" type="datetimeFigureOut">
              <a:rPr lang="en-US" smtClean="0"/>
              <a:pPr/>
              <a:t>01-Aug-17</a:t>
            </a:fld>
            <a:endParaRPr lang="en-US"/>
          </a:p>
        </p:txBody>
      </p:sp>
      <p:sp>
        <p:nvSpPr>
          <p:cNvPr id="17" name="Slide Number Placeholder 16"/>
          <p:cNvSpPr>
            <a:spLocks noGrp="1"/>
          </p:cNvSpPr>
          <p:nvPr>
            <p:ph type="sldNum" sz="quarter" idx="11"/>
          </p:nvPr>
        </p:nvSpPr>
        <p:spPr/>
        <p:txBody>
          <a:bodyPr/>
          <a:lstStyle/>
          <a:p>
            <a:fld id="{B6F15528-21DE-4FAA-801E-634DDDAF4B2B}" type="slidenum">
              <a:rPr lang="en-US" smtClean="0"/>
              <a:pPr/>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01-Aug-17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01-Aug-17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1D8BD707-D9CF-40AE-B4C6-C98DA3205C09}" type="datetimeFigureOut">
              <a:rPr lang="en-US" smtClean="0"/>
              <a:pPr/>
              <a:t>01-Aug-17</a:t>
            </a:fld>
            <a:endParaRPr lang="en-US"/>
          </a:p>
        </p:txBody>
      </p:sp>
      <p:sp>
        <p:nvSpPr>
          <p:cNvPr id="12" name="Slide Number Placeholder 11"/>
          <p:cNvSpPr>
            <a:spLocks noGrp="1"/>
          </p:cNvSpPr>
          <p:nvPr>
            <p:ph type="sldNum" sz="quarter" idx="15"/>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1D8BD707-D9CF-40AE-B4C6-C98DA3205C09}" type="datetimeFigureOut">
              <a:rPr lang="en-US" smtClean="0"/>
              <a:pPr/>
              <a:t>01-Aug-17</a:t>
            </a:fld>
            <a:endParaRPr lang="en-US"/>
          </a:p>
        </p:txBody>
      </p:sp>
      <p:sp>
        <p:nvSpPr>
          <p:cNvPr id="14" name="Slide Number Placeholder 13"/>
          <p:cNvSpPr>
            <a:spLocks noGrp="1"/>
          </p:cNvSpPr>
          <p:nvPr>
            <p:ph type="sldNum" sz="quarter" idx="11"/>
          </p:nvPr>
        </p:nvSpPr>
        <p:spPr/>
        <p:txBody>
          <a:bodyPr/>
          <a:lstStyle/>
          <a:p>
            <a:fld id="{B6F15528-21DE-4FAA-801E-634DDDAF4B2B}" type="slidenum">
              <a:rPr lang="en-US" smtClean="0"/>
              <a:pPr/>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1D8BD707-D9CF-40AE-B4C6-C98DA3205C09}" type="datetimeFigureOut">
              <a:rPr lang="en-US" smtClean="0"/>
              <a:pPr/>
              <a:t>01-Aug-17</a:t>
            </a:fld>
            <a:endParaRPr lang="en-US"/>
          </a:p>
        </p:txBody>
      </p:sp>
      <p:sp>
        <p:nvSpPr>
          <p:cNvPr id="12" name="Slide Number Placeholder 11"/>
          <p:cNvSpPr>
            <a:spLocks noGrp="1"/>
          </p:cNvSpPr>
          <p:nvPr>
            <p:ph type="sldNum" sz="quarter" idx="16"/>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1D8BD707-D9CF-40AE-B4C6-C98DA3205C09}" type="datetimeFigureOut">
              <a:rPr lang="en-US" smtClean="0"/>
              <a:pPr/>
              <a:t>01-Aug-17</a:t>
            </a:fld>
            <a:endParaRPr lang="en-US"/>
          </a:p>
        </p:txBody>
      </p:sp>
      <p:sp>
        <p:nvSpPr>
          <p:cNvPr id="12" name="Slide Number Placeholder 11"/>
          <p:cNvSpPr>
            <a:spLocks noGrp="1"/>
          </p:cNvSpPr>
          <p:nvPr>
            <p:ph type="sldNum" sz="quarter" idx="17"/>
          </p:nvPr>
        </p:nvSpPr>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1D8BD707-D9CF-40AE-B4C6-C98DA3205C09}" type="datetimeFigureOut">
              <a:rPr lang="en-US" smtClean="0"/>
              <a:pPr/>
              <a:t>01-Aug-17</a:t>
            </a:fld>
            <a:endParaRPr lang="en-US"/>
          </a:p>
        </p:txBody>
      </p:sp>
      <p:sp>
        <p:nvSpPr>
          <p:cNvPr id="16" name="Slide Number Placeholder 15"/>
          <p:cNvSpPr>
            <a:spLocks noGrp="1"/>
          </p:cNvSpPr>
          <p:nvPr>
            <p:ph type="sldNum" sz="quarter" idx="11"/>
          </p:nvPr>
        </p:nvSpPr>
        <p:spPr/>
        <p:txBody>
          <a:bodyPr/>
          <a:lstStyle/>
          <a:p>
            <a:fld id="{B6F15528-21DE-4FAA-801E-634DDDAF4B2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D8BD707-D9CF-40AE-B4C6-C98DA3205C09}" type="datetimeFigureOut">
              <a:rPr lang="en-US" smtClean="0"/>
              <a:pPr/>
              <a:t>01-Aug-17</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1D8BD707-D9CF-40AE-B4C6-C98DA3205C09}" type="datetimeFigureOut">
              <a:rPr lang="en-US" smtClean="0"/>
              <a:pPr/>
              <a:t>01-Aug-17</a:t>
            </a:fld>
            <a:endParaRPr lang="en-US"/>
          </a:p>
        </p:txBody>
      </p:sp>
      <p:sp>
        <p:nvSpPr>
          <p:cNvPr id="19" name="Slide Number Placeholder 18"/>
          <p:cNvSpPr>
            <a:spLocks noGrp="1"/>
          </p:cNvSpPr>
          <p:nvPr>
            <p:ph type="sldNum" sz="quarter" idx="16"/>
          </p:nvPr>
        </p:nvSpPr>
        <p:spPr/>
        <p:txBody>
          <a:bodyPr/>
          <a:lstStyle/>
          <a:p>
            <a:fld id="{B6F15528-21DE-4FAA-801E-634DDDAF4B2B}" type="slidenum">
              <a:rPr lang="en-US" smtClean="0"/>
              <a:pPr/>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1D8BD707-D9CF-40AE-B4C6-C98DA3205C09}" type="datetimeFigureOut">
              <a:rPr lang="en-US" smtClean="0"/>
              <a:pPr/>
              <a:t>01-Aug-17</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B6F15528-21DE-4FAA-801E-634DDDAF4B2B}" type="slidenum">
              <a:rPr lang="en-US" smtClean="0"/>
              <a:pPr/>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1D8BD707-D9CF-40AE-B4C6-C98DA3205C09}" type="datetimeFigureOut">
              <a:rPr lang="en-US" smtClean="0"/>
              <a:pPr/>
              <a:t>01-Aug-17</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B6F15528-21DE-4FAA-801E-634DDDAF4B2B}" type="slidenum">
              <a:rPr lang="en-US" smtClean="0"/>
              <a:pPr/>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5334000"/>
            <a:ext cx="3962400" cy="1447800"/>
          </a:xfrm>
        </p:spPr>
        <p:txBody>
          <a:bodyPr>
            <a:normAutofit/>
          </a:bodyPr>
          <a:lstStyle/>
          <a:p>
            <a:pPr algn="l"/>
            <a:r>
              <a:rPr lang="en-US" sz="3600" b="1" dirty="0" err="1" smtClean="0">
                <a:solidFill>
                  <a:schemeClr val="tx1"/>
                </a:solidFill>
              </a:rPr>
              <a:t>Thanjida</a:t>
            </a:r>
            <a:r>
              <a:rPr lang="en-US" sz="3600" b="1" dirty="0" smtClean="0">
                <a:solidFill>
                  <a:schemeClr val="tx1"/>
                </a:solidFill>
              </a:rPr>
              <a:t> </a:t>
            </a:r>
            <a:r>
              <a:rPr lang="en-US" sz="3600" b="1" dirty="0" err="1" smtClean="0">
                <a:solidFill>
                  <a:schemeClr val="tx1"/>
                </a:solidFill>
              </a:rPr>
              <a:t>Akhter</a:t>
            </a:r>
            <a:endParaRPr lang="en-US" sz="3600" b="1" dirty="0" smtClean="0">
              <a:solidFill>
                <a:schemeClr val="tx1"/>
              </a:solidFill>
            </a:endParaRPr>
          </a:p>
          <a:p>
            <a:pPr algn="l"/>
            <a:r>
              <a:rPr lang="en-US" sz="3600" b="1" dirty="0" smtClean="0">
                <a:solidFill>
                  <a:schemeClr val="tx1"/>
                </a:solidFill>
              </a:rPr>
              <a:t>201691489</a:t>
            </a:r>
            <a:endParaRPr lang="en-US" sz="3600" b="1" dirty="0">
              <a:solidFill>
                <a:schemeClr val="tx1"/>
              </a:solidFill>
            </a:endParaRPr>
          </a:p>
        </p:txBody>
      </p:sp>
      <p:sp>
        <p:nvSpPr>
          <p:cNvPr id="2" name="Title 1"/>
          <p:cNvSpPr>
            <a:spLocks noGrp="1"/>
          </p:cNvSpPr>
          <p:nvPr>
            <p:ph type="title"/>
          </p:nvPr>
        </p:nvSpPr>
        <p:spPr>
          <a:xfrm>
            <a:off x="2438400" y="2438400"/>
            <a:ext cx="4191000" cy="708025"/>
          </a:xfrm>
        </p:spPr>
        <p:txBody>
          <a:bodyPr>
            <a:noAutofit/>
          </a:bodyPr>
          <a:lstStyle/>
          <a:p>
            <a:r>
              <a:rPr lang="en-US" sz="2600" dirty="0"/>
              <a:t> Issues &amp; Challenges</a:t>
            </a:r>
            <a:endParaRPr lang="en-US" sz="2600" cap="none" dirty="0">
              <a:solidFill>
                <a:schemeClr val="bg1"/>
              </a:solidFill>
              <a:latin typeface="+mn-lt"/>
            </a:endParaRPr>
          </a:p>
        </p:txBody>
      </p:sp>
      <p:sp>
        <p:nvSpPr>
          <p:cNvPr id="4" name="Rectangle 3"/>
          <p:cNvSpPr/>
          <p:nvPr/>
        </p:nvSpPr>
        <p:spPr>
          <a:xfrm>
            <a:off x="381000" y="1487269"/>
            <a:ext cx="8458200" cy="707886"/>
          </a:xfrm>
          <a:prstGeom prst="rect">
            <a:avLst/>
          </a:prstGeom>
        </p:spPr>
        <p:txBody>
          <a:bodyPr wrap="square">
            <a:spAutoFit/>
          </a:bodyPr>
          <a:lstStyle/>
          <a:p>
            <a:pPr algn="ctr"/>
            <a:r>
              <a:rPr lang="en-US" sz="4000" dirty="0"/>
              <a:t>A</a:t>
            </a:r>
            <a:r>
              <a:rPr lang="en-US" sz="4000" b="1" dirty="0"/>
              <a:t> </a:t>
            </a:r>
            <a:r>
              <a:rPr lang="en-US" sz="4000" dirty="0"/>
              <a:t>Study on Cloud Computing </a:t>
            </a:r>
            <a:r>
              <a:rPr lang="en-US" sz="4000" dirty="0" smtClean="0"/>
              <a:t>Security</a:t>
            </a:r>
            <a:endParaRPr lang="en-US" sz="4000" dirty="0"/>
          </a:p>
        </p:txBody>
      </p:sp>
    </p:spTree>
    <p:extLst>
      <p:ext uri="{BB962C8B-B14F-4D97-AF65-F5344CB8AC3E}">
        <p14:creationId xmlns:p14="http://schemas.microsoft.com/office/powerpoint/2010/main" val="3893810332"/>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srcRect/>
          <a:stretch>
            <a:fillRect/>
          </a:stretch>
        </p:blipFill>
        <p:spPr bwMode="auto">
          <a:xfrm>
            <a:off x="-381000" y="0"/>
            <a:ext cx="9525000" cy="6858000"/>
          </a:xfrm>
          <a:prstGeom prst="rect">
            <a:avLst/>
          </a:prstGeom>
          <a:noFill/>
          <a:ln w="9525">
            <a:noFill/>
            <a:miter lim="800000"/>
            <a:headEnd/>
            <a:tailEnd/>
          </a:ln>
          <a:effectLst/>
        </p:spPr>
      </p:pic>
    </p:spTree>
    <p:extLst>
      <p:ext uri="{BB962C8B-B14F-4D97-AF65-F5344CB8AC3E}">
        <p14:creationId xmlns:p14="http://schemas.microsoft.com/office/powerpoint/2010/main" val="3244951144"/>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52800" y="253425"/>
            <a:ext cx="2375971" cy="646331"/>
          </a:xfrm>
          <a:prstGeom prst="rect">
            <a:avLst/>
          </a:prstGeom>
          <a:noFill/>
        </p:spPr>
        <p:txBody>
          <a:bodyPr wrap="none" rtlCol="0">
            <a:spAutoFit/>
          </a:bodyPr>
          <a:lstStyle/>
          <a:p>
            <a:r>
              <a:rPr lang="en-US" sz="3600" u="sng" dirty="0" smtClean="0">
                <a:latin typeface="Algerian" pitchFamily="82" charset="0"/>
              </a:rPr>
              <a:t>contents</a:t>
            </a:r>
            <a:endParaRPr lang="en-US" sz="3600" u="sng" dirty="0">
              <a:latin typeface="Algerian" pitchFamily="82" charset="0"/>
            </a:endParaRPr>
          </a:p>
        </p:txBody>
      </p:sp>
      <p:sp>
        <p:nvSpPr>
          <p:cNvPr id="2" name="TextBox 1"/>
          <p:cNvSpPr txBox="1"/>
          <p:nvPr/>
        </p:nvSpPr>
        <p:spPr>
          <a:xfrm>
            <a:off x="0" y="1295400"/>
            <a:ext cx="5874557" cy="5016758"/>
          </a:xfrm>
          <a:prstGeom prst="rect">
            <a:avLst/>
          </a:prstGeom>
          <a:noFill/>
        </p:spPr>
        <p:txBody>
          <a:bodyPr wrap="none" rtlCol="0">
            <a:spAutoFit/>
          </a:bodyPr>
          <a:lstStyle/>
          <a:p>
            <a:pPr marL="457200" indent="-457200">
              <a:buFont typeface="Wingdings" pitchFamily="2" charset="2"/>
              <a:buChar char="Ø"/>
            </a:pPr>
            <a:r>
              <a:rPr lang="en-US" sz="3200" b="1" dirty="0" smtClean="0"/>
              <a:t>Introduction</a:t>
            </a:r>
            <a:endParaRPr lang="en-US" sz="3200" b="1" dirty="0"/>
          </a:p>
          <a:p>
            <a:pPr marL="457200" indent="-457200">
              <a:buFont typeface="Wingdings" pitchFamily="2" charset="2"/>
              <a:buChar char="Ø"/>
            </a:pPr>
            <a:r>
              <a:rPr lang="en-US" sz="3200" b="1" dirty="0"/>
              <a:t>C</a:t>
            </a:r>
            <a:r>
              <a:rPr lang="en-US" sz="3200" b="1" dirty="0" smtClean="0"/>
              <a:t>loud computing architecture</a:t>
            </a:r>
          </a:p>
          <a:p>
            <a:pPr marL="457200" indent="-457200">
              <a:buFont typeface="Wingdings" pitchFamily="2" charset="2"/>
              <a:buChar char="Ø"/>
            </a:pPr>
            <a:r>
              <a:rPr lang="en-US" sz="3200" b="1" dirty="0" smtClean="0"/>
              <a:t>Issues</a:t>
            </a:r>
          </a:p>
          <a:p>
            <a:pPr marL="457200" indent="-457200">
              <a:buFont typeface="Wingdings" pitchFamily="2" charset="2"/>
              <a:buChar char="Ø"/>
            </a:pPr>
            <a:r>
              <a:rPr lang="en-US" sz="3200" b="1" dirty="0"/>
              <a:t>Challenges</a:t>
            </a:r>
            <a:endParaRPr lang="en-US" sz="3200" b="1" dirty="0" smtClean="0"/>
          </a:p>
          <a:p>
            <a:pPr marL="457200" indent="-457200">
              <a:buFont typeface="Wingdings" pitchFamily="2" charset="2"/>
              <a:buChar char="Ø"/>
            </a:pPr>
            <a:r>
              <a:rPr lang="en-US" sz="3200" b="1" dirty="0"/>
              <a:t>C</a:t>
            </a:r>
            <a:r>
              <a:rPr lang="en-US" sz="3200" b="1" dirty="0" smtClean="0"/>
              <a:t>onclusion</a:t>
            </a:r>
          </a:p>
          <a:p>
            <a:pPr marL="457200" indent="-457200">
              <a:buFont typeface="Wingdings" pitchFamily="2" charset="2"/>
              <a:buChar char="Ø"/>
            </a:pPr>
            <a:r>
              <a:rPr lang="en-US" sz="3200" b="1" dirty="0" smtClean="0"/>
              <a:t>Reference</a:t>
            </a:r>
            <a:endParaRPr lang="en-US" sz="3200" b="1" dirty="0"/>
          </a:p>
          <a:p>
            <a:pPr marL="457200" indent="-457200">
              <a:buFont typeface="Wingdings" pitchFamily="2" charset="2"/>
              <a:buChar char="Ø"/>
            </a:pPr>
            <a:endParaRPr lang="en-US" sz="3200" b="1" dirty="0"/>
          </a:p>
          <a:p>
            <a:pPr marL="457200" indent="-457200">
              <a:buFont typeface="Wingdings" pitchFamily="2" charset="2"/>
              <a:buChar char="Ø"/>
            </a:pPr>
            <a:endParaRPr lang="en-US" sz="3200" b="1" dirty="0" smtClean="0">
              <a:latin typeface="Baskerville Old Face" pitchFamily="18" charset="0"/>
            </a:endParaRPr>
          </a:p>
          <a:p>
            <a:pPr marL="457200" indent="-457200">
              <a:buFont typeface="Wingdings" pitchFamily="2" charset="2"/>
              <a:buChar char="Ø"/>
            </a:pPr>
            <a:endParaRPr lang="en-US" sz="3200" b="1" dirty="0">
              <a:latin typeface="Baskerville Old Face" pitchFamily="18" charset="0"/>
            </a:endParaRPr>
          </a:p>
          <a:p>
            <a:pPr marL="457200" indent="-457200">
              <a:buFont typeface="Wingdings" pitchFamily="2" charset="2"/>
              <a:buChar char="Ø"/>
            </a:pPr>
            <a:endParaRPr lang="en-US" sz="3200" b="1" dirty="0">
              <a:latin typeface="Baskerville Old Face" pitchFamily="18" charset="0"/>
            </a:endParaRPr>
          </a:p>
        </p:txBody>
      </p:sp>
    </p:spTree>
    <p:extLst>
      <p:ext uri="{BB962C8B-B14F-4D97-AF65-F5344CB8AC3E}">
        <p14:creationId xmlns:p14="http://schemas.microsoft.com/office/powerpoint/2010/main" val="969643513"/>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0800" y="304800"/>
            <a:ext cx="4120039" cy="646331"/>
          </a:xfrm>
          <a:prstGeom prst="rect">
            <a:avLst/>
          </a:prstGeom>
        </p:spPr>
        <p:txBody>
          <a:bodyPr wrap="none">
            <a:spAutoFit/>
          </a:bodyPr>
          <a:lstStyle/>
          <a:p>
            <a:r>
              <a:rPr lang="en-US" sz="3600" u="sng" dirty="0">
                <a:latin typeface="Algerian" pitchFamily="82" charset="0"/>
              </a:rPr>
              <a:t>Cloud Computing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049" y="1219200"/>
            <a:ext cx="7577901" cy="6324599"/>
          </a:xfrm>
          <a:prstGeom prst="rect">
            <a:avLst/>
          </a:prstGeom>
        </p:spPr>
      </p:pic>
    </p:spTree>
    <p:extLst>
      <p:ext uri="{BB962C8B-B14F-4D97-AF65-F5344CB8AC3E}">
        <p14:creationId xmlns:p14="http://schemas.microsoft.com/office/powerpoint/2010/main" val="1490513854"/>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97648" y="268069"/>
            <a:ext cx="5307863" cy="646331"/>
          </a:xfrm>
          <a:prstGeom prst="rect">
            <a:avLst/>
          </a:prstGeom>
        </p:spPr>
        <p:txBody>
          <a:bodyPr wrap="none">
            <a:spAutoFit/>
          </a:bodyPr>
          <a:lstStyle/>
          <a:p>
            <a:r>
              <a:rPr lang="en-US" sz="3600" u="sng" dirty="0">
                <a:latin typeface="Algerian" pitchFamily="82" charset="0"/>
              </a:rPr>
              <a:t>Cloud service models</a:t>
            </a:r>
          </a:p>
        </p:txBody>
      </p:sp>
      <p:sp>
        <p:nvSpPr>
          <p:cNvPr id="4" name="Rectangle 3"/>
          <p:cNvSpPr/>
          <p:nvPr/>
        </p:nvSpPr>
        <p:spPr>
          <a:xfrm>
            <a:off x="0" y="1371600"/>
            <a:ext cx="6463308" cy="1569660"/>
          </a:xfrm>
          <a:prstGeom prst="rect">
            <a:avLst/>
          </a:prstGeom>
        </p:spPr>
        <p:txBody>
          <a:bodyPr wrap="none">
            <a:spAutoFit/>
          </a:bodyPr>
          <a:lstStyle/>
          <a:p>
            <a:pPr marL="514350" indent="-514350">
              <a:buFont typeface="+mj-lt"/>
              <a:buAutoNum type="arabicPeriod"/>
            </a:pPr>
            <a:r>
              <a:rPr lang="en-US" sz="3200" b="1" dirty="0"/>
              <a:t>Infrastructure-as-a-service (</a:t>
            </a:r>
            <a:r>
              <a:rPr lang="en-US" sz="3200" b="1" dirty="0" err="1"/>
              <a:t>IaaS</a:t>
            </a:r>
            <a:r>
              <a:rPr lang="en-US" sz="3200" b="1" dirty="0" smtClean="0"/>
              <a:t>)</a:t>
            </a:r>
          </a:p>
          <a:p>
            <a:pPr marL="514350" indent="-514350">
              <a:buFont typeface="+mj-lt"/>
              <a:buAutoNum type="arabicPeriod"/>
            </a:pPr>
            <a:r>
              <a:rPr lang="en-US" sz="3200" b="1" dirty="0" smtClean="0"/>
              <a:t>Platform </a:t>
            </a:r>
            <a:r>
              <a:rPr lang="en-US" sz="3200" b="1" dirty="0"/>
              <a:t>as a service (</a:t>
            </a:r>
            <a:r>
              <a:rPr lang="en-US" sz="3200" b="1" dirty="0" err="1"/>
              <a:t>PaaS</a:t>
            </a:r>
            <a:r>
              <a:rPr lang="en-US" sz="3200" b="1" dirty="0" smtClean="0"/>
              <a:t>)</a:t>
            </a:r>
          </a:p>
          <a:p>
            <a:pPr marL="514350" indent="-514350">
              <a:buFont typeface="+mj-lt"/>
              <a:buAutoNum type="arabicPeriod"/>
            </a:pPr>
            <a:r>
              <a:rPr lang="en-US" sz="3200" b="1" dirty="0" smtClean="0"/>
              <a:t>Software </a:t>
            </a:r>
            <a:r>
              <a:rPr lang="en-US" sz="3200" b="1" dirty="0"/>
              <a:t>as a service (</a:t>
            </a:r>
            <a:r>
              <a:rPr lang="en-US" sz="3200" b="1" dirty="0" err="1"/>
              <a:t>SaaS</a:t>
            </a:r>
            <a:r>
              <a:rPr lang="en-US" sz="3200" b="1" dirty="0"/>
              <a:t>)</a:t>
            </a:r>
            <a:endParaRPr lang="en-US" sz="32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5900" y="3048000"/>
            <a:ext cx="5676900" cy="3228975"/>
          </a:xfrm>
          <a:prstGeom prst="rect">
            <a:avLst/>
          </a:prstGeom>
        </p:spPr>
      </p:pic>
      <p:sp>
        <p:nvSpPr>
          <p:cNvPr id="6" name="Rectangle 5"/>
          <p:cNvSpPr/>
          <p:nvPr/>
        </p:nvSpPr>
        <p:spPr>
          <a:xfrm>
            <a:off x="3352800" y="6412468"/>
            <a:ext cx="2797561" cy="400110"/>
          </a:xfrm>
          <a:prstGeom prst="rect">
            <a:avLst/>
          </a:prstGeom>
        </p:spPr>
        <p:txBody>
          <a:bodyPr wrap="none">
            <a:spAutoFit/>
          </a:bodyPr>
          <a:lstStyle/>
          <a:p>
            <a:r>
              <a:rPr lang="en-US" sz="2000" b="1" dirty="0" smtClean="0"/>
              <a:t>Cloud Computing Stack</a:t>
            </a:r>
            <a:endParaRPr lang="en-US" sz="2000" b="1" dirty="0"/>
          </a:p>
        </p:txBody>
      </p:sp>
    </p:spTree>
    <p:extLst>
      <p:ext uri="{BB962C8B-B14F-4D97-AF65-F5344CB8AC3E}">
        <p14:creationId xmlns:p14="http://schemas.microsoft.com/office/powerpoint/2010/main" val="757314807"/>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333827"/>
            <a:ext cx="7364517" cy="646331"/>
          </a:xfrm>
          <a:prstGeom prst="rect">
            <a:avLst/>
          </a:prstGeom>
        </p:spPr>
        <p:txBody>
          <a:bodyPr wrap="none">
            <a:spAutoFit/>
          </a:bodyPr>
          <a:lstStyle/>
          <a:p>
            <a:r>
              <a:rPr lang="en-US" sz="3600" u="sng" dirty="0" smtClean="0">
                <a:latin typeface="Algerian" pitchFamily="82" charset="0"/>
              </a:rPr>
              <a:t>Deployments/</a:t>
            </a:r>
            <a:r>
              <a:rPr lang="en-US" sz="3600" u="sng" dirty="0">
                <a:latin typeface="Algerian" pitchFamily="82" charset="0"/>
              </a:rPr>
              <a:t> Types of clouds</a:t>
            </a:r>
          </a:p>
        </p:txBody>
      </p:sp>
      <p:sp>
        <p:nvSpPr>
          <p:cNvPr id="6" name="Rectangle 5"/>
          <p:cNvSpPr/>
          <p:nvPr/>
        </p:nvSpPr>
        <p:spPr>
          <a:xfrm>
            <a:off x="0" y="1371600"/>
            <a:ext cx="9067800" cy="4524315"/>
          </a:xfrm>
          <a:prstGeom prst="rect">
            <a:avLst/>
          </a:prstGeom>
        </p:spPr>
        <p:txBody>
          <a:bodyPr wrap="square">
            <a:spAutoFit/>
          </a:bodyPr>
          <a:lstStyle/>
          <a:p>
            <a:pPr marL="514350" indent="-514350">
              <a:buAutoNum type="arabicPeriod"/>
            </a:pPr>
            <a:r>
              <a:rPr lang="en-US" sz="2800" b="1" dirty="0" smtClean="0">
                <a:cs typeface="Times New Roman" pitchFamily="18" charset="0"/>
              </a:rPr>
              <a:t>Private cloud</a:t>
            </a:r>
            <a:endParaRPr lang="en-US" sz="2400" b="1" dirty="0" smtClean="0">
              <a:cs typeface="Times New Roman" pitchFamily="18" charset="0"/>
            </a:endParaRPr>
          </a:p>
          <a:p>
            <a:r>
              <a:rPr lang="en-US" sz="2400" b="1" dirty="0">
                <a:cs typeface="Times New Roman" pitchFamily="18" charset="0"/>
              </a:rPr>
              <a:t>	</a:t>
            </a:r>
            <a:r>
              <a:rPr lang="en-US" sz="2400" b="1" dirty="0" smtClean="0">
                <a:cs typeface="Times New Roman" pitchFamily="18" charset="0"/>
              </a:rPr>
              <a:t>	</a:t>
            </a:r>
            <a:r>
              <a:rPr lang="en-US" sz="2400" dirty="0" smtClean="0">
                <a:cs typeface="Times New Roman" pitchFamily="18" charset="0"/>
              </a:rPr>
              <a:t>The </a:t>
            </a:r>
            <a:r>
              <a:rPr lang="en-US" sz="2400" dirty="0">
                <a:cs typeface="Times New Roman" pitchFamily="18" charset="0"/>
              </a:rPr>
              <a:t>cloud is managed by </a:t>
            </a:r>
            <a:r>
              <a:rPr lang="en-US" sz="2400" dirty="0"/>
              <a:t>a single business or organization</a:t>
            </a:r>
            <a:r>
              <a:rPr lang="en-US" sz="2400" dirty="0" smtClean="0">
                <a:cs typeface="Times New Roman" pitchFamily="18" charset="0"/>
              </a:rPr>
              <a:t>.</a:t>
            </a:r>
            <a:endParaRPr lang="en-US" sz="2400" dirty="0">
              <a:cs typeface="Times New Roman" pitchFamily="18" charset="0"/>
            </a:endParaRPr>
          </a:p>
          <a:p>
            <a:r>
              <a:rPr lang="en-US" sz="2800" b="1" dirty="0" smtClean="0">
                <a:cs typeface="Times New Roman" pitchFamily="18" charset="0"/>
              </a:rPr>
              <a:t>2. Public cloud</a:t>
            </a:r>
          </a:p>
          <a:p>
            <a:r>
              <a:rPr lang="en-US" sz="2800" b="1" dirty="0">
                <a:cs typeface="Times New Roman" pitchFamily="18" charset="0"/>
              </a:rPr>
              <a:t>	</a:t>
            </a:r>
            <a:r>
              <a:rPr lang="en-US" sz="2800" b="1" dirty="0" smtClean="0">
                <a:cs typeface="Times New Roman" pitchFamily="18" charset="0"/>
              </a:rPr>
              <a:t>	</a:t>
            </a:r>
            <a:r>
              <a:rPr lang="en-US" sz="2400" dirty="0" smtClean="0">
                <a:cs typeface="Times New Roman" pitchFamily="18" charset="0"/>
              </a:rPr>
              <a:t>The </a:t>
            </a:r>
            <a:r>
              <a:rPr lang="en-US" sz="2400" dirty="0">
                <a:cs typeface="Times New Roman" pitchFamily="18" charset="0"/>
              </a:rPr>
              <a:t>cloud infrastructure is owned and managed by a large </a:t>
            </a:r>
            <a:r>
              <a:rPr lang="en-US" sz="2400" dirty="0" smtClean="0">
                <a:cs typeface="Times New Roman" pitchFamily="18" charset="0"/>
              </a:rPr>
              <a:t>		Cloud Service </a:t>
            </a:r>
            <a:r>
              <a:rPr lang="en-US" sz="2400" dirty="0">
                <a:cs typeface="Times New Roman" pitchFamily="18" charset="0"/>
              </a:rPr>
              <a:t>Provider (CSP).</a:t>
            </a:r>
          </a:p>
          <a:p>
            <a:r>
              <a:rPr lang="en-US" sz="2800" b="1" dirty="0" smtClean="0">
                <a:cs typeface="Times New Roman" pitchFamily="18" charset="0"/>
              </a:rPr>
              <a:t>3. Community cloud</a:t>
            </a:r>
          </a:p>
          <a:p>
            <a:r>
              <a:rPr lang="en-US" sz="2800" b="1" dirty="0">
                <a:cs typeface="Times New Roman" pitchFamily="18" charset="0"/>
              </a:rPr>
              <a:t>	</a:t>
            </a:r>
            <a:r>
              <a:rPr lang="en-US" sz="2800" b="1" dirty="0" smtClean="0">
                <a:cs typeface="Times New Roman" pitchFamily="18" charset="0"/>
              </a:rPr>
              <a:t>	</a:t>
            </a:r>
            <a:r>
              <a:rPr lang="en-US" sz="2400" dirty="0" smtClean="0">
                <a:cs typeface="Times New Roman" pitchFamily="18" charset="0"/>
              </a:rPr>
              <a:t>The </a:t>
            </a:r>
            <a:r>
              <a:rPr lang="en-US" sz="2400" dirty="0">
                <a:cs typeface="Times New Roman" pitchFamily="18" charset="0"/>
              </a:rPr>
              <a:t>cloud is managed by several organizations and </a:t>
            </a:r>
            <a:r>
              <a:rPr lang="en-US" sz="2400" dirty="0" smtClean="0">
                <a:cs typeface="Times New Roman" pitchFamily="18" charset="0"/>
              </a:rPr>
              <a:t>			community </a:t>
            </a:r>
            <a:r>
              <a:rPr lang="en-US" sz="2400" dirty="0">
                <a:cs typeface="Times New Roman" pitchFamily="18" charset="0"/>
              </a:rPr>
              <a:t>that has the same interest.</a:t>
            </a:r>
          </a:p>
          <a:p>
            <a:r>
              <a:rPr lang="en-US" sz="2800" b="1" dirty="0" smtClean="0">
                <a:cs typeface="Times New Roman" pitchFamily="18" charset="0"/>
              </a:rPr>
              <a:t>4. Hybrid cloud</a:t>
            </a:r>
            <a:endParaRPr lang="en-US" sz="2400" b="1" dirty="0" smtClean="0">
              <a:cs typeface="Times New Roman" pitchFamily="18" charset="0"/>
            </a:endParaRPr>
          </a:p>
          <a:p>
            <a:r>
              <a:rPr lang="en-US" sz="2400" b="1" dirty="0">
                <a:cs typeface="Times New Roman" pitchFamily="18" charset="0"/>
              </a:rPr>
              <a:t>	</a:t>
            </a:r>
            <a:r>
              <a:rPr lang="en-US" sz="2400" b="1" dirty="0" smtClean="0">
                <a:cs typeface="Times New Roman" pitchFamily="18" charset="0"/>
              </a:rPr>
              <a:t>	</a:t>
            </a:r>
            <a:r>
              <a:rPr lang="en-US" sz="2400" dirty="0" smtClean="0">
                <a:cs typeface="Times New Roman" pitchFamily="18" charset="0"/>
              </a:rPr>
              <a:t>The </a:t>
            </a:r>
            <a:r>
              <a:rPr lang="en-US" sz="2400" dirty="0">
                <a:cs typeface="Times New Roman" pitchFamily="18" charset="0"/>
              </a:rPr>
              <a:t>cloud infrastructure is composed of two or more of </a:t>
            </a:r>
            <a:r>
              <a:rPr lang="en-US" sz="2400" dirty="0" smtClean="0">
                <a:cs typeface="Times New Roman" pitchFamily="18" charset="0"/>
              </a:rPr>
              <a:t>		the </a:t>
            </a:r>
            <a:r>
              <a:rPr lang="en-US" sz="2400" dirty="0">
                <a:cs typeface="Times New Roman" pitchFamily="18" charset="0"/>
              </a:rPr>
              <a:t>above </a:t>
            </a:r>
            <a:r>
              <a:rPr lang="en-US" sz="2400" dirty="0" smtClean="0">
                <a:cs typeface="Times New Roman" pitchFamily="18" charset="0"/>
              </a:rPr>
              <a:t>models</a:t>
            </a:r>
            <a:endParaRPr lang="en-US" sz="2400" b="1" dirty="0"/>
          </a:p>
        </p:txBody>
      </p:sp>
    </p:spTree>
    <p:extLst>
      <p:ext uri="{BB962C8B-B14F-4D97-AF65-F5344CB8AC3E}">
        <p14:creationId xmlns:p14="http://schemas.microsoft.com/office/powerpoint/2010/main" val="94198847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76400" y="304800"/>
            <a:ext cx="5181600" cy="646331"/>
          </a:xfrm>
          <a:prstGeom prst="rect">
            <a:avLst/>
          </a:prstGeom>
        </p:spPr>
        <p:txBody>
          <a:bodyPr wrap="square">
            <a:spAutoFit/>
          </a:bodyPr>
          <a:lstStyle/>
          <a:p>
            <a:pPr algn="ctr"/>
            <a:r>
              <a:rPr lang="en-US" sz="3600" u="sng" dirty="0" smtClean="0">
                <a:latin typeface="Algerian" pitchFamily="82" charset="0"/>
              </a:rPr>
              <a:t>issues</a:t>
            </a:r>
            <a:endParaRPr lang="en-US" sz="3600" u="sng" dirty="0">
              <a:latin typeface="Algerian" pitchFamily="82" charset="0"/>
            </a:endParaRPr>
          </a:p>
        </p:txBody>
      </p:sp>
      <p:sp>
        <p:nvSpPr>
          <p:cNvPr id="4" name="Rectangle 3"/>
          <p:cNvSpPr/>
          <p:nvPr/>
        </p:nvSpPr>
        <p:spPr>
          <a:xfrm>
            <a:off x="-509337" y="1372374"/>
            <a:ext cx="8053137" cy="5201424"/>
          </a:xfrm>
          <a:prstGeom prst="rect">
            <a:avLst/>
          </a:prstGeom>
        </p:spPr>
        <p:txBody>
          <a:bodyPr wrap="square">
            <a:spAutoFit/>
          </a:bodyPr>
          <a:lstStyle/>
          <a:p>
            <a:pPr marL="971550" lvl="1" indent="-514350">
              <a:buFont typeface="+mj-lt"/>
              <a:buAutoNum type="arabicPeriod"/>
            </a:pPr>
            <a:r>
              <a:rPr lang="en-US" sz="3600" b="1" dirty="0"/>
              <a:t>Privileged access</a:t>
            </a:r>
          </a:p>
          <a:p>
            <a:pPr marL="971550" lvl="1" indent="-514350">
              <a:buFont typeface="+mj-lt"/>
              <a:buAutoNum type="arabicPeriod"/>
            </a:pPr>
            <a:r>
              <a:rPr lang="en-US" sz="3600" b="1" dirty="0"/>
              <a:t>Data location</a:t>
            </a:r>
          </a:p>
          <a:p>
            <a:pPr marL="971550" lvl="1" indent="-514350">
              <a:buFont typeface="+mj-lt"/>
              <a:buAutoNum type="arabicPeriod"/>
            </a:pPr>
            <a:r>
              <a:rPr lang="en-US" sz="3600" b="1" dirty="0"/>
              <a:t>Data segregation </a:t>
            </a:r>
          </a:p>
          <a:p>
            <a:pPr marL="971550" lvl="1" indent="-514350">
              <a:buFont typeface="+mj-lt"/>
              <a:buAutoNum type="arabicPeriod"/>
            </a:pPr>
            <a:r>
              <a:rPr lang="en-US" sz="3600" b="1" dirty="0"/>
              <a:t>Data availability </a:t>
            </a:r>
            <a:endParaRPr lang="en-US" sz="3600" b="1" dirty="0" smtClean="0"/>
          </a:p>
          <a:p>
            <a:pPr marL="971550" lvl="1" indent="-514350">
              <a:buFont typeface="+mj-lt"/>
              <a:buAutoNum type="arabicPeriod"/>
            </a:pPr>
            <a:r>
              <a:rPr lang="en-US" sz="3600" b="1" dirty="0" smtClean="0"/>
              <a:t>Regulatory </a:t>
            </a:r>
            <a:r>
              <a:rPr lang="en-US" sz="3600" b="1" dirty="0"/>
              <a:t>compliance </a:t>
            </a:r>
          </a:p>
          <a:p>
            <a:pPr marL="971550" lvl="1" indent="-514350">
              <a:buFont typeface="+mj-lt"/>
              <a:buAutoNum type="arabicPeriod"/>
            </a:pPr>
            <a:r>
              <a:rPr lang="en-US" sz="3600" b="1" dirty="0"/>
              <a:t>Recovery </a:t>
            </a:r>
          </a:p>
          <a:p>
            <a:pPr marL="971550" lvl="1" indent="-514350">
              <a:buFont typeface="+mj-lt"/>
              <a:buAutoNum type="arabicPeriod"/>
            </a:pPr>
            <a:r>
              <a:rPr lang="en-US" sz="3600" b="1" dirty="0"/>
              <a:t>Investigative Support </a:t>
            </a:r>
          </a:p>
          <a:p>
            <a:pPr marL="971550" lvl="1" indent="-514350">
              <a:buFont typeface="+mj-lt"/>
              <a:buAutoNum type="arabicPeriod"/>
            </a:pPr>
            <a:r>
              <a:rPr lang="en-US" sz="3600" b="1" dirty="0"/>
              <a:t>Long-term viability</a:t>
            </a:r>
          </a:p>
          <a:p>
            <a:pPr marL="742950" indent="-742950">
              <a:buFont typeface="+mj-lt"/>
              <a:buAutoNum type="arabicPeriod"/>
            </a:pPr>
            <a:endParaRPr lang="en-US" sz="4400" b="1" dirty="0"/>
          </a:p>
        </p:txBody>
      </p:sp>
    </p:spTree>
    <p:extLst>
      <p:ext uri="{BB962C8B-B14F-4D97-AF65-F5344CB8AC3E}">
        <p14:creationId xmlns:p14="http://schemas.microsoft.com/office/powerpoint/2010/main" val="1603859913"/>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19400" y="304799"/>
            <a:ext cx="3021981" cy="646331"/>
          </a:xfrm>
          <a:prstGeom prst="rect">
            <a:avLst/>
          </a:prstGeom>
        </p:spPr>
        <p:txBody>
          <a:bodyPr wrap="none">
            <a:spAutoFit/>
          </a:bodyPr>
          <a:lstStyle/>
          <a:p>
            <a:pPr algn="ctr"/>
            <a:r>
              <a:rPr lang="en-US" sz="3600" u="sng" dirty="0" smtClean="0">
                <a:latin typeface="Algerian" pitchFamily="82" charset="0"/>
              </a:rPr>
              <a:t>Challenges</a:t>
            </a:r>
            <a:endParaRPr lang="en-US" sz="3600" u="sng" dirty="0">
              <a:latin typeface="Algerian" pitchFamily="82" charset="0"/>
            </a:endParaRPr>
          </a:p>
        </p:txBody>
      </p:sp>
      <p:sp>
        <p:nvSpPr>
          <p:cNvPr id="4" name="Rectangle 3"/>
          <p:cNvSpPr/>
          <p:nvPr/>
        </p:nvSpPr>
        <p:spPr>
          <a:xfrm>
            <a:off x="21771" y="1371600"/>
            <a:ext cx="8682505" cy="4169155"/>
          </a:xfrm>
          <a:prstGeom prst="rect">
            <a:avLst/>
          </a:prstGeom>
        </p:spPr>
        <p:txBody>
          <a:bodyPr wrap="none">
            <a:spAutoFit/>
          </a:bodyPr>
          <a:lstStyle/>
          <a:p>
            <a:pPr marL="342900" indent="-342900">
              <a:lnSpc>
                <a:spcPct val="150000"/>
              </a:lnSpc>
              <a:buFont typeface="Wingdings" pitchFamily="2" charset="2"/>
              <a:buChar char="Ø"/>
            </a:pPr>
            <a:r>
              <a:rPr lang="en-US" sz="3600" b="1" dirty="0"/>
              <a:t>Service </a:t>
            </a:r>
            <a:r>
              <a:rPr lang="en-US" sz="3600" b="1" dirty="0" smtClean="0"/>
              <a:t>Level Agreement</a:t>
            </a:r>
          </a:p>
          <a:p>
            <a:pPr marL="342900" indent="-342900">
              <a:lnSpc>
                <a:spcPct val="150000"/>
              </a:lnSpc>
              <a:buFont typeface="Wingdings" pitchFamily="2" charset="2"/>
              <a:buChar char="Ø"/>
            </a:pPr>
            <a:r>
              <a:rPr lang="en-US" sz="3600" b="1" dirty="0"/>
              <a:t>Authentication and Identity Management</a:t>
            </a:r>
          </a:p>
          <a:p>
            <a:pPr marL="342900" indent="-342900">
              <a:lnSpc>
                <a:spcPct val="150000"/>
              </a:lnSpc>
              <a:buFont typeface="Wingdings" pitchFamily="2" charset="2"/>
              <a:buChar char="Ø"/>
            </a:pPr>
            <a:r>
              <a:rPr lang="en-US" sz="3600" b="1" dirty="0"/>
              <a:t>Data </a:t>
            </a:r>
            <a:r>
              <a:rPr lang="en-US" sz="3600" b="1" dirty="0" smtClean="0"/>
              <a:t>Security </a:t>
            </a:r>
            <a:r>
              <a:rPr lang="en-US" sz="3600" b="1" dirty="0"/>
              <a:t>and Protection</a:t>
            </a:r>
            <a:endParaRPr lang="en-US" sz="3600" b="1" dirty="0" smtClean="0"/>
          </a:p>
          <a:p>
            <a:pPr marL="342900" indent="-342900">
              <a:lnSpc>
                <a:spcPct val="150000"/>
              </a:lnSpc>
              <a:buFont typeface="Wingdings" pitchFamily="2" charset="2"/>
              <a:buChar char="Ø"/>
            </a:pPr>
            <a:r>
              <a:rPr lang="en-US" sz="3600" b="1" dirty="0"/>
              <a:t>Trust </a:t>
            </a:r>
            <a:r>
              <a:rPr lang="en-US" sz="3600" b="1" dirty="0" smtClean="0"/>
              <a:t>Management</a:t>
            </a:r>
            <a:endParaRPr lang="en-US" sz="3600" b="1" dirty="0"/>
          </a:p>
          <a:p>
            <a:pPr marL="342900" indent="-342900">
              <a:lnSpc>
                <a:spcPct val="150000"/>
              </a:lnSpc>
              <a:buFont typeface="Wingdings" pitchFamily="2" charset="2"/>
              <a:buChar char="Ø"/>
            </a:pPr>
            <a:r>
              <a:rPr lang="en-US" sz="3600" b="1" dirty="0" smtClean="0"/>
              <a:t>Access </a:t>
            </a:r>
            <a:r>
              <a:rPr lang="en-US" sz="3600" b="1" dirty="0"/>
              <a:t>Control and Accounting</a:t>
            </a:r>
          </a:p>
        </p:txBody>
      </p:sp>
    </p:spTree>
    <p:extLst>
      <p:ext uri="{BB962C8B-B14F-4D97-AF65-F5344CB8AC3E}">
        <p14:creationId xmlns:p14="http://schemas.microsoft.com/office/powerpoint/2010/main" val="2337763609"/>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95600" y="405825"/>
            <a:ext cx="2786340" cy="646331"/>
          </a:xfrm>
          <a:prstGeom prst="rect">
            <a:avLst/>
          </a:prstGeom>
        </p:spPr>
        <p:txBody>
          <a:bodyPr wrap="none">
            <a:spAutoFit/>
          </a:bodyPr>
          <a:lstStyle/>
          <a:p>
            <a:r>
              <a:rPr lang="en-US" sz="3600" u="sng" dirty="0">
                <a:latin typeface="Algerian" pitchFamily="82" charset="0"/>
              </a:rPr>
              <a:t>Conclusion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71600"/>
            <a:ext cx="9144000" cy="5562600"/>
          </a:xfrm>
          <a:prstGeom prst="rect">
            <a:avLst/>
          </a:prstGeom>
        </p:spPr>
      </p:pic>
    </p:spTree>
    <p:extLst>
      <p:ext uri="{BB962C8B-B14F-4D97-AF65-F5344CB8AC3E}">
        <p14:creationId xmlns:p14="http://schemas.microsoft.com/office/powerpoint/2010/main" val="2071975409"/>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71600"/>
            <a:ext cx="9067800" cy="3477875"/>
          </a:xfrm>
          <a:prstGeom prst="rect">
            <a:avLst/>
          </a:prstGeom>
        </p:spPr>
        <p:txBody>
          <a:bodyPr wrap="square">
            <a:spAutoFit/>
          </a:bodyPr>
          <a:lstStyle/>
          <a:p>
            <a:pPr marL="457200" lvl="0" indent="-457200">
              <a:buFont typeface="+mj-lt"/>
              <a:buAutoNum type="arabicPeriod"/>
            </a:pPr>
            <a:r>
              <a:rPr lang="en-US" sz="2000" dirty="0" err="1" smtClean="0"/>
              <a:t>Popović</a:t>
            </a:r>
            <a:r>
              <a:rPr lang="en-US" sz="2000" dirty="0"/>
              <a:t>, </a:t>
            </a:r>
            <a:r>
              <a:rPr lang="en-US" sz="2000" dirty="0" err="1"/>
              <a:t>Krešimir</a:t>
            </a:r>
            <a:r>
              <a:rPr lang="en-US" sz="2000" dirty="0"/>
              <a:t>, and </a:t>
            </a:r>
            <a:r>
              <a:rPr lang="en-US" sz="2000" dirty="0" err="1"/>
              <a:t>Željko</a:t>
            </a:r>
            <a:r>
              <a:rPr lang="en-US" sz="2000" dirty="0"/>
              <a:t> </a:t>
            </a:r>
            <a:r>
              <a:rPr lang="en-US" sz="2000" dirty="0" err="1"/>
              <a:t>Hocenski</a:t>
            </a:r>
            <a:r>
              <a:rPr lang="en-US" sz="2000" dirty="0"/>
              <a:t>. "Cloud computing security issues and challenges." </a:t>
            </a:r>
            <a:r>
              <a:rPr lang="en-US" sz="2000" i="1" dirty="0"/>
              <a:t>MIPRO, 2010 proceedings of the 33rd international convention</a:t>
            </a:r>
            <a:r>
              <a:rPr lang="en-US" sz="2000" dirty="0"/>
              <a:t>. IEEE, 2010.</a:t>
            </a:r>
          </a:p>
          <a:p>
            <a:pPr marL="457200" lvl="0" indent="-457200">
              <a:buFont typeface="+mj-lt"/>
              <a:buAutoNum type="arabicPeriod"/>
            </a:pPr>
            <a:r>
              <a:rPr lang="en-US" sz="2000" dirty="0" smtClean="0"/>
              <a:t>So</a:t>
            </a:r>
            <a:r>
              <a:rPr lang="en-US" sz="2000" dirty="0"/>
              <a:t>, </a:t>
            </a:r>
            <a:r>
              <a:rPr lang="en-US" sz="2000" dirty="0" err="1"/>
              <a:t>Kuyoro</a:t>
            </a:r>
            <a:r>
              <a:rPr lang="en-US" sz="2000" dirty="0"/>
              <a:t>. "Cloud computing security issues and challenges." </a:t>
            </a:r>
            <a:r>
              <a:rPr lang="en-US" sz="2000" i="1" dirty="0"/>
              <a:t>International Journal of Computer Networks</a:t>
            </a:r>
            <a:r>
              <a:rPr lang="en-US" sz="2000" dirty="0"/>
              <a:t> 3.5 (2011): 247-55.</a:t>
            </a:r>
          </a:p>
          <a:p>
            <a:pPr marL="457200" lvl="0" indent="-457200">
              <a:buFont typeface="+mj-lt"/>
              <a:buAutoNum type="arabicPeriod"/>
            </a:pPr>
            <a:r>
              <a:rPr lang="en-US" sz="2000" dirty="0" err="1" smtClean="0"/>
              <a:t>Swapna</a:t>
            </a:r>
            <a:r>
              <a:rPr lang="en-US" sz="2000" dirty="0"/>
              <a:t>, K., and Praveen Gupta. "Cloud Computing: Security Issues and Challenges." </a:t>
            </a:r>
            <a:r>
              <a:rPr lang="en-US" sz="2000" i="1" dirty="0"/>
              <a:t>AADYA-National Journal of Management and Technology (NJMT)</a:t>
            </a:r>
            <a:r>
              <a:rPr lang="en-US" sz="2000" dirty="0"/>
              <a:t> 3.2 (2015): 149-154.</a:t>
            </a:r>
          </a:p>
          <a:p>
            <a:pPr marL="457200" lvl="0" indent="-457200">
              <a:buFont typeface="+mj-lt"/>
              <a:buAutoNum type="arabicPeriod"/>
            </a:pPr>
            <a:r>
              <a:rPr lang="en-US" sz="2000" dirty="0" err="1" smtClean="0"/>
              <a:t>Verma</a:t>
            </a:r>
            <a:r>
              <a:rPr lang="en-US" sz="2000" dirty="0"/>
              <a:t>, </a:t>
            </a:r>
            <a:r>
              <a:rPr lang="en-US" sz="2000" dirty="0" err="1"/>
              <a:t>Amandeep</a:t>
            </a:r>
            <a:r>
              <a:rPr lang="en-US" sz="2000" dirty="0"/>
              <a:t>, and </a:t>
            </a:r>
            <a:r>
              <a:rPr lang="en-US" sz="2000" dirty="0" err="1"/>
              <a:t>Sakshi</a:t>
            </a:r>
            <a:r>
              <a:rPr lang="en-US" sz="2000" dirty="0"/>
              <a:t> </a:t>
            </a:r>
            <a:r>
              <a:rPr lang="en-US" sz="2000" dirty="0" err="1"/>
              <a:t>Kaushal</a:t>
            </a:r>
            <a:r>
              <a:rPr lang="en-US" sz="2000" dirty="0"/>
              <a:t>. "Cloud computing security issues and challenges: a survey." </a:t>
            </a:r>
            <a:r>
              <a:rPr lang="en-US" sz="2000" i="1" dirty="0"/>
              <a:t>Advances in Computing and Communications</a:t>
            </a:r>
            <a:r>
              <a:rPr lang="en-US" sz="2000" dirty="0"/>
              <a:t> (2011): 445-454</a:t>
            </a:r>
            <a:r>
              <a:rPr lang="en-US" sz="2000" dirty="0" smtClean="0"/>
              <a:t>.</a:t>
            </a:r>
          </a:p>
          <a:p>
            <a:pPr marL="457200" lvl="0" indent="-457200">
              <a:buFont typeface="+mj-lt"/>
              <a:buAutoNum type="arabicPeriod"/>
            </a:pPr>
            <a:r>
              <a:rPr lang="en-US" sz="2000" dirty="0"/>
              <a:t>https://azure.microsoft.com/en-ca/overview/what-is-cloud-computing</a:t>
            </a:r>
            <a:r>
              <a:rPr lang="en-US" sz="2000" dirty="0" smtClean="0"/>
              <a:t>/</a:t>
            </a:r>
          </a:p>
          <a:p>
            <a:pPr lvl="0"/>
            <a:endParaRPr lang="en-US" sz="2000" dirty="0"/>
          </a:p>
          <a:p>
            <a:pPr marL="457200" indent="-457200">
              <a:buFont typeface="+mj-lt"/>
              <a:buAutoNum type="arabicPeriod"/>
            </a:pPr>
            <a:endParaRPr lang="en-US" sz="2000" dirty="0"/>
          </a:p>
        </p:txBody>
      </p:sp>
      <p:sp>
        <p:nvSpPr>
          <p:cNvPr id="4" name="Rectangle 3"/>
          <p:cNvSpPr/>
          <p:nvPr/>
        </p:nvSpPr>
        <p:spPr>
          <a:xfrm>
            <a:off x="2400300" y="304800"/>
            <a:ext cx="4610100" cy="646331"/>
          </a:xfrm>
          <a:prstGeom prst="rect">
            <a:avLst/>
          </a:prstGeom>
        </p:spPr>
        <p:txBody>
          <a:bodyPr wrap="square">
            <a:spAutoFit/>
          </a:bodyPr>
          <a:lstStyle/>
          <a:p>
            <a:r>
              <a:rPr lang="en-US" sz="3600" u="sng" dirty="0" smtClean="0">
                <a:latin typeface="Algerian" pitchFamily="82" charset="0"/>
              </a:rPr>
              <a:t>Reference</a:t>
            </a:r>
            <a:endParaRPr lang="en-US" sz="3600" u="sng" dirty="0">
              <a:latin typeface="Algerian" pitchFamily="82" charset="0"/>
            </a:endParaRPr>
          </a:p>
        </p:txBody>
      </p:sp>
    </p:spTree>
    <p:extLst>
      <p:ext uri="{BB962C8B-B14F-4D97-AF65-F5344CB8AC3E}">
        <p14:creationId xmlns:p14="http://schemas.microsoft.com/office/powerpoint/2010/main" val="168476530"/>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4437</TotalTime>
  <Words>969</Words>
  <Application>Microsoft Office PowerPoint</Application>
  <PresentationFormat>On-screen Show (4:3)</PresentationFormat>
  <Paragraphs>92</Paragraphs>
  <Slides>10</Slides>
  <Notes>7</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BlackTie</vt:lpstr>
      <vt:lpstr> Issues &amp; Challenges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Tanjida</dc:creator>
  <cp:lastModifiedBy>Tanjida Akhter</cp:lastModifiedBy>
  <cp:revision>284</cp:revision>
  <dcterms:created xsi:type="dcterms:W3CDTF">2006-08-16T00:00:00Z</dcterms:created>
  <dcterms:modified xsi:type="dcterms:W3CDTF">2017-08-01T23:53:40Z</dcterms:modified>
</cp:coreProperties>
</file>