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7" r:id="rId4"/>
    <p:sldId id="285" r:id="rId5"/>
    <p:sldId id="278" r:id="rId6"/>
    <p:sldId id="286" r:id="rId7"/>
    <p:sldId id="287" r:id="rId8"/>
    <p:sldId id="279" r:id="rId9"/>
    <p:sldId id="299" r:id="rId10"/>
    <p:sldId id="333" r:id="rId11"/>
    <p:sldId id="326" r:id="rId12"/>
    <p:sldId id="327" r:id="rId13"/>
    <p:sldId id="334" r:id="rId14"/>
    <p:sldId id="283" r:id="rId15"/>
    <p:sldId id="284" r:id="rId16"/>
    <p:sldId id="289" r:id="rId17"/>
    <p:sldId id="336" r:id="rId18"/>
    <p:sldId id="292" r:id="rId19"/>
    <p:sldId id="302" r:id="rId20"/>
    <p:sldId id="294" r:id="rId21"/>
    <p:sldId id="295" r:id="rId22"/>
    <p:sldId id="308" r:id="rId23"/>
    <p:sldId id="309" r:id="rId24"/>
    <p:sldId id="310" r:id="rId25"/>
    <p:sldId id="311" r:id="rId26"/>
    <p:sldId id="312" r:id="rId27"/>
    <p:sldId id="296" r:id="rId28"/>
    <p:sldId id="331" r:id="rId29"/>
    <p:sldId id="324" r:id="rId30"/>
    <p:sldId id="304" r:id="rId31"/>
    <p:sldId id="305" r:id="rId32"/>
    <p:sldId id="300" r:id="rId33"/>
    <p:sldId id="301" r:id="rId34"/>
    <p:sldId id="319" r:id="rId35"/>
    <p:sldId id="320" r:id="rId36"/>
    <p:sldId id="325" r:id="rId37"/>
    <p:sldId id="322" r:id="rId38"/>
    <p:sldId id="313" r:id="rId39"/>
    <p:sldId id="314" r:id="rId40"/>
    <p:sldId id="315" r:id="rId41"/>
    <p:sldId id="329" r:id="rId42"/>
    <p:sldId id="335" r:id="rId43"/>
    <p:sldId id="330" r:id="rId44"/>
    <p:sldId id="274" r:id="rId45"/>
    <p:sldId id="273" r:id="rId4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422C16"/>
    <a:srgbClr val="0C788E"/>
    <a:srgbClr val="0099CC"/>
    <a:srgbClr val="E0C0A0"/>
    <a:srgbClr val="DDDDDD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97152" autoAdjust="0"/>
  </p:normalViewPr>
  <p:slideViewPr>
    <p:cSldViewPr>
      <p:cViewPr>
        <p:scale>
          <a:sx n="70" d="100"/>
          <a:sy n="70" d="100"/>
        </p:scale>
        <p:origin x="-133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5251B4-DED8-48C7-9DC2-A967593765A5}" type="datetimeFigureOut">
              <a:rPr lang="en-US"/>
              <a:pPr>
                <a:defRPr/>
              </a:pPr>
              <a:t>29-Nov-17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D924DE-04AB-43D2-B732-967068634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B156-6B2F-4DFC-823F-3AB47C5DD9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Infrastructure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virtual machines, virtual storage disks, virtual networks or virtual data centers.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B156-6B2F-4DFC-823F-3AB47C5DD9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A7EC-6310-4C50-8850-F5DC5CC811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714D-B362-4991-9AD5-5FAB2C8D39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C13B-2DCD-47E2-A5DC-EEC5D2855A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3A23-1EE9-4E37-AB3A-398D88C908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A335-A5C9-43E1-834D-1C216FBAAB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D788-F51F-4ADD-AF3D-BD1B65DBFC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87DF-B3E2-4A53-A4DF-81837B9FFC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F834-184E-418D-BE05-D996787357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B865-82A7-499A-B1D4-1BA6F0275D1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B110B-A11E-45B6-8061-8BC7677572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4F91-C1EC-4B5F-957E-1425026D4EB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E9D7743-7945-4198-B970-4EDF5EF9A0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3.xls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75"/>
          <p:cNvSpPr>
            <a:spLocks noChangeArrowheads="1"/>
          </p:cNvSpPr>
          <p:nvPr/>
        </p:nvSpPr>
        <p:spPr bwMode="auto">
          <a:xfrm>
            <a:off x="254000" y="4797425"/>
            <a:ext cx="5254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b="1">
              <a:solidFill>
                <a:srgbClr val="6633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58599"/>
              </p:ext>
            </p:extLst>
          </p:nvPr>
        </p:nvGraphicFramePr>
        <p:xfrm>
          <a:off x="179513" y="5121276"/>
          <a:ext cx="4824535" cy="16200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7955"/>
                <a:gridCol w="2136580"/>
              </a:tblGrid>
              <a:tr h="514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800" b="1" kern="100" dirty="0" err="1">
                          <a:effectLst/>
                          <a:latin typeface="Baskerville Old Face" pitchFamily="18" charset="0"/>
                        </a:rPr>
                        <a:t>Zhi</a:t>
                      </a:r>
                      <a:r>
                        <a:rPr lang="en-US" sz="2800" b="1" kern="100" dirty="0">
                          <a:effectLst/>
                          <a:latin typeface="Baskerville Old Face" pitchFamily="18" charset="0"/>
                        </a:rPr>
                        <a:t> Yuan</a:t>
                      </a:r>
                      <a:endParaRPr lang="en-US" sz="2000" b="1" kern="100" dirty="0">
                        <a:effectLst/>
                        <a:latin typeface="Baskerville Old Face" pitchFamily="18" charset="0"/>
                        <a:ea typeface="SimSu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800" b="1" kern="100" dirty="0">
                          <a:effectLst/>
                          <a:latin typeface="Baskerville Old Face" pitchFamily="18" charset="0"/>
                        </a:rPr>
                        <a:t>201170644</a:t>
                      </a:r>
                      <a:endParaRPr lang="en-US" sz="2000" b="1" kern="100" dirty="0">
                        <a:effectLst/>
                        <a:latin typeface="Baskerville Old Face" pitchFamily="18" charset="0"/>
                        <a:ea typeface="SimSu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5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800" b="1" kern="100">
                          <a:effectLst/>
                          <a:latin typeface="Baskerville Old Face" pitchFamily="18" charset="0"/>
                        </a:rPr>
                        <a:t>Thanjida Akhter</a:t>
                      </a:r>
                      <a:endParaRPr lang="en-US" sz="2000" b="1" kern="100">
                        <a:effectLst/>
                        <a:latin typeface="Baskerville Old Face" pitchFamily="18" charset="0"/>
                        <a:ea typeface="SimSu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800" b="1" kern="100">
                          <a:effectLst/>
                          <a:latin typeface="Baskerville Old Face" pitchFamily="18" charset="0"/>
                        </a:rPr>
                        <a:t>201691489</a:t>
                      </a:r>
                      <a:endParaRPr lang="en-US" sz="2000" b="1" kern="100">
                        <a:effectLst/>
                        <a:latin typeface="Baskerville Old Face" pitchFamily="18" charset="0"/>
                        <a:ea typeface="SimSu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5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800" b="1" kern="100" dirty="0" err="1">
                          <a:effectLst/>
                          <a:latin typeface="Baskerville Old Face" pitchFamily="18" charset="0"/>
                        </a:rPr>
                        <a:t>Rabeya</a:t>
                      </a:r>
                      <a:r>
                        <a:rPr lang="en-US" sz="2800" b="1" kern="100" dirty="0">
                          <a:effectLst/>
                          <a:latin typeface="Baskerville Old Face" pitchFamily="18" charset="0"/>
                        </a:rPr>
                        <a:t> </a:t>
                      </a:r>
                      <a:r>
                        <a:rPr lang="en-US" sz="2800" b="1" kern="100" dirty="0" err="1">
                          <a:effectLst/>
                          <a:latin typeface="Baskerville Old Face" pitchFamily="18" charset="0"/>
                        </a:rPr>
                        <a:t>Akhter</a:t>
                      </a:r>
                      <a:endParaRPr lang="en-US" sz="2000" b="1" kern="100" dirty="0">
                        <a:effectLst/>
                        <a:latin typeface="Baskerville Old Face" pitchFamily="18" charset="0"/>
                        <a:ea typeface="SimSu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800" b="1" kern="100" dirty="0" smtClean="0">
                          <a:effectLst/>
                          <a:latin typeface="Baskerville Old Face" pitchFamily="18" charset="0"/>
                        </a:rPr>
                        <a:t>201793299</a:t>
                      </a:r>
                      <a:endParaRPr lang="en-US" sz="2000" b="1" kern="100" dirty="0">
                        <a:effectLst/>
                        <a:latin typeface="Baskerville Old Face" pitchFamily="18" charset="0"/>
                        <a:ea typeface="SimSun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560295"/>
            <a:ext cx="7776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48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tura MT Script Capitals" pitchFamily="66" charset="0"/>
                <a:ea typeface="Segoe UI Symbol" pitchFamily="34" charset="0"/>
                <a:cs typeface="Times New Roman" pitchFamily="18" charset="0"/>
              </a:rPr>
              <a:t>A Study 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48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tura MT Script Capitals" pitchFamily="66" charset="0"/>
                <a:ea typeface="Segoe UI Symbol" pitchFamily="34" charset="0"/>
                <a:cs typeface="Times New Roman" pitchFamily="18" charset="0"/>
              </a:rPr>
              <a:t>Frequent pattern mining</a:t>
            </a:r>
            <a:endParaRPr kumimoji="0" lang="en-US" altLang="zh-CN" sz="6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tura MT Script Capitals" pitchFamily="66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205425"/>
            <a:ext cx="433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Project Presentation</a:t>
            </a:r>
          </a:p>
          <a:p>
            <a:pPr algn="ctr"/>
            <a:r>
              <a:rPr lang="en-US" sz="2000" b="1" dirty="0" smtClean="0"/>
              <a:t>COMP 6901</a:t>
            </a:r>
          </a:p>
          <a:p>
            <a:pPr algn="ctr"/>
            <a:r>
              <a:rPr lang="en-US" sz="2000" b="1" dirty="0" smtClean="0"/>
              <a:t>Applied </a:t>
            </a:r>
            <a:r>
              <a:rPr lang="en-US" sz="2000" b="1" dirty="0"/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35" y="260648"/>
            <a:ext cx="8229600" cy="778098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Association Rule Mining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412776"/>
            <a:ext cx="9036496" cy="4525963"/>
          </a:xfrm>
        </p:spPr>
        <p:txBody>
          <a:bodyPr/>
          <a:lstStyle/>
          <a:p>
            <a:r>
              <a:rPr lang="en-US" sz="1800" dirty="0" smtClean="0">
                <a:latin typeface="Baskerville Old Face" pitchFamily="18" charset="0"/>
              </a:rPr>
              <a:t>Given a set of transactions, find rules that will predict the occurrence of an item based on the occurrences of other items in the transaction</a:t>
            </a:r>
            <a:endParaRPr lang="en-US" sz="18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>
                <a:latin typeface="Baskerville Old Face" pitchFamily="18" charset="0"/>
              </a:rPr>
              <a:pPr>
                <a:defRPr/>
              </a:pPr>
              <a:t>10</a:t>
            </a:fld>
            <a:endParaRPr lang="es-ES">
              <a:latin typeface="Baskerville Old Fac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27809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Baskerville Old Face" pitchFamily="18" charset="0"/>
              </a:rPr>
              <a:t>Example of Association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Baskerville Old Face" pitchFamily="18" charset="0"/>
              </a:rPr>
              <a:t>Rules</a:t>
            </a:r>
            <a:endParaRPr lang="en-US" dirty="0">
              <a:solidFill>
                <a:schemeClr val="accent2"/>
              </a:solidFill>
              <a:latin typeface="Baskerville Old Fac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38610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Baskerville Old Face" pitchFamily="18" charset="0"/>
              </a:rPr>
              <a:t>{Diaper} -&gt; {Beer},</a:t>
            </a:r>
          </a:p>
          <a:p>
            <a:r>
              <a:rPr lang="en-US" dirty="0" smtClean="0">
                <a:latin typeface="Baskerville Old Face" pitchFamily="18" charset="0"/>
              </a:rPr>
              <a:t>{Milk, Bread} -&gt; {</a:t>
            </a:r>
            <a:r>
              <a:rPr lang="en-US" dirty="0" err="1" smtClean="0">
                <a:latin typeface="Baskerville Old Face" pitchFamily="18" charset="0"/>
              </a:rPr>
              <a:t>Eggs,Coke</a:t>
            </a:r>
            <a:r>
              <a:rPr lang="en-US" dirty="0" smtClean="0">
                <a:latin typeface="Baskerville Old Face" pitchFamily="18" charset="0"/>
              </a:rPr>
              <a:t>},</a:t>
            </a:r>
          </a:p>
          <a:p>
            <a:r>
              <a:rPr lang="en-US" dirty="0" smtClean="0">
                <a:latin typeface="Baskerville Old Face" pitchFamily="18" charset="0"/>
              </a:rPr>
              <a:t>{Beer, Bread} -&gt; {Milk},</a:t>
            </a:r>
            <a:endParaRPr lang="en-US" dirty="0">
              <a:latin typeface="Baskerville Old Face" pitchFamily="18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01817"/>
              </p:ext>
            </p:extLst>
          </p:nvPr>
        </p:nvGraphicFramePr>
        <p:xfrm>
          <a:off x="251520" y="2708920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211960" y="5157192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skerville Old Face" pitchFamily="18" charset="0"/>
              </a:rPr>
              <a:t>Implication means co-occurrence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-900608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>
                <a:latin typeface="Baskerville Old Face" pitchFamily="18" charset="0"/>
              </a:rPr>
              <a:t>Zhi</a:t>
            </a:r>
            <a:r>
              <a:rPr lang="es-ES" b="1" dirty="0" smtClean="0">
                <a:latin typeface="Baskerville Old Face" pitchFamily="18" charset="0"/>
              </a:rPr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>
                <a:latin typeface="Baskerville Old Face" pitchFamily="18" charset="0"/>
              </a:rPr>
              <a:t>0644</a:t>
            </a:r>
            <a:endParaRPr lang="es-ES" b="1" dirty="0"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7175" y="1412776"/>
            <a:ext cx="5076825" cy="5112568"/>
          </a:xfrm>
        </p:spPr>
        <p:txBody>
          <a:bodyPr/>
          <a:lstStyle/>
          <a:p>
            <a:pPr>
              <a:buNone/>
            </a:pPr>
            <a:r>
              <a:rPr lang="en-US" sz="1800" b="1" dirty="0" err="1" smtClean="0">
                <a:solidFill>
                  <a:schemeClr val="accent2"/>
                </a:solidFill>
              </a:rPr>
              <a:t>Itemset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800" dirty="0" smtClean="0"/>
              <a:t>	– A collection of one or more items• Example: {Milk, Bread, Diaper}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k-</a:t>
            </a:r>
            <a:r>
              <a:rPr lang="en-US" sz="1800" b="1" dirty="0" err="1" smtClean="0">
                <a:solidFill>
                  <a:schemeClr val="accent2"/>
                </a:solidFill>
              </a:rPr>
              <a:t>itemset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800" dirty="0" smtClean="0"/>
              <a:t>	• An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that contains k items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Support count (s)</a:t>
            </a:r>
          </a:p>
          <a:p>
            <a:pPr>
              <a:buNone/>
            </a:pPr>
            <a:r>
              <a:rPr lang="en-US" sz="1800" dirty="0" smtClean="0"/>
              <a:t>	– Frequency of occurrence of an </a:t>
            </a:r>
            <a:r>
              <a:rPr lang="en-US" sz="1800" dirty="0" err="1" smtClean="0"/>
              <a:t>itemset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– E.g. s({</a:t>
            </a:r>
            <a:r>
              <a:rPr lang="en-US" sz="1800" dirty="0" err="1" smtClean="0"/>
              <a:t>Bread,Diaper</a:t>
            </a:r>
            <a:r>
              <a:rPr lang="en-US" sz="1800" dirty="0" smtClean="0"/>
              <a:t>}) = 3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Support</a:t>
            </a:r>
          </a:p>
          <a:p>
            <a:pPr>
              <a:buNone/>
            </a:pPr>
            <a:r>
              <a:rPr lang="en-US" sz="1800" dirty="0" smtClean="0"/>
              <a:t>	– Fraction of transactions that contain an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itemset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– E.g. s({Milk, Eggs}) = 2/5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Frequent </a:t>
            </a:r>
            <a:r>
              <a:rPr lang="en-US" sz="1800" b="1" dirty="0" err="1" smtClean="0">
                <a:solidFill>
                  <a:schemeClr val="accent2"/>
                </a:solidFill>
              </a:rPr>
              <a:t>Itemset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800" dirty="0" smtClean="0"/>
              <a:t>	 An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whose support is greater</a:t>
            </a:r>
          </a:p>
          <a:p>
            <a:pPr>
              <a:buNone/>
            </a:pPr>
            <a:r>
              <a:rPr lang="en-US" sz="1800" dirty="0" smtClean="0"/>
              <a:t>	than or equal to a </a:t>
            </a:r>
            <a:r>
              <a:rPr lang="en-US" sz="1800" i="1" dirty="0" err="1" smtClean="0"/>
              <a:t>minsup</a:t>
            </a:r>
            <a:r>
              <a:rPr lang="en-US" sz="1800" i="1" dirty="0" smtClean="0"/>
              <a:t> threshold</a:t>
            </a:r>
            <a:endParaRPr lang="en-US" sz="1800" dirty="0" smtClean="0">
              <a:latin typeface="Baskerville Old Face" pitchFamily="18" charset="0"/>
            </a:endParaRPr>
          </a:p>
        </p:txBody>
      </p:sp>
      <p:sp>
        <p:nvSpPr>
          <p:cNvPr id="18435" name="Oval 6"/>
          <p:cNvSpPr>
            <a:spLocks noChangeArrowheads="1"/>
          </p:cNvSpPr>
          <p:nvPr/>
        </p:nvSpPr>
        <p:spPr bwMode="auto">
          <a:xfrm>
            <a:off x="381000" y="4545831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371600" y="4545831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 flipH="1">
            <a:off x="685800" y="5231631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 flipV="1">
            <a:off x="2971800" y="4698231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 flipH="1" flipV="1">
            <a:off x="2057400" y="4317231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2700338" y="4077519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 dirty="0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 dirty="0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1539875" y="3912419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81000" y="5917431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76200" y="3933056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7104"/>
              </p:ext>
            </p:extLst>
          </p:nvPr>
        </p:nvGraphicFramePr>
        <p:xfrm>
          <a:off x="76200" y="1628800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011938" y="180628"/>
            <a:ext cx="7704667" cy="8001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u="sng" dirty="0">
                <a:latin typeface="Algerian" pitchFamily="82" charset="0"/>
                <a:cs typeface="Times New Roman" pitchFamily="18" charset="0"/>
              </a:rPr>
              <a:t>Basic </a:t>
            </a:r>
            <a:r>
              <a:rPr lang="en-US" sz="3600" u="sng" dirty="0" smtClean="0">
                <a:latin typeface="Algerian" pitchFamily="82" charset="0"/>
                <a:cs typeface="Times New Roman" pitchFamily="18" charset="0"/>
              </a:rPr>
              <a:t>Concepts of Association Rule</a:t>
            </a:r>
            <a:endParaRPr lang="en-US" sz="3600" u="sng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2600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496" y="1340768"/>
            <a:ext cx="6192687" cy="6453187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skerville Old Face" pitchFamily="18" charset="0"/>
              </a:rPr>
              <a:t>Find all the rules </a:t>
            </a:r>
            <a:r>
              <a:rPr lang="en-US" sz="1800" i="1" dirty="0" smtClean="0">
                <a:latin typeface="Baskerville Old Face" pitchFamily="18" charset="0"/>
              </a:rPr>
              <a:t>X </a:t>
            </a:r>
            <a:r>
              <a:rPr lang="en-US" sz="1800" dirty="0" smtClean="0"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1800" i="1" dirty="0" smtClean="0">
                <a:latin typeface="Baskerville Old Face" pitchFamily="18" charset="0"/>
                <a:sym typeface="Wingdings" pitchFamily="2" charset="2"/>
              </a:rPr>
              <a:t>Y</a:t>
            </a:r>
            <a:r>
              <a:rPr lang="en-US" sz="1800" i="1" dirty="0" smtClean="0">
                <a:latin typeface="Baskerville Old Face" pitchFamily="18" charset="0"/>
                <a:sym typeface="Symbol" pitchFamily="18" charset="2"/>
              </a:rPr>
              <a:t> </a:t>
            </a:r>
            <a:r>
              <a:rPr lang="en-US" sz="1800" dirty="0" smtClean="0">
                <a:latin typeface="Baskerville Old Face" pitchFamily="18" charset="0"/>
              </a:rPr>
              <a:t>with minimum support and confidence</a:t>
            </a:r>
            <a:r>
              <a:rPr lang="en-US" sz="1800" dirty="0" smtClean="0">
                <a:latin typeface="Baskerville Old Face" pitchFamily="18" charset="0"/>
                <a:sym typeface="Symbol" pitchFamily="18" charset="2"/>
              </a:rPr>
              <a:t> threshold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2"/>
                </a:solidFill>
                <a:latin typeface="Baskerville Old Face" pitchFamily="18" charset="0"/>
              </a:rPr>
              <a:t>– </a:t>
            </a:r>
            <a:r>
              <a:rPr lang="en-US" sz="1800" b="1" dirty="0" smtClean="0">
                <a:solidFill>
                  <a:schemeClr val="accent2"/>
                </a:solidFill>
                <a:latin typeface="Baskerville Old Face" pitchFamily="18" charset="0"/>
              </a:rPr>
              <a:t>Support (s)</a:t>
            </a:r>
          </a:p>
          <a:p>
            <a:pPr>
              <a:buNone/>
            </a:pPr>
            <a:r>
              <a:rPr lang="en-US" sz="1800" dirty="0" smtClean="0">
                <a:latin typeface="Baskerville Old Face" pitchFamily="18" charset="0"/>
              </a:rPr>
              <a:t>	Fraction of transactions that contain both X and 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2"/>
                </a:solidFill>
                <a:latin typeface="Baskerville Old Face" pitchFamily="18" charset="0"/>
              </a:rPr>
              <a:t>– </a:t>
            </a:r>
            <a:r>
              <a:rPr lang="en-US" sz="1800" b="1" dirty="0" smtClean="0">
                <a:solidFill>
                  <a:schemeClr val="accent2"/>
                </a:solidFill>
                <a:latin typeface="Baskerville Old Face" pitchFamily="18" charset="0"/>
              </a:rPr>
              <a:t>Confidence (c)</a:t>
            </a:r>
          </a:p>
          <a:p>
            <a:pPr>
              <a:buNone/>
            </a:pPr>
            <a:r>
              <a:rPr lang="en-US" sz="1800" dirty="0" smtClean="0">
                <a:latin typeface="Baskerville Old Face" pitchFamily="18" charset="0"/>
              </a:rPr>
              <a:t>	Measures how often items in Y appear in transactions that</a:t>
            </a:r>
          </a:p>
          <a:p>
            <a:pPr>
              <a:buNone/>
            </a:pPr>
            <a:r>
              <a:rPr lang="en-US" sz="1800" dirty="0" smtClean="0">
                <a:latin typeface="Baskerville Old Face" pitchFamily="18" charset="0"/>
              </a:rPr>
              <a:t>	contain X</a:t>
            </a:r>
          </a:p>
          <a:p>
            <a:pPr>
              <a:buNone/>
            </a:pPr>
            <a:endParaRPr lang="en-US" sz="1800" i="1" dirty="0" smtClean="0">
              <a:latin typeface="Baskerville Old Face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800" i="1" dirty="0" smtClean="0">
                <a:latin typeface="Baskerville Old Face" pitchFamily="18" charset="0"/>
              </a:rPr>
              <a:t>Let  </a:t>
            </a:r>
            <a:r>
              <a:rPr lang="en-US" sz="1800" i="1" dirty="0" err="1" smtClean="0">
                <a:latin typeface="Baskerville Old Face" pitchFamily="18" charset="0"/>
              </a:rPr>
              <a:t>minsup</a:t>
            </a:r>
            <a:r>
              <a:rPr lang="en-US" sz="1800" i="1" dirty="0" smtClean="0">
                <a:latin typeface="Baskerville Old Face" pitchFamily="18" charset="0"/>
              </a:rPr>
              <a:t> = 50%, </a:t>
            </a:r>
            <a:r>
              <a:rPr lang="en-US" sz="1800" i="1" dirty="0" err="1" smtClean="0">
                <a:latin typeface="Baskerville Old Face" pitchFamily="18" charset="0"/>
              </a:rPr>
              <a:t>minconf</a:t>
            </a:r>
            <a:r>
              <a:rPr lang="en-US" sz="1800" i="1" dirty="0" smtClean="0">
                <a:latin typeface="Baskerville Old Face" pitchFamily="18" charset="0"/>
              </a:rPr>
              <a:t> = 50%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800" i="1" dirty="0" smtClean="0">
                <a:latin typeface="Baskerville Old Face" pitchFamily="18" charset="0"/>
              </a:rPr>
              <a:t>Freq. Pat.: Beer:3, Nuts:3, Diaper:4, Eggs:3, {Beer, Diaper}:3</a:t>
            </a:r>
            <a:endParaRPr lang="en-US" sz="1800" i="1" dirty="0" smtClean="0">
              <a:latin typeface="Baskerville Old Face" pitchFamily="18" charset="0"/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1800" dirty="0" smtClean="0">
                <a:latin typeface="Baskerville Old Face" pitchFamily="18" charset="0"/>
              </a:rPr>
              <a:t>Association rules: (many more!)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800" dirty="0" smtClean="0">
                <a:solidFill>
                  <a:schemeClr val="tx1"/>
                </a:solidFill>
                <a:latin typeface="Baskerville Old Face" pitchFamily="18" charset="0"/>
              </a:rPr>
              <a:t>Beer </a:t>
            </a:r>
            <a:r>
              <a:rPr lang="en-US" sz="1800" dirty="0" smtClean="0">
                <a:solidFill>
                  <a:schemeClr val="tx1"/>
                </a:solidFill>
                <a:latin typeface="Baskerville Old Face" pitchFamily="18" charset="0"/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/>
                </a:solidFill>
                <a:latin typeface="Baskerville Old Face" pitchFamily="18" charset="0"/>
                <a:sym typeface="Symbol" pitchFamily="18" charset="2"/>
              </a:rPr>
              <a:t> Diaper  (s-60%, c-100%)</a:t>
            </a:r>
            <a:endParaRPr lang="en-US" sz="1800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800" dirty="0" smtClean="0">
                <a:solidFill>
                  <a:schemeClr val="tx1"/>
                </a:solidFill>
                <a:latin typeface="Baskerville Old Face" pitchFamily="18" charset="0"/>
              </a:rPr>
              <a:t>Diaper </a:t>
            </a:r>
            <a:r>
              <a:rPr lang="en-US" sz="1800" dirty="0" smtClean="0">
                <a:solidFill>
                  <a:schemeClr val="tx1"/>
                </a:solidFill>
                <a:latin typeface="Baskerville Old Face" pitchFamily="18" charset="0"/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/>
                </a:solidFill>
                <a:latin typeface="Baskerville Old Face" pitchFamily="18" charset="0"/>
                <a:sym typeface="Symbol" pitchFamily="18" charset="2"/>
              </a:rPr>
              <a:t> Beer  (s-60%, c-75%)</a:t>
            </a:r>
          </a:p>
          <a:p>
            <a:pPr>
              <a:buClr>
                <a:srgbClr val="0070C0"/>
              </a:buClr>
            </a:pPr>
            <a:r>
              <a:rPr lang="en-US" sz="1800" dirty="0" smtClean="0">
                <a:latin typeface="Baskerville Old Face" pitchFamily="18" charset="0"/>
              </a:rPr>
              <a:t>Rules that satisfy both </a:t>
            </a:r>
            <a:r>
              <a:rPr lang="en-US" sz="1800" dirty="0" err="1" smtClean="0">
                <a:latin typeface="Baskerville Old Face" pitchFamily="18" charset="0"/>
              </a:rPr>
              <a:t>minsup</a:t>
            </a:r>
            <a:r>
              <a:rPr lang="en-US" sz="1800" dirty="0" smtClean="0">
                <a:latin typeface="Baskerville Old Face" pitchFamily="18" charset="0"/>
              </a:rPr>
              <a:t> and </a:t>
            </a:r>
            <a:r>
              <a:rPr lang="en-US" sz="1800" dirty="0" err="1" smtClean="0">
                <a:latin typeface="Baskerville Old Face" pitchFamily="18" charset="0"/>
              </a:rPr>
              <a:t>minconf</a:t>
            </a:r>
            <a:r>
              <a:rPr lang="en-US" sz="1800" dirty="0" smtClean="0">
                <a:latin typeface="Baskerville Old Face" pitchFamily="18" charset="0"/>
              </a:rPr>
              <a:t> are called </a:t>
            </a:r>
            <a:r>
              <a:rPr lang="en-US" sz="1800" b="1" dirty="0" smtClean="0">
                <a:solidFill>
                  <a:srgbClr val="0070C0"/>
                </a:solidFill>
                <a:latin typeface="Baskerville Old Face" pitchFamily="18" charset="0"/>
              </a:rPr>
              <a:t>strong rules</a:t>
            </a:r>
          </a:p>
          <a:p>
            <a:pPr lvl="1">
              <a:buClr>
                <a:srgbClr val="0070C0"/>
              </a:buClr>
              <a:buFont typeface="Wingdings 3" pitchFamily="18" charset="2"/>
              <a:buNone/>
            </a:pPr>
            <a:endParaRPr lang="en-US" sz="1800" dirty="0" smtClean="0">
              <a:solidFill>
                <a:schemeClr val="tx1"/>
              </a:solidFill>
              <a:latin typeface="Baskerville Old Face" pitchFamily="18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22333"/>
              </p:ext>
            </p:extLst>
          </p:nvPr>
        </p:nvGraphicFramePr>
        <p:xfrm>
          <a:off x="6012160" y="2420888"/>
          <a:ext cx="3024336" cy="2479218"/>
        </p:xfrm>
        <a:graphic>
          <a:graphicData uri="http://schemas.openxmlformats.org/drawingml/2006/table">
            <a:tbl>
              <a:tblPr/>
              <a:tblGrid>
                <a:gridCol w="415105"/>
                <a:gridCol w="2609231"/>
              </a:tblGrid>
              <a:tr h="352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1011938" y="188640"/>
            <a:ext cx="7704667" cy="8001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u="sng" dirty="0" smtClean="0">
                <a:latin typeface="Algerian" pitchFamily="82" charset="0"/>
                <a:cs typeface="Times New Roman" pitchFamily="18" charset="0"/>
              </a:rPr>
              <a:t>Basic Concepts of Association Rule</a:t>
            </a:r>
            <a:endParaRPr lang="en-US" sz="3600" u="sng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-828600" y="6619875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7215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634082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Mining Association Rules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90010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Two-step approach: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Baskerville Old Face" pitchFamily="18" charset="0"/>
              </a:rPr>
              <a:t>1. Frequent </a:t>
            </a:r>
            <a:r>
              <a:rPr lang="en-US" sz="2000" b="1" dirty="0" err="1" smtClean="0">
                <a:solidFill>
                  <a:schemeClr val="accent2"/>
                </a:solidFill>
                <a:latin typeface="Baskerville Old Face" pitchFamily="18" charset="0"/>
              </a:rPr>
              <a:t>Itemset</a:t>
            </a:r>
            <a:r>
              <a:rPr lang="en-US" sz="2000" b="1" dirty="0" smtClean="0">
                <a:solidFill>
                  <a:schemeClr val="accent2"/>
                </a:solidFill>
                <a:latin typeface="Baskerville Old Face" pitchFamily="18" charset="0"/>
              </a:rPr>
              <a:t> Generation</a:t>
            </a:r>
          </a:p>
          <a:p>
            <a:pPr lvl="1">
              <a:buNone/>
            </a:pPr>
            <a:r>
              <a:rPr lang="en-US" sz="2000" dirty="0" smtClean="0">
                <a:latin typeface="Baskerville Old Face" pitchFamily="18" charset="0"/>
              </a:rPr>
              <a:t>– Generate all </a:t>
            </a:r>
            <a:r>
              <a:rPr lang="en-US" sz="2000" dirty="0" err="1" smtClean="0">
                <a:latin typeface="Baskerville Old Face" pitchFamily="18" charset="0"/>
              </a:rPr>
              <a:t>itemsets</a:t>
            </a:r>
            <a:r>
              <a:rPr lang="en-US" sz="2000" dirty="0" smtClean="0">
                <a:latin typeface="Baskerville Old Face" pitchFamily="18" charset="0"/>
              </a:rPr>
              <a:t> whose support ≥ </a:t>
            </a:r>
            <a:r>
              <a:rPr lang="en-US" sz="2000" dirty="0" err="1" smtClean="0">
                <a:latin typeface="Baskerville Old Face" pitchFamily="18" charset="0"/>
              </a:rPr>
              <a:t>minsup</a:t>
            </a:r>
            <a:endParaRPr lang="en-US" sz="2000" dirty="0" smtClean="0">
              <a:latin typeface="Baskerville Old Face" pitchFamily="18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2"/>
                </a:solidFill>
                <a:latin typeface="Baskerville Old Face" pitchFamily="18" charset="0"/>
              </a:rPr>
              <a:t>2</a:t>
            </a:r>
            <a:r>
              <a:rPr lang="en-US" sz="2000" b="1" dirty="0" smtClean="0">
                <a:solidFill>
                  <a:schemeClr val="accent2"/>
                </a:solidFill>
                <a:latin typeface="Baskerville Old Face" pitchFamily="18" charset="0"/>
              </a:rPr>
              <a:t>. </a:t>
            </a:r>
            <a:r>
              <a:rPr lang="en-US" sz="2000" b="1" dirty="0" smtClean="0">
                <a:solidFill>
                  <a:schemeClr val="accent2"/>
                </a:solidFill>
                <a:latin typeface="Baskerville Old Face" pitchFamily="18" charset="0"/>
              </a:rPr>
              <a:t>Rule Generation</a:t>
            </a:r>
          </a:p>
          <a:p>
            <a:pPr lvl="1">
              <a:buNone/>
            </a:pPr>
            <a:r>
              <a:rPr lang="en-US" sz="2000" dirty="0" smtClean="0">
                <a:latin typeface="Baskerville Old Face" pitchFamily="18" charset="0"/>
              </a:rPr>
              <a:t>– Generate high confidence rules from each frequent </a:t>
            </a:r>
            <a:r>
              <a:rPr lang="en-US" sz="2000" dirty="0" err="1" smtClean="0">
                <a:latin typeface="Baskerville Old Face" pitchFamily="18" charset="0"/>
              </a:rPr>
              <a:t>itemset</a:t>
            </a:r>
            <a:r>
              <a:rPr lang="en-US" sz="2000" dirty="0" smtClean="0">
                <a:latin typeface="Baskerville Old Face" pitchFamily="18" charset="0"/>
              </a:rPr>
              <a:t>, where each rule is a binary partitioning of a frequent </a:t>
            </a:r>
            <a:r>
              <a:rPr lang="en-US" sz="2000" dirty="0" err="1" smtClean="0">
                <a:latin typeface="Baskerville Old Face" pitchFamily="18" charset="0"/>
              </a:rPr>
              <a:t>itemset</a:t>
            </a:r>
            <a:endParaRPr lang="en-US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 Frequent </a:t>
            </a:r>
            <a:r>
              <a:rPr lang="en-US" sz="2400" dirty="0" err="1" smtClean="0">
                <a:latin typeface="Baskerville Old Face" pitchFamily="18" charset="0"/>
              </a:rPr>
              <a:t>itemset</a:t>
            </a:r>
            <a:r>
              <a:rPr lang="en-US" sz="2400" dirty="0" smtClean="0">
                <a:latin typeface="Baskerville Old Face" pitchFamily="18" charset="0"/>
              </a:rPr>
              <a:t> generation is still computationally </a:t>
            </a:r>
            <a:r>
              <a:rPr lang="en-US" sz="2400" b="1" dirty="0" smtClean="0">
                <a:solidFill>
                  <a:schemeClr val="accent2"/>
                </a:solidFill>
                <a:latin typeface="Baskerville Old Face" pitchFamily="18" charset="0"/>
              </a:rPr>
              <a:t>expensive</a:t>
            </a:r>
            <a:endParaRPr lang="en-US" sz="2400" dirty="0">
              <a:solidFill>
                <a:schemeClr val="accent2"/>
              </a:solidFill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Three major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2776"/>
            <a:ext cx="9073008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Baskerville Old Face" pitchFamily="18" charset="0"/>
              </a:rPr>
              <a:t>A brief description of the three frequent pattern mining algorithms namely </a:t>
            </a:r>
            <a:r>
              <a:rPr lang="en-US" sz="2000" dirty="0" err="1" smtClean="0">
                <a:latin typeface="Baskerville Old Face" pitchFamily="18" charset="0"/>
              </a:rPr>
              <a:t>Apriori</a:t>
            </a:r>
            <a:r>
              <a:rPr lang="en-US" sz="2000" dirty="0" smtClean="0">
                <a:latin typeface="Baskerville Old Face" pitchFamily="18" charset="0"/>
              </a:rPr>
              <a:t>, </a:t>
            </a:r>
            <a:r>
              <a:rPr lang="en-US" sz="2000" dirty="0" err="1" smtClean="0">
                <a:latin typeface="Baskerville Old Face" pitchFamily="18" charset="0"/>
              </a:rPr>
              <a:t>Eclat</a:t>
            </a:r>
            <a:r>
              <a:rPr lang="en-US" sz="2000" dirty="0" smtClean="0">
                <a:latin typeface="Baskerville Old Face" pitchFamily="18" charset="0"/>
              </a:rPr>
              <a:t> and FP Growth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Baskerville Old Face" pitchFamily="18" charset="0"/>
              </a:rPr>
              <a:t>Apriori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>
                <a:latin typeface="Baskerville Old Face" pitchFamily="18" charset="0"/>
              </a:rPr>
              <a:t>[</a:t>
            </a:r>
            <a:r>
              <a:rPr lang="en-US" sz="2000" dirty="0" err="1">
                <a:latin typeface="Baskerville Old Face" pitchFamily="18" charset="0"/>
              </a:rPr>
              <a:t>Agrawal</a:t>
            </a:r>
            <a:r>
              <a:rPr lang="en-US" sz="2000" dirty="0">
                <a:latin typeface="Baskerville Old Face" pitchFamily="18" charset="0"/>
              </a:rPr>
              <a:t> &amp; </a:t>
            </a:r>
            <a:r>
              <a:rPr lang="en-US" sz="2000" dirty="0" err="1">
                <a:latin typeface="Baskerville Old Face" pitchFamily="18" charset="0"/>
              </a:rPr>
              <a:t>Srikant</a:t>
            </a:r>
            <a:r>
              <a:rPr lang="en-US" sz="2000" dirty="0">
                <a:latin typeface="Baskerville Old Face" pitchFamily="18" charset="0"/>
              </a:rPr>
              <a:t> 1994</a:t>
            </a:r>
            <a:r>
              <a:rPr lang="en-US" dirty="0" smtClean="0">
                <a:latin typeface="Baskerville Old Face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FP-growth [</a:t>
            </a:r>
            <a:r>
              <a:rPr lang="en-US" sz="2000" dirty="0">
                <a:latin typeface="Baskerville Old Face" pitchFamily="18" charset="0"/>
              </a:rPr>
              <a:t>Han, Pei &amp; Yin 2000</a:t>
            </a:r>
            <a:r>
              <a:rPr lang="en-US" sz="2800" dirty="0">
                <a:latin typeface="Baskerville Old Face" pitchFamily="18" charset="0"/>
              </a:rPr>
              <a:t>]</a:t>
            </a:r>
            <a:r>
              <a:rPr lang="en-US" dirty="0">
                <a:latin typeface="Baskerville Old Face" pitchFamily="18" charset="0"/>
              </a:rPr>
              <a:t> </a:t>
            </a:r>
            <a:endParaRPr lang="en-US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Baskerville Old Face" pitchFamily="18" charset="0"/>
              </a:rPr>
              <a:t>Eclat</a:t>
            </a:r>
            <a:r>
              <a:rPr lang="en-US" dirty="0">
                <a:latin typeface="Baskerville Old Face" pitchFamily="18" charset="0"/>
              </a:rPr>
              <a:t>[</a:t>
            </a:r>
            <a:r>
              <a:rPr lang="pl-PL" sz="1800" dirty="0">
                <a:latin typeface="Baskerville Old Face" pitchFamily="18" charset="0"/>
              </a:rPr>
              <a:t>MJ Zaki, S Parthasarathy, M Ogihara, W Li - KDD, 1997</a:t>
            </a:r>
            <a:r>
              <a:rPr lang="en-US" dirty="0" smtClean="0">
                <a:latin typeface="Baskerville Old Face" pitchFamily="18" charset="0"/>
              </a:rPr>
              <a:t>]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252536" y="6597352"/>
            <a:ext cx="2637656" cy="476250"/>
          </a:xfrm>
        </p:spPr>
        <p:txBody>
          <a:bodyPr/>
          <a:lstStyle/>
          <a:p>
            <a:pPr>
              <a:defRPr/>
            </a:pPr>
            <a:r>
              <a:rPr lang="es-ES" b="1" dirty="0" err="1" smtClean="0"/>
              <a:t>Thanjida</a:t>
            </a:r>
            <a:r>
              <a:rPr lang="es-ES" b="1" dirty="0" smtClean="0"/>
              <a:t>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1577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 err="1">
                <a:latin typeface="Algerian" pitchFamily="82" charset="0"/>
              </a:rPr>
              <a:t>Apriori</a:t>
            </a:r>
            <a:r>
              <a:rPr lang="en-US" sz="3600" u="sng" dirty="0">
                <a:latin typeface="Algerian" pitchFamily="82" charset="0"/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2776"/>
            <a:ext cx="385192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u="sng" dirty="0" err="1" smtClean="0">
                <a:solidFill>
                  <a:schemeClr val="accent2"/>
                </a:solidFill>
                <a:latin typeface="Baskerville Old Face" pitchFamily="18" charset="0"/>
              </a:rPr>
              <a:t>Apriori</a:t>
            </a:r>
            <a:r>
              <a:rPr lang="en-US" sz="2400" b="1" u="sng" dirty="0" smtClean="0">
                <a:solidFill>
                  <a:schemeClr val="accent2"/>
                </a:solidFill>
                <a:latin typeface="Baskerville Old Face" pitchFamily="18" charset="0"/>
              </a:rPr>
              <a:t> </a:t>
            </a:r>
            <a:r>
              <a:rPr lang="en-US" sz="2400" b="1" u="sng" dirty="0" smtClean="0">
                <a:solidFill>
                  <a:schemeClr val="accent2"/>
                </a:solidFill>
                <a:latin typeface="Baskerville Old Face" pitchFamily="18" charset="0"/>
              </a:rPr>
              <a:t>principle</a:t>
            </a:r>
            <a:r>
              <a:rPr lang="en-US" sz="2400" dirty="0" smtClean="0">
                <a:solidFill>
                  <a:schemeClr val="accent2"/>
                </a:solidFill>
                <a:latin typeface="Baskerville Old Face" pitchFamily="18" charset="0"/>
              </a:rPr>
              <a:t>:</a:t>
            </a:r>
          </a:p>
          <a:p>
            <a:pPr marL="914400" lvl="1" indent="-457200">
              <a:buClr>
                <a:srgbClr val="0070C0"/>
              </a:buClr>
              <a:buFont typeface="+mj-lt"/>
              <a:buAutoNum type="arabicPeriod"/>
            </a:pPr>
            <a:r>
              <a:rPr lang="en-US" sz="1900" dirty="0" smtClean="0">
                <a:latin typeface="Baskerville Old Face" pitchFamily="18" charset="0"/>
                <a:ea typeface="宋体"/>
                <a:cs typeface="宋体"/>
              </a:rPr>
              <a:t>Self-joining (L*L)</a:t>
            </a:r>
          </a:p>
          <a:p>
            <a:pPr marL="914400" lvl="1" indent="-457200">
              <a:buClr>
                <a:srgbClr val="0070C0"/>
              </a:buClr>
              <a:buFont typeface="+mj-lt"/>
              <a:buAutoNum type="arabicPeriod"/>
            </a:pPr>
            <a:endParaRPr lang="en-US" sz="1900" dirty="0" smtClean="0">
              <a:latin typeface="Baskerville Old Face" pitchFamily="18" charset="0"/>
              <a:ea typeface="宋体"/>
              <a:cs typeface="宋体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eriod"/>
            </a:pPr>
            <a:r>
              <a:rPr lang="en-US" sz="1900" dirty="0" smtClean="0">
                <a:latin typeface="Baskerville Old Face" pitchFamily="18" charset="0"/>
                <a:ea typeface="宋体"/>
                <a:cs typeface="宋体"/>
              </a:rPr>
              <a:t>Pruning(I</a:t>
            </a:r>
            <a:r>
              <a:rPr lang="en-US" sz="2000" dirty="0" smtClean="0">
                <a:latin typeface="Baskerville Old Face" pitchFamily="18" charset="0"/>
              </a:rPr>
              <a:t>f </a:t>
            </a:r>
            <a:r>
              <a:rPr lang="en-US" sz="2000" dirty="0">
                <a:latin typeface="Baskerville Old Face" pitchFamily="18" charset="0"/>
              </a:rPr>
              <a:t>there is any </a:t>
            </a:r>
            <a:r>
              <a:rPr lang="en-US" sz="2000" dirty="0" err="1" smtClean="0">
                <a:latin typeface="Baskerville Old Face" pitchFamily="18" charset="0"/>
              </a:rPr>
              <a:t>itemset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>
                <a:latin typeface="Baskerville Old Face" pitchFamily="18" charset="0"/>
              </a:rPr>
              <a:t>which is </a:t>
            </a:r>
            <a:r>
              <a:rPr lang="en-US" sz="2000" dirty="0">
                <a:solidFill>
                  <a:schemeClr val="accent2"/>
                </a:solidFill>
                <a:latin typeface="Baskerville Old Face" pitchFamily="18" charset="0"/>
              </a:rPr>
              <a:t>infrequent</a:t>
            </a:r>
            <a:r>
              <a:rPr lang="en-US" sz="2000" dirty="0">
                <a:latin typeface="Baskerville Old Face" pitchFamily="18" charset="0"/>
              </a:rPr>
              <a:t>, its </a:t>
            </a:r>
            <a:r>
              <a:rPr lang="en-US" sz="2000" dirty="0">
                <a:solidFill>
                  <a:schemeClr val="accent2"/>
                </a:solidFill>
                <a:latin typeface="Baskerville Old Face" pitchFamily="18" charset="0"/>
              </a:rPr>
              <a:t>superset</a:t>
            </a:r>
            <a:r>
              <a:rPr lang="en-US" sz="2000" dirty="0">
                <a:latin typeface="Baskerville Old Face" pitchFamily="18" charset="0"/>
              </a:rPr>
              <a:t> should not be </a:t>
            </a:r>
            <a:r>
              <a:rPr lang="en-US" sz="2000" dirty="0">
                <a:solidFill>
                  <a:schemeClr val="accent2"/>
                </a:solidFill>
                <a:latin typeface="Baskerville Old Face" pitchFamily="18" charset="0"/>
              </a:rPr>
              <a:t>generated/tested</a:t>
            </a:r>
            <a:r>
              <a:rPr lang="en-US" sz="1900" dirty="0" smtClean="0">
                <a:latin typeface="Baskerville Old Face" pitchFamily="18" charset="0"/>
                <a:ea typeface="宋体"/>
                <a:cs typeface="宋体"/>
              </a:rPr>
              <a:t>)</a:t>
            </a:r>
            <a:endParaRPr lang="en-US" sz="2400" dirty="0" smtClean="0">
              <a:latin typeface="Baskerville Old Face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sz="1050" dirty="0" smtClean="0">
              <a:latin typeface="Baskerville Old Face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6" name="Picture 5" descr="latt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51" y="1988840"/>
            <a:ext cx="4821237" cy="3412604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638128" y="5661248"/>
            <a:ext cx="42462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/>
              <a:t>Large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Property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-25253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smtClean="0"/>
              <a:t>Thanjida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9392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Pseudo-code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00608" y="1268760"/>
            <a:ext cx="9865096" cy="4525963"/>
          </a:xfrm>
        </p:spPr>
        <p:txBody>
          <a:bodyPr/>
          <a:lstStyle/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i="1" dirty="0" err="1" smtClean="0"/>
              <a:t>C</a:t>
            </a:r>
            <a:r>
              <a:rPr lang="en-US" sz="2000" i="1" baseline="-25000" dirty="0" err="1" smtClean="0"/>
              <a:t>k</a:t>
            </a:r>
            <a:r>
              <a:rPr lang="en-US" sz="2000" dirty="0"/>
              <a:t>: Candidate </a:t>
            </a:r>
            <a:r>
              <a:rPr lang="en-US" sz="2000" dirty="0" err="1"/>
              <a:t>itemset</a:t>
            </a:r>
            <a:r>
              <a:rPr lang="en-US" sz="2000" dirty="0"/>
              <a:t> of size k</a:t>
            </a:r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 : frequent </a:t>
            </a:r>
            <a:r>
              <a:rPr lang="en-US" sz="2000" dirty="0" err="1"/>
              <a:t>itemset</a:t>
            </a:r>
            <a:r>
              <a:rPr lang="en-US" sz="2000" dirty="0"/>
              <a:t> of size </a:t>
            </a:r>
            <a:r>
              <a:rPr lang="en-US" sz="2000" dirty="0" smtClean="0"/>
              <a:t>k</a:t>
            </a:r>
            <a:endParaRPr lang="en-US" sz="2000" dirty="0"/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i="1" dirty="0"/>
              <a:t>L</a:t>
            </a:r>
            <a:r>
              <a:rPr lang="en-US" sz="2000" i="1" baseline="-25000" dirty="0"/>
              <a:t>1</a:t>
            </a:r>
            <a:r>
              <a:rPr lang="en-US" sz="2000" dirty="0"/>
              <a:t> = {frequent items};</a:t>
            </a:r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b="1" dirty="0"/>
              <a:t>for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 = 1;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 !=</a:t>
            </a:r>
            <a:r>
              <a:rPr lang="en-US" sz="2000" dirty="0">
                <a:sym typeface="Symbol" pitchFamily="18" charset="2"/>
              </a:rPr>
              <a:t></a:t>
            </a:r>
            <a:r>
              <a:rPr lang="en-US" sz="2000" dirty="0"/>
              <a:t>; </a:t>
            </a:r>
            <a:r>
              <a:rPr lang="en-US" sz="2000" i="1" dirty="0"/>
              <a:t>k</a:t>
            </a:r>
            <a:r>
              <a:rPr lang="en-US" sz="2000" dirty="0"/>
              <a:t>++) </a:t>
            </a:r>
            <a:r>
              <a:rPr lang="en-US" sz="2000" b="1" dirty="0"/>
              <a:t>do begin</a:t>
            </a:r>
            <a:endParaRPr lang="en-US" sz="2000" dirty="0"/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dirty="0"/>
              <a:t>     </a:t>
            </a:r>
            <a:r>
              <a:rPr lang="en-US" sz="2000" i="1" dirty="0"/>
              <a:t>C</a:t>
            </a:r>
            <a:r>
              <a:rPr lang="en-US" sz="2000" i="1" baseline="-25000" dirty="0"/>
              <a:t>k+1</a:t>
            </a:r>
            <a:r>
              <a:rPr lang="en-US" sz="2000" dirty="0"/>
              <a:t> = candidates generated from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;</a:t>
            </a:r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b="1" dirty="0"/>
              <a:t>for each</a:t>
            </a:r>
            <a:r>
              <a:rPr lang="en-US" sz="2000" dirty="0"/>
              <a:t> transaction </a:t>
            </a:r>
            <a:r>
              <a:rPr lang="en-US" sz="2000" i="1" dirty="0"/>
              <a:t>t</a:t>
            </a:r>
            <a:r>
              <a:rPr lang="en-US" sz="2000" dirty="0"/>
              <a:t> in database do</a:t>
            </a:r>
          </a:p>
          <a:p>
            <a:pPr marL="1371600" lvl="3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	 </a:t>
            </a:r>
            <a:r>
              <a:rPr lang="en-US" sz="1800" dirty="0"/>
              <a:t>increment the count of all candidates in </a:t>
            </a:r>
            <a:r>
              <a:rPr lang="en-US" sz="1800" i="1" dirty="0"/>
              <a:t>C</a:t>
            </a:r>
            <a:r>
              <a:rPr lang="en-US" sz="1800" i="1" baseline="-25000" dirty="0"/>
              <a:t>k+1</a:t>
            </a:r>
            <a:r>
              <a:rPr lang="en-US" sz="1800" dirty="0"/>
              <a:t> </a:t>
            </a:r>
            <a:r>
              <a:rPr lang="en-US" sz="1800" dirty="0" smtClean="0"/>
              <a:t>that </a:t>
            </a:r>
            <a:r>
              <a:rPr lang="en-US" sz="1800" dirty="0"/>
              <a:t>are contained in </a:t>
            </a:r>
            <a:r>
              <a:rPr lang="en-US" sz="1800" i="1" dirty="0"/>
              <a:t>t</a:t>
            </a:r>
            <a:endParaRPr lang="en-US" sz="1800" dirty="0"/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i="1" dirty="0"/>
              <a:t>L</a:t>
            </a:r>
            <a:r>
              <a:rPr lang="en-US" sz="2000" i="1" baseline="-25000" dirty="0"/>
              <a:t>k+1</a:t>
            </a:r>
            <a:r>
              <a:rPr lang="en-US" sz="2000" dirty="0"/>
              <a:t>  = candidates in </a:t>
            </a:r>
            <a:r>
              <a:rPr lang="en-US" sz="2000" i="1" dirty="0"/>
              <a:t>C</a:t>
            </a:r>
            <a:r>
              <a:rPr lang="en-US" sz="2000" i="1" baseline="-25000" dirty="0"/>
              <a:t>k+1</a:t>
            </a:r>
            <a:r>
              <a:rPr lang="en-US" sz="2000" dirty="0"/>
              <a:t> with </a:t>
            </a:r>
            <a:r>
              <a:rPr lang="en-US" sz="2000" dirty="0" err="1"/>
              <a:t>min_support</a:t>
            </a:r>
            <a:endParaRPr lang="en-US" sz="2000" dirty="0"/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dirty="0"/>
              <a:t>   </a:t>
            </a:r>
            <a:r>
              <a:rPr lang="en-US" sz="2000" b="1" dirty="0"/>
              <a:t> end</a:t>
            </a:r>
            <a:endParaRPr lang="en-US" sz="2000" dirty="0"/>
          </a:p>
          <a:p>
            <a:pPr marL="1371600" lvl="2" indent="-45720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i="1" baseline="-25000" dirty="0"/>
              <a:t>k</a:t>
            </a:r>
            <a:r>
              <a:rPr lang="en-US" sz="2000" dirty="0"/>
              <a:t>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25253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Thanjida</a:t>
            </a:r>
            <a:r>
              <a:rPr lang="es-ES" b="1" dirty="0" smtClean="0"/>
              <a:t>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4013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57188" y="332656"/>
            <a:ext cx="8229600" cy="500063"/>
          </a:xfrm>
        </p:spPr>
        <p:txBody>
          <a:bodyPr/>
          <a:lstStyle/>
          <a:p>
            <a:pPr algn="ctr"/>
            <a:r>
              <a:rPr lang="en-US" sz="3600" u="sng" dirty="0" err="1" smtClean="0">
                <a:solidFill>
                  <a:schemeClr val="tx1"/>
                </a:solidFill>
                <a:latin typeface="Algerian" pitchFamily="82" charset="0"/>
              </a:rPr>
              <a:t>Apriori</a:t>
            </a:r>
            <a:r>
              <a:rPr lang="en-US" sz="3600" u="sng" dirty="0" smtClean="0">
                <a:solidFill>
                  <a:schemeClr val="tx1"/>
                </a:solidFill>
                <a:latin typeface="Algerian" pitchFamily="82" charset="0"/>
              </a:rPr>
              <a:t>: Example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535534" y="1442739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1" dirty="0">
                <a:latin typeface="Baskerville Old Face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2344439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Baskerville Old Face" pitchFamily="18" charset="0"/>
              </a:rPr>
              <a:t>1</a:t>
            </a:r>
            <a:r>
              <a:rPr lang="en-US" sz="2400" baseline="30000">
                <a:latin typeface="Baskerville Old Face" pitchFamily="18" charset="0"/>
              </a:rPr>
              <a:t>st</a:t>
            </a:r>
            <a:r>
              <a:rPr lang="en-US" sz="2400">
                <a:latin typeface="Baskerville Old Face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2790527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179198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C</a:t>
            </a:r>
            <a:r>
              <a:rPr lang="en-US" sz="2400" i="1" baseline="-25000">
                <a:latin typeface="Baskerville Old Face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5337904" y="1632595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Baskerville Old Face" pitchFamily="18" charset="0"/>
              </a:rPr>
              <a:t>L</a:t>
            </a:r>
            <a:r>
              <a:rPr lang="en-US" sz="2400" i="1" baseline="-25000" dirty="0">
                <a:latin typeface="Baskerville Old Face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292829" y="3797945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L</a:t>
            </a:r>
            <a:r>
              <a:rPr lang="en-US" sz="2400" i="1" baseline="-25000">
                <a:latin typeface="Baskerville Old Face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2728913" y="340330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C</a:t>
            </a:r>
            <a:r>
              <a:rPr lang="en-US" sz="2400" i="1" baseline="-25000">
                <a:latin typeface="Baskerville Old Face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6948264" y="310420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Baskerville Old Face" pitchFamily="18" charset="0"/>
              </a:rPr>
              <a:t>C</a:t>
            </a:r>
            <a:r>
              <a:rPr lang="en-US" sz="2400" i="1" baseline="-25000" dirty="0">
                <a:latin typeface="Baskerville Old Face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5323433" y="4324052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5214912" y="3822402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Baskerville Old Face" pitchFamily="18" charset="0"/>
              </a:rPr>
              <a:t>2</a:t>
            </a:r>
            <a:r>
              <a:rPr lang="en-US" sz="2400" baseline="30000" dirty="0">
                <a:latin typeface="Baskerville Old Face" pitchFamily="18" charset="0"/>
              </a:rPr>
              <a:t>nd</a:t>
            </a:r>
            <a:r>
              <a:rPr lang="en-US" sz="2400" dirty="0">
                <a:latin typeface="Baskerville Old Face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7861300" y="3332807"/>
            <a:ext cx="627063" cy="461665"/>
          </a:xfrm>
          <a:prstGeom prst="curvedLeftArrow">
            <a:avLst>
              <a:gd name="adj1" fmla="val 24405"/>
              <a:gd name="adj2" fmla="val 4881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Baskerville Old Face" pitchFamily="18" charset="0"/>
            </a:endParaRPr>
          </a:p>
        </p:txBody>
      </p:sp>
      <p:sp>
        <p:nvSpPr>
          <p:cNvPr id="173074" name="Line 14"/>
          <p:cNvSpPr>
            <a:spLocks noChangeShapeType="1"/>
          </p:cNvSpPr>
          <p:nvPr/>
        </p:nvSpPr>
        <p:spPr bwMode="auto">
          <a:xfrm>
            <a:off x="2535238" y="6370339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75" name="Text Box 15"/>
          <p:cNvSpPr txBox="1">
            <a:spLocks noChangeArrowheads="1"/>
          </p:cNvSpPr>
          <p:nvPr/>
        </p:nvSpPr>
        <p:spPr bwMode="auto">
          <a:xfrm>
            <a:off x="698500" y="58734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C</a:t>
            </a:r>
            <a:r>
              <a:rPr lang="en-US" sz="2400" i="1" baseline="-25000">
                <a:latin typeface="Baskerville Old Face" pitchFamily="18" charset="0"/>
              </a:rPr>
              <a:t>3</a:t>
            </a:r>
          </a:p>
        </p:txBody>
      </p:sp>
      <p:sp>
        <p:nvSpPr>
          <p:cNvPr id="173076" name="Text Box 16"/>
          <p:cNvSpPr txBox="1">
            <a:spLocks noChangeArrowheads="1"/>
          </p:cNvSpPr>
          <p:nvPr/>
        </p:nvSpPr>
        <p:spPr bwMode="auto">
          <a:xfrm>
            <a:off x="4106004" y="5860107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L</a:t>
            </a:r>
            <a:r>
              <a:rPr lang="en-US" sz="2400" i="1" baseline="-25000">
                <a:latin typeface="Baskerville Old Face" pitchFamily="18" charset="0"/>
              </a:rPr>
              <a:t>3</a:t>
            </a:r>
          </a:p>
        </p:txBody>
      </p:sp>
      <p:sp>
        <p:nvSpPr>
          <p:cNvPr id="173077" name="Text Box 17"/>
          <p:cNvSpPr txBox="1">
            <a:spLocks noChangeArrowheads="1"/>
          </p:cNvSpPr>
          <p:nvPr/>
        </p:nvSpPr>
        <p:spPr bwMode="auto">
          <a:xfrm>
            <a:off x="2708275" y="5952827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Baskerville Old Face" pitchFamily="18" charset="0"/>
              </a:rPr>
              <a:t>3</a:t>
            </a:r>
            <a:r>
              <a:rPr lang="en-US" sz="2400" baseline="30000">
                <a:latin typeface="Baskerville Old Face" pitchFamily="18" charset="0"/>
              </a:rPr>
              <a:t>rd</a:t>
            </a:r>
            <a:r>
              <a:rPr lang="en-US" sz="2400">
                <a:latin typeface="Baskerville Old Face" pitchFamily="18" charset="0"/>
              </a:rPr>
              <a:t> scan</a:t>
            </a:r>
          </a:p>
        </p:txBody>
      </p:sp>
      <p:sp>
        <p:nvSpPr>
          <p:cNvPr id="173078" name="AutoShape 18"/>
          <p:cNvSpPr>
            <a:spLocks noChangeArrowheads="1"/>
          </p:cNvSpPr>
          <p:nvPr/>
        </p:nvSpPr>
        <p:spPr bwMode="auto">
          <a:xfrm>
            <a:off x="234950" y="5287019"/>
            <a:ext cx="184731" cy="461665"/>
          </a:xfrm>
          <a:prstGeom prst="curvedRightArrow">
            <a:avLst>
              <a:gd name="adj1" fmla="val 79016"/>
              <a:gd name="adj2" fmla="val 158033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Baskerville Old Face" pitchFamily="18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5334000" y="2509539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2667000" y="471933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81737"/>
              </p:ext>
            </p:extLst>
          </p:nvPr>
        </p:nvGraphicFramePr>
        <p:xfrm>
          <a:off x="152400" y="1899939"/>
          <a:ext cx="1905000" cy="155416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Tid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B, C,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 B, C,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92684"/>
              </p:ext>
            </p:extLst>
          </p:nvPr>
        </p:nvGraphicFramePr>
        <p:xfrm>
          <a:off x="3429000" y="1290339"/>
          <a:ext cx="1752600" cy="186531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{D}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48013"/>
              </p:ext>
            </p:extLst>
          </p:nvPr>
        </p:nvGraphicFramePr>
        <p:xfrm>
          <a:off x="5943600" y="1442739"/>
          <a:ext cx="1752600" cy="15541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38043"/>
              </p:ext>
            </p:extLst>
          </p:nvPr>
        </p:nvGraphicFramePr>
        <p:xfrm>
          <a:off x="6553200" y="3700809"/>
          <a:ext cx="1143000" cy="2176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B}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16729"/>
              </p:ext>
            </p:extLst>
          </p:nvPr>
        </p:nvGraphicFramePr>
        <p:xfrm>
          <a:off x="3395464" y="3500139"/>
          <a:ext cx="1752600" cy="200501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B}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{A, E}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29409"/>
              </p:ext>
            </p:extLst>
          </p:nvPr>
        </p:nvGraphicFramePr>
        <p:xfrm>
          <a:off x="762000" y="3933527"/>
          <a:ext cx="1752600" cy="143192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14808"/>
              </p:ext>
            </p:extLst>
          </p:nvPr>
        </p:nvGraphicFramePr>
        <p:xfrm>
          <a:off x="1143000" y="5938539"/>
          <a:ext cx="1143000" cy="65881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8" marB="45738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{B, C, E}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8" marB="45738" horzOverflow="overflow"/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25748"/>
              </p:ext>
            </p:extLst>
          </p:nvPr>
        </p:nvGraphicFramePr>
        <p:xfrm>
          <a:off x="4572000" y="5978226"/>
          <a:ext cx="1752600" cy="61912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{B, C, E}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467544" y="1082377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CC3300"/>
                </a:solidFill>
                <a:latin typeface="Baskerville Old Face" pitchFamily="18" charset="0"/>
              </a:rPr>
              <a:t>Sup</a:t>
            </a:r>
            <a:r>
              <a:rPr lang="en-US" sz="2000" b="1" baseline="-25000" dirty="0" err="1">
                <a:solidFill>
                  <a:srgbClr val="CC3300"/>
                </a:solidFill>
                <a:latin typeface="Baskerville Old Face" pitchFamily="18" charset="0"/>
              </a:rPr>
              <a:t>min</a:t>
            </a:r>
            <a:r>
              <a:rPr lang="en-US" sz="2000" b="1" dirty="0">
                <a:solidFill>
                  <a:srgbClr val="CC3300"/>
                </a:solidFill>
                <a:latin typeface="Baskerville Old Face" pitchFamily="18" charset="0"/>
              </a:rPr>
              <a:t> = 2</a:t>
            </a:r>
          </a:p>
        </p:txBody>
      </p:sp>
      <p:sp>
        <p:nvSpPr>
          <p:cNvPr id="30" name="Slide Number Placeholder 4"/>
          <p:cNvSpPr txBox="1">
            <a:spLocks/>
          </p:cNvSpPr>
          <p:nvPr/>
        </p:nvSpPr>
        <p:spPr bwMode="auto">
          <a:xfrm>
            <a:off x="-25253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Thanjida</a:t>
            </a:r>
            <a:r>
              <a:rPr lang="es-ES" b="1" dirty="0" smtClean="0"/>
              <a:t>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3758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Advantages &amp; Disadvantages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340768"/>
            <a:ext cx="8928992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2"/>
                </a:solidFill>
                <a:latin typeface="Baskerville Old Face" pitchFamily="18" charset="0"/>
              </a:rPr>
              <a:t>Advantages: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Uses large </a:t>
            </a:r>
            <a:r>
              <a:rPr lang="en-US" dirty="0" err="1">
                <a:latin typeface="Baskerville Old Face" pitchFamily="18" charset="0"/>
              </a:rPr>
              <a:t>itemset</a:t>
            </a: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property</a:t>
            </a:r>
            <a:endParaRPr lang="en-US" dirty="0">
              <a:latin typeface="Baskerville Old Face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Easily parallelized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Easy to </a:t>
            </a:r>
            <a:r>
              <a:rPr lang="en-US" dirty="0" smtClean="0">
                <a:latin typeface="Baskerville Old Face" pitchFamily="18" charset="0"/>
              </a:rPr>
              <a:t>implement</a:t>
            </a:r>
            <a:endParaRPr lang="en-US" dirty="0">
              <a:latin typeface="Baskerville Old Face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2"/>
                </a:solidFill>
                <a:latin typeface="Baskerville Old Face" pitchFamily="18" charset="0"/>
              </a:rPr>
              <a:t>Disadvantages: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Assumes transaction database is memory </a:t>
            </a:r>
            <a:r>
              <a:rPr lang="en-US" dirty="0" smtClean="0">
                <a:latin typeface="Baskerville Old Face" pitchFamily="18" charset="0"/>
              </a:rPr>
              <a:t>resident</a:t>
            </a:r>
            <a:endParaRPr lang="en-US" dirty="0">
              <a:latin typeface="Baskerville Old Face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Requires </a:t>
            </a:r>
            <a:r>
              <a:rPr lang="en-US" dirty="0" smtClean="0">
                <a:latin typeface="Baskerville Old Face" pitchFamily="18" charset="0"/>
              </a:rPr>
              <a:t>database scans </a:t>
            </a:r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25253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smtClean="0"/>
              <a:t>Thanjida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8445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2900" y="404664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u="sng" dirty="0" smtClean="0">
                <a:latin typeface="Algerian" pitchFamily="82" charset="0"/>
              </a:rPr>
              <a:t>FP-growth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5496" y="1412776"/>
            <a:ext cx="90010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Baskerville Old Face" pitchFamily="18" charset="0"/>
              </a:rPr>
              <a:t>Use a compressed representation of the database using an FP-tree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>
                <a:latin typeface="Baskerville Old Face" pitchFamily="18" charset="0"/>
              </a:rPr>
              <a:t>Once an </a:t>
            </a:r>
            <a:r>
              <a:rPr lang="en-US" sz="2800" dirty="0">
                <a:solidFill>
                  <a:schemeClr val="accent2"/>
                </a:solidFill>
                <a:latin typeface="Baskerville Old Face" pitchFamily="18" charset="0"/>
              </a:rPr>
              <a:t>FP-tree</a:t>
            </a:r>
            <a:r>
              <a:rPr lang="en-US" sz="2800" dirty="0">
                <a:latin typeface="Baskerville Old Face" pitchFamily="18" charset="0"/>
              </a:rPr>
              <a:t> has been constructed, it uses a </a:t>
            </a:r>
            <a:r>
              <a:rPr lang="en-US" sz="2800" dirty="0">
                <a:solidFill>
                  <a:schemeClr val="accent2"/>
                </a:solidFill>
                <a:latin typeface="Baskerville Old Face" pitchFamily="18" charset="0"/>
              </a:rPr>
              <a:t>recursive divide-and-conquer</a:t>
            </a:r>
            <a:r>
              <a:rPr lang="en-US" sz="2800" dirty="0">
                <a:latin typeface="Baskerville Old Face" pitchFamily="18" charset="0"/>
              </a:rPr>
              <a:t> approach to mine the frequent </a:t>
            </a:r>
            <a:r>
              <a:rPr lang="en-US" sz="2800" dirty="0" err="1">
                <a:latin typeface="Baskerville Old Face" pitchFamily="18" charset="0"/>
              </a:rPr>
              <a:t>itemsets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252536" y="6597352"/>
            <a:ext cx="2637656" cy="476250"/>
          </a:xfrm>
        </p:spPr>
        <p:txBody>
          <a:bodyPr/>
          <a:lstStyle/>
          <a:p>
            <a:pPr>
              <a:defRPr/>
            </a:pPr>
            <a:r>
              <a:rPr lang="es-ES" b="1" dirty="0" err="1" smtClean="0"/>
              <a:t>Thanjida</a:t>
            </a:r>
            <a:r>
              <a:rPr lang="es-ES" b="1" dirty="0" smtClean="0"/>
              <a:t>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997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u="sng" dirty="0" smtClean="0">
                <a:solidFill>
                  <a:schemeClr val="tx1"/>
                </a:solidFill>
                <a:latin typeface="Algerian" pitchFamily="82" charset="0"/>
              </a:rPr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229600" cy="452596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Abstract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Introduction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smtClean="0">
                <a:latin typeface="Baskerville Old Face" pitchFamily="18" charset="0"/>
              </a:rPr>
              <a:t>Motivation, Applications, Importance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Algorithm names</a:t>
            </a:r>
            <a:endParaRPr lang="en-US" altLang="zh-CN" sz="2800" dirty="0" smtClean="0"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  <a:cs typeface="Times New Roman" pitchFamily="18" charset="0"/>
              </a:rPr>
              <a:t>Basic </a:t>
            </a: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Concepts</a:t>
            </a:r>
            <a:endParaRPr lang="en-US" sz="2800" dirty="0" smtClean="0"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Algorithm </a:t>
            </a:r>
            <a:r>
              <a:rPr lang="en-US" sz="2800" dirty="0" smtClean="0">
                <a:latin typeface="Baskerville Old Face" pitchFamily="18" charset="0"/>
              </a:rPr>
              <a:t>Details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Time Complexity</a:t>
            </a:r>
            <a:endParaRPr lang="en-US" sz="2800" dirty="0" smtClean="0"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Reference</a:t>
            </a:r>
            <a:endParaRPr lang="en-US" sz="2800" dirty="0">
              <a:latin typeface="Baskerville Old Face" pitchFamily="18" charset="0"/>
            </a:endParaRPr>
          </a:p>
          <a:p>
            <a:pPr eaLnBrk="1" hangingPunct="1"/>
            <a:endParaRPr lang="en-US" sz="2800" dirty="0" smtClean="0">
              <a:latin typeface="Baskerville Old Face" pitchFamily="18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6D114-5889-499B-8705-A583E1D945C5}" type="slidenum">
              <a:rPr lang="es-ES"/>
              <a:pPr/>
              <a:t>2</a:t>
            </a:fld>
            <a:endParaRPr lang="es-E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D39-6937-4E4D-A4BF-EC85C44B66D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FP-tree construction</a:t>
            </a:r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7010400" y="122428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7940" name="Object 4"/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Worksheet" r:id="rId3" imgW="1945800" imgH="3254400" progId="Excel.Sheet.8">
                  <p:embed/>
                </p:oleObj>
              </mc:Choice>
              <mc:Fallback>
                <p:oleObj name="Worksheet" r:id="rId3" imgW="1945800" imgH="3254400" progId="Excel.Sheet.8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1" name="Oval 5"/>
          <p:cNvSpPr>
            <a:spLocks noChangeArrowheads="1"/>
          </p:cNvSpPr>
          <p:nvPr/>
        </p:nvSpPr>
        <p:spPr bwMode="auto">
          <a:xfrm>
            <a:off x="6629400" y="191008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6172200" y="274828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3" name="Oval 7"/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858000" y="152908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 flipH="1">
            <a:off x="6324600" y="221488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7" name="Oval 11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8" name="Oval 12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9" name="Line 13"/>
          <p:cNvSpPr>
            <a:spLocks noChangeShapeType="1"/>
          </p:cNvSpPr>
          <p:nvPr/>
        </p:nvSpPr>
        <p:spPr bwMode="auto">
          <a:xfrm flipH="1">
            <a:off x="60960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0" name="Line 14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1" name="Oval 15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2" name="Oval 16"/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5" name="Line 19"/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6" name="Text Box 20"/>
          <p:cNvSpPr txBox="1">
            <a:spLocks noChangeArrowheads="1"/>
          </p:cNvSpPr>
          <p:nvPr/>
        </p:nvSpPr>
        <p:spPr bwMode="auto">
          <a:xfrm>
            <a:off x="6477000" y="107188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7957" name="Text Box 21"/>
          <p:cNvSpPr txBox="1">
            <a:spLocks noChangeArrowheads="1"/>
          </p:cNvSpPr>
          <p:nvPr/>
        </p:nvSpPr>
        <p:spPr bwMode="auto">
          <a:xfrm>
            <a:off x="6172200" y="183388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A:1</a:t>
            </a:r>
          </a:p>
        </p:txBody>
      </p:sp>
      <p:sp>
        <p:nvSpPr>
          <p:cNvPr id="807958" name="Text Box 22"/>
          <p:cNvSpPr txBox="1">
            <a:spLocks noChangeArrowheads="1"/>
          </p:cNvSpPr>
          <p:nvPr/>
        </p:nvSpPr>
        <p:spPr bwMode="auto">
          <a:xfrm>
            <a:off x="5715000" y="267208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07959" name="Text Box 23"/>
          <p:cNvSpPr txBox="1">
            <a:spLocks noChangeArrowheads="1"/>
          </p:cNvSpPr>
          <p:nvPr/>
        </p:nvSpPr>
        <p:spPr bwMode="auto">
          <a:xfrm>
            <a:off x="5715000" y="3581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7960" name="Text Box 24"/>
          <p:cNvSpPr txBox="1">
            <a:spLocks noChangeArrowheads="1"/>
          </p:cNvSpPr>
          <p:nvPr/>
        </p:nvSpPr>
        <p:spPr bwMode="auto">
          <a:xfrm>
            <a:off x="53340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A:1</a:t>
            </a:r>
          </a:p>
        </p:txBody>
      </p:sp>
      <p:sp>
        <p:nvSpPr>
          <p:cNvPr id="807961" name="Text Box 25"/>
          <p:cNvSpPr txBox="1">
            <a:spLocks noChangeArrowheads="1"/>
          </p:cNvSpPr>
          <p:nvPr/>
        </p:nvSpPr>
        <p:spPr bwMode="auto">
          <a:xfrm>
            <a:off x="48768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07962" name="Text Box 26"/>
          <p:cNvSpPr txBox="1">
            <a:spLocks noChangeArrowheads="1"/>
          </p:cNvSpPr>
          <p:nvPr/>
        </p:nvSpPr>
        <p:spPr bwMode="auto">
          <a:xfrm>
            <a:off x="70866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07963" name="Text Box 27"/>
          <p:cNvSpPr txBox="1">
            <a:spLocks noChangeArrowheads="1"/>
          </p:cNvSpPr>
          <p:nvPr/>
        </p:nvSpPr>
        <p:spPr bwMode="auto">
          <a:xfrm>
            <a:off x="78486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07964" name="Text Box 28"/>
          <p:cNvSpPr txBox="1">
            <a:spLocks noChangeArrowheads="1"/>
          </p:cNvSpPr>
          <p:nvPr/>
        </p:nvSpPr>
        <p:spPr bwMode="auto">
          <a:xfrm>
            <a:off x="8229600" y="5867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7965" name="Text Box 29"/>
          <p:cNvSpPr txBox="1">
            <a:spLocks noChangeArrowheads="1"/>
          </p:cNvSpPr>
          <p:nvPr/>
        </p:nvSpPr>
        <p:spPr bwMode="auto">
          <a:xfrm>
            <a:off x="3276600" y="1303933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 dirty="0">
                <a:solidFill>
                  <a:schemeClr val="accent2"/>
                </a:solidFill>
                <a:latin typeface="Arial" pitchFamily="34" charset="0"/>
              </a:rPr>
              <a:t>After reading TID=1:</a:t>
            </a:r>
          </a:p>
        </p:txBody>
      </p:sp>
      <p:sp>
        <p:nvSpPr>
          <p:cNvPr id="807966" name="Text Box 30"/>
          <p:cNvSpPr txBox="1">
            <a:spLocks noChangeArrowheads="1"/>
          </p:cNvSpPr>
          <p:nvPr/>
        </p:nvSpPr>
        <p:spPr bwMode="auto">
          <a:xfrm>
            <a:off x="3200400" y="34131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Arial" pitchFamily="34" charset="0"/>
              </a:rPr>
              <a:t>After reading TID=2:</a:t>
            </a:r>
          </a:p>
        </p:txBody>
      </p:sp>
      <p:sp>
        <p:nvSpPr>
          <p:cNvPr id="807967" name="Line 31"/>
          <p:cNvSpPr>
            <a:spLocks noChangeShapeType="1"/>
          </p:cNvSpPr>
          <p:nvPr/>
        </p:nvSpPr>
        <p:spPr bwMode="auto">
          <a:xfrm flipV="1">
            <a:off x="5715000" y="44958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4"/>
          <p:cNvSpPr txBox="1">
            <a:spLocks/>
          </p:cNvSpPr>
          <p:nvPr/>
        </p:nvSpPr>
        <p:spPr bwMode="auto">
          <a:xfrm>
            <a:off x="-25253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smtClean="0"/>
              <a:t>Thanjida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172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BFEA-D545-44E1-8CB8-2F5C1B862966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752"/>
            <a:ext cx="7793038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FP-Tree Construction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4" name="Oval 4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6" name="Oval 6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7" name="Line 7"/>
          <p:cNvSpPr>
            <a:spLocks noChangeShapeType="1"/>
          </p:cNvSpPr>
          <p:nvPr/>
        </p:nvSpPr>
        <p:spPr bwMode="auto">
          <a:xfrm flipH="1">
            <a:off x="4800600" y="2057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68" name="Line 8"/>
          <p:cNvSpPr>
            <a:spLocks noChangeShapeType="1"/>
          </p:cNvSpPr>
          <p:nvPr/>
        </p:nvSpPr>
        <p:spPr bwMode="auto">
          <a:xfrm flipH="1">
            <a:off x="39624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69" name="Oval 9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70" name="Oval 10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72" name="Line 12"/>
          <p:cNvSpPr>
            <a:spLocks noChangeShapeType="1"/>
          </p:cNvSpPr>
          <p:nvPr/>
        </p:nvSpPr>
        <p:spPr bwMode="auto">
          <a:xfrm flipH="1" flipV="1">
            <a:off x="69342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73" name="Line 13"/>
          <p:cNvSpPr>
            <a:spLocks noChangeShapeType="1"/>
          </p:cNvSpPr>
          <p:nvPr/>
        </p:nvSpPr>
        <p:spPr bwMode="auto">
          <a:xfrm flipH="1">
            <a:off x="73152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74" name="Text Box 14"/>
          <p:cNvSpPr txBox="1">
            <a:spLocks noChangeArrowheads="1"/>
          </p:cNvSpPr>
          <p:nvPr/>
        </p:nvSpPr>
        <p:spPr bwMode="auto">
          <a:xfrm>
            <a:off x="5105400" y="1676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8975" name="Text Box 15"/>
          <p:cNvSpPr txBox="1">
            <a:spLocks noChangeArrowheads="1"/>
          </p:cNvSpPr>
          <p:nvPr/>
        </p:nvSpPr>
        <p:spPr bwMode="auto">
          <a:xfrm>
            <a:off x="4114800" y="2514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A:7</a:t>
            </a:r>
          </a:p>
        </p:txBody>
      </p:sp>
      <p:sp>
        <p:nvSpPr>
          <p:cNvPr id="808976" name="Text Box 16"/>
          <p:cNvSpPr txBox="1">
            <a:spLocks noChangeArrowheads="1"/>
          </p:cNvSpPr>
          <p:nvPr/>
        </p:nvSpPr>
        <p:spPr bwMode="auto">
          <a:xfrm>
            <a:off x="32004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B:5</a:t>
            </a:r>
          </a:p>
        </p:txBody>
      </p:sp>
      <p:sp>
        <p:nvSpPr>
          <p:cNvPr id="808977" name="Text Box 17"/>
          <p:cNvSpPr txBox="1">
            <a:spLocks noChangeArrowheads="1"/>
          </p:cNvSpPr>
          <p:nvPr/>
        </p:nvSpPr>
        <p:spPr bwMode="auto">
          <a:xfrm>
            <a:off x="69342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B:3</a:t>
            </a:r>
          </a:p>
        </p:txBody>
      </p:sp>
      <p:sp>
        <p:nvSpPr>
          <p:cNvPr id="808978" name="Text Box 18"/>
          <p:cNvSpPr txBox="1">
            <a:spLocks noChangeArrowheads="1"/>
          </p:cNvSpPr>
          <p:nvPr/>
        </p:nvSpPr>
        <p:spPr bwMode="auto">
          <a:xfrm>
            <a:off x="76962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C:3</a:t>
            </a:r>
          </a:p>
        </p:txBody>
      </p:sp>
      <p:sp>
        <p:nvSpPr>
          <p:cNvPr id="808979" name="Text Box 19"/>
          <p:cNvSpPr txBox="1">
            <a:spLocks noChangeArrowheads="1"/>
          </p:cNvSpPr>
          <p:nvPr/>
        </p:nvSpPr>
        <p:spPr bwMode="auto">
          <a:xfrm>
            <a:off x="73914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80" name="Oval 20"/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1" name="Oval 21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2" name="Line 22"/>
          <p:cNvSpPr>
            <a:spLocks noChangeShapeType="1"/>
          </p:cNvSpPr>
          <p:nvPr/>
        </p:nvSpPr>
        <p:spPr bwMode="auto">
          <a:xfrm flipV="1">
            <a:off x="4724400" y="2895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83" name="Line 23"/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84" name="Text Box 24"/>
          <p:cNvSpPr txBox="1">
            <a:spLocks noChangeArrowheads="1"/>
          </p:cNvSpPr>
          <p:nvPr/>
        </p:nvSpPr>
        <p:spPr bwMode="auto">
          <a:xfrm>
            <a:off x="48768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08985" name="Text Box 25"/>
          <p:cNvSpPr txBox="1">
            <a:spLocks noChangeArrowheads="1"/>
          </p:cNvSpPr>
          <p:nvPr/>
        </p:nvSpPr>
        <p:spPr bwMode="auto">
          <a:xfrm>
            <a:off x="50292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86" name="Oval 2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7" name="Text Box 27"/>
          <p:cNvSpPr txBox="1">
            <a:spLocks noChangeArrowheads="1"/>
          </p:cNvSpPr>
          <p:nvPr/>
        </p:nvSpPr>
        <p:spPr bwMode="auto">
          <a:xfrm>
            <a:off x="28956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C:3</a:t>
            </a:r>
          </a:p>
        </p:txBody>
      </p:sp>
      <p:sp>
        <p:nvSpPr>
          <p:cNvPr id="808988" name="Oval 28"/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90" name="Line 30"/>
          <p:cNvSpPr>
            <a:spLocks noChangeShapeType="1"/>
          </p:cNvSpPr>
          <p:nvPr/>
        </p:nvSpPr>
        <p:spPr bwMode="auto">
          <a:xfrm flipV="1">
            <a:off x="3581400" y="3733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1" name="Line 31"/>
          <p:cNvSpPr>
            <a:spLocks noChangeShapeType="1"/>
          </p:cNvSpPr>
          <p:nvPr/>
        </p:nvSpPr>
        <p:spPr bwMode="auto">
          <a:xfrm flipH="1">
            <a:off x="3352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2" name="Oval 32"/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3" name="Text Box 33"/>
          <p:cNvSpPr txBox="1">
            <a:spLocks noChangeArrowheads="1"/>
          </p:cNvSpPr>
          <p:nvPr/>
        </p:nvSpPr>
        <p:spPr bwMode="auto">
          <a:xfrm>
            <a:off x="58674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94" name="Oval 3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5" name="Text Box 35"/>
          <p:cNvSpPr txBox="1">
            <a:spLocks noChangeArrowheads="1"/>
          </p:cNvSpPr>
          <p:nvPr/>
        </p:nvSpPr>
        <p:spPr bwMode="auto">
          <a:xfrm>
            <a:off x="6019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E:1</a:t>
            </a:r>
          </a:p>
        </p:txBody>
      </p:sp>
      <p:sp>
        <p:nvSpPr>
          <p:cNvPr id="808996" name="Oval 36"/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E:1</a:t>
            </a:r>
          </a:p>
        </p:txBody>
      </p:sp>
      <p:sp>
        <p:nvSpPr>
          <p:cNvPr id="808998" name="Line 38"/>
          <p:cNvSpPr>
            <a:spLocks noChangeShapeType="1"/>
          </p:cNvSpPr>
          <p:nvPr/>
        </p:nvSpPr>
        <p:spPr bwMode="auto">
          <a:xfrm flipH="1" flipV="1">
            <a:off x="74676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9" name="Line 39"/>
          <p:cNvSpPr>
            <a:spLocks noChangeShapeType="1"/>
          </p:cNvSpPr>
          <p:nvPr/>
        </p:nvSpPr>
        <p:spPr bwMode="auto">
          <a:xfrm flipH="1" flipV="1">
            <a:off x="48006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0" name="Line 40"/>
          <p:cNvSpPr>
            <a:spLocks noChangeShapeType="1"/>
          </p:cNvSpPr>
          <p:nvPr/>
        </p:nvSpPr>
        <p:spPr bwMode="auto">
          <a:xfrm flipH="1" flipV="1">
            <a:off x="57150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90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34181"/>
              </p:ext>
            </p:extLst>
          </p:nvPr>
        </p:nvGraphicFramePr>
        <p:xfrm>
          <a:off x="381000" y="1185664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Worksheet" r:id="rId3" imgW="1945800" imgH="3254400" progId="Excel.Sheet.8">
                  <p:embed/>
                </p:oleObj>
              </mc:Choice>
              <mc:Fallback>
                <p:oleObj name="Worksheet" r:id="rId3" imgW="1945800" imgH="3254400" progId="Excel.Sheet.8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85664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2" name="Line 42"/>
          <p:cNvSpPr>
            <a:spLocks noChangeShapeType="1"/>
          </p:cNvSpPr>
          <p:nvPr/>
        </p:nvSpPr>
        <p:spPr bwMode="auto">
          <a:xfrm flipV="1">
            <a:off x="3505200" y="45720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3" name="Line 43"/>
          <p:cNvSpPr>
            <a:spLocks noChangeShapeType="1"/>
          </p:cNvSpPr>
          <p:nvPr/>
        </p:nvSpPr>
        <p:spPr bwMode="auto">
          <a:xfrm flipV="1">
            <a:off x="4953000" y="38258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4" name="Line 44"/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5" name="Line 45"/>
          <p:cNvSpPr>
            <a:spLocks noChangeShapeType="1"/>
          </p:cNvSpPr>
          <p:nvPr/>
        </p:nvSpPr>
        <p:spPr bwMode="auto">
          <a:xfrm flipV="1">
            <a:off x="6477000" y="45720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6" name="Line 46"/>
          <p:cNvSpPr>
            <a:spLocks noChangeShapeType="1"/>
          </p:cNvSpPr>
          <p:nvPr/>
        </p:nvSpPr>
        <p:spPr bwMode="auto">
          <a:xfrm flipV="1">
            <a:off x="3657600" y="3825875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7" name="Line 47"/>
          <p:cNvSpPr>
            <a:spLocks noChangeShapeType="1"/>
          </p:cNvSpPr>
          <p:nvPr/>
        </p:nvSpPr>
        <p:spPr bwMode="auto">
          <a:xfrm flipV="1">
            <a:off x="5029200" y="35210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8" name="Line 48"/>
          <p:cNvSpPr>
            <a:spLocks noChangeShapeType="1"/>
          </p:cNvSpPr>
          <p:nvPr/>
        </p:nvSpPr>
        <p:spPr bwMode="auto">
          <a:xfrm flipV="1">
            <a:off x="4038600" y="27432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0" name="Oval 50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1" name="Text Box 51"/>
          <p:cNvSpPr txBox="1">
            <a:spLocks noChangeArrowheads="1"/>
          </p:cNvSpPr>
          <p:nvPr/>
        </p:nvSpPr>
        <p:spPr bwMode="auto">
          <a:xfrm>
            <a:off x="3962400" y="4648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9012" name="Line 52"/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3" name="Line 53"/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4" name="Oval 54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5" name="Text Box 55"/>
          <p:cNvSpPr txBox="1">
            <a:spLocks noChangeArrowheads="1"/>
          </p:cNvSpPr>
          <p:nvPr/>
        </p:nvSpPr>
        <p:spPr bwMode="auto">
          <a:xfrm>
            <a:off x="5029200" y="5029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E:1</a:t>
            </a:r>
          </a:p>
        </p:txBody>
      </p:sp>
      <p:sp>
        <p:nvSpPr>
          <p:cNvPr id="809016" name="Line 56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7" name="Line 57"/>
          <p:cNvSpPr>
            <a:spLocks noChangeShapeType="1"/>
          </p:cNvSpPr>
          <p:nvPr/>
        </p:nvSpPr>
        <p:spPr bwMode="auto">
          <a:xfrm flipV="1">
            <a:off x="4953000" y="46482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8" name="Text Box 58"/>
          <p:cNvSpPr txBox="1">
            <a:spLocks noChangeArrowheads="1"/>
          </p:cNvSpPr>
          <p:nvPr/>
        </p:nvSpPr>
        <p:spPr bwMode="auto">
          <a:xfrm>
            <a:off x="2486167" y="1420599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baseline="0" dirty="0">
                <a:solidFill>
                  <a:schemeClr val="accent2"/>
                </a:solidFill>
                <a:latin typeface="Arial" pitchFamily="34" charset="0"/>
              </a:rPr>
              <a:t>Transaction Database</a:t>
            </a:r>
          </a:p>
        </p:txBody>
      </p:sp>
      <p:graphicFrame>
        <p:nvGraphicFramePr>
          <p:cNvPr id="809019" name="Object 59"/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Worksheet" r:id="rId5" imgW="1845000" imgH="1577880" progId="Excel.Sheet.8">
                  <p:embed/>
                </p:oleObj>
              </mc:Choice>
              <mc:Fallback>
                <p:oleObj name="Worksheet" r:id="rId5" imgW="1845000" imgH="1577880" progId="Excel.Sheet.8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0" name="Line 60"/>
          <p:cNvSpPr>
            <a:spLocks noChangeShapeType="1"/>
          </p:cNvSpPr>
          <p:nvPr/>
        </p:nvSpPr>
        <p:spPr bwMode="auto">
          <a:xfrm flipV="1">
            <a:off x="2438400" y="28194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1" name="Line 61"/>
          <p:cNvSpPr>
            <a:spLocks noChangeShapeType="1"/>
          </p:cNvSpPr>
          <p:nvPr/>
        </p:nvSpPr>
        <p:spPr bwMode="auto">
          <a:xfrm flipH="1">
            <a:off x="1600200" y="4876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 flipH="1" flipV="1">
            <a:off x="2438400" y="33528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3" name="Line 63"/>
          <p:cNvSpPr>
            <a:spLocks noChangeShapeType="1"/>
          </p:cNvSpPr>
          <p:nvPr/>
        </p:nvSpPr>
        <p:spPr bwMode="auto">
          <a:xfrm flipH="1"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 flipV="1">
            <a:off x="2590800" y="4038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5" name="Line 65"/>
          <p:cNvSpPr>
            <a:spLocks noChangeShapeType="1"/>
          </p:cNvSpPr>
          <p:nvPr/>
        </p:nvSpPr>
        <p:spPr bwMode="auto">
          <a:xfrm flipV="1">
            <a:off x="2590800" y="36576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 flipV="1">
            <a:off x="2514600" y="45720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7" name="Line 67"/>
          <p:cNvSpPr>
            <a:spLocks noChangeShapeType="1"/>
          </p:cNvSpPr>
          <p:nvPr/>
        </p:nvSpPr>
        <p:spPr bwMode="auto">
          <a:xfrm flipH="1">
            <a:off x="1600200" y="54864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8" name="Line 68"/>
          <p:cNvSpPr>
            <a:spLocks noChangeShapeType="1"/>
          </p:cNvSpPr>
          <p:nvPr/>
        </p:nvSpPr>
        <p:spPr bwMode="auto">
          <a:xfrm flipH="1">
            <a:off x="1600200" y="5791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9" name="Line 69"/>
          <p:cNvSpPr>
            <a:spLocks noChangeShapeType="1"/>
          </p:cNvSpPr>
          <p:nvPr/>
        </p:nvSpPr>
        <p:spPr bwMode="auto">
          <a:xfrm flipV="1">
            <a:off x="2514600" y="55626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0" name="Line 70"/>
          <p:cNvSpPr>
            <a:spLocks noChangeShapeType="1"/>
          </p:cNvSpPr>
          <p:nvPr/>
        </p:nvSpPr>
        <p:spPr bwMode="auto">
          <a:xfrm flipH="1">
            <a:off x="1600200" y="6019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1" name="Line 71"/>
          <p:cNvSpPr>
            <a:spLocks noChangeShapeType="1"/>
          </p:cNvSpPr>
          <p:nvPr/>
        </p:nvSpPr>
        <p:spPr bwMode="auto">
          <a:xfrm flipV="1">
            <a:off x="3048000" y="53340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2" name="Text Box 72"/>
          <p:cNvSpPr txBox="1">
            <a:spLocks noChangeArrowheads="1"/>
          </p:cNvSpPr>
          <p:nvPr/>
        </p:nvSpPr>
        <p:spPr bwMode="auto">
          <a:xfrm>
            <a:off x="381000" y="4114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baseline="0">
                <a:latin typeface="Arial" pitchFamily="34" charset="0"/>
              </a:rPr>
              <a:t>Header table</a:t>
            </a:r>
          </a:p>
        </p:txBody>
      </p:sp>
      <p:sp>
        <p:nvSpPr>
          <p:cNvPr id="74" name="Slide Number Placeholder 4"/>
          <p:cNvSpPr txBox="1">
            <a:spLocks/>
          </p:cNvSpPr>
          <p:nvPr/>
        </p:nvSpPr>
        <p:spPr bwMode="auto">
          <a:xfrm>
            <a:off x="-25253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smtClean="0"/>
              <a:t>Thanjida Akhter:201691489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474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810000" y="2819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752600" y="2895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8382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981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10668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1910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9718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 flipV="1">
            <a:off x="40386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44196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209800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219200" y="2819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A:7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048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B:5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038600" y="2743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B:3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48006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C:3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495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1676400" y="38703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1828800" y="4800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18288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828800" y="4191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19812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1336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C:3</a:t>
            </a:r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3048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685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>
            <a:off x="457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2667000" y="382587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9718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2895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1242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 flipV="1">
            <a:off x="4572000" y="4038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 flipV="1">
            <a:off x="19050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 flipV="1">
            <a:off x="2819400" y="4114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12192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10668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10668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2133600" y="533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5638800" y="1752600"/>
            <a:ext cx="3352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Build conditional pattern base for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{(A:1,C:1,D:1),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	(A:1,D:1),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        (B:1,C:1)}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4724400" y="4876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533400" y="579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48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815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810000" y="2819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752600" y="2895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1981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9718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 flipV="1">
            <a:off x="40386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209800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219200" y="2819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038600" y="2743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B:1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8006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1676400" y="38703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1828800" y="4800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18288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828800" y="4191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9812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21336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2667000" y="382587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9718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2895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31242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 flipV="1">
            <a:off x="4572000" y="4038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19050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 flipV="1">
            <a:off x="2819400" y="4114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133600" y="533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638800" y="1752600"/>
            <a:ext cx="3352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Conditional Pattern base for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{(A:1,C:1,D:1,E:1),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	(A:1,D:1,E:1),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        (B:1,C:1,E:1)}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E is 3: {E}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4724400" y="4876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447800" y="12192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E:</a:t>
            </a:r>
          </a:p>
        </p:txBody>
      </p:sp>
      <p:sp>
        <p:nvSpPr>
          <p:cNvPr id="35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6876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638800" y="1752600"/>
            <a:ext cx="3352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Conditional pattern base for D within conditional base for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{(A:1,C:1,D:1),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	(A:1,D:1)}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D is 2: {D,E}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47800" y="1530573"/>
            <a:ext cx="304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D within conditional tree for E: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819400" y="25973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752600" y="3435573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1981200" y="2902173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209800" y="25211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19200" y="33593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A:2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1676400" y="4410298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828800" y="5340573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1828800" y="374037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828800" y="4730973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981200" y="43499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133600" y="52643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2667000" y="4365848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971800" y="43499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 flipV="1">
            <a:off x="1905000" y="374037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0739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638800" y="2342877"/>
            <a:ext cx="3352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Conditional pattern base for C within D within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C is 1: {C,D,E} is NOT frequent itemset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47800" y="1580877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C within D within E: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819400" y="264767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1752600" y="3485877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1981200" y="2952477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209800" y="257147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219200" y="340967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A:1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676400" y="446060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1828800" y="3790677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981200" y="440027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0626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38800" y="2199605"/>
            <a:ext cx="3352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A is 2: {A,D,E}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Next step: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Construct conditional tree C within conditional tree 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Continue until exploring conditional tree for A (which has only node A)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1437605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A within D within E: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819400" y="250440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752600" y="334260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1981200" y="280920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209800" y="242820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219200" y="326640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A:2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6793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ECCF-D824-4952-87CE-1A12BC59FB18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809987" name="Oval 3"/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88" name="Oval 4"/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89" name="Oval 5"/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Oval 6"/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 flipH="1">
            <a:off x="2133600" y="2133600"/>
            <a:ext cx="7620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 flipH="1">
            <a:off x="1371600" y="29559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3" name="Oval 9"/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4" name="Oval 10"/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Line 11"/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6" name="Line 12"/>
          <p:cNvSpPr>
            <a:spLocks noChangeShapeType="1"/>
          </p:cNvSpPr>
          <p:nvPr/>
        </p:nvSpPr>
        <p:spPr bwMode="auto">
          <a:xfrm flipH="1" flipV="1">
            <a:off x="3810000" y="29559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7" name="Line 13"/>
          <p:cNvSpPr>
            <a:spLocks noChangeShapeType="1"/>
          </p:cNvSpPr>
          <p:nvPr/>
        </p:nvSpPr>
        <p:spPr bwMode="auto">
          <a:xfrm>
            <a:off x="4343400" y="387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133600" y="1736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1371600" y="2574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A:7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9600" y="3413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B:5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3810000" y="2574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10002" name="Text Box 18"/>
          <p:cNvSpPr txBox="1">
            <a:spLocks noChangeArrowheads="1"/>
          </p:cNvSpPr>
          <p:nvPr/>
        </p:nvSpPr>
        <p:spPr bwMode="auto">
          <a:xfrm>
            <a:off x="4572000" y="3489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10003" name="Text Box 19"/>
          <p:cNvSpPr txBox="1">
            <a:spLocks noChangeArrowheads="1"/>
          </p:cNvSpPr>
          <p:nvPr/>
        </p:nvSpPr>
        <p:spPr bwMode="auto">
          <a:xfrm>
            <a:off x="4495800" y="4251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04" name="Oval 20"/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05" name="Oval 21"/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06" name="Line 22"/>
          <p:cNvSpPr>
            <a:spLocks noChangeShapeType="1"/>
          </p:cNvSpPr>
          <p:nvPr/>
        </p:nvSpPr>
        <p:spPr bwMode="auto">
          <a:xfrm flipH="1" flipV="1">
            <a:off x="1981200" y="2955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08" name="Text Box 24"/>
          <p:cNvSpPr txBox="1">
            <a:spLocks noChangeArrowheads="1"/>
          </p:cNvSpPr>
          <p:nvPr/>
        </p:nvSpPr>
        <p:spPr bwMode="auto">
          <a:xfrm>
            <a:off x="2057400" y="3565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10009" name="Text Box 25"/>
          <p:cNvSpPr txBox="1">
            <a:spLocks noChangeArrowheads="1"/>
          </p:cNvSpPr>
          <p:nvPr/>
        </p:nvSpPr>
        <p:spPr bwMode="auto">
          <a:xfrm>
            <a:off x="2438400" y="44640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10" name="Oval 26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11" name="Text Box 27"/>
          <p:cNvSpPr txBox="1">
            <a:spLocks noChangeArrowheads="1"/>
          </p:cNvSpPr>
          <p:nvPr/>
        </p:nvSpPr>
        <p:spPr bwMode="auto">
          <a:xfrm>
            <a:off x="304800" y="4327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C:3</a:t>
            </a:r>
          </a:p>
        </p:txBody>
      </p:sp>
      <p:sp>
        <p:nvSpPr>
          <p:cNvPr id="810012" name="Oval 28"/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13" name="Text Box 29"/>
          <p:cNvSpPr txBox="1">
            <a:spLocks noChangeArrowheads="1"/>
          </p:cNvSpPr>
          <p:nvPr/>
        </p:nvSpPr>
        <p:spPr bwMode="auto">
          <a:xfrm>
            <a:off x="76200" y="531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14" name="Line 30"/>
          <p:cNvSpPr>
            <a:spLocks noChangeShapeType="1"/>
          </p:cNvSpPr>
          <p:nvPr/>
        </p:nvSpPr>
        <p:spPr bwMode="auto">
          <a:xfrm flipV="1">
            <a:off x="990600" y="37941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5" name="Line 31"/>
          <p:cNvSpPr>
            <a:spLocks noChangeShapeType="1"/>
          </p:cNvSpPr>
          <p:nvPr/>
        </p:nvSpPr>
        <p:spPr bwMode="auto">
          <a:xfrm flipH="1">
            <a:off x="762000" y="47085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6" name="Oval 32"/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17" name="Text Box 33"/>
          <p:cNvSpPr txBox="1">
            <a:spLocks noChangeArrowheads="1"/>
          </p:cNvSpPr>
          <p:nvPr/>
        </p:nvSpPr>
        <p:spPr bwMode="auto">
          <a:xfrm>
            <a:off x="3048000" y="3565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18" name="Line 34"/>
          <p:cNvSpPr>
            <a:spLocks noChangeShapeType="1"/>
          </p:cNvSpPr>
          <p:nvPr/>
        </p:nvSpPr>
        <p:spPr bwMode="auto">
          <a:xfrm flipH="1" flipV="1">
            <a:off x="1981200" y="2955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5638800" y="1600200"/>
            <a:ext cx="3352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 dirty="0">
                <a:latin typeface="Arial" pitchFamily="34" charset="0"/>
              </a:rPr>
              <a:t>Conditional Pattern base for D: 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P = {(A:1,B:1,C:1),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	(A:1,B:1), 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        (A:1,C:1),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        (A:1), 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        (B:1,C:1)}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baseline="0" dirty="0">
                <a:latin typeface="Arial" pitchFamily="34" charset="0"/>
              </a:rPr>
              <a:t>Recursively apply FP-growth on </a:t>
            </a:r>
            <a:r>
              <a:rPr lang="en-US" sz="2000" b="1" baseline="0" dirty="0" smtClean="0">
                <a:latin typeface="Arial" pitchFamily="34" charset="0"/>
              </a:rPr>
              <a:t>P</a:t>
            </a:r>
            <a:endParaRPr lang="en-US" sz="2000" b="1" baseline="0" dirty="0">
              <a:latin typeface="Arial" pitchFamily="34" charset="0"/>
            </a:endParaRPr>
          </a:p>
        </p:txBody>
      </p:sp>
      <p:sp>
        <p:nvSpPr>
          <p:cNvPr id="810020" name="Oval 36"/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12954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22" name="Line 38"/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4825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FP-growth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1F834-184E-418D-BE05-D99678735706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635896" y="2132856"/>
            <a:ext cx="493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latin typeface="Arial" pitchFamily="34" charset="0"/>
              </a:rPr>
              <a:t>Frequent </a:t>
            </a:r>
            <a:r>
              <a:rPr lang="en-US" b="1" dirty="0" err="1" smtClean="0">
                <a:latin typeface="Arial" pitchFamily="34" charset="0"/>
              </a:rPr>
              <a:t>Itemsets</a:t>
            </a:r>
            <a:r>
              <a:rPr lang="en-US" b="1" dirty="0" smtClean="0">
                <a:latin typeface="Arial" pitchFamily="34" charset="0"/>
              </a:rPr>
              <a:t> found (with min sup = 2):</a:t>
            </a:r>
            <a:br>
              <a:rPr lang="en-US" b="1" dirty="0" smtClean="0">
                <a:latin typeface="Arial" pitchFamily="34" charset="0"/>
              </a:rPr>
            </a:br>
            <a:r>
              <a:rPr lang="en-US" b="1" dirty="0" smtClean="0">
                <a:latin typeface="Arial" pitchFamily="34" charset="0"/>
              </a:rPr>
              <a:t>   AD, BD, CD, ACD, BCD, ABD</a:t>
            </a:r>
            <a:endParaRPr lang="en-US" b="1" dirty="0">
              <a:latin typeface="Arial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27584" y="1844824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Worksheet" r:id="rId3" imgW="1945800" imgH="3254400" progId="Excel.Sheet.8">
                  <p:embed/>
                </p:oleObj>
              </mc:Choice>
              <mc:Fallback>
                <p:oleObj name="Worksheet" r:id="rId3" imgW="1945800" imgH="32544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8964488" cy="1143000"/>
          </a:xfrm>
        </p:spPr>
        <p:txBody>
          <a:bodyPr/>
          <a:lstStyle/>
          <a:p>
            <a:r>
              <a:rPr lang="en-US" sz="3200" u="sng" dirty="0">
                <a:latin typeface="Algerian" pitchFamily="82" charset="0"/>
              </a:rPr>
              <a:t>Challenges of Frequent 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544" y="1412776"/>
            <a:ext cx="9144000" cy="4525963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Multiple scans of transaction database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Huge number of candidates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Tedious workload of support counting for </a:t>
            </a:r>
            <a:r>
              <a:rPr lang="en-US" sz="2400" dirty="0" smtClean="0">
                <a:latin typeface="Baskerville Old Face" pitchFamily="18" charset="0"/>
              </a:rPr>
              <a:t>candidates</a:t>
            </a:r>
          </a:p>
          <a:p>
            <a:pPr lvl="1" eaLnBrk="1" hangingPunct="1">
              <a:lnSpc>
                <a:spcPct val="130000"/>
              </a:lnSpc>
              <a:buNone/>
            </a:pPr>
            <a:endParaRPr lang="en-US" sz="2400" dirty="0">
              <a:latin typeface="Baskerville Old Face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5709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Abstract</a:t>
            </a:r>
            <a:br>
              <a:rPr lang="en-US" u="sng" dirty="0">
                <a:latin typeface="Algerian" pitchFamily="82" charset="0"/>
              </a:rPr>
            </a:b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23317"/>
            <a:ext cx="896448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i="1" dirty="0" smtClean="0">
                <a:latin typeface="Bookman Old Style" pitchFamily="18" charset="0"/>
              </a:rPr>
              <a:t>	Pattern </a:t>
            </a:r>
            <a:r>
              <a:rPr lang="en-US" sz="2400" i="1" dirty="0">
                <a:latin typeface="Bookman Old Style" pitchFamily="18" charset="0"/>
              </a:rPr>
              <a:t>mining algorithms can be </a:t>
            </a:r>
            <a:r>
              <a:rPr lang="en-US" sz="2400" i="1" dirty="0" smtClean="0">
                <a:latin typeface="Bookman Old Style" pitchFamily="18" charset="0"/>
              </a:rPr>
              <a:t>applied on</a:t>
            </a:r>
            <a:r>
              <a:rPr lang="en-US" sz="2400" i="1" dirty="0">
                <a:latin typeface="Bookman Old Style" pitchFamily="18" charset="0"/>
              </a:rPr>
              <a:t> various types of data such as sub graphs, associations, indirect associations, trends, periodic patterns, sequential rules, lattices, sequential patterns, high-utility patterns, etc. Example like frequent pattern mining is that of finding relationships among the items or pattern in a database those products that are frequently purchased together by customers. This paper introduces a detailed analysis of the algorithms focusing on frequent pattern mining also try to find suitable algorithm base on time complexity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8678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2900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 smtClean="0">
                <a:latin typeface="Algerian" pitchFamily="82" charset="0"/>
              </a:rPr>
              <a:t>Vertical Layout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95536" y="1268760"/>
            <a:ext cx="8458200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2000" dirty="0" smtClean="0">
                <a:latin typeface="Baskerville Old Face" pitchFamily="18" charset="0"/>
              </a:rPr>
              <a:t>Rather than have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Transaction ID – list of items (Transactional)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 smtClean="0">
                <a:latin typeface="Baskerville Old Face" pitchFamily="18" charset="0"/>
              </a:rPr>
              <a:t>We have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Item – List of transactions  (TID-list)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 smtClean="0">
                <a:latin typeface="Baskerville Old Face" pitchFamily="18" charset="0"/>
              </a:rPr>
              <a:t>Now to count </a:t>
            </a:r>
            <a:r>
              <a:rPr lang="en-US" sz="2000" dirty="0" err="1" smtClean="0">
                <a:latin typeface="Baskerville Old Face" pitchFamily="18" charset="0"/>
              </a:rPr>
              <a:t>itemset</a:t>
            </a:r>
            <a:r>
              <a:rPr lang="en-US" sz="2000" dirty="0" smtClean="0">
                <a:latin typeface="Baskerville Old Face" pitchFamily="18" charset="0"/>
              </a:rPr>
              <a:t> AB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Intersect TID-list of item A with TID-list of item B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 smtClean="0">
                <a:latin typeface="Baskerville Old Face" pitchFamily="18" charset="0"/>
              </a:rPr>
              <a:t>All data for a particular item is available 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  <p:pic>
        <p:nvPicPr>
          <p:cNvPr id="5" name="Picture 4" descr="frequent-itemset-mining-methods-20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4077072"/>
            <a:ext cx="5400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18864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 err="1" smtClean="0">
                <a:latin typeface="Algerian" pitchFamily="82" charset="0"/>
              </a:rPr>
              <a:t>Eclat</a:t>
            </a:r>
            <a:r>
              <a:rPr lang="en-US" sz="3600" u="sng" dirty="0" smtClean="0">
                <a:latin typeface="Algerian" pitchFamily="82" charset="0"/>
              </a:rPr>
              <a:t>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36512" y="1484784"/>
            <a:ext cx="9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Dynamically process each transaction online maintaining 2-itemset counts.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Transform</a:t>
            </a:r>
          </a:p>
          <a:p>
            <a:pPr lvl="1" eaLnBrk="1" hangingPunct="1"/>
            <a:r>
              <a:rPr lang="en-US" sz="2400" dirty="0" smtClean="0">
                <a:latin typeface="Baskerville Old Face" pitchFamily="18" charset="0"/>
              </a:rPr>
              <a:t>Partition L2 using 1-item prefix</a:t>
            </a:r>
          </a:p>
          <a:p>
            <a:pPr lvl="2" eaLnBrk="1" hangingPunct="1"/>
            <a:r>
              <a:rPr lang="en-US" sz="2000" dirty="0" smtClean="0">
                <a:latin typeface="Baskerville Old Face" pitchFamily="18" charset="0"/>
              </a:rPr>
              <a:t>Equivalence classes - {AB, AC, AD}, {BC, BD}, {CD}</a:t>
            </a:r>
          </a:p>
          <a:p>
            <a:pPr lvl="1" eaLnBrk="1" hangingPunct="1"/>
            <a:r>
              <a:rPr lang="en-US" sz="2400" dirty="0" smtClean="0">
                <a:latin typeface="Baskerville Old Face" pitchFamily="18" charset="0"/>
              </a:rPr>
              <a:t>Transform database to vertical form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Asynchronous Phase</a:t>
            </a:r>
          </a:p>
          <a:p>
            <a:pPr lvl="1" eaLnBrk="1" hangingPunct="1"/>
            <a:r>
              <a:rPr lang="en-US" sz="2400" dirty="0" smtClean="0">
                <a:latin typeface="Baskerville Old Face" pitchFamily="18" charset="0"/>
              </a:rPr>
              <a:t>For each equivalence class E</a:t>
            </a:r>
          </a:p>
          <a:p>
            <a:pPr lvl="2" eaLnBrk="1" hangingPunct="1"/>
            <a:r>
              <a:rPr lang="en-US" sz="2000" dirty="0" smtClean="0">
                <a:latin typeface="Baskerville Old Face" pitchFamily="18" charset="0"/>
              </a:rPr>
              <a:t>Compute frequent (E)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5528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0" y="116632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u="sng" dirty="0" smtClean="0">
                <a:latin typeface="Algerian" pitchFamily="82" charset="0"/>
              </a:rPr>
              <a:t>Frequent </a:t>
            </a:r>
            <a:r>
              <a:rPr lang="en-US" sz="3600" u="sng" dirty="0" err="1">
                <a:latin typeface="Algerian" pitchFamily="82" charset="0"/>
              </a:rPr>
              <a:t>Itemset</a:t>
            </a:r>
            <a:r>
              <a:rPr lang="en-US" sz="3600" u="sng" dirty="0">
                <a:latin typeface="Algerian" pitchFamily="82" charset="0"/>
              </a:rPr>
              <a:t> Generation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35496" y="1412776"/>
            <a:ext cx="8879904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Baskerville Old Face" pitchFamily="18" charset="0"/>
              </a:rPr>
              <a:t>ECLAT: for each item, store a list of transaction ids (</a:t>
            </a:r>
            <a:r>
              <a:rPr lang="en-US" sz="2800" dirty="0" err="1">
                <a:latin typeface="Baskerville Old Face" pitchFamily="18" charset="0"/>
              </a:rPr>
              <a:t>tids</a:t>
            </a:r>
            <a:r>
              <a:rPr lang="en-US" sz="2800" dirty="0">
                <a:latin typeface="Baskerville Old Face" pitchFamily="18" charset="0"/>
              </a:rPr>
              <a:t>); vertical data layout</a:t>
            </a:r>
          </a:p>
          <a:p>
            <a:pPr lvl="1">
              <a:buFontTx/>
              <a:buNone/>
            </a:pPr>
            <a:endParaRPr lang="en-US" sz="2400" dirty="0">
              <a:latin typeface="Baskerville Old Face" pitchFamily="18" charset="0"/>
            </a:endParaRPr>
          </a:p>
          <a:p>
            <a:pPr lvl="1">
              <a:buFontTx/>
              <a:buNone/>
            </a:pP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36912"/>
            <a:ext cx="58039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764088" y="573801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383088" y="611901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000" b="1"/>
              <a:t>TID-list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997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5496" y="1295400"/>
            <a:ext cx="892899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Determine support of any k-</a:t>
            </a:r>
            <a:r>
              <a:rPr lang="en-US" sz="2400" dirty="0" err="1">
                <a:latin typeface="Baskerville Old Face" pitchFamily="18" charset="0"/>
              </a:rPr>
              <a:t>itemset</a:t>
            </a:r>
            <a:r>
              <a:rPr lang="en-US" sz="2400" dirty="0">
                <a:latin typeface="Baskerville Old Face" pitchFamily="18" charset="0"/>
              </a:rPr>
              <a:t> by intersecting </a:t>
            </a:r>
            <a:r>
              <a:rPr lang="en-US" sz="2400" dirty="0" err="1">
                <a:latin typeface="Baskerville Old Face" pitchFamily="18" charset="0"/>
              </a:rPr>
              <a:t>tid</a:t>
            </a:r>
            <a:r>
              <a:rPr lang="en-US" sz="2400" dirty="0">
                <a:latin typeface="Baskerville Old Face" pitchFamily="18" charset="0"/>
              </a:rPr>
              <a:t>-lists of two of its (k-1) subsets.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3 traversal approaches: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top-down, bottom-up and hybrid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Advantage: very fast support counting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Disadvantage: intermediate </a:t>
            </a:r>
            <a:r>
              <a:rPr lang="en-US" sz="2400" dirty="0" err="1">
                <a:latin typeface="Baskerville Old Face" pitchFamily="18" charset="0"/>
              </a:rPr>
              <a:t>tid</a:t>
            </a:r>
            <a:r>
              <a:rPr lang="en-US" sz="2400" dirty="0">
                <a:latin typeface="Baskerville Old Face" pitchFamily="18" charset="0"/>
              </a:rPr>
              <a:t>-lists may become too large for memory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96" y="2057400"/>
            <a:ext cx="6236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95" y="2057400"/>
            <a:ext cx="60151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26296" y="2667000"/>
            <a:ext cx="6543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4800" b="1">
                <a:latin typeface="Baskerville Old Face" pitchFamily="18" charset="0"/>
                <a:sym typeface="Symbol" pitchFamily="18" charset="2"/>
              </a:rPr>
              <a:t></a:t>
            </a:r>
            <a:endParaRPr lang="en-US" sz="4800" b="1">
              <a:latin typeface="Baskerville Old Face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59895" y="2667000"/>
            <a:ext cx="89971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4800" b="1">
                <a:latin typeface="Baskerville Old Face" pitchFamily="18" charset="0"/>
                <a:sym typeface="Symbol" pitchFamily="18" charset="2"/>
              </a:rPr>
              <a:t></a:t>
            </a:r>
            <a:endParaRPr lang="en-US" sz="4800" b="1">
              <a:latin typeface="Baskerville Old Face" pitchFamily="18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96" y="1981200"/>
            <a:ext cx="664562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0" y="116632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u="sng" dirty="0" smtClean="0">
                <a:latin typeface="Algerian" pitchFamily="82" charset="0"/>
              </a:rPr>
              <a:t>Frequent </a:t>
            </a:r>
            <a:r>
              <a:rPr lang="en-US" sz="3600" u="sng" dirty="0" err="1">
                <a:latin typeface="Algerian" pitchFamily="82" charset="0"/>
              </a:rPr>
              <a:t>Itemset</a:t>
            </a:r>
            <a:r>
              <a:rPr lang="en-US" sz="3600" u="sng" dirty="0">
                <a:latin typeface="Algerian" pitchFamily="82" charset="0"/>
              </a:rPr>
              <a:t> Generation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992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98425" y="336649"/>
            <a:ext cx="8577263" cy="500063"/>
          </a:xfrm>
        </p:spPr>
        <p:txBody>
          <a:bodyPr/>
          <a:lstStyle/>
          <a:p>
            <a:r>
              <a:rPr lang="en-US" sz="2800" u="sng" dirty="0" smtClean="0">
                <a:latin typeface="Algerian" pitchFamily="82" charset="0"/>
              </a:rPr>
              <a:t>ECLAT: FP Mining with Vertical Data Format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1452190"/>
            <a:ext cx="8537575" cy="59372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Both </a:t>
            </a:r>
            <a:r>
              <a:rPr lang="en-US" sz="2400" b="1" dirty="0" err="1" smtClean="0">
                <a:solidFill>
                  <a:srgbClr val="0070C0"/>
                </a:solidFill>
                <a:latin typeface="Baskerville Old Face" pitchFamily="18" charset="0"/>
              </a:rPr>
              <a:t>Apriori</a:t>
            </a:r>
            <a:r>
              <a:rPr lang="en-US" sz="2400" dirty="0" smtClean="0">
                <a:latin typeface="Baskerville Old Face" pitchFamily="18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Baskerville Old Face" pitchFamily="18" charset="0"/>
              </a:rPr>
              <a:t>FP-growth</a:t>
            </a:r>
            <a:r>
              <a:rPr lang="en-US" sz="2400" dirty="0" smtClean="0">
                <a:latin typeface="Baskerville Old Face" pitchFamily="18" charset="0"/>
              </a:rPr>
              <a:t> use </a:t>
            </a:r>
            <a:r>
              <a:rPr lang="en-US" sz="2400" b="1" dirty="0" smtClean="0">
                <a:solidFill>
                  <a:srgbClr val="0070C0"/>
                </a:solidFill>
                <a:latin typeface="Baskerville Old Face" pitchFamily="18" charset="0"/>
              </a:rPr>
              <a:t>horizontal data format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Alternatively data can also be represented in </a:t>
            </a:r>
            <a:r>
              <a:rPr lang="en-US" sz="2400" b="1" dirty="0" smtClean="0">
                <a:solidFill>
                  <a:srgbClr val="0070C0"/>
                </a:solidFill>
                <a:latin typeface="Baskerville Old Face" pitchFamily="18" charset="0"/>
              </a:rPr>
              <a:t>vertical format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01768"/>
              </p:ext>
            </p:extLst>
          </p:nvPr>
        </p:nvGraphicFramePr>
        <p:xfrm>
          <a:off x="899592" y="2132856"/>
          <a:ext cx="2592288" cy="3352800"/>
        </p:xfrm>
        <a:graphic>
          <a:graphicData uri="http://schemas.openxmlformats.org/drawingml/2006/table">
            <a:tbl>
              <a:tblPr/>
              <a:tblGrid>
                <a:gridCol w="696720"/>
                <a:gridCol w="1895568"/>
              </a:tblGrid>
              <a:tr h="16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8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58799"/>
              </p:ext>
            </p:extLst>
          </p:nvPr>
        </p:nvGraphicFramePr>
        <p:xfrm>
          <a:off x="4355976" y="2204863"/>
          <a:ext cx="4286250" cy="2733961"/>
        </p:xfrm>
        <a:graphic>
          <a:graphicData uri="http://schemas.openxmlformats.org/drawingml/2006/table">
            <a:tbl>
              <a:tblPr/>
              <a:tblGrid>
                <a:gridCol w="936104"/>
                <a:gridCol w="3350146"/>
              </a:tblGrid>
              <a:tr h="4050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117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57188" y="408657"/>
            <a:ext cx="8229600" cy="500063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ECLAT Algorithm by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-36512" y="1452190"/>
            <a:ext cx="9001000" cy="59372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Transform the horizontally formatted data to the vertical format by scanning the database once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support count of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is simply the length of the </a:t>
            </a:r>
            <a:r>
              <a:rPr lang="en-US" sz="2400" dirty="0" err="1" smtClean="0"/>
              <a:t>TID_set</a:t>
            </a:r>
            <a:r>
              <a:rPr lang="en-US" sz="2400" dirty="0" smtClean="0"/>
              <a:t> of the </a:t>
            </a:r>
            <a:r>
              <a:rPr lang="en-US" sz="2400" dirty="0" err="1" smtClean="0"/>
              <a:t>itemset</a:t>
            </a:r>
            <a:endParaRPr lang="en-US" sz="2400" dirty="0" smtClean="0"/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5629"/>
              </p:ext>
            </p:extLst>
          </p:nvPr>
        </p:nvGraphicFramePr>
        <p:xfrm>
          <a:off x="428604" y="2492896"/>
          <a:ext cx="2703236" cy="2773680"/>
        </p:xfrm>
        <a:graphic>
          <a:graphicData uri="http://schemas.openxmlformats.org/drawingml/2006/table">
            <a:tbl>
              <a:tblPr/>
              <a:tblGrid>
                <a:gridCol w="881366"/>
                <a:gridCol w="1821870"/>
              </a:tblGrid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47864" y="342900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7861"/>
              </p:ext>
            </p:extLst>
          </p:nvPr>
        </p:nvGraphicFramePr>
        <p:xfrm>
          <a:off x="4554538" y="2563813"/>
          <a:ext cx="4286280" cy="2011680"/>
        </p:xfrm>
        <a:graphic>
          <a:graphicData uri="http://schemas.openxmlformats.org/drawingml/2006/table">
            <a:tbl>
              <a:tblPr/>
              <a:tblGrid>
                <a:gridCol w="953566"/>
                <a:gridCol w="3332714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1130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57188" y="336649"/>
            <a:ext cx="8229600" cy="500063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ECLAT Algorithm by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-77143" y="5094882"/>
            <a:ext cx="9042532" cy="12144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askerville Old Face" pitchFamily="18" charset="0"/>
              </a:rPr>
              <a:t>The frequent k-</a:t>
            </a:r>
            <a:r>
              <a:rPr lang="en-US" sz="2400" dirty="0" err="1" smtClean="0">
                <a:latin typeface="Baskerville Old Face" pitchFamily="18" charset="0"/>
              </a:rPr>
              <a:t>itemsets</a:t>
            </a:r>
            <a:r>
              <a:rPr lang="en-US" sz="2400" dirty="0" smtClean="0">
                <a:latin typeface="Baskerville Old Face" pitchFamily="18" charset="0"/>
              </a:rPr>
              <a:t> can be used to construct the candidate (k+1)-</a:t>
            </a:r>
            <a:r>
              <a:rPr lang="en-US" sz="2400" dirty="0" err="1" smtClean="0">
                <a:latin typeface="Baskerville Old Face" pitchFamily="18" charset="0"/>
              </a:rPr>
              <a:t>itemsets</a:t>
            </a:r>
            <a:r>
              <a:rPr lang="en-US" sz="2400" dirty="0" smtClean="0">
                <a:latin typeface="Baskerville Old Face" pitchFamily="18" charset="0"/>
              </a:rPr>
              <a:t> based on the </a:t>
            </a:r>
            <a:r>
              <a:rPr lang="en-US" sz="2400" dirty="0" err="1" smtClean="0">
                <a:latin typeface="Baskerville Old Face" pitchFamily="18" charset="0"/>
              </a:rPr>
              <a:t>Apriori</a:t>
            </a:r>
            <a:r>
              <a:rPr lang="en-US" sz="2400" dirty="0" smtClean="0">
                <a:latin typeface="Baskerville Old Face" pitchFamily="18" charset="0"/>
              </a:rPr>
              <a:t> property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Baskerville Old Face" pitchFamily="18" charset="0"/>
            </a:endParaRPr>
          </a:p>
        </p:txBody>
      </p:sp>
      <p:graphicFrame>
        <p:nvGraphicFramePr>
          <p:cNvPr id="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16955"/>
              </p:ext>
            </p:extLst>
          </p:nvPr>
        </p:nvGraphicFramePr>
        <p:xfrm>
          <a:off x="213712" y="2360280"/>
          <a:ext cx="4430296" cy="1920240"/>
        </p:xfrm>
        <a:graphic>
          <a:graphicData uri="http://schemas.openxmlformats.org/drawingml/2006/table">
            <a:tbl>
              <a:tblPr/>
              <a:tblGrid>
                <a:gridCol w="932207"/>
                <a:gridCol w="3498089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8" name="TextBox 7"/>
          <p:cNvSpPr txBox="1">
            <a:spLocks noChangeArrowheads="1"/>
          </p:cNvSpPr>
          <p:nvPr/>
        </p:nvSpPr>
        <p:spPr bwMode="auto">
          <a:xfrm>
            <a:off x="152929" y="1754005"/>
            <a:ext cx="39613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Baskerville Old Face" pitchFamily="18" charset="0"/>
              </a:rPr>
              <a:t>Frequent 1-itemsets in vertical format</a:t>
            </a:r>
          </a:p>
        </p:txBody>
      </p:sp>
      <p:sp>
        <p:nvSpPr>
          <p:cNvPr id="54299" name="TextBox 9"/>
          <p:cNvSpPr txBox="1">
            <a:spLocks noChangeArrowheads="1"/>
          </p:cNvSpPr>
          <p:nvPr/>
        </p:nvSpPr>
        <p:spPr bwMode="auto">
          <a:xfrm>
            <a:off x="1259632" y="1249016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Baskerville Old Face" pitchFamily="18" charset="0"/>
              </a:rPr>
              <a:t>min_sup</a:t>
            </a:r>
            <a:r>
              <a:rPr lang="en-US" sz="2000" b="1" dirty="0">
                <a:solidFill>
                  <a:srgbClr val="7030A0"/>
                </a:solidFill>
                <a:latin typeface="Baskerville Old Face" pitchFamily="18" charset="0"/>
              </a:rPr>
              <a:t>=2</a:t>
            </a:r>
          </a:p>
        </p:txBody>
      </p:sp>
      <p:sp>
        <p:nvSpPr>
          <p:cNvPr id="54300" name="TextBox 11"/>
          <p:cNvSpPr txBox="1">
            <a:spLocks noChangeArrowheads="1"/>
          </p:cNvSpPr>
          <p:nvPr/>
        </p:nvSpPr>
        <p:spPr bwMode="auto">
          <a:xfrm>
            <a:off x="5004048" y="1416061"/>
            <a:ext cx="39613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Baskerville Old Face" pitchFamily="18" charset="0"/>
              </a:rPr>
              <a:t>Frequent 2-itemsets in vertical format</a:t>
            </a:r>
          </a:p>
        </p:txBody>
      </p:sp>
      <p:sp>
        <p:nvSpPr>
          <p:cNvPr id="54301" name="Rectangle 32"/>
          <p:cNvSpPr>
            <a:spLocks noChangeArrowheads="1"/>
          </p:cNvSpPr>
          <p:nvPr/>
        </p:nvSpPr>
        <p:spPr bwMode="auto">
          <a:xfrm>
            <a:off x="4966270" y="3287266"/>
            <a:ext cx="356617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Baskerville Old Face" pitchFamily="18" charset="0"/>
            </a:endParaRPr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4966271" y="4797152"/>
            <a:ext cx="3566170" cy="293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Baskerville Old Face" pitchFamily="18" charset="0"/>
            </a:endParaRPr>
          </a:p>
        </p:txBody>
      </p:sp>
      <p:graphicFrame>
        <p:nvGraphicFramePr>
          <p:cNvPr id="1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42269"/>
              </p:ext>
            </p:extLst>
          </p:nvPr>
        </p:nvGraphicFramePr>
        <p:xfrm>
          <a:off x="4967141" y="2314505"/>
          <a:ext cx="3565299" cy="2770679"/>
        </p:xfrm>
        <a:graphic>
          <a:graphicData uri="http://schemas.openxmlformats.org/drawingml/2006/table">
            <a:tbl>
              <a:tblPr/>
              <a:tblGrid>
                <a:gridCol w="1152008"/>
                <a:gridCol w="2413291"/>
              </a:tblGrid>
              <a:tr h="332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6562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/>
      <p:bldP spid="54301" grpId="0" animBg="1"/>
      <p:bldP spid="543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336649"/>
            <a:ext cx="8229600" cy="500063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ECLAT Algorithm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6512" y="2526555"/>
            <a:ext cx="9180512" cy="42148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Baskerville Old Face" pitchFamily="18" charset="0"/>
              </a:rPr>
              <a:t>This process repeats, with k incremented by 1 each time, until no frequent items or no candidate </a:t>
            </a:r>
            <a:r>
              <a:rPr lang="en-US" sz="2000" dirty="0" err="1" smtClean="0">
                <a:latin typeface="Baskerville Old Face" pitchFamily="18" charset="0"/>
              </a:rPr>
              <a:t>itemsets</a:t>
            </a:r>
            <a:r>
              <a:rPr lang="en-US" sz="2000" dirty="0" smtClean="0">
                <a:latin typeface="Baskerville Old Face" pitchFamily="18" charset="0"/>
              </a:rPr>
              <a:t> can be  found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Baskerville Old Face" pitchFamily="18" charset="0"/>
              </a:rPr>
              <a:t>Properties of mining with vertical data format</a:t>
            </a:r>
            <a:endParaRPr lang="en-US" sz="2000" dirty="0" smtClean="0"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Take the advantage of the </a:t>
            </a:r>
            <a:r>
              <a:rPr lang="en-US" sz="2000" dirty="0" err="1" smtClean="0">
                <a:latin typeface="Baskerville Old Face" pitchFamily="18" charset="0"/>
              </a:rPr>
              <a:t>Apriori</a:t>
            </a:r>
            <a:r>
              <a:rPr lang="en-US" sz="2000" dirty="0" smtClean="0">
                <a:latin typeface="Baskerville Old Face" pitchFamily="18" charset="0"/>
              </a:rPr>
              <a:t> property in the generation of candidate (k+1)-</a:t>
            </a:r>
            <a:r>
              <a:rPr lang="en-US" sz="2000" dirty="0" err="1" smtClean="0">
                <a:latin typeface="Baskerville Old Face" pitchFamily="18" charset="0"/>
              </a:rPr>
              <a:t>itemset</a:t>
            </a:r>
            <a:r>
              <a:rPr lang="en-US" sz="2000" dirty="0" smtClean="0">
                <a:latin typeface="Baskerville Old Face" pitchFamily="18" charset="0"/>
              </a:rPr>
              <a:t> from k-</a:t>
            </a:r>
            <a:r>
              <a:rPr lang="en-US" sz="2000" dirty="0" err="1" smtClean="0">
                <a:latin typeface="Baskerville Old Face" pitchFamily="18" charset="0"/>
              </a:rPr>
              <a:t>itemsets</a:t>
            </a:r>
            <a:endParaRPr lang="en-US" sz="2000" dirty="0" smtClean="0"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No need to scan the database to find the support of (k+1) </a:t>
            </a:r>
            <a:r>
              <a:rPr lang="en-US" sz="2000" dirty="0" err="1" smtClean="0">
                <a:latin typeface="Baskerville Old Face" pitchFamily="18" charset="0"/>
              </a:rPr>
              <a:t>itemsets</a:t>
            </a:r>
            <a:r>
              <a:rPr lang="en-US" sz="2000" dirty="0" smtClean="0">
                <a:latin typeface="Baskerville Old Face" pitchFamily="18" charset="0"/>
              </a:rPr>
              <a:t>, for k&gt;=1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The </a:t>
            </a:r>
            <a:r>
              <a:rPr lang="en-US" sz="2000" dirty="0" err="1" smtClean="0">
                <a:latin typeface="Baskerville Old Face" pitchFamily="18" charset="0"/>
              </a:rPr>
              <a:t>TID_set</a:t>
            </a:r>
            <a:r>
              <a:rPr lang="en-US" sz="2000" dirty="0" smtClean="0">
                <a:latin typeface="Baskerville Old Face" pitchFamily="18" charset="0"/>
              </a:rPr>
              <a:t> of each k-</a:t>
            </a:r>
            <a:r>
              <a:rPr lang="en-US" sz="2000" dirty="0" err="1" smtClean="0">
                <a:latin typeface="Baskerville Old Face" pitchFamily="18" charset="0"/>
              </a:rPr>
              <a:t>itemset</a:t>
            </a:r>
            <a:r>
              <a:rPr lang="en-US" sz="2000" dirty="0" smtClean="0">
                <a:latin typeface="Baskerville Old Face" pitchFamily="18" charset="0"/>
              </a:rPr>
              <a:t> carries the complete information required for counting such support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Baskerville Old Face" pitchFamily="18" charset="0"/>
              </a:rPr>
              <a:t>The TID-sets can be quite long, hence expensive to manipulate</a:t>
            </a:r>
          </a:p>
          <a:p>
            <a:pPr>
              <a:buNone/>
            </a:pPr>
            <a:endParaRPr lang="en-US" sz="2000" dirty="0" smtClean="0">
              <a:latin typeface="Baskerville Old Face" pitchFamily="18" charset="0"/>
            </a:endParaRPr>
          </a:p>
        </p:txBody>
      </p:sp>
      <p:graphicFrame>
        <p:nvGraphicFramePr>
          <p:cNvPr id="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81945"/>
              </p:ext>
            </p:extLst>
          </p:nvPr>
        </p:nvGraphicFramePr>
        <p:xfrm>
          <a:off x="5652120" y="1390323"/>
          <a:ext cx="2933501" cy="1005840"/>
        </p:xfrm>
        <a:graphic>
          <a:graphicData uri="http://schemas.openxmlformats.org/drawingml/2006/table">
            <a:tbl>
              <a:tblPr/>
              <a:tblGrid>
                <a:gridCol w="1008112"/>
                <a:gridCol w="1925389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3" name="TextBox 7"/>
          <p:cNvSpPr txBox="1">
            <a:spLocks noChangeArrowheads="1"/>
          </p:cNvSpPr>
          <p:nvPr/>
        </p:nvSpPr>
        <p:spPr bwMode="auto">
          <a:xfrm>
            <a:off x="1187624" y="1484784"/>
            <a:ext cx="4301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Frequent 3-itemsets in vertical format</a:t>
            </a: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2449079" y="1854116"/>
            <a:ext cx="1396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min_sup</a:t>
            </a:r>
            <a:r>
              <a:rPr lang="en-US" b="1" dirty="0">
                <a:solidFill>
                  <a:srgbClr val="7030A0"/>
                </a:solidFill>
              </a:rPr>
              <a:t>=2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1940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3" y="5158933"/>
            <a:ext cx="7056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skerville Old Face" pitchFamily="18" charset="0"/>
              </a:rPr>
              <a:t>Figure </a:t>
            </a:r>
            <a:r>
              <a:rPr lang="en-US" sz="2400" b="1" dirty="0" smtClean="0">
                <a:latin typeface="Baskerville Old Face" pitchFamily="18" charset="0"/>
              </a:rPr>
              <a:t>1</a:t>
            </a:r>
            <a:r>
              <a:rPr lang="en-US" sz="2400" b="1" dirty="0">
                <a:latin typeface="Baskerville Old Face" pitchFamily="18" charset="0"/>
              </a:rPr>
              <a:t>: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Comparison </a:t>
            </a:r>
            <a:r>
              <a:rPr lang="en-US" sz="2400" dirty="0">
                <a:latin typeface="Baskerville Old Face" pitchFamily="18" charset="0"/>
              </a:rPr>
              <a:t>of </a:t>
            </a:r>
            <a:r>
              <a:rPr lang="en-US" sz="2400" dirty="0" err="1">
                <a:latin typeface="Baskerville Old Face" pitchFamily="18" charset="0"/>
              </a:rPr>
              <a:t>Apriori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Eclat</a:t>
            </a:r>
            <a:r>
              <a:rPr lang="en-US" sz="2400" dirty="0">
                <a:latin typeface="Baskerville Old Face" pitchFamily="18" charset="0"/>
              </a:rPr>
              <a:t> and FP Growth algorithm </a:t>
            </a:r>
            <a:r>
              <a:rPr lang="en-US" sz="2400" dirty="0" smtClean="0">
                <a:latin typeface="Baskerville Old Face" pitchFamily="18" charset="0"/>
              </a:rPr>
              <a:t>on </a:t>
            </a:r>
            <a:r>
              <a:rPr lang="en-US" sz="2400" dirty="0">
                <a:latin typeface="Baskerville Old Face" pitchFamily="18" charset="0"/>
              </a:rPr>
              <a:t>artificial dataset.  </a:t>
            </a:r>
          </a:p>
        </p:txBody>
      </p:sp>
      <p:pic>
        <p:nvPicPr>
          <p:cNvPr id="3083" name="Picture 11" descr="C:\Users\Tanjida\Downloads\Figure-1-Comparison-of-Apriori-Eclat-and-FP-Growth-algorithm-on-artificial-dataset (1).p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05678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44931" y="260648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Comparison of Algorithms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602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anjida\Downloads\Figure-2Comparison-of-Apriori-Eclat-and-FP-Growth-algorithm-on-artificial-dataset-when (3).p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48072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5169966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askerville Old Face" pitchFamily="18" charset="0"/>
              </a:rPr>
              <a:t>Figure </a:t>
            </a:r>
            <a:r>
              <a:rPr lang="en-US" sz="2000" b="1" dirty="0" smtClean="0">
                <a:latin typeface="Baskerville Old Face" pitchFamily="18" charset="0"/>
              </a:rPr>
              <a:t>2: </a:t>
            </a:r>
            <a:r>
              <a:rPr lang="en-US" sz="2000" dirty="0" smtClean="0">
                <a:latin typeface="Baskerville Old Face" pitchFamily="18" charset="0"/>
              </a:rPr>
              <a:t>Comparison </a:t>
            </a:r>
            <a:r>
              <a:rPr lang="en-US" sz="2000" dirty="0">
                <a:latin typeface="Baskerville Old Face" pitchFamily="18" charset="0"/>
              </a:rPr>
              <a:t>of </a:t>
            </a:r>
            <a:r>
              <a:rPr lang="en-US" sz="2000" dirty="0" err="1">
                <a:latin typeface="Baskerville Old Face" pitchFamily="18" charset="0"/>
              </a:rPr>
              <a:t>Apriori</a:t>
            </a:r>
            <a:r>
              <a:rPr lang="en-US" sz="2000" dirty="0">
                <a:latin typeface="Baskerville Old Face" pitchFamily="18" charset="0"/>
              </a:rPr>
              <a:t>, </a:t>
            </a:r>
            <a:r>
              <a:rPr lang="en-US" sz="2000" dirty="0" err="1">
                <a:latin typeface="Baskerville Old Face" pitchFamily="18" charset="0"/>
              </a:rPr>
              <a:t>Eclat</a:t>
            </a:r>
            <a:r>
              <a:rPr lang="en-US" sz="2000" dirty="0">
                <a:latin typeface="Baskerville Old Face" pitchFamily="18" charset="0"/>
              </a:rPr>
              <a:t> and FP Growth algorithm </a:t>
            </a:r>
            <a:r>
              <a:rPr lang="en-US" sz="2000" dirty="0" smtClean="0">
                <a:latin typeface="Baskerville Old Face" pitchFamily="18" charset="0"/>
              </a:rPr>
              <a:t>on</a:t>
            </a:r>
          </a:p>
          <a:p>
            <a:pPr algn="ctr"/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>
                <a:latin typeface="Baskerville Old Face" pitchFamily="18" charset="0"/>
              </a:rPr>
              <a:t>artificial dataset when the number of transactions are made three times the original.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931" y="260648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Comparison of Algorithms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3047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sz="3600" u="sng" dirty="0" err="1" smtClean="0">
                <a:latin typeface="Algerian" pitchFamily="82" charset="0"/>
              </a:rPr>
              <a:t>What</a:t>
            </a:r>
            <a:r>
              <a:rPr lang="fr-BE" sz="3600" u="sng" dirty="0" smtClean="0">
                <a:latin typeface="Algerian" pitchFamily="82" charset="0"/>
              </a:rPr>
              <a:t> </a:t>
            </a:r>
            <a:r>
              <a:rPr lang="fr-BE" sz="3600" u="sng" dirty="0" err="1" smtClean="0">
                <a:latin typeface="Algerian" pitchFamily="82" charset="0"/>
              </a:rPr>
              <a:t>is</a:t>
            </a:r>
            <a:r>
              <a:rPr lang="fr-BE" sz="3600" u="sng" dirty="0" smtClean="0">
                <a:latin typeface="Algerian" pitchFamily="82" charset="0"/>
              </a:rPr>
              <a:t> </a:t>
            </a:r>
            <a:r>
              <a:rPr lang="fr-BE" sz="3600" u="sng" dirty="0">
                <a:latin typeface="Algerian" pitchFamily="82" charset="0"/>
              </a:rPr>
              <a:t>data </a:t>
            </a:r>
            <a:r>
              <a:rPr lang="fr-BE" sz="3600" u="sng" dirty="0" err="1" smtClean="0">
                <a:latin typeface="Algerian" pitchFamily="82" charset="0"/>
              </a:rPr>
              <a:t>mining</a:t>
            </a:r>
            <a:r>
              <a:rPr lang="fr-BE" sz="3600" u="sng" dirty="0" smtClean="0">
                <a:latin typeface="Algerian" pitchFamily="82" charset="0"/>
              </a:rPr>
              <a:t>?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2776"/>
            <a:ext cx="9108504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the use of sophisticated data analysis tools to discover </a:t>
            </a:r>
            <a:r>
              <a:rPr lang="en-US" sz="2800" i="1" dirty="0">
                <a:latin typeface="Baskerville Old Face" pitchFamily="18" charset="0"/>
              </a:rPr>
              <a:t>previously unknown</a:t>
            </a:r>
            <a:r>
              <a:rPr lang="en-US" sz="2800" dirty="0">
                <a:latin typeface="Baskerville Old Face" pitchFamily="18" charset="0"/>
              </a:rPr>
              <a:t>, </a:t>
            </a:r>
            <a:r>
              <a:rPr lang="en-US" sz="2800" i="1" dirty="0">
                <a:latin typeface="Baskerville Old Face" pitchFamily="18" charset="0"/>
              </a:rPr>
              <a:t>valid</a:t>
            </a: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800" i="1" dirty="0">
                <a:latin typeface="Baskerville Old Face" pitchFamily="18" charset="0"/>
              </a:rPr>
              <a:t>patterns</a:t>
            </a:r>
            <a:r>
              <a:rPr lang="en-US" sz="2800" dirty="0">
                <a:latin typeface="Baskerville Old Face" pitchFamily="18" charset="0"/>
              </a:rPr>
              <a:t> and </a:t>
            </a:r>
            <a:r>
              <a:rPr lang="en-US" sz="2800" i="1" dirty="0">
                <a:latin typeface="Baskerville Old Face" pitchFamily="18" charset="0"/>
              </a:rPr>
              <a:t>relationships</a:t>
            </a:r>
            <a:r>
              <a:rPr lang="en-US" sz="2800" dirty="0">
                <a:latin typeface="Baskerville Old Face" pitchFamily="18" charset="0"/>
              </a:rPr>
              <a:t> in </a:t>
            </a:r>
            <a:r>
              <a:rPr lang="en-US" sz="2800" i="1" dirty="0">
                <a:latin typeface="Baskerville Old Face" pitchFamily="18" charset="0"/>
              </a:rPr>
              <a:t>large</a:t>
            </a:r>
            <a:r>
              <a:rPr lang="en-US" sz="2800" dirty="0">
                <a:latin typeface="Baskerville Old Face" pitchFamily="18" charset="0"/>
              </a:rPr>
              <a:t> data 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2914650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55925"/>
            <a:ext cx="2438400" cy="2438400"/>
          </a:xfrm>
          <a:prstGeom prst="rect">
            <a:avLst/>
          </a:prstGeom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747292" y="5462861"/>
            <a:ext cx="95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BE" sz="3200" dirty="0">
                <a:solidFill>
                  <a:srgbClr val="000000"/>
                </a:solidFill>
                <a:latin typeface="Times New Roman" pitchFamily="1" charset="0"/>
              </a:rPr>
              <a:t>Data</a:t>
            </a:r>
            <a:endParaRPr lang="en-GB" sz="3200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220072" y="5490453"/>
            <a:ext cx="2124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BE" sz="3200">
                <a:solidFill>
                  <a:srgbClr val="000000"/>
                </a:solidFill>
                <a:latin typeface="Times New Roman" pitchFamily="1" charset="0"/>
              </a:rPr>
              <a:t>Information</a:t>
            </a:r>
            <a:endParaRPr lang="en-GB" sz="32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779912" y="4411662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2616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4797152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skerville Old Face" pitchFamily="18" charset="0"/>
              </a:rPr>
              <a:t>Figure </a:t>
            </a:r>
            <a:r>
              <a:rPr lang="en-US" sz="2400" b="1" dirty="0" smtClean="0">
                <a:latin typeface="Baskerville Old Face" pitchFamily="18" charset="0"/>
              </a:rPr>
              <a:t>3: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</a:rPr>
              <a:t>Comparison of </a:t>
            </a:r>
            <a:r>
              <a:rPr lang="en-US" sz="2400" dirty="0" err="1">
                <a:latin typeface="Baskerville Old Face" pitchFamily="18" charset="0"/>
              </a:rPr>
              <a:t>apriori</a:t>
            </a:r>
            <a:r>
              <a:rPr lang="en-US" sz="2400" dirty="0">
                <a:latin typeface="Baskerville Old Face" pitchFamily="18" charset="0"/>
              </a:rPr>
              <a:t>, éclat and FP Growth algorithm on artificial dataset when the number of attributes are made three times the original.  </a:t>
            </a:r>
          </a:p>
        </p:txBody>
      </p:sp>
      <p:pic>
        <p:nvPicPr>
          <p:cNvPr id="5122" name="Picture 2" descr="C:\Users\Tanjida\Downloads\Figure-3-Comparison-of-apriori-eclat-and-FP-Growth-algorithm-on-artificial-dataset-when.p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04867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4931" y="260648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Comparison of Algorithms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3260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Comparison of Algorithms</a:t>
            </a:r>
            <a:endParaRPr lang="en-US" sz="3600" dirty="0"/>
          </a:p>
        </p:txBody>
      </p:sp>
      <p:pic>
        <p:nvPicPr>
          <p:cNvPr id="6" name="Content Placeholder 5" descr="Figure-4-Comparison-of-Apriori-Eclat-and-FP-Growth-algorithm-on-a-dataset-with-th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700808"/>
            <a:ext cx="6120690" cy="33832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5229200"/>
            <a:ext cx="6408712" cy="720080"/>
          </a:xfrm>
        </p:spPr>
        <p:txBody>
          <a:bodyPr/>
          <a:lstStyle/>
          <a:p>
            <a:r>
              <a:rPr lang="en-US" sz="2000" b="1" dirty="0" smtClean="0">
                <a:latin typeface="Baskerville Old Face" pitchFamily="18" charset="0"/>
              </a:rPr>
              <a:t>Figure 4</a:t>
            </a:r>
            <a:r>
              <a:rPr lang="en-US" sz="2000" dirty="0" smtClean="0">
                <a:latin typeface="Baskerville Old Face" pitchFamily="18" charset="0"/>
              </a:rPr>
              <a:t>: Comparison of </a:t>
            </a:r>
            <a:r>
              <a:rPr lang="en-US" sz="2000" dirty="0" err="1" smtClean="0">
                <a:latin typeface="Baskerville Old Face" pitchFamily="18" charset="0"/>
              </a:rPr>
              <a:t>Apriori</a:t>
            </a:r>
            <a:r>
              <a:rPr lang="en-US" sz="2000" dirty="0" smtClean="0">
                <a:latin typeface="Baskerville Old Face" pitchFamily="18" charset="0"/>
              </a:rPr>
              <a:t>, </a:t>
            </a:r>
            <a:r>
              <a:rPr lang="en-US" sz="2000" dirty="0" err="1" smtClean="0">
                <a:latin typeface="Baskerville Old Face" pitchFamily="18" charset="0"/>
              </a:rPr>
              <a:t>Eclat</a:t>
            </a:r>
            <a:r>
              <a:rPr lang="en-US" sz="2000" dirty="0" smtClean="0">
                <a:latin typeface="Baskerville Old Face" pitchFamily="18" charset="0"/>
              </a:rPr>
              <a:t> and FP Growth algorithm on a dataset with the number of transactions three times the original and number of attributes three times the original.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US" sz="4000" u="sng" dirty="0" smtClean="0">
                <a:latin typeface="Algerian" pitchFamily="82" charset="0"/>
              </a:rPr>
              <a:t>Time Complexity</a:t>
            </a:r>
            <a:endParaRPr lang="en-US" sz="40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 anchor="t"/>
          <a:lstStyle/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accent2"/>
                </a:solidFill>
              </a:rPr>
              <a:t>Apriori</a:t>
            </a:r>
            <a:r>
              <a:rPr lang="en-US" sz="2000" b="1" dirty="0" smtClean="0">
                <a:solidFill>
                  <a:schemeClr val="accent2"/>
                </a:solidFill>
              </a:rPr>
              <a:t> Algorithm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/>
              <a:t>Scan database at every level of breadth first search. </a:t>
            </a:r>
            <a:r>
              <a:rPr lang="en-US" sz="2000" dirty="0" err="1" smtClean="0"/>
              <a:t>Apriori’s</a:t>
            </a:r>
            <a:r>
              <a:rPr lang="en-US" sz="2000" dirty="0" smtClean="0"/>
              <a:t> outer loops are bounded by the number of common prefixes.</a:t>
            </a:r>
          </a:p>
          <a:p>
            <a:pPr>
              <a:buNone/>
            </a:pPr>
            <a:r>
              <a:rPr lang="en-US" sz="2000" dirty="0" smtClean="0"/>
              <a:t>					Worst case:   O(</a:t>
            </a:r>
            <a:r>
              <a:rPr lang="en-US" sz="2000" b="1" dirty="0" smtClean="0"/>
              <a:t>N</a:t>
            </a:r>
            <a:r>
              <a:rPr lang="en-US" sz="2000" dirty="0" smtClean="0"/>
              <a:t> 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2"/>
                </a:solidFill>
              </a:rPr>
              <a:t>FP Growth : </a:t>
            </a:r>
            <a:r>
              <a:rPr lang="en-US" sz="2000" b="1" dirty="0" smtClean="0"/>
              <a:t>		</a:t>
            </a:r>
            <a:r>
              <a:rPr lang="en-US" sz="2000" dirty="0" smtClean="0"/>
              <a:t>Best case:   O(N log N)</a:t>
            </a:r>
          </a:p>
          <a:p>
            <a:pPr>
              <a:buNone/>
            </a:pPr>
            <a:r>
              <a:rPr lang="en-US" sz="2000" dirty="0" smtClean="0"/>
              <a:t>					Worst case: O(</a:t>
            </a:r>
            <a:r>
              <a:rPr lang="en-US" sz="2000" b="1" dirty="0" smtClean="0"/>
              <a:t>N</a:t>
            </a:r>
            <a:r>
              <a:rPr lang="en-US" sz="2000" dirty="0" smtClean="0"/>
              <a:t> 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)</a:t>
            </a:r>
            <a:endParaRPr lang="en-US" sz="2000" baseline="30000" dirty="0" smtClean="0"/>
          </a:p>
          <a:p>
            <a:pPr>
              <a:buNone/>
            </a:pPr>
            <a:endParaRPr lang="en-US" sz="2000" b="1" baseline="30000" dirty="0" smtClean="0"/>
          </a:p>
          <a:p>
            <a:pPr>
              <a:buNone/>
            </a:pPr>
            <a:endParaRPr lang="en-US" sz="2000" baseline="30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2"/>
                </a:solidFill>
              </a:rPr>
              <a:t>ECLAT :</a:t>
            </a:r>
            <a:r>
              <a:rPr lang="en-US" sz="2000" b="1" dirty="0" smtClean="0"/>
              <a:t>			</a:t>
            </a:r>
            <a:r>
              <a:rPr lang="en-US" sz="2000" dirty="0" smtClean="0"/>
              <a:t>Worst case: O(k(k+1)</a:t>
            </a:r>
          </a:p>
          <a:p>
            <a:pPr lvl="6">
              <a:buNone/>
            </a:pPr>
            <a:r>
              <a:rPr lang="en-US" sz="1800" dirty="0" smtClean="0"/>
              <a:t>		[K is the number of items]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3752"/>
            <a:ext cx="8229600" cy="1143000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  <a:cs typeface="Aharoni" pitchFamily="2" charset="-79"/>
              </a:rPr>
              <a:t>CONCLUSION </a:t>
            </a:r>
            <a:endParaRPr lang="en-US" sz="3600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FP Growth is the best among the three algorithms and is thus most scalable.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Eclat</a:t>
            </a:r>
            <a:r>
              <a:rPr lang="en-US" sz="2400" dirty="0" smtClean="0"/>
              <a:t> performs poorer than FP Growth and the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 performs the worst.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612576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b="1" kern="100" dirty="0" err="1" smtClean="0">
                <a:latin typeface="Baskerville Old Face" pitchFamily="18" charset="0"/>
              </a:rPr>
              <a:t>Rabeya</a:t>
            </a:r>
            <a:r>
              <a:rPr lang="en-US" b="1" kern="100" dirty="0" smtClean="0">
                <a:latin typeface="Baskerville Old Face" pitchFamily="18" charset="0"/>
              </a:rPr>
              <a:t> </a:t>
            </a:r>
            <a:r>
              <a:rPr lang="en-US" b="1" kern="100" dirty="0" err="1">
                <a:latin typeface="Baskerville Old Face" pitchFamily="18" charset="0"/>
              </a:rPr>
              <a:t>Akhter</a:t>
            </a:r>
            <a:r>
              <a:rPr lang="es-ES" b="1" dirty="0" smtClean="0"/>
              <a:t>:</a:t>
            </a:r>
            <a:r>
              <a:rPr lang="en-US" b="1" kern="100" dirty="0" smtClean="0">
                <a:latin typeface="Baskerville Old Face" pitchFamily="18" charset="0"/>
              </a:rPr>
              <a:t>201793299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Reference</a:t>
            </a:r>
            <a:br>
              <a:rPr lang="en-US" u="sng" dirty="0">
                <a:latin typeface="Algerian" pitchFamily="82" charset="0"/>
              </a:rPr>
            </a:b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9001000" cy="4525963"/>
          </a:xfrm>
        </p:spPr>
        <p:txBody>
          <a:bodyPr/>
          <a:lstStyle/>
          <a:p>
            <a:pPr lvl="0" algn="just">
              <a:buFont typeface="+mj-lt"/>
              <a:buAutoNum type="arabicPeriod"/>
            </a:pPr>
            <a:r>
              <a:rPr lang="en-US" sz="1400" dirty="0" err="1"/>
              <a:t>Charu</a:t>
            </a:r>
            <a:r>
              <a:rPr lang="en-US" sz="1400" dirty="0"/>
              <a:t> C. </a:t>
            </a:r>
            <a:r>
              <a:rPr lang="en-US" sz="1400" dirty="0" err="1"/>
              <a:t>Aggarwal</a:t>
            </a:r>
            <a:r>
              <a:rPr lang="en-US" sz="1400" dirty="0"/>
              <a:t>, </a:t>
            </a:r>
            <a:r>
              <a:rPr lang="en-US" sz="1400" dirty="0" err="1"/>
              <a:t>Jiawei</a:t>
            </a:r>
            <a:r>
              <a:rPr lang="en-US" sz="1400" dirty="0"/>
              <a:t> Han, </a:t>
            </a:r>
            <a:r>
              <a:rPr lang="en-US" sz="1400" dirty="0" err="1"/>
              <a:t>Aggarwal</a:t>
            </a:r>
            <a:r>
              <a:rPr lang="en-US" sz="1400" dirty="0"/>
              <a:t> </a:t>
            </a:r>
            <a:r>
              <a:rPr lang="en-US" sz="1400" dirty="0" err="1"/>
              <a:t>Charu</a:t>
            </a:r>
            <a:r>
              <a:rPr lang="en-US" sz="1400" dirty="0"/>
              <a:t> C., Han, </a:t>
            </a:r>
            <a:r>
              <a:rPr lang="en-US" sz="1400" dirty="0" err="1"/>
              <a:t>Jiawei</a:t>
            </a:r>
            <a:r>
              <a:rPr lang="en-US" sz="1400" dirty="0"/>
              <a:t>. An Introduction to Frequent Pattern Mining, Springer International Publishing: Cham 2014.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/>
              <a:t>Agrawal</a:t>
            </a:r>
            <a:r>
              <a:rPr lang="en-US" sz="1400" dirty="0"/>
              <a:t> R, </a:t>
            </a:r>
            <a:r>
              <a:rPr lang="en-US" sz="1400" dirty="0" err="1"/>
              <a:t>Imielinski</a:t>
            </a:r>
            <a:r>
              <a:rPr lang="en-US" sz="1400" dirty="0"/>
              <a:t> T, Swami A (1993) Mining association rules between sets of items in large databases. In: Proceedings of the 1993 ACM-SIGMOD international conference on management of data (SIGMOD’93), Washington, DC, </a:t>
            </a:r>
            <a:r>
              <a:rPr lang="en-US" sz="1400" dirty="0" err="1"/>
              <a:t>pp</a:t>
            </a:r>
            <a:r>
              <a:rPr lang="en-US" sz="1400" dirty="0"/>
              <a:t> 207–216.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/>
              <a:t>Agrawal</a:t>
            </a:r>
            <a:r>
              <a:rPr lang="en-US" sz="1400" dirty="0"/>
              <a:t> R, </a:t>
            </a:r>
            <a:r>
              <a:rPr lang="en-US" sz="1400" dirty="0" err="1"/>
              <a:t>Srikant</a:t>
            </a:r>
            <a:r>
              <a:rPr lang="en-US" sz="1400" dirty="0"/>
              <a:t> R (1994) Fast algorithms for mining association rules. In: Proceedings of the 1994 international conference on very large data bases (VLDB’94), Santiago, Chile, </a:t>
            </a:r>
            <a:r>
              <a:rPr lang="en-US" sz="1400" dirty="0" err="1"/>
              <a:t>pp</a:t>
            </a:r>
            <a:r>
              <a:rPr lang="en-US" sz="1400" dirty="0"/>
              <a:t> 487–499.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/>
              <a:t>R. </a:t>
            </a:r>
            <a:r>
              <a:rPr lang="en-US" sz="1400" dirty="0" err="1"/>
              <a:t>Agarwal</a:t>
            </a:r>
            <a:r>
              <a:rPr lang="en-US" sz="1400" dirty="0"/>
              <a:t>, C. C. </a:t>
            </a:r>
            <a:r>
              <a:rPr lang="en-US" sz="1400" dirty="0" err="1"/>
              <a:t>Aggarwal</a:t>
            </a:r>
            <a:r>
              <a:rPr lang="en-US" sz="1400" dirty="0"/>
              <a:t>, and V. V. V. Prasad. Depth-first Generation of Long Patterns, ACM KDD Conference, 2000: Also appears as IBM Research Report, RC, 21538, 1999.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/>
              <a:t>E. Cohen. M. </a:t>
            </a:r>
            <a:r>
              <a:rPr lang="en-US" sz="1400" dirty="0" err="1"/>
              <a:t>Datar</a:t>
            </a:r>
            <a:r>
              <a:rPr lang="en-US" sz="1400" dirty="0"/>
              <a:t>, S. Fujiwara, A. </a:t>
            </a:r>
            <a:r>
              <a:rPr lang="en-US" sz="1400" dirty="0" err="1"/>
              <a:t>Gionis</a:t>
            </a:r>
            <a:r>
              <a:rPr lang="en-US" sz="1400" dirty="0"/>
              <a:t>, P. </a:t>
            </a:r>
            <a:r>
              <a:rPr lang="en-US" sz="1400" dirty="0" err="1"/>
              <a:t>Indyk</a:t>
            </a:r>
            <a:r>
              <a:rPr lang="en-US" sz="1400" dirty="0"/>
              <a:t>, R. </a:t>
            </a:r>
            <a:r>
              <a:rPr lang="en-US" sz="1400" dirty="0" err="1"/>
              <a:t>Motwani</a:t>
            </a:r>
            <a:r>
              <a:rPr lang="en-US" sz="1400" dirty="0"/>
              <a:t>, J. Ullman, and C. Yang. Finding Interesting Associations without Support Pruning, IEEE TKDE, 13(1), pp. 64–78, 2001.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/>
              <a:t>R. </a:t>
            </a:r>
            <a:r>
              <a:rPr lang="en-US" sz="1400" dirty="0" err="1"/>
              <a:t>Agrawal</a:t>
            </a:r>
            <a:r>
              <a:rPr lang="en-US" sz="1400" dirty="0"/>
              <a:t>, and R. </a:t>
            </a:r>
            <a:r>
              <a:rPr lang="en-US" sz="1400" dirty="0" err="1"/>
              <a:t>Srikant</a:t>
            </a:r>
            <a:r>
              <a:rPr lang="en-US" sz="1400" dirty="0"/>
              <a:t>. Mining Sequential Patterns, ICDE Conference, 1995.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/>
              <a:t>Jiawei</a:t>
            </a:r>
            <a:r>
              <a:rPr lang="en-US" sz="1400" dirty="0"/>
              <a:t> Han , </a:t>
            </a:r>
            <a:r>
              <a:rPr lang="en-US" sz="1400" dirty="0" err="1"/>
              <a:t>Jian</a:t>
            </a:r>
            <a:r>
              <a:rPr lang="en-US" sz="1400" dirty="0"/>
              <a:t> Pei , </a:t>
            </a:r>
            <a:r>
              <a:rPr lang="en-US" sz="1400" dirty="0" err="1"/>
              <a:t>Yiwen</a:t>
            </a:r>
            <a:r>
              <a:rPr lang="en-US" sz="1400" dirty="0"/>
              <a:t> Yin, Mining frequent patterns without candidate generation, Proceedings of the 2000 ACM SIGMOD international conference on Management of data, p.1-12, May 15-18, 2000, Dallas, Texas, USA 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07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8879" y="2967334"/>
            <a:ext cx="5217765" cy="1200329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90A7-FA49-4C6A-82D6-8CE9291E7B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187896"/>
            <a:ext cx="7704667" cy="936848"/>
          </a:xfrm>
        </p:spPr>
        <p:txBody>
          <a:bodyPr>
            <a:normAutofit/>
          </a:bodyPr>
          <a:lstStyle/>
          <a:p>
            <a:r>
              <a:rPr lang="en-US" altLang="zh-CN" sz="3600" u="sng" dirty="0">
                <a:latin typeface="Algerian" pitchFamily="82" charset="0"/>
              </a:rPr>
              <a:t>Frequent </a:t>
            </a:r>
            <a:r>
              <a:rPr lang="en-US" altLang="zh-CN" sz="3600" u="sng" dirty="0" smtClean="0">
                <a:latin typeface="Algerian" pitchFamily="82" charset="0"/>
              </a:rPr>
              <a:t>Pattern?</a:t>
            </a:r>
            <a:endParaRPr lang="en-US" sz="3600" u="sng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="" xmlns:a16="http://schemas.microsoft.com/office/drawing/2014/main" id="{2148EC18-EDE8-4F24-ADBC-F9303D3DB21C}"/>
              </a:ext>
            </a:extLst>
          </p:cNvPr>
          <p:cNvSpPr txBox="1">
            <a:spLocks/>
          </p:cNvSpPr>
          <p:nvPr/>
        </p:nvSpPr>
        <p:spPr>
          <a:xfrm>
            <a:off x="-19757" y="1844824"/>
            <a:ext cx="9036496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chemeClr val="accent2"/>
                </a:solidFill>
                <a:latin typeface="Baskerville Old Face" pitchFamily="18" charset="0"/>
              </a:rPr>
              <a:t>Frequent Pattern:  </a:t>
            </a:r>
            <a:r>
              <a:rPr lang="en-US" altLang="zh-CN" sz="2800" dirty="0" smtClean="0">
                <a:latin typeface="Baskerville Old Face" pitchFamily="18" charset="0"/>
              </a:rPr>
              <a:t>a pattern (a set of items, subsequences, substructures, etc.) that occurs frequently in a data set.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 smtClean="0">
              <a:solidFill>
                <a:schemeClr val="accent2"/>
              </a:solidFill>
              <a:latin typeface="Baskerville Old Face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800" b="1" dirty="0">
                <a:solidFill>
                  <a:schemeClr val="accent2"/>
                </a:solidFill>
                <a:latin typeface="Baskerville Old Face" pitchFamily="18" charset="0"/>
              </a:rPr>
              <a:t>D</a:t>
            </a:r>
            <a:r>
              <a:rPr lang="en-US" altLang="ja-JP" sz="2800" b="1" dirty="0" smtClean="0">
                <a:solidFill>
                  <a:schemeClr val="accent2"/>
                </a:solidFill>
                <a:latin typeface="Baskerville Old Face" pitchFamily="18" charset="0"/>
              </a:rPr>
              <a:t>atabases</a:t>
            </a:r>
            <a:r>
              <a:rPr lang="en-US" altLang="ja-JP" sz="2800" b="1" dirty="0">
                <a:solidFill>
                  <a:schemeClr val="accent2"/>
                </a:solidFill>
                <a:latin typeface="Baskerville Old Face" pitchFamily="18" charset="0"/>
              </a:rPr>
              <a:t>:   </a:t>
            </a:r>
            <a:r>
              <a:rPr lang="en-US" altLang="ja-JP" sz="2800" dirty="0">
                <a:latin typeface="Baskerville Old Face" pitchFamily="18" charset="0"/>
              </a:rPr>
              <a:t>item(transaction), tree, graph, string, vectors,…</a:t>
            </a:r>
            <a:endParaRPr lang="ja-JP" altLang="en-US" sz="2800" dirty="0">
              <a:solidFill>
                <a:srgbClr val="FF0000"/>
              </a:solidFill>
              <a:latin typeface="Baskerville Old Face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800" b="1" dirty="0">
                <a:solidFill>
                  <a:schemeClr val="accent2"/>
                </a:solidFill>
                <a:latin typeface="Baskerville Old Face" pitchFamily="18" charset="0"/>
              </a:rPr>
              <a:t>P</a:t>
            </a:r>
            <a:r>
              <a:rPr lang="en-US" altLang="ja-JP" sz="2800" b="1" dirty="0" smtClean="0">
                <a:solidFill>
                  <a:schemeClr val="accent2"/>
                </a:solidFill>
                <a:latin typeface="Baskerville Old Face" pitchFamily="18" charset="0"/>
              </a:rPr>
              <a:t>atterns</a:t>
            </a:r>
            <a:r>
              <a:rPr lang="en-US" altLang="ja-JP" sz="2800" b="1" dirty="0">
                <a:solidFill>
                  <a:schemeClr val="accent2"/>
                </a:solidFill>
                <a:latin typeface="Baskerville Old Face" pitchFamily="18" charset="0"/>
              </a:rPr>
              <a:t>:   </a:t>
            </a:r>
            <a:r>
              <a:rPr lang="en-US" altLang="ja-JP" sz="2800" dirty="0" err="1">
                <a:latin typeface="Baskerville Old Face" pitchFamily="18" charset="0"/>
              </a:rPr>
              <a:t>itemset</a:t>
            </a:r>
            <a:r>
              <a:rPr lang="en-US" altLang="ja-JP" sz="2800" dirty="0">
                <a:latin typeface="Baskerville Old Face" pitchFamily="18" charset="0"/>
              </a:rPr>
              <a:t>, tree, paths</a:t>
            </a:r>
            <a:r>
              <a:rPr lang="en-US" altLang="ja-JP" sz="2800" dirty="0" smtClean="0">
                <a:latin typeface="Baskerville Old Face" pitchFamily="18" charset="0"/>
              </a:rPr>
              <a:t>, cycles</a:t>
            </a:r>
            <a:r>
              <a:rPr lang="en-US" altLang="ja-JP" sz="2800" dirty="0">
                <a:latin typeface="Baskerville Old Face" pitchFamily="18" charset="0"/>
              </a:rPr>
              <a:t>, graphs, </a:t>
            </a:r>
            <a:r>
              <a:rPr lang="en-US" altLang="ja-JP" sz="2800" dirty="0" err="1">
                <a:latin typeface="Baskerville Old Face" pitchFamily="18" charset="0"/>
              </a:rPr>
              <a:t>geographs</a:t>
            </a:r>
            <a:r>
              <a:rPr lang="en-US" altLang="ja-JP" sz="2800" dirty="0">
                <a:latin typeface="Baskerville Old Face" pitchFamily="18" charset="0"/>
              </a:rPr>
              <a:t>,…</a:t>
            </a:r>
          </a:p>
          <a:p>
            <a:pPr marL="0" indent="0">
              <a:buNone/>
            </a:pPr>
            <a:endParaRPr lang="en-US" altLang="zh-CN" sz="2800" dirty="0" smtClean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0768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sz="3600" u="sng" dirty="0" smtClean="0">
                <a:latin typeface="Algerian" pitchFamily="82" charset="0"/>
              </a:rPr>
              <a:t>Motivation 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4784"/>
            <a:ext cx="9001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600" b="1" dirty="0" smtClean="0">
                <a:solidFill>
                  <a:schemeClr val="accent2"/>
                </a:solidFill>
                <a:latin typeface="Bookman Old Style" pitchFamily="18" charset="0"/>
              </a:rPr>
              <a:t>Motivation:</a:t>
            </a:r>
            <a:r>
              <a:rPr lang="en-US" altLang="zh-CN" sz="2600" b="1" dirty="0" smtClean="0">
                <a:latin typeface="Bookman Old Style" pitchFamily="18" charset="0"/>
              </a:rPr>
              <a:t> </a:t>
            </a:r>
            <a:r>
              <a:rPr lang="en-US" altLang="zh-CN" sz="2600" dirty="0" smtClean="0">
                <a:latin typeface="Bookman Old Style" pitchFamily="18" charset="0"/>
              </a:rPr>
              <a:t>Finding inherent regularities in data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Bookman Old Style" pitchFamily="18" charset="0"/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What products were often purchased together?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What are the subsequent purchases after buying a PC?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What kinds of DNA are sensitive to this new drug?  </a:t>
            </a:r>
            <a:endParaRPr lang="en-US" altLang="zh-CN" sz="2400" dirty="0" smtClean="0">
              <a:latin typeface="Bookman Old Style" pitchFamily="18" charset="0"/>
            </a:endParaRPr>
          </a:p>
          <a:p>
            <a:pPr marL="457200" lvl="1" indent="0">
              <a:buSzPct val="100000"/>
              <a:buNone/>
            </a:pPr>
            <a:endParaRPr lang="en-US" altLang="zh-CN" sz="2400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362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u="sng" dirty="0">
                <a:latin typeface="Algerian" pitchFamily="82" charset="0"/>
              </a:rPr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8928992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BE" sz="2800" b="1" dirty="0" err="1">
                <a:solidFill>
                  <a:schemeClr val="accent2"/>
                </a:solidFill>
                <a:latin typeface="Baskerville Old Face" pitchFamily="18" charset="0"/>
              </a:rPr>
              <a:t>Supermarket</a:t>
            </a:r>
            <a:endParaRPr lang="fr-BE" sz="28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BE" sz="2400" dirty="0" smtClean="0">
                <a:latin typeface="Baskerville Old Face" pitchFamily="18" charset="0"/>
              </a:rPr>
              <a:t>Product </a:t>
            </a:r>
            <a:r>
              <a:rPr lang="fr-BE" sz="2400" dirty="0">
                <a:latin typeface="Baskerville Old Face" pitchFamily="18" charset="0"/>
              </a:rPr>
              <a:t>placement</a:t>
            </a:r>
          </a:p>
          <a:p>
            <a:pPr lvl="1">
              <a:buFont typeface="Arial" pitchFamily="34" charset="0"/>
              <a:buChar char="•"/>
            </a:pPr>
            <a:r>
              <a:rPr lang="fr-BE" sz="2400" dirty="0" err="1" smtClean="0">
                <a:latin typeface="Baskerville Old Face" pitchFamily="18" charset="0"/>
              </a:rPr>
              <a:t>special</a:t>
            </a:r>
            <a:r>
              <a:rPr lang="fr-BE" sz="2400" dirty="0" smtClean="0">
                <a:latin typeface="Baskerville Old Face" pitchFamily="18" charset="0"/>
              </a:rPr>
              <a:t> </a:t>
            </a:r>
            <a:r>
              <a:rPr lang="fr-BE" sz="2400" dirty="0">
                <a:latin typeface="Baskerville Old Face" pitchFamily="18" charset="0"/>
              </a:rPr>
              <a:t>promotions</a:t>
            </a:r>
          </a:p>
          <a:p>
            <a:pPr>
              <a:buFont typeface="Wingdings" pitchFamily="2" charset="2"/>
              <a:buChar char="Ø"/>
            </a:pPr>
            <a:r>
              <a:rPr lang="fr-BE" sz="2800" b="1" dirty="0" smtClean="0">
                <a:solidFill>
                  <a:schemeClr val="accent2"/>
                </a:solidFill>
                <a:latin typeface="Baskerville Old Face" pitchFamily="18" charset="0"/>
              </a:rPr>
              <a:t>Web </a:t>
            </a:r>
            <a:r>
              <a:rPr lang="fr-BE" sz="2800" b="1" dirty="0" err="1" smtClean="0">
                <a:solidFill>
                  <a:schemeClr val="accent2"/>
                </a:solidFill>
                <a:latin typeface="Baskerville Old Face" pitchFamily="18" charset="0"/>
              </a:rPr>
              <a:t>search</a:t>
            </a:r>
            <a:endParaRPr lang="fr-BE" sz="28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BE" sz="2400" dirty="0" err="1">
                <a:latin typeface="Baskerville Old Face" pitchFamily="18" charset="0"/>
              </a:rPr>
              <a:t>which</a:t>
            </a:r>
            <a:r>
              <a:rPr lang="fr-BE" sz="2400" dirty="0">
                <a:latin typeface="Baskerville Old Face" pitchFamily="18" charset="0"/>
              </a:rPr>
              <a:t> keywords </a:t>
            </a:r>
            <a:r>
              <a:rPr lang="fr-BE" sz="2400" dirty="0" err="1">
                <a:latin typeface="Baskerville Old Face" pitchFamily="18" charset="0"/>
              </a:rPr>
              <a:t>often</a:t>
            </a:r>
            <a:r>
              <a:rPr lang="fr-BE" sz="2400" dirty="0">
                <a:latin typeface="Baskerville Old Face" pitchFamily="18" charset="0"/>
              </a:rPr>
              <a:t> </a:t>
            </a:r>
            <a:r>
              <a:rPr lang="fr-BE" sz="2400" dirty="0" err="1">
                <a:latin typeface="Baskerville Old Face" pitchFamily="18" charset="0"/>
              </a:rPr>
              <a:t>occur</a:t>
            </a:r>
            <a:r>
              <a:rPr lang="fr-BE" sz="2400" dirty="0">
                <a:latin typeface="Baskerville Old Face" pitchFamily="18" charset="0"/>
              </a:rPr>
              <a:t> </a:t>
            </a:r>
            <a:r>
              <a:rPr lang="fr-BE" sz="2400" dirty="0" err="1">
                <a:latin typeface="Baskerville Old Face" pitchFamily="18" charset="0"/>
              </a:rPr>
              <a:t>together</a:t>
            </a:r>
            <a:r>
              <a:rPr lang="fr-BE" sz="2400" dirty="0">
                <a:latin typeface="Baskerville Old Face" pitchFamily="18" charset="0"/>
              </a:rPr>
              <a:t> in </a:t>
            </a:r>
            <a:r>
              <a:rPr lang="fr-BE" sz="2400" dirty="0" err="1">
                <a:latin typeface="Baskerville Old Face" pitchFamily="18" charset="0"/>
              </a:rPr>
              <a:t>webpages</a:t>
            </a:r>
            <a:r>
              <a:rPr lang="fr-BE" sz="2400" dirty="0" smtClean="0">
                <a:latin typeface="Baskerville Old Face" pitchFamily="18" charset="0"/>
              </a:rPr>
              <a:t>?</a:t>
            </a:r>
            <a:endParaRPr lang="fr-BE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BE" sz="2800" b="1" dirty="0" smtClean="0">
                <a:solidFill>
                  <a:schemeClr val="accent2"/>
                </a:solidFill>
                <a:latin typeface="Baskerville Old Face" pitchFamily="18" charset="0"/>
              </a:rPr>
              <a:t>Heath </a:t>
            </a:r>
            <a:r>
              <a:rPr lang="fr-BE" sz="2800" b="1" dirty="0">
                <a:solidFill>
                  <a:schemeClr val="accent2"/>
                </a:solidFill>
                <a:latin typeface="Baskerville Old Face" pitchFamily="18" charset="0"/>
              </a:rPr>
              <a:t>care</a:t>
            </a:r>
          </a:p>
          <a:p>
            <a:pPr lvl="1">
              <a:buFont typeface="Arial" pitchFamily="34" charset="0"/>
              <a:buChar char="•"/>
            </a:pPr>
            <a:r>
              <a:rPr lang="fr-BE" sz="2400" dirty="0" err="1">
                <a:latin typeface="Baskerville Old Face" pitchFamily="18" charset="0"/>
              </a:rPr>
              <a:t>frequent</a:t>
            </a:r>
            <a:r>
              <a:rPr lang="fr-BE" sz="2400" dirty="0">
                <a:latin typeface="Baskerville Old Face" pitchFamily="18" charset="0"/>
              </a:rPr>
              <a:t> sets of </a:t>
            </a:r>
            <a:r>
              <a:rPr lang="fr-BE" sz="2400" dirty="0" err="1">
                <a:latin typeface="Baskerville Old Face" pitchFamily="18" charset="0"/>
              </a:rPr>
              <a:t>symptoms</a:t>
            </a:r>
            <a:r>
              <a:rPr lang="fr-BE" sz="2400" dirty="0">
                <a:latin typeface="Baskerville Old Face" pitchFamily="18" charset="0"/>
              </a:rPr>
              <a:t> for a </a:t>
            </a:r>
            <a:r>
              <a:rPr lang="fr-BE" sz="2400" dirty="0" err="1" smtClean="0">
                <a:latin typeface="Baskerville Old Face" pitchFamily="18" charset="0"/>
              </a:rPr>
              <a:t>disease</a:t>
            </a:r>
            <a:endParaRPr lang="fr-BE" sz="2400" dirty="0" smtClean="0"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DNA </a:t>
            </a:r>
            <a:r>
              <a:rPr lang="en-US" altLang="zh-CN" sz="2400" dirty="0" smtClean="0">
                <a:latin typeface="Bookman Old Style" pitchFamily="18" charset="0"/>
              </a:rPr>
              <a:t>sequence</a:t>
            </a:r>
            <a:endParaRPr lang="fr-BE" sz="2400" dirty="0" smtClean="0"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fr-BE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7254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90A7-FA49-4C6A-82D6-8CE9291E7B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内容占位符 3">
            <a:extLst>
              <a:ext uri="{FF2B5EF4-FFF2-40B4-BE49-F238E27FC236}">
                <a16:creationId xmlns="" xmlns:a16="http://schemas.microsoft.com/office/drawing/2014/main" id="{C986DA04-D9E9-48B7-AC73-B0BBB3D5376F}"/>
              </a:ext>
            </a:extLst>
          </p:cNvPr>
          <p:cNvSpPr txBox="1">
            <a:spLocks/>
          </p:cNvSpPr>
          <p:nvPr/>
        </p:nvSpPr>
        <p:spPr>
          <a:xfrm>
            <a:off x="395536" y="209451"/>
            <a:ext cx="8153400" cy="84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u="sng" dirty="0">
                <a:latin typeface="Algerian" pitchFamily="82" charset="0"/>
              </a:rPr>
              <a:t>Importance</a:t>
            </a:r>
            <a:endParaRPr lang="zh-CN" altLang="en-US" sz="3600" u="sng" dirty="0">
              <a:latin typeface="Algerian" pitchFamily="82" charset="0"/>
            </a:endParaRPr>
          </a:p>
        </p:txBody>
      </p:sp>
      <p:sp>
        <p:nvSpPr>
          <p:cNvPr id="14" name="内容占位符 3">
            <a:extLst>
              <a:ext uri="{FF2B5EF4-FFF2-40B4-BE49-F238E27FC236}">
                <a16:creationId xmlns="" xmlns:a16="http://schemas.microsoft.com/office/drawing/2014/main" id="{1258DB58-2B56-4264-9557-91899F68B1C0}"/>
              </a:ext>
            </a:extLst>
          </p:cNvPr>
          <p:cNvSpPr txBox="1">
            <a:spLocks/>
          </p:cNvSpPr>
          <p:nvPr/>
        </p:nvSpPr>
        <p:spPr>
          <a:xfrm>
            <a:off x="-36512" y="764704"/>
            <a:ext cx="9180512" cy="470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Ø"/>
            </a:pPr>
            <a:r>
              <a:rPr lang="en-US" altLang="zh-CN" dirty="0">
                <a:latin typeface="Bookman Old Style" pitchFamily="18" charset="0"/>
              </a:rPr>
              <a:t>Discloses an intrinsic and important property of data sets</a:t>
            </a: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altLang="zh-CN" dirty="0">
                <a:latin typeface="Bookman Old Style" pitchFamily="18" charset="0"/>
              </a:rPr>
              <a:t>Forms the foundation for many essential data mining tasks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Association, correlation, and causality analysis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Sequential, structural pattern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Pattern analysis in spatiotemporal, multimedia, time-series.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Classification: associative classification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Cluster analysis: frequent pattern-based </a:t>
            </a:r>
            <a:r>
              <a:rPr lang="en-US" altLang="zh-CN" dirty="0" smtClean="0">
                <a:latin typeface="Bookman Old Style" pitchFamily="18" charset="0"/>
              </a:rPr>
              <a:t>clustering</a:t>
            </a:r>
            <a:endParaRPr lang="zh-CN" altLang="en-US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6755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en-US" sz="3600" u="sng" dirty="0" smtClean="0">
                <a:latin typeface="Algerian" pitchFamily="82" charset="0"/>
              </a:rPr>
              <a:t>Some Algorithm names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2776"/>
            <a:ext cx="8229600" cy="4525963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latin typeface="Baskerville Old Face" pitchFamily="18" charset="0"/>
              </a:rPr>
              <a:t>Apriori</a:t>
            </a:r>
            <a:endParaRPr lang="en-US" sz="2800" dirty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FP </a:t>
            </a:r>
            <a:r>
              <a:rPr lang="en-US" sz="2800" dirty="0" smtClean="0">
                <a:latin typeface="Baskerville Old Face" pitchFamily="18" charset="0"/>
              </a:rPr>
              <a:t>Growth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latin typeface="Baskerville Old Face" pitchFamily="18" charset="0"/>
              </a:rPr>
              <a:t>Eclat</a:t>
            </a:r>
            <a:endParaRPr lang="en-US" sz="28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Baskerville Old Face" pitchFamily="18" charset="0"/>
              </a:rPr>
              <a:t>SaM</a:t>
            </a:r>
            <a:endParaRPr lang="en-US" sz="2800" dirty="0" smtClean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PrefixSpan</a:t>
            </a:r>
            <a:endParaRPr lang="en-US" sz="2800" dirty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Broglet’s</a:t>
            </a:r>
            <a:r>
              <a:rPr lang="en-US" sz="2800" dirty="0">
                <a:latin typeface="Baskerville Old Face" pitchFamily="18" charset="0"/>
              </a:rPr>
              <a:t> FP-Growth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Goethals </a:t>
            </a:r>
            <a:r>
              <a:rPr lang="en-US" sz="2800" dirty="0" smtClean="0">
                <a:latin typeface="Baskerville Old Face" pitchFamily="18" charset="0"/>
              </a:rPr>
              <a:t>FP-Growth</a:t>
            </a:r>
            <a:endParaRPr lang="en-US" sz="2800" dirty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latin typeface="Baskerville Old Face" pitchFamily="18" charset="0"/>
              </a:rPr>
              <a:t>Vertical </a:t>
            </a:r>
            <a:r>
              <a:rPr lang="en-US" sz="2800" dirty="0">
                <a:latin typeface="Baskerville Old Face" pitchFamily="18" charset="0"/>
              </a:rPr>
              <a:t>data format approach </a:t>
            </a:r>
            <a:endParaRPr lang="en-US" sz="2800" dirty="0" smtClean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801960" y="6597352"/>
            <a:ext cx="263765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s-ES" b="1" dirty="0" err="1" smtClean="0"/>
              <a:t>Zhi</a:t>
            </a:r>
            <a:r>
              <a:rPr lang="es-ES" b="1" dirty="0" smtClean="0"/>
              <a:t> Yuan:2011</a:t>
            </a:r>
            <a:r>
              <a:rPr lang="en-US" b="1" kern="100" dirty="0" smtClean="0">
                <a:latin typeface="Baskerville Old Face" pitchFamily="18" charset="0"/>
              </a:rPr>
              <a:t>7</a:t>
            </a:r>
            <a:r>
              <a:rPr lang="es-ES" b="1" dirty="0" smtClean="0"/>
              <a:t>0644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835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2048</Words>
  <Application>Microsoft Office PowerPoint</Application>
  <PresentationFormat>On-screen Show (4:3)</PresentationFormat>
  <Paragraphs>647</Paragraphs>
  <Slides>45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Diseño predeterminado</vt:lpstr>
      <vt:lpstr>Worksheet</vt:lpstr>
      <vt:lpstr>PowerPoint Presentation</vt:lpstr>
      <vt:lpstr>Contents</vt:lpstr>
      <vt:lpstr>Abstract </vt:lpstr>
      <vt:lpstr>What is data mining?</vt:lpstr>
      <vt:lpstr>Frequent Pattern?</vt:lpstr>
      <vt:lpstr>Motivation </vt:lpstr>
      <vt:lpstr>Applications</vt:lpstr>
      <vt:lpstr>PowerPoint Presentation</vt:lpstr>
      <vt:lpstr>Some Algorithm names</vt:lpstr>
      <vt:lpstr>Association Rule Mining</vt:lpstr>
      <vt:lpstr>PowerPoint Presentation</vt:lpstr>
      <vt:lpstr>PowerPoint Presentation</vt:lpstr>
      <vt:lpstr>Mining Association Rules</vt:lpstr>
      <vt:lpstr>Three major approaches</vt:lpstr>
      <vt:lpstr>Apriori Algorithm</vt:lpstr>
      <vt:lpstr>Pseudo-code</vt:lpstr>
      <vt:lpstr>Apriori: Example</vt:lpstr>
      <vt:lpstr>Advantages &amp; Disadvantages</vt:lpstr>
      <vt:lpstr>PowerPoint Presentation</vt:lpstr>
      <vt:lpstr>FP-tree construction</vt:lpstr>
      <vt:lpstr>FP-Tree Construction</vt:lpstr>
      <vt:lpstr>FP-growth</vt:lpstr>
      <vt:lpstr>FP-growth</vt:lpstr>
      <vt:lpstr>FP-growth</vt:lpstr>
      <vt:lpstr>FP-growth</vt:lpstr>
      <vt:lpstr>FP-growth</vt:lpstr>
      <vt:lpstr>FP-growth</vt:lpstr>
      <vt:lpstr>FP-growth</vt:lpstr>
      <vt:lpstr>Challenges of Frequent Pattern Mining</vt:lpstr>
      <vt:lpstr>PowerPoint Presentation</vt:lpstr>
      <vt:lpstr>PowerPoint Presentation</vt:lpstr>
      <vt:lpstr>PowerPoint Presentation</vt:lpstr>
      <vt:lpstr>PowerPoint Presentation</vt:lpstr>
      <vt:lpstr>ECLAT: FP Mining with Vertical Data Format</vt:lpstr>
      <vt:lpstr>ECLAT Algorithm by Example</vt:lpstr>
      <vt:lpstr>ECLAT Algorithm by Example</vt:lpstr>
      <vt:lpstr>ECLAT Algorithm by Example</vt:lpstr>
      <vt:lpstr>PowerPoint Presentation</vt:lpstr>
      <vt:lpstr>PowerPoint Presentation</vt:lpstr>
      <vt:lpstr>PowerPoint Presentation</vt:lpstr>
      <vt:lpstr>Comparison of Algorithms</vt:lpstr>
      <vt:lpstr>Time Complexity</vt:lpstr>
      <vt:lpstr>CONCLUSION </vt:lpstr>
      <vt:lpstr>Reference 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Tanjida Akhter</cp:lastModifiedBy>
  <cp:revision>989</cp:revision>
  <dcterms:created xsi:type="dcterms:W3CDTF">2010-05-23T14:28:12Z</dcterms:created>
  <dcterms:modified xsi:type="dcterms:W3CDTF">2017-11-29T19:38:37Z</dcterms:modified>
</cp:coreProperties>
</file>