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79" r:id="rId4"/>
    <p:sldId id="282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73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E0C0A0"/>
    <a:srgbClr val="DDDDDD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6" autoAdjust="0"/>
    <p:restoredTop sz="94624" autoAdjust="0"/>
  </p:normalViewPr>
  <p:slideViewPr>
    <p:cSldViewPr>
      <p:cViewPr varScale="1">
        <p:scale>
          <a:sx n="68" d="100"/>
          <a:sy n="68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5251B4-DED8-48C7-9DC2-A967593765A5}" type="datetimeFigureOut">
              <a:rPr lang="en-US"/>
              <a:pPr>
                <a:defRPr/>
              </a:pPr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D924DE-04AB-43D2-B732-967068634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E2B99-FFD9-49C8-A4DB-FDBD15BB7AB2}" type="slidenum">
              <a:rPr lang="en-GB"/>
              <a:pPr/>
              <a:t>2</a:t>
            </a:fld>
            <a:endParaRPr lang="en-GB"/>
          </a:p>
        </p:txBody>
      </p:sp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Green signal shows original, high frequency input.</a:t>
            </a:r>
          </a:p>
          <a:p>
            <a:endParaRPr lang="en-GB"/>
          </a:p>
          <a:p>
            <a:r>
              <a:rPr lang="en-GB"/>
              <a:t>This input signal is only sampled at around half it’s maximum frequency.</a:t>
            </a:r>
          </a:p>
          <a:p>
            <a:endParaRPr lang="en-GB"/>
          </a:p>
          <a:p>
            <a:r>
              <a:rPr lang="en-GB"/>
              <a:t>The output (red signal) is now only half the original frequency – a clear error!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5859F-EBF2-4E8C-82BD-BEC83E47794F}" type="slidenum">
              <a:rPr lang="en-GB"/>
              <a:pPr/>
              <a:t>5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 graphics can also be thought of as a signal composed of a specific set of frequencies.</a:t>
            </a:r>
          </a:p>
          <a:p>
            <a:r>
              <a:rPr lang="en-GB"/>
              <a:t>As an interesting aside, the JPEG compression algorithm works by examining these frequencies and resampling them to create smaller files with minimal loss of data, in a similar fashion to the mp3 compression system commonly used for audio files.</a:t>
            </a:r>
          </a:p>
          <a:p>
            <a:endParaRPr lang="en-GB"/>
          </a:p>
          <a:p>
            <a:r>
              <a:rPr lang="en-GB"/>
              <a:t>Vectorial data = mathematical description of a graphical element. Can be scaled and manipulated with no loss of accuracy.</a:t>
            </a:r>
          </a:p>
          <a:p>
            <a:r>
              <a:rPr lang="en-GB"/>
              <a:t>Rasterisation = converting this vectorial data into a fixed number of pixels for storage as a bitmap or output to a raster display such as a computer monitor.</a:t>
            </a:r>
          </a:p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ED727-3A31-45FA-AA59-62B3CDD96653}" type="slidenum">
              <a:rPr lang="en-GB"/>
              <a:pPr/>
              <a:t>6</a:t>
            </a:fld>
            <a:endParaRPr lang="en-GB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D8D0E-F78C-4B98-B235-5A7C5E3DEA73}" type="slidenum">
              <a:rPr lang="en-GB"/>
              <a:pPr/>
              <a:t>8</a:t>
            </a:fld>
            <a:endParaRPr lang="en-GB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  <a:p>
            <a:r>
              <a:rPr lang="en-GB"/>
              <a:t>This image shows aliasing occurring towards the top of the image.  This is because the image is not being sampled (or rendered) at a high enough resolution.  The result is a strange affect known as Moiré patterns which are not artefacts of the original sample.</a:t>
            </a:r>
          </a:p>
          <a:p>
            <a:endParaRPr lang="en-GB"/>
          </a:p>
          <a:p>
            <a:r>
              <a:rPr lang="en-GB"/>
              <a:t>In fact George Bush wore a tie on the 13</a:t>
            </a:r>
            <a:r>
              <a:rPr lang="en-GB" baseline="30000"/>
              <a:t>th</a:t>
            </a:r>
            <a:r>
              <a:rPr lang="en-GB"/>
              <a:t> April which apparently produced Moiré patterns similar to above.  This (according to American TV stylist </a:t>
            </a:r>
            <a:r>
              <a:rPr lang="en-US"/>
              <a:t>Henry Roth) is covered in TV101, i.e. one of the first things you learn with TV.  Sometimes its called strobing on TV but a more accurate term is Aliasing generating a Moiré pattern.*</a:t>
            </a:r>
          </a:p>
          <a:p>
            <a:endParaRPr lang="en-GB"/>
          </a:p>
          <a:p>
            <a:r>
              <a:rPr lang="en-GB"/>
              <a:t>*Source: Bush Tie Not Looking Good – Apr 14,2004, http://www.eonline.com/News/Items/0,1,13902,00.html, 2005</a:t>
            </a:r>
          </a:p>
          <a:p>
            <a:endParaRPr lang="en-GB"/>
          </a:p>
          <a:p>
            <a:r>
              <a:rPr lang="en-GB"/>
              <a:t>Image Source: Anti-aliasing - Wikipedia, the free encyclopedia, http://en.wikipedia.org/wiki/Anti_aliasing, 2005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51C90-AEED-4067-AF4B-22C7FEB7642B}" type="slidenum">
              <a:rPr lang="en-GB"/>
              <a:pPr/>
              <a:t>9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Theorum proposed by Nyquist, 1928. Later proven by Shannon in 1949 and is more properly known as the </a:t>
            </a:r>
            <a:r>
              <a:rPr lang="en-GB" i="1"/>
              <a:t>Nyquist-Shannon formula.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07239-0856-4736-8484-A30F3819992C}" type="slidenum">
              <a:rPr lang="en-GB"/>
              <a:pPr/>
              <a:t>10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Green signal shows original, high frequency input.</a:t>
            </a:r>
          </a:p>
          <a:p>
            <a:endParaRPr lang="en-GB"/>
          </a:p>
          <a:p>
            <a:r>
              <a:rPr lang="en-GB"/>
              <a:t>This input signal is sampled at twice its maximum frequency.</a:t>
            </a:r>
          </a:p>
          <a:p>
            <a:endParaRPr lang="en-GB"/>
          </a:p>
          <a:p>
            <a:r>
              <a:rPr lang="en-GB"/>
              <a:t>The output (red signal) now matches the original frequency!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62839-0D54-46A8-810E-2BDA2E5320BC}" type="slidenum">
              <a:rPr lang="en-GB"/>
              <a:pPr/>
              <a:t>11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Resolution = number of pixels used to display the raster image.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A7EC-6310-4C50-8850-F5DC5CC811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714D-B362-4991-9AD5-5FAB2C8D39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C13B-2DCD-47E2-A5DC-EEC5D2855A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3A23-1EE9-4E37-AB3A-398D88C908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A335-A5C9-43E1-834D-1C216FBAAB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D788-F51F-4ADD-AF3D-BD1B65DBFC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87DF-B3E2-4A53-A4DF-81837B9FFC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F834-184E-418D-BE05-D996787357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B865-82A7-499A-B1D4-1BA6F0275D1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B110B-A11E-45B6-8061-8BC7677572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4F91-C1EC-4B5F-957E-1425026D4EB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E9D7743-7945-4198-B970-4EDF5EF9A0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75"/>
          <p:cNvSpPr>
            <a:spLocks noChangeArrowheads="1"/>
          </p:cNvSpPr>
          <p:nvPr/>
        </p:nvSpPr>
        <p:spPr bwMode="auto">
          <a:xfrm>
            <a:off x="254000" y="4797425"/>
            <a:ext cx="5254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b="1" dirty="0">
              <a:solidFill>
                <a:srgbClr val="663300"/>
              </a:solidFill>
            </a:endParaRPr>
          </a:p>
        </p:txBody>
      </p:sp>
      <p:pic>
        <p:nvPicPr>
          <p:cNvPr id="5" name="Picture 4" descr="di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57200"/>
            <a:ext cx="7848600" cy="206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-32" y="3214686"/>
            <a:ext cx="9144032" cy="1905000"/>
          </a:xfrm>
        </p:spPr>
        <p:txBody>
          <a:bodyPr>
            <a:noAutofit/>
          </a:bodyPr>
          <a:lstStyle/>
          <a:p>
            <a:pPr algn="l"/>
            <a:r>
              <a:rPr lang="en-US" sz="3600" b="1" i="1" dirty="0">
                <a:solidFill>
                  <a:schemeClr val="accent2"/>
                </a:solidFill>
                <a:latin typeface="Baskerville Old Face" pitchFamily="18" charset="0"/>
              </a:rPr>
              <a:t>Course Title: </a:t>
            </a:r>
            <a:r>
              <a:rPr lang="en-GB" sz="3600" b="1" dirty="0">
                <a:solidFill>
                  <a:schemeClr val="accent2"/>
                </a:solidFill>
                <a:latin typeface="Baskerville Old Face" pitchFamily="18" charset="0"/>
              </a:rPr>
              <a:t> Computer Graphics</a:t>
            </a:r>
            <a:endParaRPr lang="en-US" sz="3600" b="1" i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r>
              <a:rPr lang="en-US" sz="3600" b="1" i="1" dirty="0">
                <a:solidFill>
                  <a:schemeClr val="accent2"/>
                </a:solidFill>
                <a:latin typeface="Baskerville Old Face" pitchFamily="18" charset="0"/>
              </a:rPr>
              <a:t>Course Code : CSE421</a:t>
            </a:r>
          </a:p>
          <a:p>
            <a:pPr algn="l"/>
            <a:endParaRPr lang="en-US" sz="3600" b="1" i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r>
              <a:rPr lang="en-US" sz="3600" b="1" i="1" dirty="0">
                <a:solidFill>
                  <a:schemeClr val="accent2"/>
                </a:solidFill>
                <a:latin typeface="Baskerville Old Face" pitchFamily="18" charset="0"/>
              </a:rPr>
              <a:t>Topic: </a:t>
            </a:r>
            <a:r>
              <a:rPr lang="en-GB" sz="3600" b="1" i="1" dirty="0">
                <a:solidFill>
                  <a:schemeClr val="accent2"/>
                </a:solidFill>
                <a:latin typeface="Baskerville Old Face" pitchFamily="18" charset="0"/>
              </a:rPr>
              <a:t>Aliasing</a:t>
            </a:r>
            <a:endParaRPr lang="en-US" sz="3600" b="1" i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r>
              <a:rPr lang="en-US" sz="3600" b="1" i="1" dirty="0">
                <a:solidFill>
                  <a:schemeClr val="accent2"/>
                </a:solidFill>
                <a:latin typeface="Baskerville Old Face" pitchFamily="18" charset="0"/>
              </a:rPr>
              <a:t>Thanjida Akhter : 102-15-1030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Avoiding Aliasing?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396976"/>
            <a:ext cx="8229600" cy="4525963"/>
          </a:xfrm>
        </p:spPr>
        <p:txBody>
          <a:bodyPr/>
          <a:lstStyle/>
          <a:p>
            <a:pPr lvl="1" algn="just"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Use of </a:t>
            </a:r>
            <a:r>
              <a:rPr lang="en-GB" dirty="0" err="1">
                <a:latin typeface="Baskerville Old Face" pitchFamily="18" charset="0"/>
              </a:rPr>
              <a:t>Nyquist’s</a:t>
            </a:r>
            <a:r>
              <a:rPr lang="en-GB" dirty="0">
                <a:latin typeface="Baskerville Old Face" pitchFamily="18" charset="0"/>
              </a:rPr>
              <a:t> theorem produces a mathematically identical output signal.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28644" y="2616176"/>
            <a:ext cx="7239000" cy="2971800"/>
            <a:chOff x="720" y="1776"/>
            <a:chExt cx="4560" cy="1872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20" y="1776"/>
              <a:ext cx="4560" cy="1872"/>
              <a:chOff x="720" y="2112"/>
              <a:chExt cx="4560" cy="1872"/>
            </a:xfrm>
          </p:grpSpPr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Baskerville Old Face" pitchFamily="18" charset="0"/>
                </a:endParaRPr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720" y="3936"/>
                <a:ext cx="45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Baskerville Old Face" pitchFamily="18" charset="0"/>
                </a:endParaRP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768" y="1920"/>
              <a:ext cx="4501" cy="1688"/>
              <a:chOff x="768" y="1920"/>
              <a:chExt cx="4501" cy="1688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768" y="1920"/>
                <a:ext cx="4501" cy="1688"/>
                <a:chOff x="768" y="1920"/>
                <a:chExt cx="4501" cy="1688"/>
              </a:xfrm>
            </p:grpSpPr>
            <p:sp>
              <p:nvSpPr>
                <p:cNvPr id="20498" name="Freeform 18"/>
                <p:cNvSpPr>
                  <a:spLocks/>
                </p:cNvSpPr>
                <p:nvPr/>
              </p:nvSpPr>
              <p:spPr bwMode="auto">
                <a:xfrm>
                  <a:off x="768" y="1920"/>
                  <a:ext cx="3696" cy="1688"/>
                </a:xfrm>
                <a:custGeom>
                  <a:avLst/>
                  <a:gdLst/>
                  <a:ahLst/>
                  <a:cxnLst>
                    <a:cxn ang="0">
                      <a:pos x="0" y="2160"/>
                    </a:cxn>
                    <a:cxn ang="0">
                      <a:pos x="576" y="0"/>
                    </a:cxn>
                    <a:cxn ang="0">
                      <a:pos x="1008" y="2160"/>
                    </a:cxn>
                    <a:cxn ang="0">
                      <a:pos x="1488" y="0"/>
                    </a:cxn>
                    <a:cxn ang="0">
                      <a:pos x="2016" y="2160"/>
                    </a:cxn>
                    <a:cxn ang="0">
                      <a:pos x="2400" y="0"/>
                    </a:cxn>
                    <a:cxn ang="0">
                      <a:pos x="2928" y="2160"/>
                    </a:cxn>
                    <a:cxn ang="0">
                      <a:pos x="3408" y="0"/>
                    </a:cxn>
                    <a:cxn ang="0">
                      <a:pos x="3984" y="2160"/>
                    </a:cxn>
                    <a:cxn ang="0">
                      <a:pos x="4368" y="48"/>
                    </a:cxn>
                  </a:cxnLst>
                  <a:rect l="0" t="0" r="r" b="b"/>
                  <a:pathLst>
                    <a:path w="4368" h="2168">
                      <a:moveTo>
                        <a:pt x="0" y="2160"/>
                      </a:moveTo>
                      <a:cubicBezTo>
                        <a:pt x="204" y="1080"/>
                        <a:pt x="408" y="0"/>
                        <a:pt x="576" y="0"/>
                      </a:cubicBezTo>
                      <a:cubicBezTo>
                        <a:pt x="744" y="0"/>
                        <a:pt x="856" y="2160"/>
                        <a:pt x="1008" y="2160"/>
                      </a:cubicBezTo>
                      <a:cubicBezTo>
                        <a:pt x="1160" y="2160"/>
                        <a:pt x="1320" y="0"/>
                        <a:pt x="1488" y="0"/>
                      </a:cubicBezTo>
                      <a:cubicBezTo>
                        <a:pt x="1656" y="0"/>
                        <a:pt x="1864" y="2160"/>
                        <a:pt x="2016" y="2160"/>
                      </a:cubicBezTo>
                      <a:cubicBezTo>
                        <a:pt x="2168" y="2160"/>
                        <a:pt x="2248" y="0"/>
                        <a:pt x="2400" y="0"/>
                      </a:cubicBezTo>
                      <a:cubicBezTo>
                        <a:pt x="2552" y="0"/>
                        <a:pt x="2760" y="2160"/>
                        <a:pt x="2928" y="2160"/>
                      </a:cubicBezTo>
                      <a:cubicBezTo>
                        <a:pt x="3096" y="2160"/>
                        <a:pt x="3232" y="0"/>
                        <a:pt x="3408" y="0"/>
                      </a:cubicBezTo>
                      <a:cubicBezTo>
                        <a:pt x="3584" y="0"/>
                        <a:pt x="3824" y="2152"/>
                        <a:pt x="3984" y="2160"/>
                      </a:cubicBezTo>
                      <a:cubicBezTo>
                        <a:pt x="4144" y="2168"/>
                        <a:pt x="4272" y="344"/>
                        <a:pt x="4368" y="48"/>
                      </a:cubicBezTo>
                    </a:path>
                  </a:pathLst>
                </a:custGeom>
                <a:noFill/>
                <a:ln w="38100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Baskerville Old Face" pitchFamily="18" charset="0"/>
                  </a:endParaRPr>
                </a:p>
              </p:txBody>
            </p:sp>
            <p:sp>
              <p:nvSpPr>
                <p:cNvPr id="204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800" y="2880"/>
                  <a:ext cx="46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>
                      <a:solidFill>
                        <a:srgbClr val="009900"/>
                      </a:solidFill>
                      <a:latin typeface="Baskerville Old Face" pitchFamily="18" charset="0"/>
                    </a:rPr>
                    <a:t>Input </a:t>
                  </a:r>
                </a:p>
                <a:p>
                  <a:r>
                    <a:rPr lang="en-GB">
                      <a:solidFill>
                        <a:srgbClr val="009900"/>
                      </a:solidFill>
                      <a:latin typeface="Baskerville Old Face" pitchFamily="18" charset="0"/>
                    </a:rPr>
                    <a:t>signal</a:t>
                  </a:r>
                </a:p>
              </p:txBody>
            </p:sp>
          </p:grp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 flipH="1">
                <a:off x="4320" y="316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Baskerville Old Face" pitchFamily="18" charset="0"/>
                </a:endParaRPr>
              </a:p>
            </p:txBody>
          </p: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904844" y="5511779"/>
            <a:ext cx="5867400" cy="903288"/>
            <a:chOff x="768" y="3600"/>
            <a:chExt cx="3696" cy="569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V="1">
              <a:off x="768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3264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V="1">
              <a:off x="4464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248" y="3936"/>
              <a:ext cx="214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  <a:latin typeface="Baskerville Old Face" pitchFamily="18" charset="0"/>
                </a:rPr>
                <a:t>Sampling Rate (2x input frequency)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768" y="3840"/>
              <a:ext cx="36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2688" y="3840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 flipV="1">
              <a:off x="1200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V="1">
              <a:off x="1632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V="1">
              <a:off x="2448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V="1">
              <a:off x="2880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V="1">
              <a:off x="3696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V="1">
              <a:off x="4128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904844" y="2844776"/>
            <a:ext cx="7445375" cy="2679700"/>
            <a:chOff x="768" y="1920"/>
            <a:chExt cx="4690" cy="1688"/>
          </a:xfrm>
        </p:grpSpPr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4800" y="2064"/>
              <a:ext cx="65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  <a:latin typeface="Baskerville Old Face" pitchFamily="18" charset="0"/>
                </a:rPr>
                <a:t>Sampled </a:t>
              </a:r>
            </a:p>
            <a:p>
              <a:r>
                <a:rPr lang="en-GB">
                  <a:solidFill>
                    <a:srgbClr val="FF0000"/>
                  </a:solidFill>
                  <a:latin typeface="Baskerville Old Face" pitchFamily="18" charset="0"/>
                </a:rPr>
                <a:t>signal</a:t>
              </a: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H="1">
              <a:off x="4416" y="2352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20521" name="Freeform 41"/>
            <p:cNvSpPr>
              <a:spLocks/>
            </p:cNvSpPr>
            <p:nvPr/>
          </p:nvSpPr>
          <p:spPr bwMode="auto">
            <a:xfrm>
              <a:off x="768" y="1920"/>
              <a:ext cx="3696" cy="1688"/>
            </a:xfrm>
            <a:custGeom>
              <a:avLst/>
              <a:gdLst/>
              <a:ahLst/>
              <a:cxnLst>
                <a:cxn ang="0">
                  <a:pos x="0" y="2160"/>
                </a:cxn>
                <a:cxn ang="0">
                  <a:pos x="576" y="0"/>
                </a:cxn>
                <a:cxn ang="0">
                  <a:pos x="1008" y="2160"/>
                </a:cxn>
                <a:cxn ang="0">
                  <a:pos x="1488" y="0"/>
                </a:cxn>
                <a:cxn ang="0">
                  <a:pos x="2016" y="2160"/>
                </a:cxn>
                <a:cxn ang="0">
                  <a:pos x="2400" y="0"/>
                </a:cxn>
                <a:cxn ang="0">
                  <a:pos x="2928" y="2160"/>
                </a:cxn>
                <a:cxn ang="0">
                  <a:pos x="3408" y="0"/>
                </a:cxn>
                <a:cxn ang="0">
                  <a:pos x="3984" y="2160"/>
                </a:cxn>
                <a:cxn ang="0">
                  <a:pos x="4368" y="48"/>
                </a:cxn>
              </a:cxnLst>
              <a:rect l="0" t="0" r="r" b="b"/>
              <a:pathLst>
                <a:path w="4368" h="2168">
                  <a:moveTo>
                    <a:pt x="0" y="2160"/>
                  </a:moveTo>
                  <a:cubicBezTo>
                    <a:pt x="204" y="1080"/>
                    <a:pt x="408" y="0"/>
                    <a:pt x="576" y="0"/>
                  </a:cubicBezTo>
                  <a:cubicBezTo>
                    <a:pt x="744" y="0"/>
                    <a:pt x="856" y="2160"/>
                    <a:pt x="1008" y="2160"/>
                  </a:cubicBezTo>
                  <a:cubicBezTo>
                    <a:pt x="1160" y="2160"/>
                    <a:pt x="1320" y="0"/>
                    <a:pt x="1488" y="0"/>
                  </a:cubicBezTo>
                  <a:cubicBezTo>
                    <a:pt x="1656" y="0"/>
                    <a:pt x="1864" y="2160"/>
                    <a:pt x="2016" y="2160"/>
                  </a:cubicBezTo>
                  <a:cubicBezTo>
                    <a:pt x="2168" y="2160"/>
                    <a:pt x="2248" y="0"/>
                    <a:pt x="2400" y="0"/>
                  </a:cubicBezTo>
                  <a:cubicBezTo>
                    <a:pt x="2552" y="0"/>
                    <a:pt x="2760" y="2160"/>
                    <a:pt x="2928" y="2160"/>
                  </a:cubicBezTo>
                  <a:cubicBezTo>
                    <a:pt x="3096" y="2160"/>
                    <a:pt x="3232" y="0"/>
                    <a:pt x="3408" y="0"/>
                  </a:cubicBezTo>
                  <a:cubicBezTo>
                    <a:pt x="3584" y="0"/>
                    <a:pt x="3824" y="2152"/>
                    <a:pt x="3984" y="2160"/>
                  </a:cubicBezTo>
                  <a:cubicBezTo>
                    <a:pt x="4144" y="2168"/>
                    <a:pt x="4272" y="344"/>
                    <a:pt x="4368" y="4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Avoiding Aliasing?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357298"/>
            <a:ext cx="8786874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sz="2800" dirty="0">
                <a:latin typeface="Baskerville Old Face" pitchFamily="18" charset="0"/>
              </a:rPr>
              <a:t>In computer graphics, the resolution of the </a:t>
            </a:r>
            <a:r>
              <a:rPr lang="en-GB" sz="2800" dirty="0" err="1">
                <a:latin typeface="Baskerville Old Face" pitchFamily="18" charset="0"/>
              </a:rPr>
              <a:t>rasterised</a:t>
            </a:r>
            <a:r>
              <a:rPr lang="en-GB" sz="2800" dirty="0">
                <a:latin typeface="Baskerville Old Face" pitchFamily="18" charset="0"/>
              </a:rPr>
              <a:t> image replaces the sampling rate seen in the audio example.</a:t>
            </a:r>
          </a:p>
          <a:p>
            <a:pPr algn="just"/>
            <a:endParaRPr lang="en-GB" sz="2800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800" dirty="0">
                <a:latin typeface="Baskerville Old Face" pitchFamily="18" charset="0"/>
              </a:rPr>
              <a:t>To apply </a:t>
            </a:r>
            <a:r>
              <a:rPr lang="en-GB" sz="2800" dirty="0" err="1">
                <a:latin typeface="Baskerville Old Face" pitchFamily="18" charset="0"/>
              </a:rPr>
              <a:t>Nyquist</a:t>
            </a:r>
            <a:r>
              <a:rPr lang="en-GB" sz="2800" dirty="0">
                <a:latin typeface="Baskerville Old Face" pitchFamily="18" charset="0"/>
              </a:rPr>
              <a:t> would require the output device to have a resolution double that which is  discernable to the human visual system.</a:t>
            </a:r>
          </a:p>
          <a:p>
            <a:pPr algn="just"/>
            <a:endParaRPr lang="en-GB" sz="2800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800" dirty="0">
                <a:latin typeface="Baskerville Old Face" pitchFamily="18" charset="0"/>
              </a:rPr>
              <a:t>Technology is not currently at this level, so alternatives must be sought.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b="1" i="1" u="sng" dirty="0">
                <a:latin typeface="Baskerville Old Face" pitchFamily="18" charset="0"/>
              </a:rPr>
              <a:t>Anti-Aliasing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err="1">
                <a:latin typeface="Baskerville Old Face" pitchFamily="18" charset="0"/>
              </a:rPr>
              <a:t>Prefiltering</a:t>
            </a:r>
            <a:r>
              <a:rPr lang="en-US" sz="2800" b="1" dirty="0">
                <a:latin typeface="Baskerville Old Face" pitchFamily="18" charset="0"/>
              </a:rPr>
              <a:t>: </a:t>
            </a:r>
            <a:r>
              <a:rPr lang="en-US" sz="2800" dirty="0">
                <a:latin typeface="Baskerville Old Face" pitchFamily="18" charset="0"/>
              </a:rPr>
              <a:t>Lower the maximum frequency (filter out high frequencies)</a:t>
            </a:r>
          </a:p>
          <a:p>
            <a:pPr>
              <a:buNone/>
            </a:pPr>
            <a:endParaRPr lang="en-US" sz="28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Baskerville Old Face" pitchFamily="18" charset="0"/>
              </a:rPr>
              <a:t>Super Sampling: </a:t>
            </a:r>
            <a:r>
              <a:rPr lang="en-US" sz="2800" dirty="0">
                <a:latin typeface="Baskerville Old Face" pitchFamily="18" charset="0"/>
              </a:rPr>
              <a:t>Raise the sampling frequency</a:t>
            </a:r>
          </a:p>
          <a:p>
            <a:pPr>
              <a:buNone/>
            </a:pPr>
            <a:endParaRPr lang="en-US" sz="2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Baskerville Old Face" pitchFamily="18" charset="0"/>
              </a:rPr>
              <a:t>Stochastic Sampling: </a:t>
            </a:r>
            <a:r>
              <a:rPr lang="en-US" sz="2800" dirty="0">
                <a:latin typeface="Baskerville Old Face" pitchFamily="18" charset="0"/>
              </a:rPr>
              <a:t>Sample randomly instead of uniformly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Pre-filtering</a:t>
            </a:r>
            <a:endParaRPr lang="en-US" b="1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Blur the images by some low-pass filters</a:t>
            </a:r>
          </a:p>
          <a:p>
            <a:pPr>
              <a:buNone/>
            </a:pPr>
            <a:endParaRPr lang="en-US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Easy for 2D text, images, and 2D graphics</a:t>
            </a:r>
          </a:p>
          <a:p>
            <a:pPr>
              <a:buNone/>
            </a:pPr>
            <a:endParaRPr lang="en-US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Difficult for 3D graphics (visibility is an issue since translucency is expensive)</a:t>
            </a:r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Pre-filtering example</a:t>
            </a:r>
            <a:endParaRPr lang="en-US" b="1" i="1" u="sng" dirty="0">
              <a:latin typeface="Baskerville Old Face" pitchFamily="18" charset="0"/>
            </a:endParaRPr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9" y="1285860"/>
            <a:ext cx="7648605" cy="445295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Increasing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428736"/>
            <a:ext cx="9072594" cy="4525963"/>
          </a:xfrm>
        </p:spPr>
        <p:txBody>
          <a:bodyPr/>
          <a:lstStyle/>
          <a:p>
            <a:r>
              <a:rPr lang="en-US" sz="2400" dirty="0">
                <a:latin typeface="Baskerville Old Face" pitchFamily="18" charset="0"/>
              </a:rPr>
              <a:t>Physically increase the display resolution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Baskerville Old Face" pitchFamily="18" charset="0"/>
              </a:rPr>
              <a:t>		-</a:t>
            </a:r>
            <a:r>
              <a:rPr lang="en-US" sz="2400" dirty="0">
                <a:latin typeface="Baskerville Old Face" pitchFamily="18" charset="0"/>
              </a:rPr>
              <a:t>Not always possible</a:t>
            </a:r>
          </a:p>
          <a:p>
            <a:r>
              <a:rPr lang="en-US" sz="2400" dirty="0">
                <a:latin typeface="Baskerville Old Face" pitchFamily="18" charset="0"/>
              </a:rPr>
              <a:t>Perform </a:t>
            </a:r>
            <a:r>
              <a:rPr lang="en-US" sz="2400" i="1" dirty="0" err="1">
                <a:latin typeface="Baskerville Old Face" pitchFamily="18" charset="0"/>
              </a:rPr>
              <a:t>Postfiltering</a:t>
            </a:r>
            <a:r>
              <a:rPr lang="en-US" sz="2400" i="1" dirty="0">
                <a:latin typeface="Baskerville Old Face" pitchFamily="18" charset="0"/>
              </a:rPr>
              <a:t> / </a:t>
            </a:r>
            <a:r>
              <a:rPr lang="en-US" sz="2400" i="1" dirty="0" err="1">
                <a:latin typeface="Baskerville Old Face" pitchFamily="18" charset="0"/>
              </a:rPr>
              <a:t>Supersampling</a:t>
            </a:r>
            <a:endParaRPr lang="en-US" sz="2400" i="1" dirty="0">
              <a:latin typeface="Baskerville Old Face" pitchFamily="18" charset="0"/>
            </a:endParaRPr>
          </a:p>
          <a:p>
            <a:pPr>
              <a:buNone/>
            </a:pPr>
            <a:r>
              <a:rPr lang="en-US" sz="2400" i="1" dirty="0">
                <a:solidFill>
                  <a:schemeClr val="tx2"/>
                </a:solidFill>
                <a:latin typeface="Baskerville Old Face" pitchFamily="18" charset="0"/>
              </a:rPr>
              <a:t>	-</a:t>
            </a:r>
            <a:r>
              <a:rPr lang="en-US" sz="2400" dirty="0">
                <a:latin typeface="Baskerville Old Face" pitchFamily="18" charset="0"/>
              </a:rPr>
              <a:t>Actual display is m*n, sample on a </a:t>
            </a:r>
            <a:r>
              <a:rPr lang="en-US" sz="2400" i="1" dirty="0" err="1">
                <a:latin typeface="Baskerville Old Face" pitchFamily="18" charset="0"/>
              </a:rPr>
              <a:t>sm</a:t>
            </a:r>
            <a:r>
              <a:rPr lang="en-US" sz="2400" i="1" dirty="0">
                <a:latin typeface="Baskerville Old Face" pitchFamily="18" charset="0"/>
              </a:rPr>
              <a:t>*</a:t>
            </a:r>
            <a:r>
              <a:rPr lang="en-US" sz="2400" i="1" dirty="0" err="1">
                <a:latin typeface="Baskerville Old Face" pitchFamily="18" charset="0"/>
              </a:rPr>
              <a:t>sn</a:t>
            </a:r>
            <a:r>
              <a:rPr lang="en-US" sz="2400" i="1" dirty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</a:rPr>
              <a:t>virtual display</a:t>
            </a:r>
          </a:p>
          <a:p>
            <a:pPr>
              <a:buNone/>
            </a:pPr>
            <a:r>
              <a:rPr lang="en-US" sz="2400" dirty="0">
                <a:latin typeface="Baskerville Old Face" pitchFamily="18" charset="0"/>
              </a:rPr>
              <a:t>	– Then “average” several (typically </a:t>
            </a:r>
            <a:r>
              <a:rPr lang="en-US" sz="2400" i="1" dirty="0">
                <a:latin typeface="Baskerville Old Face" pitchFamily="18" charset="0"/>
              </a:rPr>
              <a:t>s*s </a:t>
            </a:r>
            <a:r>
              <a:rPr lang="en-US" sz="2400" dirty="0">
                <a:latin typeface="Baskerville Old Face" pitchFamily="18" charset="0"/>
              </a:rPr>
              <a:t>) virtual sub</a:t>
            </a:r>
            <a:r>
              <a:rPr lang="en-US" sz="2400" i="1" dirty="0">
                <a:latin typeface="Baskerville Old Face" pitchFamily="18" charset="0"/>
              </a:rPr>
              <a:t>-pixels to </a:t>
            </a:r>
            <a:r>
              <a:rPr lang="en-US" sz="2400" dirty="0">
                <a:latin typeface="Baskerville Old Face" pitchFamily="18" charset="0"/>
              </a:rPr>
              <a:t>yield one      actual pixel</a:t>
            </a:r>
          </a:p>
          <a:p>
            <a:pPr>
              <a:buNone/>
            </a:pPr>
            <a:r>
              <a:rPr lang="en-US" sz="2400" dirty="0">
                <a:latin typeface="Baskerville Old Face" pitchFamily="18" charset="0"/>
              </a:rPr>
              <a:t>	-Averaging</a:t>
            </a:r>
          </a:p>
          <a:p>
            <a:pPr>
              <a:buNone/>
            </a:pPr>
            <a:r>
              <a:rPr lang="en-US" sz="2400" dirty="0">
                <a:latin typeface="Baskerville Old Face" pitchFamily="18" charset="0"/>
              </a:rPr>
              <a:t>		- </a:t>
            </a:r>
            <a:r>
              <a:rPr lang="en-US" sz="2400" dirty="0" err="1">
                <a:latin typeface="Baskerville Old Face" pitchFamily="18" charset="0"/>
              </a:rPr>
              <a:t>unweighted</a:t>
            </a:r>
            <a:r>
              <a:rPr lang="en-US" sz="2400" dirty="0">
                <a:latin typeface="Baskerville Old Face" pitchFamily="18" charset="0"/>
              </a:rPr>
              <a:t> (simple average)</a:t>
            </a:r>
          </a:p>
          <a:p>
            <a:pPr>
              <a:buNone/>
            </a:pPr>
            <a:r>
              <a:rPr lang="en-US" sz="2400" dirty="0">
                <a:latin typeface="Baskerville Old Face" pitchFamily="18" charset="0"/>
              </a:rPr>
              <a:t>		-weighted (more importance to virtual sub-pixels closer to the center)</a:t>
            </a:r>
            <a:endParaRPr lang="en-US" sz="2400" dirty="0">
              <a:solidFill>
                <a:schemeClr val="tx2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z="4000" b="1" i="1" u="sng" dirty="0">
                <a:latin typeface="Baskerville Old Face" pitchFamily="18" charset="0"/>
              </a:rPr>
              <a:t>Averaging with </a:t>
            </a:r>
            <a:r>
              <a:rPr lang="en-US" sz="4000" b="1" i="1" u="sng" dirty="0" err="1">
                <a:latin typeface="Baskerville Old Face" pitchFamily="18" charset="0"/>
              </a:rPr>
              <a:t>supersampling</a:t>
            </a:r>
            <a:endParaRPr lang="en-US" sz="4000" b="1" i="1" u="sng" dirty="0">
              <a:latin typeface="Baskerville Old Face" pitchFamily="18" charset="0"/>
            </a:endParaRPr>
          </a:p>
        </p:txBody>
      </p:sp>
      <p:pic>
        <p:nvPicPr>
          <p:cNvPr id="6" name="Picture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71612"/>
            <a:ext cx="8001056" cy="3911873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Stochastic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357298"/>
            <a:ext cx="8858312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Sample at a random place within the pixel to determine its color (</a:t>
            </a:r>
            <a:r>
              <a:rPr lang="en-US" b="1" dirty="0">
                <a:latin typeface="Baskerville Old Face" pitchFamily="18" charset="0"/>
              </a:rPr>
              <a:t>Jittering)</a:t>
            </a:r>
          </a:p>
          <a:p>
            <a:pPr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 Pick a random point and keep it if its nearest neighbor is &gt; r units away (</a:t>
            </a:r>
            <a:r>
              <a:rPr lang="en-US" b="1" dirty="0">
                <a:latin typeface="Baskerville Old Face" pitchFamily="18" charset="0"/>
              </a:rPr>
              <a:t>Poisson Disk Sampling)</a:t>
            </a:r>
          </a:p>
          <a:p>
            <a:pPr>
              <a:buNone/>
            </a:pPr>
            <a:endParaRPr lang="en-US" sz="16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Often use stochastic sampling with </a:t>
            </a:r>
            <a:r>
              <a:rPr lang="en-US" dirty="0" err="1">
                <a:latin typeface="Baskerville Old Face" pitchFamily="18" charset="0"/>
              </a:rPr>
              <a:t>supersampling</a:t>
            </a:r>
            <a:endParaRPr lang="en-US" dirty="0">
              <a:latin typeface="Baskerville Old Face" pitchFamily="18" charset="0"/>
            </a:endParaRPr>
          </a:p>
          <a:p>
            <a:pPr>
              <a:buNone/>
            </a:pPr>
            <a:endParaRPr lang="en-US" sz="20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Reduces aliasing at the cost of added noise.</a:t>
            </a:r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Stochastic Sampling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400175"/>
            <a:ext cx="8001056" cy="4918398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8879" y="2967334"/>
            <a:ext cx="5217765" cy="14465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800" b="1" i="1" dirty="0">
                <a:ln w="11430"/>
                <a:solidFill>
                  <a:schemeClr val="accent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Thank</a:t>
            </a:r>
            <a:r>
              <a:rPr lang="en-US" sz="88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You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What is Aliasing?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4346" y="1600200"/>
            <a:ext cx="8229600" cy="4525963"/>
          </a:xfrm>
        </p:spPr>
        <p:txBody>
          <a:bodyPr/>
          <a:lstStyle/>
          <a:p>
            <a:pPr lvl="1" algn="just"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False frequencies created by poor sampling of an input signal.</a:t>
            </a:r>
            <a:endParaRPr lang="en-GB" i="1" dirty="0">
              <a:latin typeface="Baskerville Old Face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90572" y="5715003"/>
            <a:ext cx="5867400" cy="903288"/>
            <a:chOff x="768" y="3600"/>
            <a:chExt cx="3696" cy="569"/>
          </a:xfrm>
        </p:grpSpPr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768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3264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4464" y="360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2112" y="3936"/>
              <a:ext cx="94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  <a:latin typeface="Baskerville Old Face" pitchFamily="18" charset="0"/>
                </a:rPr>
                <a:t>Sampling Rate</a:t>
              </a: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768" y="3840"/>
              <a:ext cx="36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2688" y="3840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14372" y="2819400"/>
            <a:ext cx="7239000" cy="2971800"/>
            <a:chOff x="720" y="1776"/>
            <a:chExt cx="4560" cy="187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20" y="1776"/>
              <a:ext cx="4560" cy="1872"/>
              <a:chOff x="720" y="2112"/>
              <a:chExt cx="4560" cy="1872"/>
            </a:xfrm>
          </p:grpSpPr>
          <p:sp>
            <p:nvSpPr>
              <p:cNvPr id="8196" name="Line 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Baskerville Old Face" pitchFamily="18" charset="0"/>
                </a:endParaRPr>
              </a:p>
            </p:txBody>
          </p:sp>
          <p:sp>
            <p:nvSpPr>
              <p:cNvPr id="8198" name="Line 6"/>
              <p:cNvSpPr>
                <a:spLocks noChangeShapeType="1"/>
              </p:cNvSpPr>
              <p:nvPr/>
            </p:nvSpPr>
            <p:spPr bwMode="auto">
              <a:xfrm>
                <a:off x="720" y="3936"/>
                <a:ext cx="45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Baskerville Old Face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768" y="1920"/>
              <a:ext cx="4501" cy="1688"/>
              <a:chOff x="768" y="1920"/>
              <a:chExt cx="4501" cy="1688"/>
            </a:xfrm>
          </p:grpSpPr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768" y="1920"/>
                <a:ext cx="4501" cy="1688"/>
                <a:chOff x="768" y="1920"/>
                <a:chExt cx="4501" cy="1688"/>
              </a:xfrm>
            </p:grpSpPr>
            <p:sp>
              <p:nvSpPr>
                <p:cNvPr id="8199" name="Freeform 7"/>
                <p:cNvSpPr>
                  <a:spLocks/>
                </p:cNvSpPr>
                <p:nvPr/>
              </p:nvSpPr>
              <p:spPr bwMode="auto">
                <a:xfrm>
                  <a:off x="768" y="1920"/>
                  <a:ext cx="3696" cy="1688"/>
                </a:xfrm>
                <a:custGeom>
                  <a:avLst/>
                  <a:gdLst/>
                  <a:ahLst/>
                  <a:cxnLst>
                    <a:cxn ang="0">
                      <a:pos x="0" y="2160"/>
                    </a:cxn>
                    <a:cxn ang="0">
                      <a:pos x="576" y="0"/>
                    </a:cxn>
                    <a:cxn ang="0">
                      <a:pos x="1008" y="2160"/>
                    </a:cxn>
                    <a:cxn ang="0">
                      <a:pos x="1488" y="0"/>
                    </a:cxn>
                    <a:cxn ang="0">
                      <a:pos x="2016" y="2160"/>
                    </a:cxn>
                    <a:cxn ang="0">
                      <a:pos x="2400" y="0"/>
                    </a:cxn>
                    <a:cxn ang="0">
                      <a:pos x="2928" y="2160"/>
                    </a:cxn>
                    <a:cxn ang="0">
                      <a:pos x="3408" y="0"/>
                    </a:cxn>
                    <a:cxn ang="0">
                      <a:pos x="3984" y="2160"/>
                    </a:cxn>
                    <a:cxn ang="0">
                      <a:pos x="4368" y="48"/>
                    </a:cxn>
                  </a:cxnLst>
                  <a:rect l="0" t="0" r="r" b="b"/>
                  <a:pathLst>
                    <a:path w="4368" h="2168">
                      <a:moveTo>
                        <a:pt x="0" y="2160"/>
                      </a:moveTo>
                      <a:cubicBezTo>
                        <a:pt x="204" y="1080"/>
                        <a:pt x="408" y="0"/>
                        <a:pt x="576" y="0"/>
                      </a:cubicBezTo>
                      <a:cubicBezTo>
                        <a:pt x="744" y="0"/>
                        <a:pt x="856" y="2160"/>
                        <a:pt x="1008" y="2160"/>
                      </a:cubicBezTo>
                      <a:cubicBezTo>
                        <a:pt x="1160" y="2160"/>
                        <a:pt x="1320" y="0"/>
                        <a:pt x="1488" y="0"/>
                      </a:cubicBezTo>
                      <a:cubicBezTo>
                        <a:pt x="1656" y="0"/>
                        <a:pt x="1864" y="2160"/>
                        <a:pt x="2016" y="2160"/>
                      </a:cubicBezTo>
                      <a:cubicBezTo>
                        <a:pt x="2168" y="2160"/>
                        <a:pt x="2248" y="0"/>
                        <a:pt x="2400" y="0"/>
                      </a:cubicBezTo>
                      <a:cubicBezTo>
                        <a:pt x="2552" y="0"/>
                        <a:pt x="2760" y="2160"/>
                        <a:pt x="2928" y="2160"/>
                      </a:cubicBezTo>
                      <a:cubicBezTo>
                        <a:pt x="3096" y="2160"/>
                        <a:pt x="3232" y="0"/>
                        <a:pt x="3408" y="0"/>
                      </a:cubicBezTo>
                      <a:cubicBezTo>
                        <a:pt x="3584" y="0"/>
                        <a:pt x="3824" y="2152"/>
                        <a:pt x="3984" y="2160"/>
                      </a:cubicBezTo>
                      <a:cubicBezTo>
                        <a:pt x="4144" y="2168"/>
                        <a:pt x="4272" y="344"/>
                        <a:pt x="4368" y="48"/>
                      </a:cubicBezTo>
                    </a:path>
                  </a:pathLst>
                </a:custGeom>
                <a:noFill/>
                <a:ln w="38100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Baskerville Old Face" pitchFamily="18" charset="0"/>
                  </a:endParaRPr>
                </a:p>
              </p:txBody>
            </p:sp>
            <p:sp>
              <p:nvSpPr>
                <p:cNvPr id="82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800" y="2880"/>
                  <a:ext cx="46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>
                      <a:solidFill>
                        <a:srgbClr val="009900"/>
                      </a:solidFill>
                      <a:latin typeface="Baskerville Old Face" pitchFamily="18" charset="0"/>
                    </a:rPr>
                    <a:t>Input </a:t>
                  </a:r>
                </a:p>
                <a:p>
                  <a:r>
                    <a:rPr lang="en-GB">
                      <a:solidFill>
                        <a:srgbClr val="009900"/>
                      </a:solidFill>
                      <a:latin typeface="Baskerville Old Face" pitchFamily="18" charset="0"/>
                    </a:rPr>
                    <a:t>signal</a:t>
                  </a:r>
                </a:p>
              </p:txBody>
            </p:sp>
          </p:grpSp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 flipH="1">
                <a:off x="4320" y="316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Baskerville Old Face" pitchFamily="18" charset="0"/>
                </a:endParaRP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90572" y="3048000"/>
            <a:ext cx="7445375" cy="2679700"/>
            <a:chOff x="768" y="1920"/>
            <a:chExt cx="4690" cy="1688"/>
          </a:xfrm>
        </p:grpSpPr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768" y="1920"/>
              <a:ext cx="3696" cy="1688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1248" y="0"/>
                </a:cxn>
                <a:cxn ang="0">
                  <a:pos x="2448" y="1680"/>
                </a:cxn>
                <a:cxn ang="0">
                  <a:pos x="3696" y="48"/>
                </a:cxn>
              </a:cxnLst>
              <a:rect l="0" t="0" r="r" b="b"/>
              <a:pathLst>
                <a:path w="3696" h="1688">
                  <a:moveTo>
                    <a:pt x="0" y="1680"/>
                  </a:moveTo>
                  <a:cubicBezTo>
                    <a:pt x="420" y="840"/>
                    <a:pt x="840" y="0"/>
                    <a:pt x="1248" y="0"/>
                  </a:cubicBezTo>
                  <a:cubicBezTo>
                    <a:pt x="1656" y="0"/>
                    <a:pt x="2040" y="1672"/>
                    <a:pt x="2448" y="1680"/>
                  </a:cubicBezTo>
                  <a:cubicBezTo>
                    <a:pt x="2856" y="1688"/>
                    <a:pt x="3336" y="104"/>
                    <a:pt x="3696" y="4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4800" y="2064"/>
              <a:ext cx="65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  <a:latin typeface="Baskerville Old Face" pitchFamily="18" charset="0"/>
                </a:rPr>
                <a:t>Sampled </a:t>
              </a:r>
            </a:p>
            <a:p>
              <a:r>
                <a:rPr lang="en-GB">
                  <a:solidFill>
                    <a:srgbClr val="FF0000"/>
                  </a:solidFill>
                  <a:latin typeface="Baskerville Old Face" pitchFamily="18" charset="0"/>
                </a:rPr>
                <a:t>signal</a:t>
              </a: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4128" y="2352"/>
              <a:ext cx="6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Baskerville Old Face" pitchFamily="18" charset="0"/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Example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981211"/>
            <a:ext cx="2476500" cy="3019425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943111"/>
            <a:ext cx="2324100" cy="3057525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-214346" y="2428868"/>
            <a:ext cx="388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endParaRPr lang="en-GB" sz="20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7158" y="2285992"/>
            <a:ext cx="15649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Original </a:t>
            </a:r>
          </a:p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scene</a:t>
            </a:r>
            <a:endParaRPr lang="en-GB" sz="4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14282" y="4214818"/>
            <a:ext cx="16430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Continues</a:t>
            </a:r>
          </a:p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signal</a:t>
            </a:r>
            <a:endParaRPr lang="en-GB" sz="4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143768" y="2357430"/>
            <a:ext cx="18573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Sampling at</a:t>
            </a:r>
          </a:p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Pixel centres</a:t>
            </a:r>
            <a:endParaRPr lang="en-GB" sz="4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 rot="21600000">
            <a:off x="7276146" y="4026763"/>
            <a:ext cx="16535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Sampled</a:t>
            </a:r>
          </a:p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signal</a:t>
            </a: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Example</a:t>
            </a: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952625"/>
            <a:ext cx="2276475" cy="295275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43438" y="2428868"/>
            <a:ext cx="2786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Rendered image</a:t>
            </a:r>
            <a:endParaRPr lang="en-GB" sz="4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3438" y="4071942"/>
            <a:ext cx="30718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Discrete signal</a:t>
            </a:r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Effects of Aliasing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428736"/>
            <a:ext cx="8929750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Artefacts are created by this poor sampling.</a:t>
            </a:r>
          </a:p>
          <a:p>
            <a:pPr algn="just"/>
            <a:endParaRPr lang="en-GB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Manifested as an audible, unmusical “buzz” in aliased sound data.</a:t>
            </a:r>
          </a:p>
          <a:p>
            <a:pPr algn="just"/>
            <a:endParaRPr lang="en-GB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Also creates problems for computer graphics when </a:t>
            </a:r>
            <a:r>
              <a:rPr lang="en-GB" dirty="0" err="1">
                <a:latin typeface="Baskerville Old Face" pitchFamily="18" charset="0"/>
              </a:rPr>
              <a:t>vectorial</a:t>
            </a:r>
            <a:r>
              <a:rPr lang="en-GB" dirty="0">
                <a:latin typeface="Baskerville Old Face" pitchFamily="18" charset="0"/>
              </a:rPr>
              <a:t> data is sampled and </a:t>
            </a:r>
            <a:r>
              <a:rPr lang="en-GB" dirty="0" err="1">
                <a:latin typeface="Baskerville Old Face" pitchFamily="18" charset="0"/>
              </a:rPr>
              <a:t>rasterised</a:t>
            </a:r>
            <a:r>
              <a:rPr lang="en-GB" dirty="0">
                <a:latin typeface="Baskerville Old Face" pitchFamily="18" charset="0"/>
              </a:rPr>
              <a:t>.</a:t>
            </a:r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Effects of Aliasing in Graphics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90" y="1357298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Jagged effect in </a:t>
            </a:r>
            <a:r>
              <a:rPr lang="en-GB" dirty="0" err="1">
                <a:latin typeface="Baskerville Old Face" pitchFamily="18" charset="0"/>
              </a:rPr>
              <a:t>rasterised</a:t>
            </a:r>
            <a:r>
              <a:rPr lang="en-GB" dirty="0">
                <a:latin typeface="Baskerville Old Face" pitchFamily="18" charset="0"/>
              </a:rPr>
              <a:t> graphics: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9090" y="1966898"/>
            <a:ext cx="3810000" cy="4027488"/>
            <a:chOff x="240" y="1392"/>
            <a:chExt cx="2400" cy="2537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/>
            <a:srcRect l="22501" t="32813" r="49374" b="32813"/>
            <a:stretch>
              <a:fillRect/>
            </a:stretch>
          </p:blipFill>
          <p:spPr bwMode="auto">
            <a:xfrm>
              <a:off x="336" y="1392"/>
              <a:ext cx="2304" cy="2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240" y="3696"/>
              <a:ext cx="1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 dirty="0">
                  <a:latin typeface="Baskerville Old Face" pitchFamily="18" charset="0"/>
                </a:rPr>
                <a:t>Vector representation of a circle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51415" y="1966898"/>
            <a:ext cx="3749675" cy="4192588"/>
            <a:chOff x="3158" y="1392"/>
            <a:chExt cx="2362" cy="2641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/>
            <a:srcRect l="18750" t="27344" r="38750" b="19531"/>
            <a:stretch>
              <a:fillRect/>
            </a:stretch>
          </p:blipFill>
          <p:spPr bwMode="auto">
            <a:xfrm>
              <a:off x="3264" y="1392"/>
              <a:ext cx="2256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3158" y="3626"/>
              <a:ext cx="18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b="1" dirty="0">
                  <a:latin typeface="Baskerville Old Face" pitchFamily="18" charset="0"/>
                </a:rPr>
                <a:t>Jagged edges due to aliasing </a:t>
              </a:r>
            </a:p>
            <a:p>
              <a:pPr algn="ctr"/>
              <a:r>
                <a:rPr lang="en-GB" b="1" dirty="0">
                  <a:latin typeface="Baskerville Old Face" pitchFamily="18" charset="0"/>
                </a:rPr>
                <a:t>during the </a:t>
              </a:r>
              <a:r>
                <a:rPr lang="en-GB" b="1" dirty="0" err="1">
                  <a:latin typeface="Baskerville Old Face" pitchFamily="18" charset="0"/>
                </a:rPr>
                <a:t>rasterisation</a:t>
              </a:r>
              <a:r>
                <a:rPr lang="en-GB" b="1" dirty="0">
                  <a:latin typeface="Baskerville Old Face" pitchFamily="18" charset="0"/>
                </a:rPr>
                <a:t> process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Effects of Aliasing in Graphics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00174"/>
            <a:ext cx="7772400" cy="76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Poor representation of fine detail: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" y="2500306"/>
            <a:ext cx="3962400" cy="2503488"/>
            <a:chOff x="240" y="1680"/>
            <a:chExt cx="2496" cy="1577"/>
          </a:xfrm>
        </p:grpSpPr>
        <p:pic>
          <p:nvPicPr>
            <p:cNvPr id="12299" name="Picture 11"/>
            <p:cNvPicPr>
              <a:picLocks noChangeAspect="1" noChangeArrowheads="1"/>
            </p:cNvPicPr>
            <p:nvPr/>
          </p:nvPicPr>
          <p:blipFill>
            <a:blip r:embed="rId2"/>
            <a:srcRect l="6250" t="9375" r="61874" b="68750"/>
            <a:stretch>
              <a:fillRect/>
            </a:stretch>
          </p:blipFill>
          <p:spPr bwMode="auto">
            <a:xfrm>
              <a:off x="288" y="1680"/>
              <a:ext cx="2448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40" y="3024"/>
              <a:ext cx="2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b="1" dirty="0">
                  <a:latin typeface="Baskerville Old Face" pitchFamily="18" charset="0"/>
                </a:rPr>
                <a:t>Image representing a chessboard in 3D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648200" y="2428868"/>
            <a:ext cx="4059238" cy="2932113"/>
            <a:chOff x="2928" y="1680"/>
            <a:chExt cx="2557" cy="1847"/>
          </a:xfrm>
        </p:grpSpPr>
        <p:pic>
          <p:nvPicPr>
            <p:cNvPr id="12301" name="Picture 13"/>
            <p:cNvPicPr>
              <a:picLocks noChangeAspect="1" noChangeArrowheads="1"/>
            </p:cNvPicPr>
            <p:nvPr/>
          </p:nvPicPr>
          <p:blipFill>
            <a:blip r:embed="rId3"/>
            <a:srcRect l="28125" t="23438" r="29375" b="46875"/>
            <a:stretch>
              <a:fillRect/>
            </a:stretch>
          </p:blipFill>
          <p:spPr bwMode="auto">
            <a:xfrm>
              <a:off x="2976" y="1680"/>
              <a:ext cx="2448" cy="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2928" y="3120"/>
              <a:ext cx="25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b="1" dirty="0" err="1">
                  <a:latin typeface="Baskerville Old Face" pitchFamily="18" charset="0"/>
                </a:rPr>
                <a:t>Closeup</a:t>
              </a:r>
              <a:r>
                <a:rPr lang="en-GB" b="1" dirty="0">
                  <a:latin typeface="Baskerville Old Face" pitchFamily="18" charset="0"/>
                </a:rPr>
                <a:t> of most distant squares</a:t>
              </a:r>
            </a:p>
            <a:p>
              <a:pPr algn="ctr"/>
              <a:endParaRPr lang="en-GB" b="1" dirty="0">
                <a:latin typeface="Baskerville Old Face" pitchFamily="18" charset="0"/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Aliasing in Graphics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500174"/>
            <a:ext cx="7772400" cy="8318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>
                <a:latin typeface="Baskerville Old Face" pitchFamily="18" charset="0"/>
              </a:rPr>
              <a:t>A graphics example:</a:t>
            </a:r>
          </a:p>
        </p:txBody>
      </p:sp>
      <p:pic>
        <p:nvPicPr>
          <p:cNvPr id="67588" name="Picture 4" descr="Alias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2420938"/>
            <a:ext cx="3551238" cy="355123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b="1" i="1" u="sng" dirty="0">
                <a:latin typeface="Baskerville Old Face" pitchFamily="18" charset="0"/>
              </a:rPr>
              <a:t>Avoiding Aliasing?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428736"/>
            <a:ext cx="8715436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i="1" dirty="0">
                <a:latin typeface="Baskerville Old Face" pitchFamily="18" charset="0"/>
              </a:rPr>
              <a:t>The aliasing problem can be avoided when sampling audio by applying </a:t>
            </a:r>
            <a:r>
              <a:rPr lang="en-GB" i="1" dirty="0" err="1">
                <a:latin typeface="Baskerville Old Face" pitchFamily="18" charset="0"/>
              </a:rPr>
              <a:t>Nyquist’s</a:t>
            </a:r>
            <a:r>
              <a:rPr lang="en-GB" i="1" dirty="0">
                <a:latin typeface="Baskerville Old Face" pitchFamily="18" charset="0"/>
              </a:rPr>
              <a:t> Theorem.</a:t>
            </a:r>
          </a:p>
          <a:p>
            <a:pPr algn="just"/>
            <a:endParaRPr lang="en-GB" i="1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i="1" dirty="0">
                <a:latin typeface="Baskerville Old Face" pitchFamily="18" charset="0"/>
              </a:rPr>
              <a:t>Sampling should be done at TWICE the rate of the maximum frequency present in the original signal.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>
                <a:latin typeface="Baskerville Old Face" pitchFamily="18" charset="0"/>
              </a:rPr>
              <a:t>Antialiasing</a:t>
            </a:r>
            <a:r>
              <a:rPr lang="en-US" dirty="0">
                <a:latin typeface="Baskerville Old Face" pitchFamily="18" charset="0"/>
              </a:rPr>
              <a:t> is sometimes called </a:t>
            </a:r>
            <a:r>
              <a:rPr lang="en-US" i="1" dirty="0">
                <a:latin typeface="Baskerville Old Face" pitchFamily="18" charset="0"/>
              </a:rPr>
              <a:t>oversampling.</a:t>
            </a:r>
            <a:endParaRPr lang="en-GB" i="1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i="1" dirty="0">
                <a:latin typeface="Baskerville Old Face" pitchFamily="18" charset="0"/>
              </a:rPr>
              <a:t>Applied to the signal seen earlier/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880</Words>
  <Application>Microsoft Office PowerPoint</Application>
  <PresentationFormat>On-screen Show (4:3)</PresentationFormat>
  <Paragraphs>126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Aparajita</vt:lpstr>
      <vt:lpstr>Arial</vt:lpstr>
      <vt:lpstr>Baskerville Old Face</vt:lpstr>
      <vt:lpstr>Calibri</vt:lpstr>
      <vt:lpstr>Times New Roman</vt:lpstr>
      <vt:lpstr>Wingdings</vt:lpstr>
      <vt:lpstr>Diseño predeterminado</vt:lpstr>
      <vt:lpstr>PowerPoint Presentation</vt:lpstr>
      <vt:lpstr>What is Aliasing?</vt:lpstr>
      <vt:lpstr>Example</vt:lpstr>
      <vt:lpstr>Example</vt:lpstr>
      <vt:lpstr>Effects of Aliasing</vt:lpstr>
      <vt:lpstr>Effects of Aliasing in Graphics</vt:lpstr>
      <vt:lpstr>Effects of Aliasing in Graphics</vt:lpstr>
      <vt:lpstr>Aliasing in Graphics</vt:lpstr>
      <vt:lpstr>Avoiding Aliasing?</vt:lpstr>
      <vt:lpstr>Avoiding Aliasing?</vt:lpstr>
      <vt:lpstr>Avoiding Aliasing?</vt:lpstr>
      <vt:lpstr>Anti-Aliasing Techniques</vt:lpstr>
      <vt:lpstr>Pre-filtering</vt:lpstr>
      <vt:lpstr>Pre-filtering example</vt:lpstr>
      <vt:lpstr>Increasing Resolution</vt:lpstr>
      <vt:lpstr>Averaging with supersampling</vt:lpstr>
      <vt:lpstr>Stochastic Sampling</vt:lpstr>
      <vt:lpstr>Stochastic Sampling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Tanjida</cp:lastModifiedBy>
  <cp:revision>979</cp:revision>
  <dcterms:created xsi:type="dcterms:W3CDTF">2010-05-23T14:28:12Z</dcterms:created>
  <dcterms:modified xsi:type="dcterms:W3CDTF">2020-08-19T19:35:18Z</dcterms:modified>
</cp:coreProperties>
</file>