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5"/>
  </p:notesMasterIdLst>
  <p:sldIdLst>
    <p:sldId id="256" r:id="rId2"/>
    <p:sldId id="264" r:id="rId3"/>
    <p:sldId id="298" r:id="rId4"/>
    <p:sldId id="259" r:id="rId5"/>
    <p:sldId id="296" r:id="rId6"/>
    <p:sldId id="280" r:id="rId7"/>
    <p:sldId id="281" r:id="rId8"/>
    <p:sldId id="282" r:id="rId9"/>
    <p:sldId id="283" r:id="rId10"/>
    <p:sldId id="284" r:id="rId11"/>
    <p:sldId id="285" r:id="rId12"/>
    <p:sldId id="286" r:id="rId13"/>
    <p:sldId id="287" r:id="rId14"/>
    <p:sldId id="299" r:id="rId15"/>
    <p:sldId id="289" r:id="rId16"/>
    <p:sldId id="290" r:id="rId17"/>
    <p:sldId id="291" r:id="rId18"/>
    <p:sldId id="292" r:id="rId19"/>
    <p:sldId id="293" r:id="rId20"/>
    <p:sldId id="294" r:id="rId21"/>
    <p:sldId id="300" r:id="rId22"/>
    <p:sldId id="295"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0" autoAdjust="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46B5B-539D-43BF-89BE-2FE8B3784643}" type="datetimeFigureOut">
              <a:rPr lang="en-US" smtClean="0"/>
              <a:t>06-Jul-17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63994-03A8-4BC8-A651-56B71FB0EEAB}" type="slidenum">
              <a:rPr lang="en-US" smtClean="0"/>
              <a:t>‹#›</a:t>
            </a:fld>
            <a:endParaRPr lang="en-US"/>
          </a:p>
        </p:txBody>
      </p:sp>
    </p:spTree>
    <p:extLst>
      <p:ext uri="{BB962C8B-B14F-4D97-AF65-F5344CB8AC3E}">
        <p14:creationId xmlns:p14="http://schemas.microsoft.com/office/powerpoint/2010/main" val="2219728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Tinker Board is a Single Board Computer (SBC) in an ultra-small form factor that offers class-leading performance while leveraging outstanding mechanical compatibility. The Tinker Board offers makers, </a:t>
            </a:r>
            <a:r>
              <a:rPr lang="en-US" dirty="0" err="1" smtClean="0"/>
              <a:t>IoT</a:t>
            </a:r>
            <a:r>
              <a:rPr lang="en-US" dirty="0" smtClean="0"/>
              <a:t> enthusiasts, hobbyists, PC DIY enthusiasts and others a reliable and extremely capable platform for building and tinkering ideas into reality.</a:t>
            </a:r>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4</a:t>
            </a:fld>
            <a:endParaRPr lang="en-US"/>
          </a:p>
        </p:txBody>
      </p:sp>
    </p:spTree>
    <p:extLst>
      <p:ext uri="{BB962C8B-B14F-4D97-AF65-F5344CB8AC3E}">
        <p14:creationId xmlns:p14="http://schemas.microsoft.com/office/powerpoint/2010/main" val="2749514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SD Card Read/Write Speed</a:t>
            </a:r>
          </a:p>
          <a:p>
            <a:r>
              <a:rPr lang="en-US" dirty="0" smtClean="0"/>
              <a:t>Tinker Board features SD 3.0 specification support, allowing for </a:t>
            </a:r>
            <a:r>
              <a:rPr lang="en-US" dirty="0" err="1" smtClean="0"/>
              <a:t>microSD</a:t>
            </a:r>
            <a:r>
              <a:rPr lang="en-US" dirty="0" smtClean="0"/>
              <a:t> card compatibility and significantly faster performance. Faster SD Card performance makes it a preferred solution for everyday computing or for application installation, file access and backup.</a:t>
            </a:r>
            <a:br>
              <a:rPr lang="en-US" dirty="0" smtClean="0"/>
            </a:br>
            <a:r>
              <a:rPr lang="en-US" dirty="0" smtClean="0"/>
              <a:t>．Read speeds: up to 89% faster</a:t>
            </a:r>
            <a:br>
              <a:rPr lang="en-US" dirty="0" smtClean="0"/>
            </a:br>
            <a:r>
              <a:rPr lang="en-US" dirty="0" smtClean="0"/>
              <a:t>．Write speeds: up to 40% faster</a:t>
            </a:r>
          </a:p>
        </p:txBody>
      </p:sp>
      <p:sp>
        <p:nvSpPr>
          <p:cNvPr id="4" name="Slide Number Placeholder 3"/>
          <p:cNvSpPr>
            <a:spLocks noGrp="1"/>
          </p:cNvSpPr>
          <p:nvPr>
            <p:ph type="sldNum" sz="quarter" idx="10"/>
          </p:nvPr>
        </p:nvSpPr>
        <p:spPr/>
        <p:txBody>
          <a:bodyPr/>
          <a:lstStyle/>
          <a:p>
            <a:fld id="{1A263994-03A8-4BC8-A651-56B71FB0EEAB}" type="slidenum">
              <a:rPr lang="en-US" smtClean="0"/>
              <a:t>15</a:t>
            </a:fld>
            <a:endParaRPr lang="en-US"/>
          </a:p>
        </p:txBody>
      </p:sp>
    </p:spTree>
    <p:extLst>
      <p:ext uri="{BB962C8B-B14F-4D97-AF65-F5344CB8AC3E}">
        <p14:creationId xmlns:p14="http://schemas.microsoft.com/office/powerpoint/2010/main" val="83294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23</a:t>
            </a:fld>
            <a:endParaRPr lang="en-US"/>
          </a:p>
        </p:txBody>
      </p:sp>
    </p:spTree>
    <p:extLst>
      <p:ext uri="{BB962C8B-B14F-4D97-AF65-F5344CB8AC3E}">
        <p14:creationId xmlns:p14="http://schemas.microsoft.com/office/powerpoint/2010/main" val="2866072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Leading Performance:</a:t>
            </a:r>
          </a:p>
          <a:p>
            <a:r>
              <a:rPr lang="en-US" dirty="0" smtClean="0"/>
              <a:t>Using a powerful and modern quad-core ARM-based processor, the </a:t>
            </a:r>
            <a:r>
              <a:rPr lang="en-US" dirty="0" err="1" smtClean="0"/>
              <a:t>Rockchip</a:t>
            </a:r>
            <a:r>
              <a:rPr lang="en-US" dirty="0" smtClean="0"/>
              <a:t> RK3288, the Tinker Board offers significantly improved performance versus other popular SBC boards. Realizing the growing demands of different builds and projects, the Tinker Board features 2GB of LPDDR3 dual-channel memory. Tinker Board is also equipped with an SD 3.0 interface that offers significantly faster read and write speeds to expandable </a:t>
            </a:r>
            <a:r>
              <a:rPr lang="en-US" dirty="0" err="1" smtClean="0"/>
              <a:t>microSD</a:t>
            </a:r>
            <a:r>
              <a:rPr lang="en-US" dirty="0" smtClean="0"/>
              <a:t> cards used for the OS, applications and file storage. </a:t>
            </a:r>
          </a:p>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6</a:t>
            </a:fld>
            <a:endParaRPr lang="en-US"/>
          </a:p>
        </p:txBody>
      </p:sp>
    </p:spTree>
    <p:extLst>
      <p:ext uri="{BB962C8B-B14F-4D97-AF65-F5344CB8AC3E}">
        <p14:creationId xmlns:p14="http://schemas.microsoft.com/office/powerpoint/2010/main" val="2131184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Robust GPU Performance &amp; Functionality:</a:t>
            </a:r>
          </a:p>
          <a:p>
            <a:r>
              <a:rPr lang="en-US" dirty="0" smtClean="0"/>
              <a:t>Featuring a powerful but energy-efficient design, the Tinker Board supports next-generation graphics and GPU Compute API's. Powered by an ARM-based Mali™-T764 GPU, the Tinker Board's GPU and fixed function processors allow for a wide range of uses, including high-quality media playback, gaming, computer vision, gesture recognition, image stabilization and processing, as well as computational photography and more. Multimedia enthusiasts will appreciate the fixed-function H.264 and H.265 playback support, including playback of HD and UHD video*.</a:t>
            </a:r>
            <a:br>
              <a:rPr lang="en-US" dirty="0" smtClean="0"/>
            </a:br>
            <a:endParaRPr lang="en-US" dirty="0" smtClean="0"/>
          </a:p>
          <a:p>
            <a:r>
              <a:rPr lang="en-US" dirty="0" smtClean="0"/>
              <a:t>*HD &amp; UHD video playback at 30 fps is currently only possible via the </a:t>
            </a:r>
            <a:r>
              <a:rPr lang="en-US" dirty="0" err="1" smtClean="0"/>
              <a:t>Rockchip</a:t>
            </a:r>
            <a:r>
              <a:rPr lang="en-US" dirty="0" smtClean="0"/>
              <a:t> video player, which is limited to support under </a:t>
            </a:r>
            <a:r>
              <a:rPr lang="en-US" dirty="0" err="1" smtClean="0"/>
              <a:t>TinkerOS</a:t>
            </a:r>
            <a:r>
              <a:rPr lang="en-US" dirty="0" smtClean="0"/>
              <a:t>. Currently, third-party video players and applications may not offer hardware acceleration and may likewise offer limited playback performance and/or stability. Please refer to the FAQs for more information.</a:t>
            </a:r>
          </a:p>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7</a:t>
            </a:fld>
            <a:endParaRPr lang="en-US"/>
          </a:p>
        </p:txBody>
      </p:sp>
    </p:spTree>
    <p:extLst>
      <p:ext uri="{BB962C8B-B14F-4D97-AF65-F5344CB8AC3E}">
        <p14:creationId xmlns:p14="http://schemas.microsoft.com/office/powerpoint/2010/main" val="233417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HD Audio Quality:</a:t>
            </a:r>
          </a:p>
          <a:p>
            <a:r>
              <a:rPr lang="en-US" dirty="0" smtClean="0"/>
              <a:t>Further improving on key areas found lacking on many SBC boards, Tinker Board is equipped with an HD codec that supports up to 192kHz/24-bit audio. The audio jack can support both audio output and a microphone in, without an extension module. </a:t>
            </a:r>
          </a:p>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8</a:t>
            </a:fld>
            <a:endParaRPr lang="en-US"/>
          </a:p>
        </p:txBody>
      </p:sp>
    </p:spTree>
    <p:extLst>
      <p:ext uri="{BB962C8B-B14F-4D97-AF65-F5344CB8AC3E}">
        <p14:creationId xmlns:p14="http://schemas.microsoft.com/office/powerpoint/2010/main" val="158851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Maker-Friendly, with </a:t>
            </a:r>
            <a:r>
              <a:rPr lang="en-US" dirty="0" err="1" smtClean="0"/>
              <a:t>IoT</a:t>
            </a:r>
            <a:r>
              <a:rPr lang="en-US" dirty="0" smtClean="0"/>
              <a:t> Connectivity</a:t>
            </a:r>
          </a:p>
          <a:p>
            <a:r>
              <a:rPr lang="en-US" dirty="0" smtClean="0"/>
              <a:t>Tinker Board features standard maker and hobbyist connectivity options, including a 40-pin GPIO interface. Additionally, it also equipped with two HD MIPI connections, allowing for HD displays and HD cameras. The Tinker Board also features </a:t>
            </a:r>
            <a:r>
              <a:rPr lang="en-US" dirty="0" err="1" smtClean="0"/>
              <a:t>Gbit</a:t>
            </a:r>
            <a:r>
              <a:rPr lang="en-US" dirty="0" smtClean="0"/>
              <a:t> LAN connectivity, offering superior throughput, perfect for network centric and LAN storage applications. Moreover, the LAN port on the Tinker Board receives dedicated bus resource, ensuring consistent Ethernet performance throughout. The integrated Wi-Fi and Bluetooth controller are shielded with metal cover, ensuring minimal interference and improved radio performance. There is also IPEX antenna header for upgrades.</a:t>
            </a:r>
            <a:br>
              <a:rPr lang="en-US" dirty="0" smtClean="0"/>
            </a:br>
            <a:r>
              <a:rPr lang="en-US" dirty="0" smtClean="0"/>
              <a:t>Rounding out its connection options, Tinker Board also features a full-size HDMI output for connection to TVs, monitors and other HDMI-enabled displays, as well as four USB 2.0 ports for extensive peripheral and accessory connectivity. </a:t>
            </a:r>
          </a:p>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9</a:t>
            </a:fld>
            <a:endParaRPr lang="en-US"/>
          </a:p>
        </p:txBody>
      </p:sp>
    </p:spTree>
    <p:extLst>
      <p:ext uri="{BB962C8B-B14F-4D97-AF65-F5344CB8AC3E}">
        <p14:creationId xmlns:p14="http://schemas.microsoft.com/office/powerpoint/2010/main" val="4201619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Enhanced DIY Design</a:t>
            </a:r>
          </a:p>
          <a:p>
            <a:r>
              <a:rPr lang="en-US" dirty="0" smtClean="0"/>
              <a:t>Careful consideration went into the design and development of the Tinker Board to provide a superior end user experience for first-time builders or experienced hobbyists. Makers will appreciate the improved visibility and clarity of the color-coded GPIO header that allows for quick and easy recognition of respective pin headers.</a:t>
            </a:r>
            <a:br>
              <a:rPr lang="en-US" dirty="0" smtClean="0"/>
            </a:br>
            <a:r>
              <a:rPr lang="en-US" dirty="0" smtClean="0"/>
              <a:t>The PCB dimensions and topology of the Tinker Board are also in line with the standard SBC boards, allowing support for a wide range of chassis and physical accessories. The PCB also features silk-screening with connection header and location callouts, for improved connection clarity. Onboard MIPI headers also feature contrasting colored pull tabs. Finally, the Tinker Board also includes a </a:t>
            </a:r>
            <a:r>
              <a:rPr lang="en-US" dirty="0" err="1" smtClean="0"/>
              <a:t>heatsink</a:t>
            </a:r>
            <a:r>
              <a:rPr lang="en-US" dirty="0" smtClean="0"/>
              <a:t>, which helps improve heat dissipation under heavy loading or in hot ambient environments. </a:t>
            </a:r>
          </a:p>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10</a:t>
            </a:fld>
            <a:endParaRPr lang="en-US"/>
          </a:p>
        </p:txBody>
      </p:sp>
    </p:spTree>
    <p:extLst>
      <p:ext uri="{BB962C8B-B14F-4D97-AF65-F5344CB8AC3E}">
        <p14:creationId xmlns:p14="http://schemas.microsoft.com/office/powerpoint/2010/main" val="79746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CPU Performance</a:t>
            </a:r>
          </a:p>
          <a:p>
            <a:r>
              <a:rPr lang="en-US" dirty="0" smtClean="0"/>
              <a:t>Tinker Board features an ARM-based RK3288 </a:t>
            </a:r>
            <a:r>
              <a:rPr lang="en-US" dirty="0" err="1" smtClean="0"/>
              <a:t>SoC</a:t>
            </a:r>
            <a:r>
              <a:rPr lang="en-US" dirty="0" smtClean="0"/>
              <a:t> and is equipped with 4 cores to enhance multithread application performance. It operates at frequencies of up to 1.8GHz, improving performance across all applications. This increase in CPU core count, along with an increase in processor frequency, helps to enable significantly faster performance in a wide range of applications, extending and enhancing project capabilities. As a result, typical PC tasks are faster and more responsive.</a:t>
            </a:r>
          </a:p>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12</a:t>
            </a:fld>
            <a:endParaRPr lang="en-US"/>
          </a:p>
        </p:txBody>
      </p:sp>
    </p:spTree>
    <p:extLst>
      <p:ext uri="{BB962C8B-B14F-4D97-AF65-F5344CB8AC3E}">
        <p14:creationId xmlns:p14="http://schemas.microsoft.com/office/powerpoint/2010/main" val="372210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GPU Performance</a:t>
            </a:r>
          </a:p>
          <a:p>
            <a:r>
              <a:rPr lang="en-US" dirty="0" smtClean="0"/>
              <a:t>Tinker Board's GPU is based on the Mali™-T764 GPU. It offers up 16 cores and a 600MHz clock speed. When compared to competitor SBC GPU, Tinker Board offers better GPU computing and GPU acceleration performance.</a:t>
            </a:r>
          </a:p>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13</a:t>
            </a:fld>
            <a:endParaRPr lang="en-US"/>
          </a:p>
        </p:txBody>
      </p:sp>
    </p:spTree>
    <p:extLst>
      <p:ext uri="{BB962C8B-B14F-4D97-AF65-F5344CB8AC3E}">
        <p14:creationId xmlns:p14="http://schemas.microsoft.com/office/powerpoint/2010/main" val="2912109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Stream and Memory Performance</a:t>
            </a:r>
          </a:p>
          <a:p>
            <a:r>
              <a:rPr lang="en-US" dirty="0" smtClean="0"/>
              <a:t>Tinker Board offers dual-channel DDR3 which delivers better memory bandwidth versus competitor devices that offer only a single-channel DDR2.</a:t>
            </a:r>
          </a:p>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14</a:t>
            </a:fld>
            <a:endParaRPr lang="en-US"/>
          </a:p>
        </p:txBody>
      </p:sp>
    </p:spTree>
    <p:extLst>
      <p:ext uri="{BB962C8B-B14F-4D97-AF65-F5344CB8AC3E}">
        <p14:creationId xmlns:p14="http://schemas.microsoft.com/office/powerpoint/2010/main" val="335887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06-Jul-17</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06-Jul-17</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06-Jul-17</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06-Jul-17</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06-Jul-17</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06-Jul-17</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06-Jul-17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06-Jul-17</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06-Jul-17</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06-Jul-17</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Asus_Tinker_Board" TargetMode="External"/><Relationship Id="rId2" Type="http://schemas.openxmlformats.org/officeDocument/2006/relationships/hyperlink" Target="https://www.asus.com/ca-en/Single-Board-Computer/Tinker-Board/" TargetMode="External"/><Relationship Id="rId1" Type="http://schemas.openxmlformats.org/officeDocument/2006/relationships/slideLayout" Target="../slideLayouts/slideLayout6.xml"/><Relationship Id="rId4" Type="http://schemas.openxmlformats.org/officeDocument/2006/relationships/hyperlink" Target="http://hackaday.com/2017/02/15/review-the-asus-tinker-boar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410200"/>
            <a:ext cx="3962400" cy="1447800"/>
          </a:xfrm>
        </p:spPr>
        <p:txBody>
          <a:bodyPr>
            <a:normAutofit/>
          </a:bodyPr>
          <a:lstStyle/>
          <a:p>
            <a:pPr algn="l"/>
            <a:r>
              <a:rPr lang="en-US" sz="3600" b="1" dirty="0" err="1" smtClean="0">
                <a:solidFill>
                  <a:schemeClr val="tx1"/>
                </a:solidFill>
              </a:rPr>
              <a:t>Thanjida</a:t>
            </a:r>
            <a:r>
              <a:rPr lang="en-US" sz="3600" b="1" dirty="0" smtClean="0">
                <a:solidFill>
                  <a:schemeClr val="tx1"/>
                </a:solidFill>
              </a:rPr>
              <a:t> </a:t>
            </a:r>
            <a:r>
              <a:rPr lang="en-US" sz="3600" b="1" dirty="0" err="1" smtClean="0">
                <a:solidFill>
                  <a:schemeClr val="tx1"/>
                </a:solidFill>
              </a:rPr>
              <a:t>Akhter</a:t>
            </a:r>
            <a:endParaRPr lang="en-US" sz="3600" b="1" dirty="0" smtClean="0">
              <a:solidFill>
                <a:schemeClr val="tx1"/>
              </a:solidFill>
            </a:endParaRPr>
          </a:p>
          <a:p>
            <a:pPr algn="l"/>
            <a:r>
              <a:rPr lang="en-US" sz="3600" b="1" dirty="0" smtClean="0">
                <a:solidFill>
                  <a:schemeClr val="tx1"/>
                </a:solidFill>
              </a:rPr>
              <a:t>201691489</a:t>
            </a:r>
            <a:endParaRPr lang="en-US" sz="3600" b="1" dirty="0">
              <a:solidFill>
                <a:schemeClr val="tx1"/>
              </a:solidFill>
            </a:endParaRPr>
          </a:p>
        </p:txBody>
      </p:sp>
      <p:sp>
        <p:nvSpPr>
          <p:cNvPr id="2" name="Title 1"/>
          <p:cNvSpPr>
            <a:spLocks noGrp="1"/>
          </p:cNvSpPr>
          <p:nvPr>
            <p:ph type="title"/>
          </p:nvPr>
        </p:nvSpPr>
        <p:spPr>
          <a:xfrm>
            <a:off x="2590800" y="2514600"/>
            <a:ext cx="4038600" cy="708025"/>
          </a:xfrm>
        </p:spPr>
        <p:txBody>
          <a:bodyPr>
            <a:noAutofit/>
          </a:bodyPr>
          <a:lstStyle/>
          <a:p>
            <a:r>
              <a:rPr lang="en-US" sz="3600" dirty="0" smtClean="0">
                <a:effectLst/>
                <a:latin typeface="+mn-lt"/>
              </a:rPr>
              <a:t>Tinker Board</a:t>
            </a:r>
            <a:endParaRPr lang="en-US" sz="4000" cap="none" dirty="0">
              <a:solidFill>
                <a:schemeClr val="bg1"/>
              </a:solidFill>
              <a:latin typeface="+mn-lt"/>
            </a:endParaRPr>
          </a:p>
        </p:txBody>
      </p:sp>
      <p:sp>
        <p:nvSpPr>
          <p:cNvPr id="4" name="Rectangle 3"/>
          <p:cNvSpPr/>
          <p:nvPr/>
        </p:nvSpPr>
        <p:spPr>
          <a:xfrm>
            <a:off x="3962400" y="3581400"/>
            <a:ext cx="5181600" cy="584775"/>
          </a:xfrm>
          <a:prstGeom prst="rect">
            <a:avLst/>
          </a:prstGeom>
        </p:spPr>
        <p:txBody>
          <a:bodyPr wrap="square">
            <a:spAutoFit/>
          </a:bodyPr>
          <a:lstStyle/>
          <a:p>
            <a:pPr marL="457200" indent="-457200">
              <a:buFont typeface="Wingdings" pitchFamily="2" charset="2"/>
              <a:buChar char="Ø"/>
            </a:pPr>
            <a:r>
              <a:rPr lang="en-US" sz="3200" dirty="0"/>
              <a:t>tinker your way to the future</a:t>
            </a:r>
          </a:p>
        </p:txBody>
      </p:sp>
    </p:spTree>
    <p:extLst>
      <p:ext uri="{BB962C8B-B14F-4D97-AF65-F5344CB8AC3E}">
        <p14:creationId xmlns:p14="http://schemas.microsoft.com/office/powerpoint/2010/main" val="389381033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5200" y="381000"/>
            <a:ext cx="2571538" cy="646331"/>
          </a:xfrm>
          <a:prstGeom prst="rect">
            <a:avLst/>
          </a:prstGeom>
        </p:spPr>
        <p:txBody>
          <a:bodyPr wrap="none">
            <a:spAutoFit/>
          </a:bodyPr>
          <a:lstStyle/>
          <a:p>
            <a:r>
              <a:rPr lang="en-US" sz="3600" u="sng" dirty="0">
                <a:latin typeface="Algerian" pitchFamily="82" charset="0"/>
              </a:rPr>
              <a:t>DIY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275" y="1371600"/>
            <a:ext cx="3769725" cy="5486400"/>
          </a:xfrm>
          <a:prstGeom prst="rect">
            <a:avLst/>
          </a:prstGeom>
        </p:spPr>
      </p:pic>
      <p:sp>
        <p:nvSpPr>
          <p:cNvPr id="5" name="Rectangle 4"/>
          <p:cNvSpPr/>
          <p:nvPr/>
        </p:nvSpPr>
        <p:spPr>
          <a:xfrm>
            <a:off x="63500" y="1371600"/>
            <a:ext cx="5118100" cy="4708981"/>
          </a:xfrm>
          <a:prstGeom prst="rect">
            <a:avLst/>
          </a:prstGeom>
        </p:spPr>
        <p:txBody>
          <a:bodyPr wrap="square">
            <a:spAutoFit/>
          </a:bodyPr>
          <a:lstStyle/>
          <a:p>
            <a:pPr marL="285750" indent="-285750">
              <a:buFont typeface="Wingdings" pitchFamily="2" charset="2"/>
              <a:buChar char="Ø"/>
            </a:pPr>
            <a:r>
              <a:rPr lang="en-US" sz="2000" dirty="0" smtClean="0"/>
              <a:t>Visibility and clarity </a:t>
            </a:r>
            <a:r>
              <a:rPr lang="en-US" sz="2000" dirty="0"/>
              <a:t>of the color-coded GPIO header that allows for quick and easy recognition of respective pin headers</a:t>
            </a:r>
            <a:r>
              <a:rPr lang="en-US" sz="2000" dirty="0" smtClean="0"/>
              <a:t>.</a:t>
            </a:r>
          </a:p>
          <a:p>
            <a:pPr marL="285750" indent="-285750">
              <a:buFont typeface="Wingdings" pitchFamily="2" charset="2"/>
              <a:buChar char="Ø"/>
            </a:pPr>
            <a:r>
              <a:rPr lang="en-US" sz="2000" dirty="0" smtClean="0"/>
              <a:t>The </a:t>
            </a:r>
            <a:r>
              <a:rPr lang="en-US" sz="2000" dirty="0"/>
              <a:t>PCB dimensions and topology </a:t>
            </a:r>
            <a:r>
              <a:rPr lang="en-US" sz="2000" dirty="0" smtClean="0"/>
              <a:t>are </a:t>
            </a:r>
            <a:r>
              <a:rPr lang="en-US" sz="2000" dirty="0"/>
              <a:t>also in line with the standard SBC </a:t>
            </a:r>
            <a:r>
              <a:rPr lang="en-US" sz="2000" dirty="0" smtClean="0"/>
              <a:t>boards</a:t>
            </a:r>
          </a:p>
          <a:p>
            <a:pPr marL="1200150" lvl="2" indent="-285750">
              <a:buFont typeface="Arial" pitchFamily="34" charset="0"/>
              <a:buChar char="•"/>
            </a:pPr>
            <a:r>
              <a:rPr lang="en-US" sz="2000" dirty="0"/>
              <a:t>W</a:t>
            </a:r>
            <a:r>
              <a:rPr lang="en-US" sz="2000" dirty="0" smtClean="0"/>
              <a:t>ide </a:t>
            </a:r>
            <a:r>
              <a:rPr lang="en-US" sz="2000" dirty="0"/>
              <a:t>range of chassis </a:t>
            </a:r>
            <a:endParaRPr lang="en-US" sz="2000" dirty="0" smtClean="0"/>
          </a:p>
          <a:p>
            <a:pPr marL="1200150" lvl="2" indent="-285750">
              <a:buFont typeface="Arial" pitchFamily="34" charset="0"/>
              <a:buChar char="•"/>
            </a:pPr>
            <a:r>
              <a:rPr lang="en-US" sz="2000" dirty="0"/>
              <a:t>P</a:t>
            </a:r>
            <a:r>
              <a:rPr lang="en-US" sz="2000" dirty="0" smtClean="0"/>
              <a:t>hysical accessories</a:t>
            </a:r>
          </a:p>
          <a:p>
            <a:pPr marL="285750" indent="-285750">
              <a:buFont typeface="Wingdings" pitchFamily="2" charset="2"/>
              <a:buChar char="Ø"/>
            </a:pPr>
            <a:r>
              <a:rPr lang="en-US" sz="2000" dirty="0" smtClean="0"/>
              <a:t>The </a:t>
            </a:r>
            <a:r>
              <a:rPr lang="en-US" sz="2000" dirty="0"/>
              <a:t>PCB also features </a:t>
            </a:r>
            <a:r>
              <a:rPr lang="en-US" sz="2000" dirty="0" smtClean="0"/>
              <a:t>silk-screening </a:t>
            </a:r>
            <a:r>
              <a:rPr lang="en-US" sz="2000" dirty="0"/>
              <a:t>with connection header and location callouts, for improved connection </a:t>
            </a:r>
            <a:r>
              <a:rPr lang="en-US" sz="2000" dirty="0" smtClean="0"/>
              <a:t>clarity</a:t>
            </a:r>
          </a:p>
          <a:p>
            <a:pPr marL="285750" indent="-285750">
              <a:buFont typeface="Wingdings" pitchFamily="2" charset="2"/>
              <a:buChar char="Ø"/>
            </a:pPr>
            <a:r>
              <a:rPr lang="en-US" sz="2000" dirty="0" smtClean="0"/>
              <a:t>MIPI </a:t>
            </a:r>
            <a:r>
              <a:rPr lang="en-US" sz="2000" dirty="0"/>
              <a:t>headers also feature contrasting colored pull </a:t>
            </a:r>
            <a:r>
              <a:rPr lang="en-US" sz="2000" dirty="0" smtClean="0"/>
              <a:t>tabs</a:t>
            </a:r>
          </a:p>
          <a:p>
            <a:pPr marL="285750" indent="-285750">
              <a:buFont typeface="Wingdings" pitchFamily="2" charset="2"/>
              <a:buChar char="Ø"/>
            </a:pPr>
            <a:r>
              <a:rPr lang="en-US" sz="2000" b="1" dirty="0" smtClean="0"/>
              <a:t>Heat sink</a:t>
            </a:r>
            <a:r>
              <a:rPr lang="en-US" sz="2000" dirty="0"/>
              <a:t>, which helps improve heat dissipation under heavy loading or in hot ambient environments</a:t>
            </a:r>
          </a:p>
        </p:txBody>
      </p:sp>
    </p:spTree>
    <p:extLst>
      <p:ext uri="{BB962C8B-B14F-4D97-AF65-F5344CB8AC3E}">
        <p14:creationId xmlns:p14="http://schemas.microsoft.com/office/powerpoint/2010/main" val="347943878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9400" y="2644914"/>
            <a:ext cx="3682418" cy="830997"/>
          </a:xfrm>
          <a:prstGeom prst="rect">
            <a:avLst/>
          </a:prstGeom>
        </p:spPr>
        <p:txBody>
          <a:bodyPr wrap="none">
            <a:spAutoFit/>
          </a:bodyPr>
          <a:lstStyle/>
          <a:p>
            <a:r>
              <a:rPr lang="en-US" sz="4800" dirty="0">
                <a:latin typeface="Bauhaus 93" pitchFamily="82" charset="0"/>
              </a:rPr>
              <a:t>Performance</a:t>
            </a:r>
            <a:endParaRPr lang="en-US" sz="4800" b="1" dirty="0">
              <a:latin typeface="Bauhaus 93" pitchFamily="82" charset="0"/>
            </a:endParaRPr>
          </a:p>
        </p:txBody>
      </p:sp>
    </p:spTree>
    <p:extLst>
      <p:ext uri="{BB962C8B-B14F-4D97-AF65-F5344CB8AC3E}">
        <p14:creationId xmlns:p14="http://schemas.microsoft.com/office/powerpoint/2010/main" val="168109430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38400" y="381000"/>
            <a:ext cx="4333238" cy="646331"/>
          </a:xfrm>
          <a:prstGeom prst="rect">
            <a:avLst/>
          </a:prstGeom>
        </p:spPr>
        <p:txBody>
          <a:bodyPr wrap="none">
            <a:spAutoFit/>
          </a:bodyPr>
          <a:lstStyle/>
          <a:p>
            <a:r>
              <a:rPr lang="en-US" sz="3600" u="sng" dirty="0">
                <a:latin typeface="Algerian" pitchFamily="82" charset="0"/>
              </a:rPr>
              <a:t>CPU Performance</a:t>
            </a:r>
          </a:p>
        </p:txBody>
      </p:sp>
      <p:sp>
        <p:nvSpPr>
          <p:cNvPr id="4" name="Rectangle 3"/>
          <p:cNvSpPr/>
          <p:nvPr/>
        </p:nvSpPr>
        <p:spPr>
          <a:xfrm>
            <a:off x="0" y="1295400"/>
            <a:ext cx="9067800" cy="2246769"/>
          </a:xfrm>
          <a:prstGeom prst="rect">
            <a:avLst/>
          </a:prstGeom>
        </p:spPr>
        <p:txBody>
          <a:bodyPr wrap="square">
            <a:spAutoFit/>
          </a:bodyPr>
          <a:lstStyle/>
          <a:p>
            <a:pPr marL="285750" indent="-285750">
              <a:buFont typeface="Wingdings" pitchFamily="2" charset="2"/>
              <a:buChar char="Ø"/>
            </a:pPr>
            <a:r>
              <a:rPr lang="en-US" sz="2000" dirty="0" smtClean="0"/>
              <a:t>Enhance </a:t>
            </a:r>
            <a:r>
              <a:rPr lang="en-US" sz="2000" b="1" dirty="0"/>
              <a:t>multithread </a:t>
            </a:r>
            <a:r>
              <a:rPr lang="en-US" sz="2000" dirty="0"/>
              <a:t>application performance. </a:t>
            </a:r>
            <a:endParaRPr lang="en-US" sz="2000" dirty="0" smtClean="0"/>
          </a:p>
          <a:p>
            <a:pPr marL="285750" indent="-285750">
              <a:buFont typeface="Wingdings" pitchFamily="2" charset="2"/>
              <a:buChar char="Ø"/>
            </a:pPr>
            <a:r>
              <a:rPr lang="en-US" sz="2000" dirty="0" smtClean="0"/>
              <a:t>It </a:t>
            </a:r>
            <a:r>
              <a:rPr lang="en-US" sz="2000" dirty="0"/>
              <a:t>operates at frequencies of up to </a:t>
            </a:r>
            <a:r>
              <a:rPr lang="en-US" sz="2000" b="1" dirty="0" smtClean="0"/>
              <a:t>1.8GHz</a:t>
            </a:r>
          </a:p>
          <a:p>
            <a:pPr marL="285750" indent="-285750">
              <a:buFont typeface="Wingdings" pitchFamily="2" charset="2"/>
              <a:buChar char="Ø"/>
            </a:pPr>
            <a:r>
              <a:rPr lang="en-US" sz="2000" dirty="0" smtClean="0"/>
              <a:t>Improving </a:t>
            </a:r>
            <a:r>
              <a:rPr lang="en-US" sz="2000" dirty="0"/>
              <a:t>performance across all applications. </a:t>
            </a:r>
            <a:endParaRPr lang="en-US" sz="2000" dirty="0" smtClean="0"/>
          </a:p>
          <a:p>
            <a:pPr marL="285750" indent="-285750">
              <a:buFont typeface="Wingdings" pitchFamily="2" charset="2"/>
              <a:buChar char="Ø"/>
            </a:pPr>
            <a:r>
              <a:rPr lang="en-US" sz="2000" dirty="0"/>
              <a:t>I</a:t>
            </a:r>
            <a:r>
              <a:rPr lang="en-US" sz="2000" dirty="0" smtClean="0"/>
              <a:t>ncrease </a:t>
            </a:r>
            <a:r>
              <a:rPr lang="en-US" sz="2000" dirty="0"/>
              <a:t>in CPU core count, along with an increase in processor frequency, helps to enable significantly faster performance in a wide range of applications, extending and enhancing project </a:t>
            </a:r>
            <a:r>
              <a:rPr lang="en-US" sz="2000" dirty="0" smtClean="0"/>
              <a:t>capabilities.</a:t>
            </a:r>
          </a:p>
          <a:p>
            <a:pPr marL="285750" indent="-285750">
              <a:buFont typeface="Wingdings" pitchFamily="2" charset="2"/>
              <a:buChar char="Ø"/>
            </a:pPr>
            <a:r>
              <a:rPr lang="en-US" sz="2000" dirty="0" smtClean="0"/>
              <a:t>As </a:t>
            </a:r>
            <a:r>
              <a:rPr lang="en-US" sz="2000" dirty="0"/>
              <a:t>a result, typical PC tasks are faster and more responsive.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476625"/>
            <a:ext cx="8991600" cy="3533775"/>
          </a:xfrm>
          <a:prstGeom prst="rect">
            <a:avLst/>
          </a:prstGeom>
        </p:spPr>
      </p:pic>
    </p:spTree>
    <p:extLst>
      <p:ext uri="{BB962C8B-B14F-4D97-AF65-F5344CB8AC3E}">
        <p14:creationId xmlns:p14="http://schemas.microsoft.com/office/powerpoint/2010/main" val="152422526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7000" y="381000"/>
            <a:ext cx="4378122" cy="646331"/>
          </a:xfrm>
          <a:prstGeom prst="rect">
            <a:avLst/>
          </a:prstGeom>
        </p:spPr>
        <p:txBody>
          <a:bodyPr wrap="none">
            <a:spAutoFit/>
          </a:bodyPr>
          <a:lstStyle/>
          <a:p>
            <a:r>
              <a:rPr lang="en-US" sz="3600" u="sng" dirty="0">
                <a:latin typeface="Algerian" pitchFamily="82" charset="0"/>
              </a:rPr>
              <a:t>GPU Performance</a:t>
            </a:r>
          </a:p>
        </p:txBody>
      </p:sp>
      <p:sp>
        <p:nvSpPr>
          <p:cNvPr id="4" name="Rectangle 3"/>
          <p:cNvSpPr/>
          <p:nvPr/>
        </p:nvSpPr>
        <p:spPr>
          <a:xfrm>
            <a:off x="76200" y="1371600"/>
            <a:ext cx="8783739" cy="1384995"/>
          </a:xfrm>
          <a:prstGeom prst="rect">
            <a:avLst/>
          </a:prstGeom>
        </p:spPr>
        <p:txBody>
          <a:bodyPr wrap="square">
            <a:spAutoFit/>
          </a:bodyPr>
          <a:lstStyle/>
          <a:p>
            <a:pPr marL="285750" indent="-285750">
              <a:buFont typeface="Wingdings" pitchFamily="2" charset="2"/>
              <a:buChar char="Ø"/>
            </a:pPr>
            <a:r>
              <a:rPr lang="en-US" sz="2800" dirty="0" smtClean="0"/>
              <a:t>GPU </a:t>
            </a:r>
            <a:r>
              <a:rPr lang="en-US" sz="2800" dirty="0"/>
              <a:t>is based on the Mali™-T764 </a:t>
            </a:r>
            <a:r>
              <a:rPr lang="en-US" sz="2800" dirty="0" smtClean="0"/>
              <a:t>GPU</a:t>
            </a:r>
          </a:p>
          <a:p>
            <a:pPr marL="285750" indent="-285750">
              <a:buFont typeface="Wingdings" pitchFamily="2" charset="2"/>
              <a:buChar char="Ø"/>
            </a:pPr>
            <a:r>
              <a:rPr lang="en-US" sz="2800" dirty="0" smtClean="0"/>
              <a:t>It </a:t>
            </a:r>
            <a:r>
              <a:rPr lang="en-US" sz="2800" dirty="0"/>
              <a:t>offers up 16 cores and a 600MHz clock speed. </a:t>
            </a:r>
            <a:endParaRPr lang="en-US" sz="2800" dirty="0" smtClean="0"/>
          </a:p>
          <a:p>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71800"/>
            <a:ext cx="9144000" cy="3505200"/>
          </a:xfrm>
          <a:prstGeom prst="rect">
            <a:avLst/>
          </a:prstGeom>
        </p:spPr>
      </p:pic>
    </p:spTree>
    <p:extLst>
      <p:ext uri="{BB962C8B-B14F-4D97-AF65-F5344CB8AC3E}">
        <p14:creationId xmlns:p14="http://schemas.microsoft.com/office/powerpoint/2010/main" val="147456261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8991600" cy="830997"/>
          </a:xfrm>
          <a:prstGeom prst="rect">
            <a:avLst/>
          </a:prstGeom>
        </p:spPr>
        <p:txBody>
          <a:bodyPr wrap="square">
            <a:spAutoFit/>
          </a:bodyPr>
          <a:lstStyle/>
          <a:p>
            <a:pPr marL="285750" indent="-285750">
              <a:buFont typeface="Wingdings" pitchFamily="2" charset="2"/>
              <a:buChar char="Ø"/>
            </a:pPr>
            <a:r>
              <a:rPr lang="en-US" sz="2400" dirty="0" smtClean="0"/>
              <a:t>Dual-channel </a:t>
            </a:r>
            <a:r>
              <a:rPr lang="en-US" sz="2400" dirty="0"/>
              <a:t>DDR3 which delivers better memory bandwidth versus competitor devices that offer only a single-channel DDR2.</a:t>
            </a:r>
          </a:p>
        </p:txBody>
      </p:sp>
      <p:sp>
        <p:nvSpPr>
          <p:cNvPr id="4" name="Rectangle 3"/>
          <p:cNvSpPr/>
          <p:nvPr/>
        </p:nvSpPr>
        <p:spPr>
          <a:xfrm>
            <a:off x="381000" y="322997"/>
            <a:ext cx="8281434" cy="646331"/>
          </a:xfrm>
          <a:prstGeom prst="rect">
            <a:avLst/>
          </a:prstGeom>
        </p:spPr>
        <p:txBody>
          <a:bodyPr wrap="none">
            <a:spAutoFit/>
          </a:bodyPr>
          <a:lstStyle/>
          <a:p>
            <a:r>
              <a:rPr lang="en-US" sz="3600" u="sng" dirty="0">
                <a:latin typeface="Algerian" pitchFamily="82" charset="0"/>
              </a:rPr>
              <a:t>Stream and Memory Performance</a:t>
            </a:r>
          </a:p>
        </p:txBody>
      </p:sp>
      <p:pic>
        <p:nvPicPr>
          <p:cNvPr id="1026" name="Picture 2" descr="https://dlcdnimgs.asus.com/websites/global/products/UUSx6FPuqP3uZrhv/images/chart-3-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94" y="2848928"/>
            <a:ext cx="8649506"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53675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81000"/>
            <a:ext cx="6423553" cy="646331"/>
          </a:xfrm>
          <a:prstGeom prst="rect">
            <a:avLst/>
          </a:prstGeom>
        </p:spPr>
        <p:txBody>
          <a:bodyPr wrap="none">
            <a:spAutoFit/>
          </a:bodyPr>
          <a:lstStyle/>
          <a:p>
            <a:r>
              <a:rPr lang="en-US" sz="3600" u="sng" dirty="0">
                <a:latin typeface="Algerian" pitchFamily="82" charset="0"/>
              </a:rPr>
              <a:t>SD Card Read/Write Speed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71825"/>
            <a:ext cx="9144000" cy="3686175"/>
          </a:xfrm>
          <a:prstGeom prst="rect">
            <a:avLst/>
          </a:prstGeom>
        </p:spPr>
      </p:pic>
      <p:sp>
        <p:nvSpPr>
          <p:cNvPr id="5" name="Rectangle 4"/>
          <p:cNvSpPr/>
          <p:nvPr/>
        </p:nvSpPr>
        <p:spPr>
          <a:xfrm>
            <a:off x="-12700" y="1369874"/>
            <a:ext cx="9080500" cy="1938992"/>
          </a:xfrm>
          <a:prstGeom prst="rect">
            <a:avLst/>
          </a:prstGeom>
        </p:spPr>
        <p:txBody>
          <a:bodyPr wrap="square">
            <a:spAutoFit/>
          </a:bodyPr>
          <a:lstStyle/>
          <a:p>
            <a:pPr marL="285750" indent="-285750">
              <a:buFont typeface="Wingdings" pitchFamily="2" charset="2"/>
              <a:buChar char="Ø"/>
            </a:pPr>
            <a:r>
              <a:rPr lang="en-US" sz="2000" dirty="0" smtClean="0"/>
              <a:t>SD </a:t>
            </a:r>
            <a:r>
              <a:rPr lang="en-US" sz="2000" dirty="0"/>
              <a:t>3.0 specification support, allowing for </a:t>
            </a:r>
            <a:r>
              <a:rPr lang="en-US" sz="2000" dirty="0" err="1"/>
              <a:t>microSD</a:t>
            </a:r>
            <a:r>
              <a:rPr lang="en-US" sz="2000" dirty="0"/>
              <a:t> card compatibility and significantly faster </a:t>
            </a:r>
            <a:r>
              <a:rPr lang="en-US" sz="2000" dirty="0" smtClean="0"/>
              <a:t>performance</a:t>
            </a:r>
          </a:p>
          <a:p>
            <a:pPr marL="285750" indent="-285750">
              <a:buFont typeface="Wingdings" pitchFamily="2" charset="2"/>
              <a:buChar char="Ø"/>
            </a:pPr>
            <a:r>
              <a:rPr lang="en-US" sz="2000" dirty="0" smtClean="0"/>
              <a:t>Faster </a:t>
            </a:r>
            <a:r>
              <a:rPr lang="en-US" sz="2000" dirty="0"/>
              <a:t>SD Card performance makes it a preferred solution for everyday computing or for application installation, file access and </a:t>
            </a:r>
            <a:r>
              <a:rPr lang="en-US" sz="2000" dirty="0" smtClean="0"/>
              <a:t>backup.</a:t>
            </a:r>
          </a:p>
          <a:p>
            <a:pPr marL="285750" indent="-285750">
              <a:buFont typeface="Wingdings" pitchFamily="2" charset="2"/>
              <a:buChar char="Ø"/>
            </a:pPr>
            <a:r>
              <a:rPr lang="en-US" sz="2000" b="1" dirty="0" smtClean="0"/>
              <a:t>Read speeds:</a:t>
            </a:r>
            <a:r>
              <a:rPr lang="en-US" sz="2000" dirty="0" smtClean="0"/>
              <a:t> up to 89% faster</a:t>
            </a:r>
            <a:endParaRPr lang="en-US" sz="2000" dirty="0"/>
          </a:p>
          <a:p>
            <a:pPr marL="285750" indent="-285750">
              <a:buFont typeface="Wingdings" pitchFamily="2" charset="2"/>
              <a:buChar char="Ø"/>
            </a:pPr>
            <a:r>
              <a:rPr lang="en-US" sz="2000" b="1" dirty="0" smtClean="0"/>
              <a:t>Write speeds:</a:t>
            </a:r>
            <a:r>
              <a:rPr lang="en-US" sz="2000" dirty="0" smtClean="0"/>
              <a:t> up to 40% faster</a:t>
            </a:r>
            <a:endParaRPr lang="en-US" sz="2000" dirty="0"/>
          </a:p>
        </p:txBody>
      </p:sp>
    </p:spTree>
    <p:extLst>
      <p:ext uri="{BB962C8B-B14F-4D97-AF65-F5344CB8AC3E}">
        <p14:creationId xmlns:p14="http://schemas.microsoft.com/office/powerpoint/2010/main" val="176293817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381000"/>
            <a:ext cx="7423827" cy="646331"/>
          </a:xfrm>
          <a:prstGeom prst="rect">
            <a:avLst/>
          </a:prstGeom>
        </p:spPr>
        <p:txBody>
          <a:bodyPr wrap="none">
            <a:spAutoFit/>
          </a:bodyPr>
          <a:lstStyle/>
          <a:p>
            <a:r>
              <a:rPr lang="en-US" sz="3600" u="sng" dirty="0">
                <a:latin typeface="Algerian" pitchFamily="82" charset="0"/>
              </a:rPr>
              <a:t>Network/Audio Specifications</a:t>
            </a:r>
          </a:p>
        </p:txBody>
      </p:sp>
      <p:graphicFrame>
        <p:nvGraphicFramePr>
          <p:cNvPr id="4" name="Table 3"/>
          <p:cNvGraphicFramePr>
            <a:graphicFrameLocks noGrp="1"/>
          </p:cNvGraphicFramePr>
          <p:nvPr>
            <p:extLst>
              <p:ext uri="{D42A27DB-BD31-4B8C-83A1-F6EECF244321}">
                <p14:modId xmlns:p14="http://schemas.microsoft.com/office/powerpoint/2010/main" val="1195865203"/>
              </p:ext>
            </p:extLst>
          </p:nvPr>
        </p:nvGraphicFramePr>
        <p:xfrm>
          <a:off x="152400" y="2209800"/>
          <a:ext cx="8763000" cy="2667000"/>
        </p:xfrm>
        <a:graphic>
          <a:graphicData uri="http://schemas.openxmlformats.org/drawingml/2006/table">
            <a:tbl>
              <a:tblPr>
                <a:tableStyleId>{5940675A-B579-460E-94D1-54222C63F5DA}</a:tableStyleId>
              </a:tblPr>
              <a:tblGrid>
                <a:gridCol w="2190750"/>
                <a:gridCol w="2190750"/>
                <a:gridCol w="2190750"/>
                <a:gridCol w="2190750"/>
              </a:tblGrid>
              <a:tr h="889000">
                <a:tc>
                  <a:txBody>
                    <a:bodyPr/>
                    <a:lstStyle/>
                    <a:p>
                      <a:r>
                        <a:rPr lang="en-US"/>
                        <a:t>Specification</a:t>
                      </a:r>
                    </a:p>
                  </a:txBody>
                  <a:tcPr anchor="ctr"/>
                </a:tc>
                <a:tc>
                  <a:txBody>
                    <a:bodyPr/>
                    <a:lstStyle/>
                    <a:p>
                      <a:r>
                        <a:rPr lang="en-US"/>
                        <a:t>Wi-Fi</a:t>
                      </a:r>
                    </a:p>
                  </a:txBody>
                  <a:tcPr anchor="ctr"/>
                </a:tc>
                <a:tc>
                  <a:txBody>
                    <a:bodyPr/>
                    <a:lstStyle/>
                    <a:p>
                      <a:r>
                        <a:rPr lang="en-US"/>
                        <a:t>Audio Format / Sample Rate</a:t>
                      </a:r>
                    </a:p>
                  </a:txBody>
                  <a:tcPr anchor="ctr"/>
                </a:tc>
                <a:tc>
                  <a:txBody>
                    <a:bodyPr/>
                    <a:lstStyle/>
                    <a:p>
                      <a:r>
                        <a:rPr lang="en-US"/>
                        <a:t>Audio Function</a:t>
                      </a:r>
                    </a:p>
                  </a:txBody>
                  <a:tcPr anchor="ctr"/>
                </a:tc>
              </a:tr>
              <a:tr h="1270000">
                <a:tc>
                  <a:txBody>
                    <a:bodyPr/>
                    <a:lstStyle/>
                    <a:p>
                      <a:r>
                        <a:rPr lang="en-US">
                          <a:effectLst/>
                        </a:rPr>
                        <a:t>Tinker Board</a:t>
                      </a:r>
                    </a:p>
                  </a:txBody>
                  <a:tcPr anchor="ctr"/>
                </a:tc>
                <a:tc>
                  <a:txBody>
                    <a:bodyPr/>
                    <a:lstStyle/>
                    <a:p>
                      <a:r>
                        <a:rPr lang="en-US" dirty="0"/>
                        <a:t>802.11 b/g/n with upgradable IPEX antenna</a:t>
                      </a:r>
                    </a:p>
                  </a:txBody>
                  <a:tcPr anchor="ctr"/>
                </a:tc>
                <a:tc>
                  <a:txBody>
                    <a:bodyPr/>
                    <a:lstStyle/>
                    <a:p>
                      <a:r>
                        <a:rPr lang="en-US"/>
                        <a:t>Play: 24bit/192KHz, Record: 24bit/96KHz</a:t>
                      </a:r>
                    </a:p>
                  </a:txBody>
                  <a:tcPr anchor="ctr"/>
                </a:tc>
                <a:tc>
                  <a:txBody>
                    <a:bodyPr/>
                    <a:lstStyle/>
                    <a:p>
                      <a:r>
                        <a:rPr lang="en-US"/>
                        <a:t>Audio output, Microphone input</a:t>
                      </a:r>
                    </a:p>
                  </a:txBody>
                  <a:tcPr anchor="ctr"/>
                </a:tc>
              </a:tr>
              <a:tr h="508000">
                <a:tc>
                  <a:txBody>
                    <a:bodyPr/>
                    <a:lstStyle/>
                    <a:p>
                      <a:r>
                        <a:rPr lang="en-US">
                          <a:effectLst/>
                        </a:rPr>
                        <a:t>Competitor SBC</a:t>
                      </a:r>
                    </a:p>
                  </a:txBody>
                  <a:tcPr anchor="ctr"/>
                </a:tc>
                <a:tc>
                  <a:txBody>
                    <a:bodyPr/>
                    <a:lstStyle/>
                    <a:p>
                      <a:r>
                        <a:rPr lang="en-US"/>
                        <a:t>802.11 b/g/n</a:t>
                      </a:r>
                    </a:p>
                  </a:txBody>
                  <a:tcPr anchor="ctr"/>
                </a:tc>
                <a:tc>
                  <a:txBody>
                    <a:bodyPr/>
                    <a:lstStyle/>
                    <a:p>
                      <a:r>
                        <a:rPr lang="en-US"/>
                        <a:t>16bit/48KHz</a:t>
                      </a:r>
                    </a:p>
                  </a:txBody>
                  <a:tcPr anchor="ctr"/>
                </a:tc>
                <a:tc>
                  <a:txBody>
                    <a:bodyPr/>
                    <a:lstStyle/>
                    <a:p>
                      <a:r>
                        <a:rPr lang="en-US" dirty="0"/>
                        <a:t>Audio output only</a:t>
                      </a:r>
                    </a:p>
                  </a:txBody>
                  <a:tcPr anchor="ctr"/>
                </a:tc>
              </a:tr>
            </a:tbl>
          </a:graphicData>
        </a:graphic>
      </p:graphicFrame>
      <p:sp>
        <p:nvSpPr>
          <p:cNvPr id="5" name="Rectangle 1"/>
          <p:cNvSpPr>
            <a:spLocks noChangeArrowheads="1"/>
          </p:cNvSpPr>
          <p:nvPr/>
        </p:nvSpPr>
        <p:spPr bwMode="auto">
          <a:xfrm>
            <a:off x="457200" y="3117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9931173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381000"/>
            <a:ext cx="5859296" cy="646331"/>
          </a:xfrm>
          <a:prstGeom prst="rect">
            <a:avLst/>
          </a:prstGeom>
        </p:spPr>
        <p:txBody>
          <a:bodyPr wrap="none">
            <a:spAutoFit/>
          </a:bodyPr>
          <a:lstStyle/>
          <a:p>
            <a:r>
              <a:rPr lang="en-US" sz="3600" u="sng" dirty="0">
                <a:latin typeface="Algerian" pitchFamily="82" charset="0"/>
              </a:rPr>
              <a:t>Networks Performance</a:t>
            </a:r>
          </a:p>
        </p:txBody>
      </p:sp>
      <p:sp>
        <p:nvSpPr>
          <p:cNvPr id="4" name="Rectangle 3"/>
          <p:cNvSpPr/>
          <p:nvPr/>
        </p:nvSpPr>
        <p:spPr>
          <a:xfrm>
            <a:off x="25400" y="1372613"/>
            <a:ext cx="9118600" cy="2308324"/>
          </a:xfrm>
          <a:prstGeom prst="rect">
            <a:avLst/>
          </a:prstGeom>
        </p:spPr>
        <p:txBody>
          <a:bodyPr wrap="square">
            <a:spAutoFit/>
          </a:bodyPr>
          <a:lstStyle/>
          <a:p>
            <a:pPr marL="285750" indent="-285750">
              <a:buFont typeface="Wingdings" pitchFamily="2" charset="2"/>
              <a:buChar char="Ø"/>
            </a:pPr>
            <a:r>
              <a:rPr lang="en-US" sz="2400" dirty="0" smtClean="0"/>
              <a:t>Gigabit </a:t>
            </a:r>
            <a:r>
              <a:rPr lang="en-US" sz="2400" dirty="0"/>
              <a:t>Ethernet, which offers significantly improved throughput versus competitor SBC that are equipped with 10/100 Ethernet.</a:t>
            </a:r>
            <a:br>
              <a:rPr lang="en-US" sz="2400" dirty="0"/>
            </a:br>
            <a:endParaRPr lang="en-US" sz="2400" dirty="0" smtClean="0"/>
          </a:p>
          <a:p>
            <a:endParaRPr lang="en-US" sz="2400" dirty="0" smtClean="0"/>
          </a:p>
          <a:p>
            <a:r>
              <a:rPr lang="en-US" sz="2400" dirty="0"/>
              <a:t>	</a:t>
            </a:r>
            <a:r>
              <a:rPr lang="en-US" sz="2400" dirty="0" smtClean="0"/>
              <a:t>		</a:t>
            </a:r>
          </a:p>
          <a:p>
            <a:r>
              <a:rPr lang="en-US" sz="2400" dirty="0"/>
              <a:t>	</a:t>
            </a:r>
            <a:r>
              <a:rPr lang="en-US" sz="2400" dirty="0" smtClean="0"/>
              <a:t>			Transfer/Receive </a:t>
            </a:r>
            <a:r>
              <a:rPr lang="en-US" sz="2400" dirty="0"/>
              <a:t>speeds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8991600" cy="3590925"/>
          </a:xfrm>
          <a:prstGeom prst="rect">
            <a:avLst/>
          </a:prstGeom>
        </p:spPr>
      </p:pic>
    </p:spTree>
    <p:extLst>
      <p:ext uri="{BB962C8B-B14F-4D97-AF65-F5344CB8AC3E}">
        <p14:creationId xmlns:p14="http://schemas.microsoft.com/office/powerpoint/2010/main" val="93695873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369668"/>
            <a:ext cx="8916223" cy="646331"/>
          </a:xfrm>
          <a:prstGeom prst="rect">
            <a:avLst/>
          </a:prstGeom>
        </p:spPr>
        <p:txBody>
          <a:bodyPr wrap="none">
            <a:spAutoFit/>
          </a:bodyPr>
          <a:lstStyle/>
          <a:p>
            <a:r>
              <a:rPr lang="en-US" sz="3600" u="sng" dirty="0">
                <a:latin typeface="Algerian" pitchFamily="82" charset="0"/>
              </a:rPr>
              <a:t>LAN performance with USB transfer</a:t>
            </a:r>
          </a:p>
        </p:txBody>
      </p:sp>
      <p:sp>
        <p:nvSpPr>
          <p:cNvPr id="4" name="Rectangle 3"/>
          <p:cNvSpPr/>
          <p:nvPr/>
        </p:nvSpPr>
        <p:spPr>
          <a:xfrm>
            <a:off x="76200" y="1385313"/>
            <a:ext cx="8839200" cy="1938992"/>
          </a:xfrm>
          <a:prstGeom prst="rect">
            <a:avLst/>
          </a:prstGeom>
        </p:spPr>
        <p:txBody>
          <a:bodyPr wrap="square">
            <a:spAutoFit/>
          </a:bodyPr>
          <a:lstStyle/>
          <a:p>
            <a:pPr marL="342900" indent="-342900">
              <a:buFont typeface="Wingdings" pitchFamily="2" charset="2"/>
              <a:buChar char="Ø"/>
            </a:pPr>
            <a:r>
              <a:rPr lang="en-US" sz="2400" dirty="0" smtClean="0"/>
              <a:t>Controller </a:t>
            </a:r>
            <a:r>
              <a:rPr lang="en-US" sz="2400" dirty="0"/>
              <a:t>and non-shared bus design ensure superior packet delivery and </a:t>
            </a:r>
            <a:r>
              <a:rPr lang="en-US" sz="2400" dirty="0" smtClean="0"/>
              <a:t>reception</a:t>
            </a:r>
          </a:p>
          <a:p>
            <a:pPr marL="342900" indent="-342900">
              <a:buFont typeface="Wingdings" pitchFamily="2" charset="2"/>
              <a:buChar char="Ø"/>
            </a:pPr>
            <a:r>
              <a:rPr lang="en-US" sz="2400" dirty="0" smtClean="0"/>
              <a:t>LAN </a:t>
            </a:r>
            <a:r>
              <a:rPr lang="en-US" sz="2400" dirty="0"/>
              <a:t>performance remains the same on the Tinker Board during USB transfers versus LAN performance of competitor SBC which experience up to an </a:t>
            </a:r>
            <a:r>
              <a:rPr lang="en-US" sz="2400" b="1" dirty="0"/>
              <a:t>18% </a:t>
            </a:r>
            <a:r>
              <a:rPr lang="en-US" sz="2400" dirty="0"/>
              <a:t>drop during USB transfer.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09950"/>
            <a:ext cx="9144000" cy="3448050"/>
          </a:xfrm>
          <a:prstGeom prst="rect">
            <a:avLst/>
          </a:prstGeom>
        </p:spPr>
      </p:pic>
    </p:spTree>
    <p:extLst>
      <p:ext uri="{BB962C8B-B14F-4D97-AF65-F5344CB8AC3E}">
        <p14:creationId xmlns:p14="http://schemas.microsoft.com/office/powerpoint/2010/main" val="302141930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457200"/>
            <a:ext cx="2517036" cy="646331"/>
          </a:xfrm>
          <a:prstGeom prst="rect">
            <a:avLst/>
          </a:prstGeom>
        </p:spPr>
        <p:txBody>
          <a:bodyPr wrap="none">
            <a:spAutoFit/>
          </a:bodyPr>
          <a:lstStyle/>
          <a:p>
            <a:r>
              <a:rPr lang="en-US" sz="3600" u="sng" dirty="0">
                <a:latin typeface="Algerian" pitchFamily="82" charset="0"/>
              </a:rPr>
              <a:t>USB Speed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162300"/>
            <a:ext cx="8915400" cy="3695700"/>
          </a:xfrm>
          <a:prstGeom prst="rect">
            <a:avLst/>
          </a:prstGeom>
        </p:spPr>
      </p:pic>
      <p:sp>
        <p:nvSpPr>
          <p:cNvPr id="5" name="Rectangle 4"/>
          <p:cNvSpPr/>
          <p:nvPr/>
        </p:nvSpPr>
        <p:spPr>
          <a:xfrm>
            <a:off x="76200" y="1371600"/>
            <a:ext cx="8915400" cy="1938992"/>
          </a:xfrm>
          <a:prstGeom prst="rect">
            <a:avLst/>
          </a:prstGeom>
        </p:spPr>
        <p:txBody>
          <a:bodyPr wrap="square">
            <a:spAutoFit/>
          </a:bodyPr>
          <a:lstStyle/>
          <a:p>
            <a:pPr marL="285750" indent="-285750">
              <a:buFont typeface="Wingdings" pitchFamily="2" charset="2"/>
              <a:buChar char="Ø"/>
            </a:pPr>
            <a:r>
              <a:rPr lang="en-US" sz="2400" dirty="0"/>
              <a:t>Tinker Board offers superior read and write performance with external storage drives, allowing quicker read and write speeds. </a:t>
            </a:r>
            <a:endParaRPr lang="en-US" sz="2400" dirty="0" smtClean="0"/>
          </a:p>
          <a:p>
            <a:pPr marL="285750" indent="-285750">
              <a:buFont typeface="Wingdings" pitchFamily="2" charset="2"/>
              <a:buChar char="Ø"/>
            </a:pPr>
            <a:r>
              <a:rPr lang="en-US" sz="2400" dirty="0" smtClean="0"/>
              <a:t>This </a:t>
            </a:r>
            <a:r>
              <a:rPr lang="en-US" sz="2400" dirty="0"/>
              <a:t>improves workflow, copying, backups and overall file </a:t>
            </a:r>
            <a:r>
              <a:rPr lang="en-US" sz="2400" dirty="0" smtClean="0"/>
              <a:t>usage</a:t>
            </a:r>
          </a:p>
          <a:p>
            <a:pPr marL="285750" indent="-285750">
              <a:buFont typeface="Wingdings" pitchFamily="2" charset="2"/>
              <a:buChar char="Ø"/>
            </a:pPr>
            <a:r>
              <a:rPr lang="en-US" sz="2400" b="1" dirty="0" smtClean="0"/>
              <a:t>Read </a:t>
            </a:r>
            <a:r>
              <a:rPr lang="en-US" sz="2400" b="1" dirty="0"/>
              <a:t>speeds</a:t>
            </a:r>
            <a:r>
              <a:rPr lang="en-US" sz="2400" dirty="0"/>
              <a:t>: up to 154% </a:t>
            </a:r>
            <a:r>
              <a:rPr lang="en-US" sz="2400" dirty="0" smtClean="0"/>
              <a:t>faster</a:t>
            </a:r>
          </a:p>
          <a:p>
            <a:pPr marL="285750" indent="-285750">
              <a:buFont typeface="Wingdings" pitchFamily="2" charset="2"/>
              <a:buChar char="Ø"/>
            </a:pPr>
            <a:r>
              <a:rPr lang="en-US" sz="2400" b="1" dirty="0" smtClean="0"/>
              <a:t>Write </a:t>
            </a:r>
            <a:r>
              <a:rPr lang="en-US" sz="2400" b="1" dirty="0"/>
              <a:t>speeds</a:t>
            </a:r>
            <a:r>
              <a:rPr lang="en-US" sz="2400" dirty="0"/>
              <a:t>: up to 6% faster</a:t>
            </a:r>
          </a:p>
        </p:txBody>
      </p:sp>
    </p:spTree>
    <p:extLst>
      <p:ext uri="{BB962C8B-B14F-4D97-AF65-F5344CB8AC3E}">
        <p14:creationId xmlns:p14="http://schemas.microsoft.com/office/powerpoint/2010/main" val="6499305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253425"/>
            <a:ext cx="2040943" cy="646331"/>
          </a:xfrm>
          <a:prstGeom prst="rect">
            <a:avLst/>
          </a:prstGeom>
          <a:noFill/>
        </p:spPr>
        <p:txBody>
          <a:bodyPr wrap="none" rtlCol="0">
            <a:spAutoFit/>
          </a:bodyPr>
          <a:lstStyle/>
          <a:p>
            <a:r>
              <a:rPr lang="en-US" sz="3600" u="sng" dirty="0">
                <a:latin typeface="Algerian" pitchFamily="82" charset="0"/>
              </a:rPr>
              <a:t>Agenda</a:t>
            </a:r>
          </a:p>
        </p:txBody>
      </p:sp>
      <p:sp>
        <p:nvSpPr>
          <p:cNvPr id="2" name="TextBox 1"/>
          <p:cNvSpPr txBox="1"/>
          <p:nvPr/>
        </p:nvSpPr>
        <p:spPr>
          <a:xfrm>
            <a:off x="76200" y="1371600"/>
            <a:ext cx="5059975" cy="5078313"/>
          </a:xfrm>
          <a:prstGeom prst="rect">
            <a:avLst/>
          </a:prstGeom>
          <a:noFill/>
        </p:spPr>
        <p:txBody>
          <a:bodyPr wrap="none" rtlCol="0">
            <a:spAutoFit/>
          </a:bodyPr>
          <a:lstStyle/>
          <a:p>
            <a:pPr marL="457200" indent="-457200">
              <a:buFont typeface="Wingdings" pitchFamily="2" charset="2"/>
              <a:buChar char="Ø"/>
            </a:pPr>
            <a:r>
              <a:rPr lang="en-US" sz="3600" dirty="0" smtClean="0">
                <a:latin typeface="Baskerville Old Face" pitchFamily="18" charset="0"/>
              </a:rPr>
              <a:t>History</a:t>
            </a:r>
          </a:p>
          <a:p>
            <a:pPr marL="457200" indent="-457200">
              <a:buFont typeface="Wingdings" pitchFamily="2" charset="2"/>
              <a:buChar char="Ø"/>
            </a:pPr>
            <a:r>
              <a:rPr lang="en-US" sz="3600" dirty="0" smtClean="0"/>
              <a:t>Features &amp; Functionality</a:t>
            </a:r>
          </a:p>
          <a:p>
            <a:pPr marL="457200" indent="-457200">
              <a:buFont typeface="Wingdings" pitchFamily="2" charset="2"/>
              <a:buChar char="Ø"/>
            </a:pPr>
            <a:r>
              <a:rPr lang="en-US" sz="3600" dirty="0" smtClean="0"/>
              <a:t>Performance</a:t>
            </a:r>
          </a:p>
          <a:p>
            <a:pPr marL="457200" indent="-457200">
              <a:buFont typeface="Wingdings" pitchFamily="2" charset="2"/>
              <a:buChar char="Ø"/>
            </a:pPr>
            <a:r>
              <a:rPr lang="en-US" sz="3600" dirty="0"/>
              <a:t>Operating System</a:t>
            </a:r>
            <a:endParaRPr lang="en-US" sz="3600" dirty="0" smtClean="0"/>
          </a:p>
          <a:p>
            <a:pPr marL="457200" indent="-457200">
              <a:buFont typeface="Wingdings" pitchFamily="2" charset="2"/>
              <a:buChar char="Ø"/>
            </a:pPr>
            <a:r>
              <a:rPr lang="en-US" sz="3600" dirty="0" smtClean="0"/>
              <a:t>Reference</a:t>
            </a:r>
            <a:endParaRPr lang="en-US" sz="3600" dirty="0"/>
          </a:p>
          <a:p>
            <a:pPr marL="457200" indent="-457200">
              <a:buFont typeface="Wingdings" pitchFamily="2" charset="2"/>
              <a:buChar char="Ø"/>
            </a:pPr>
            <a:endParaRPr lang="en-US" sz="3600" dirty="0"/>
          </a:p>
          <a:p>
            <a:pPr marL="457200" indent="-457200">
              <a:buFont typeface="Wingdings" pitchFamily="2" charset="2"/>
              <a:buChar char="Ø"/>
            </a:pPr>
            <a:endParaRPr lang="en-US" sz="3600" dirty="0" smtClean="0">
              <a:latin typeface="Baskerville Old Face" pitchFamily="18" charset="0"/>
            </a:endParaRPr>
          </a:p>
          <a:p>
            <a:pPr marL="457200" indent="-457200">
              <a:buFont typeface="Wingdings" pitchFamily="2" charset="2"/>
              <a:buChar char="Ø"/>
            </a:pPr>
            <a:endParaRPr lang="en-US" sz="3600" dirty="0">
              <a:latin typeface="Baskerville Old Face" pitchFamily="18" charset="0"/>
            </a:endParaRPr>
          </a:p>
          <a:p>
            <a:pPr marL="457200" indent="-457200">
              <a:buFont typeface="Wingdings" pitchFamily="2" charset="2"/>
              <a:buChar char="Ø"/>
            </a:pPr>
            <a:endParaRPr lang="en-US" sz="3600" dirty="0">
              <a:latin typeface="Baskerville Old Face"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5671" y="3206115"/>
            <a:ext cx="4618329" cy="3651885"/>
          </a:xfrm>
          <a:prstGeom prst="rect">
            <a:avLst/>
          </a:prstGeom>
        </p:spPr>
      </p:pic>
    </p:spTree>
    <p:extLst>
      <p:ext uri="{BB962C8B-B14F-4D97-AF65-F5344CB8AC3E}">
        <p14:creationId xmlns:p14="http://schemas.microsoft.com/office/powerpoint/2010/main" val="96964351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342899"/>
            <a:ext cx="4673074" cy="646331"/>
          </a:xfrm>
          <a:prstGeom prst="rect">
            <a:avLst/>
          </a:prstGeom>
        </p:spPr>
        <p:txBody>
          <a:bodyPr wrap="none">
            <a:spAutoFit/>
          </a:bodyPr>
          <a:lstStyle/>
          <a:p>
            <a:r>
              <a:rPr lang="en-US" sz="3600" u="sng" dirty="0">
                <a:latin typeface="Algerian" pitchFamily="82" charset="0"/>
              </a:rPr>
              <a:t>Wi-Fi Performance </a:t>
            </a:r>
          </a:p>
        </p:txBody>
      </p:sp>
      <p:graphicFrame>
        <p:nvGraphicFramePr>
          <p:cNvPr id="4" name="Table 3"/>
          <p:cNvGraphicFramePr>
            <a:graphicFrameLocks noGrp="1"/>
          </p:cNvGraphicFramePr>
          <p:nvPr>
            <p:extLst>
              <p:ext uri="{D42A27DB-BD31-4B8C-83A1-F6EECF244321}">
                <p14:modId xmlns:p14="http://schemas.microsoft.com/office/powerpoint/2010/main" val="2107145092"/>
              </p:ext>
            </p:extLst>
          </p:nvPr>
        </p:nvGraphicFramePr>
        <p:xfrm>
          <a:off x="609600" y="2286000"/>
          <a:ext cx="7391400" cy="1188720"/>
        </p:xfrm>
        <a:graphic>
          <a:graphicData uri="http://schemas.openxmlformats.org/drawingml/2006/table">
            <a:tbl>
              <a:tblPr>
                <a:tableStyleId>{5940675A-B579-460E-94D1-54222C63F5DA}</a:tableStyleId>
              </a:tblPr>
              <a:tblGrid>
                <a:gridCol w="3695700"/>
                <a:gridCol w="3695700"/>
              </a:tblGrid>
              <a:tr h="0">
                <a:tc>
                  <a:txBody>
                    <a:bodyPr/>
                    <a:lstStyle/>
                    <a:p>
                      <a:r>
                        <a:rPr lang="en-US" dirty="0"/>
                        <a:t>Location: </a:t>
                      </a:r>
                      <a:r>
                        <a:rPr lang="en-US" dirty="0" err="1"/>
                        <a:t>OctoScope</a:t>
                      </a:r>
                      <a:r>
                        <a:rPr lang="en-US" dirty="0"/>
                        <a:t> platform</a:t>
                      </a:r>
                      <a:br>
                        <a:rPr lang="en-US" dirty="0"/>
                      </a:br>
                      <a:r>
                        <a:rPr lang="en-US" dirty="0"/>
                        <a:t>Target AP: ASUS RT-AC66U (Broadcom) </a:t>
                      </a:r>
                    </a:p>
                  </a:txBody>
                  <a:tcPr anchor="ctr"/>
                </a:tc>
                <a:tc>
                  <a:txBody>
                    <a:bodyPr/>
                    <a:lstStyle/>
                    <a:p>
                      <a:r>
                        <a:rPr lang="en-US" dirty="0"/>
                        <a:t>Standard: b/g/n mixed</a:t>
                      </a:r>
                      <a:br>
                        <a:rPr lang="en-US" dirty="0"/>
                      </a:br>
                      <a:r>
                        <a:rPr lang="en-US" dirty="0"/>
                        <a:t>Channel: 6</a:t>
                      </a:r>
                      <a:br>
                        <a:rPr lang="en-US" dirty="0"/>
                      </a:br>
                      <a:r>
                        <a:rPr lang="en-US" dirty="0"/>
                        <a:t>Bandwidth: 20MHz</a:t>
                      </a:r>
                      <a:br>
                        <a:rPr lang="en-US" dirty="0"/>
                      </a:br>
                      <a:r>
                        <a:rPr lang="en-US" dirty="0"/>
                        <a:t>Security: none </a:t>
                      </a:r>
                    </a:p>
                  </a:txBody>
                  <a:tcPr anchor="ctr"/>
                </a:tc>
              </a:tr>
            </a:tbl>
          </a:graphicData>
        </a:graphic>
      </p:graphicFrame>
      <p:pic>
        <p:nvPicPr>
          <p:cNvPr id="4098" name="Picture 2" descr="https://www.asus.com/websites/global/products/UUSx6FPuqP3uZrhv/images/chart-8-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3176339"/>
            <a:ext cx="8461375" cy="38340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6200" y="1371600"/>
            <a:ext cx="8915400" cy="646331"/>
          </a:xfrm>
          <a:prstGeom prst="rect">
            <a:avLst/>
          </a:prstGeom>
        </p:spPr>
        <p:txBody>
          <a:bodyPr wrap="square">
            <a:spAutoFit/>
          </a:bodyPr>
          <a:lstStyle/>
          <a:p>
            <a:r>
              <a:rPr lang="en-US" dirty="0" smtClean="0">
                <a:cs typeface="Arial" charset="0"/>
              </a:rPr>
              <a:t>Tinker </a:t>
            </a:r>
            <a:r>
              <a:rPr lang="en-US" dirty="0">
                <a:cs typeface="Arial" charset="0"/>
              </a:rPr>
              <a:t>Board Wi-Fi performance is more robust than what is available in most competitor devices, allowing for improved signal reception</a:t>
            </a:r>
            <a:endParaRPr lang="en-US" dirty="0"/>
          </a:p>
        </p:txBody>
      </p:sp>
    </p:spTree>
    <p:extLst>
      <p:ext uri="{BB962C8B-B14F-4D97-AF65-F5344CB8AC3E}">
        <p14:creationId xmlns:p14="http://schemas.microsoft.com/office/powerpoint/2010/main" val="65019466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4572000" cy="1384995"/>
          </a:xfrm>
          <a:prstGeom prst="rect">
            <a:avLst/>
          </a:prstGeom>
        </p:spPr>
        <p:txBody>
          <a:bodyPr>
            <a:spAutoFit/>
          </a:bodyPr>
          <a:lstStyle/>
          <a:p>
            <a:pPr marL="285750" indent="-285750">
              <a:buFont typeface="Wingdings" pitchFamily="2" charset="2"/>
              <a:buChar char="Ø"/>
            </a:pPr>
            <a:r>
              <a:rPr lang="en-US" sz="2800" dirty="0" smtClean="0"/>
              <a:t>Linux </a:t>
            </a:r>
          </a:p>
          <a:p>
            <a:pPr marL="285750" indent="-285750">
              <a:buFont typeface="Wingdings" pitchFamily="2" charset="2"/>
              <a:buChar char="Ø"/>
            </a:pPr>
            <a:r>
              <a:rPr lang="en-US" sz="2800" dirty="0"/>
              <a:t>Windows</a:t>
            </a:r>
          </a:p>
          <a:p>
            <a:pPr marL="285750" indent="-285750">
              <a:buFont typeface="Wingdings" pitchFamily="2" charset="2"/>
              <a:buChar char="Ø"/>
            </a:pPr>
            <a:r>
              <a:rPr lang="en-US" sz="2800" dirty="0" smtClean="0"/>
              <a:t>Android </a:t>
            </a:r>
            <a:r>
              <a:rPr lang="en-US" sz="2800" dirty="0"/>
              <a:t>6.01</a:t>
            </a:r>
          </a:p>
        </p:txBody>
      </p:sp>
      <p:sp>
        <p:nvSpPr>
          <p:cNvPr id="4" name="Rectangle 3"/>
          <p:cNvSpPr/>
          <p:nvPr/>
        </p:nvSpPr>
        <p:spPr>
          <a:xfrm>
            <a:off x="2765721" y="533400"/>
            <a:ext cx="4493538" cy="646331"/>
          </a:xfrm>
          <a:prstGeom prst="rect">
            <a:avLst/>
          </a:prstGeom>
        </p:spPr>
        <p:txBody>
          <a:bodyPr wrap="none">
            <a:spAutoFit/>
          </a:bodyPr>
          <a:lstStyle/>
          <a:p>
            <a:r>
              <a:rPr lang="en-US" sz="3600" u="sng" dirty="0">
                <a:latin typeface="Algerian" pitchFamily="82" charset="0"/>
              </a:rPr>
              <a:t>Operating System</a:t>
            </a:r>
          </a:p>
        </p:txBody>
      </p:sp>
    </p:spTree>
    <p:extLst>
      <p:ext uri="{BB962C8B-B14F-4D97-AF65-F5344CB8AC3E}">
        <p14:creationId xmlns:p14="http://schemas.microsoft.com/office/powerpoint/2010/main" val="329335951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1447800"/>
            <a:ext cx="8763000" cy="1323439"/>
          </a:xfrm>
          <a:prstGeom prst="rect">
            <a:avLst/>
          </a:prstGeom>
        </p:spPr>
        <p:txBody>
          <a:bodyPr wrap="square">
            <a:spAutoFit/>
          </a:bodyPr>
          <a:lstStyle/>
          <a:p>
            <a:pPr marL="342900" indent="-342900">
              <a:buFont typeface="+mj-lt"/>
              <a:buAutoNum type="arabicPeriod"/>
            </a:pPr>
            <a:r>
              <a:rPr lang="en-US" sz="2000" dirty="0">
                <a:hlinkClick r:id="rId2"/>
              </a:rPr>
              <a:t>https://www.asus.com/ca-en/Single-Board-Computer/Tinker-Board</a:t>
            </a:r>
            <a:r>
              <a:rPr lang="en-US" sz="2000" dirty="0" smtClean="0">
                <a:hlinkClick r:id="rId2"/>
              </a:rPr>
              <a:t>/</a:t>
            </a:r>
            <a:endParaRPr lang="en-US" sz="2000" dirty="0" smtClean="0"/>
          </a:p>
          <a:p>
            <a:pPr marL="342900" indent="-342900">
              <a:buFont typeface="+mj-lt"/>
              <a:buAutoNum type="arabicPeriod"/>
            </a:pPr>
            <a:r>
              <a:rPr lang="en-US" sz="2000" dirty="0">
                <a:hlinkClick r:id="rId3"/>
              </a:rPr>
              <a:t>https://</a:t>
            </a:r>
            <a:r>
              <a:rPr lang="en-US" sz="2000" dirty="0" smtClean="0">
                <a:hlinkClick r:id="rId3"/>
              </a:rPr>
              <a:t>en.wikipedia.org/wiki/Asus_Tinker_Board</a:t>
            </a:r>
            <a:endParaRPr lang="en-US" sz="2000" dirty="0" smtClean="0"/>
          </a:p>
          <a:p>
            <a:pPr marL="342900" indent="-342900">
              <a:buFont typeface="+mj-lt"/>
              <a:buAutoNum type="arabicPeriod"/>
            </a:pPr>
            <a:r>
              <a:rPr lang="en-US" sz="2000" dirty="0">
                <a:hlinkClick r:id="rId4"/>
              </a:rPr>
              <a:t>http://hackaday.com/2017/02/15/review-the-asus-tinker-board</a:t>
            </a:r>
            <a:r>
              <a:rPr lang="en-US" sz="2000" dirty="0" smtClean="0">
                <a:hlinkClick r:id="rId4"/>
              </a:rPr>
              <a:t>/</a:t>
            </a:r>
            <a:endParaRPr lang="en-US" sz="2000" dirty="0" smtClean="0"/>
          </a:p>
          <a:p>
            <a:pPr marL="342900" indent="-342900">
              <a:buFont typeface="+mj-lt"/>
              <a:buAutoNum type="arabicPeriod"/>
            </a:pPr>
            <a:endParaRPr lang="en-US" sz="2000" dirty="0"/>
          </a:p>
        </p:txBody>
      </p:sp>
      <p:sp>
        <p:nvSpPr>
          <p:cNvPr id="4" name="Rectangle 3"/>
          <p:cNvSpPr/>
          <p:nvPr/>
        </p:nvSpPr>
        <p:spPr>
          <a:xfrm>
            <a:off x="2247900" y="533400"/>
            <a:ext cx="4610100" cy="646331"/>
          </a:xfrm>
          <a:prstGeom prst="rect">
            <a:avLst/>
          </a:prstGeom>
        </p:spPr>
        <p:txBody>
          <a:bodyPr wrap="square">
            <a:spAutoFit/>
          </a:bodyPr>
          <a:lstStyle/>
          <a:p>
            <a:r>
              <a:rPr lang="en-US" sz="3600" u="sng" dirty="0" smtClean="0">
                <a:latin typeface="Algerian" pitchFamily="82" charset="0"/>
              </a:rPr>
              <a:t>Reference</a:t>
            </a:r>
            <a:endParaRPr lang="en-US" sz="3600" u="sng" dirty="0">
              <a:latin typeface="Algerian" pitchFamily="82" charset="0"/>
            </a:endParaRPr>
          </a:p>
        </p:txBody>
      </p:sp>
    </p:spTree>
    <p:extLst>
      <p:ext uri="{BB962C8B-B14F-4D97-AF65-F5344CB8AC3E}">
        <p14:creationId xmlns:p14="http://schemas.microsoft.com/office/powerpoint/2010/main" val="168476530"/>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rcRect/>
          <a:stretch>
            <a:fillRect/>
          </a:stretch>
        </p:blipFill>
        <p:spPr bwMode="auto">
          <a:xfrm>
            <a:off x="-381000" y="0"/>
            <a:ext cx="9525000" cy="6858000"/>
          </a:xfrm>
          <a:prstGeom prst="rect">
            <a:avLst/>
          </a:prstGeom>
          <a:noFill/>
          <a:ln w="9525">
            <a:noFill/>
            <a:miter lim="800000"/>
            <a:headEnd/>
            <a:tailEnd/>
          </a:ln>
          <a:effectLst/>
        </p:spPr>
      </p:pic>
    </p:spTree>
    <p:extLst>
      <p:ext uri="{BB962C8B-B14F-4D97-AF65-F5344CB8AC3E}">
        <p14:creationId xmlns:p14="http://schemas.microsoft.com/office/powerpoint/2010/main" val="324495114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20294" y="440813"/>
            <a:ext cx="2018501" cy="646331"/>
          </a:xfrm>
          <a:prstGeom prst="rect">
            <a:avLst/>
          </a:prstGeom>
          <a:noFill/>
        </p:spPr>
        <p:txBody>
          <a:bodyPr wrap="none" rtlCol="0">
            <a:spAutoFit/>
          </a:bodyPr>
          <a:lstStyle/>
          <a:p>
            <a:r>
              <a:rPr lang="en-US" sz="3600" u="sng" dirty="0" smtClean="0">
                <a:latin typeface="Algerian" pitchFamily="82" charset="0"/>
              </a:rPr>
              <a:t>History</a:t>
            </a:r>
            <a:endParaRPr lang="en-US" sz="3600" u="sng" dirty="0">
              <a:latin typeface="Algerian" pitchFamily="82" charset="0"/>
            </a:endParaRPr>
          </a:p>
        </p:txBody>
      </p:sp>
      <p:sp>
        <p:nvSpPr>
          <p:cNvPr id="5" name="Rectangle 4"/>
          <p:cNvSpPr/>
          <p:nvPr/>
        </p:nvSpPr>
        <p:spPr>
          <a:xfrm>
            <a:off x="0" y="1371600"/>
            <a:ext cx="8991600" cy="2246769"/>
          </a:xfrm>
          <a:prstGeom prst="rect">
            <a:avLst/>
          </a:prstGeom>
        </p:spPr>
        <p:txBody>
          <a:bodyPr wrap="square">
            <a:spAutoFit/>
          </a:bodyPr>
          <a:lstStyle/>
          <a:p>
            <a:pPr marL="285750" indent="-285750">
              <a:buFont typeface="Wingdings" pitchFamily="2" charset="2"/>
              <a:buChar char="Ø"/>
            </a:pPr>
            <a:r>
              <a:rPr lang="en-US" sz="2800" dirty="0"/>
              <a:t>Release </a:t>
            </a:r>
            <a:r>
              <a:rPr lang="en-US" sz="2800" dirty="0" smtClean="0"/>
              <a:t>date : </a:t>
            </a:r>
            <a:r>
              <a:rPr lang="en-US" sz="2800" dirty="0"/>
              <a:t>March 13, </a:t>
            </a:r>
            <a:r>
              <a:rPr lang="en-US" sz="2800" dirty="0" smtClean="0"/>
              <a:t>2017</a:t>
            </a:r>
            <a:endParaRPr lang="en-US" sz="2800" dirty="0"/>
          </a:p>
          <a:p>
            <a:pPr marL="285750" indent="-285750">
              <a:buFont typeface="Wingdings" pitchFamily="2" charset="2"/>
              <a:buChar char="Ø"/>
            </a:pPr>
            <a:r>
              <a:rPr lang="en-US" sz="2800" dirty="0" smtClean="0"/>
              <a:t>Launched : ASUS</a:t>
            </a:r>
          </a:p>
          <a:p>
            <a:pPr marL="285750" indent="-285750">
              <a:buFont typeface="Wingdings" pitchFamily="2" charset="2"/>
              <a:buChar char="Ø"/>
            </a:pPr>
            <a:r>
              <a:rPr lang="en-US" sz="2800" dirty="0" smtClean="0"/>
              <a:t>Aim : Second-generation </a:t>
            </a:r>
            <a:r>
              <a:rPr lang="en-US" sz="2800" dirty="0"/>
              <a:t>and later Raspberry </a:t>
            </a:r>
            <a:r>
              <a:rPr lang="en-US" sz="2800" dirty="0" smtClean="0"/>
              <a:t>Pi models</a:t>
            </a:r>
          </a:p>
          <a:p>
            <a:endParaRPr lang="en-US" sz="2800" dirty="0"/>
          </a:p>
          <a:p>
            <a:endParaRPr lang="en-US" sz="28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2971800"/>
            <a:ext cx="7391400" cy="3828871"/>
          </a:xfrm>
          <a:prstGeom prst="rect">
            <a:avLst/>
          </a:prstGeom>
        </p:spPr>
      </p:pic>
    </p:spTree>
    <p:extLst>
      <p:ext uri="{BB962C8B-B14F-4D97-AF65-F5344CB8AC3E}">
        <p14:creationId xmlns:p14="http://schemas.microsoft.com/office/powerpoint/2010/main" val="154039516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371600"/>
            <a:ext cx="9144000" cy="1384995"/>
          </a:xfrm>
          <a:prstGeom prst="rect">
            <a:avLst/>
          </a:prstGeom>
          <a:noFill/>
        </p:spPr>
        <p:txBody>
          <a:bodyPr wrap="square" rtlCol="0">
            <a:spAutoFit/>
          </a:bodyPr>
          <a:lstStyle/>
          <a:p>
            <a:pPr marL="571500" indent="-571500">
              <a:buFont typeface="Wingdings" pitchFamily="2" charset="2"/>
              <a:buChar char="Ø"/>
            </a:pPr>
            <a:r>
              <a:rPr lang="en-US" sz="2800" dirty="0"/>
              <a:t>Tinker Board is a Single Board Computer (SBC) in an ultra-small form factor that offers </a:t>
            </a:r>
            <a:r>
              <a:rPr lang="en-US" sz="2800" dirty="0" smtClean="0"/>
              <a:t>class-leading performance </a:t>
            </a:r>
            <a:r>
              <a:rPr lang="en-US" sz="2800" dirty="0"/>
              <a:t>while leveraging outstanding mechanical </a:t>
            </a:r>
            <a:r>
              <a:rPr lang="en-US" sz="2800" dirty="0" smtClean="0"/>
              <a:t>compatibility</a:t>
            </a:r>
            <a:endParaRPr lang="en-US" sz="2800" dirty="0"/>
          </a:p>
        </p:txBody>
      </p:sp>
      <p:sp>
        <p:nvSpPr>
          <p:cNvPr id="5" name="TextBox 4"/>
          <p:cNvSpPr txBox="1"/>
          <p:nvPr/>
        </p:nvSpPr>
        <p:spPr>
          <a:xfrm>
            <a:off x="2590800" y="228600"/>
            <a:ext cx="3387466" cy="646331"/>
          </a:xfrm>
          <a:prstGeom prst="rect">
            <a:avLst/>
          </a:prstGeom>
          <a:noFill/>
        </p:spPr>
        <p:txBody>
          <a:bodyPr wrap="none" rtlCol="0">
            <a:spAutoFit/>
          </a:bodyPr>
          <a:lstStyle/>
          <a:p>
            <a:r>
              <a:rPr lang="en-US" sz="3600" u="sng" dirty="0" smtClean="0">
                <a:latin typeface="Algerian" pitchFamily="82" charset="0"/>
              </a:rPr>
              <a:t>tinker Board</a:t>
            </a:r>
            <a:endParaRPr lang="en-US" sz="3600" u="sng" dirty="0">
              <a:latin typeface="Algerian" pitchFamily="8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2756595"/>
            <a:ext cx="6286500" cy="4101405"/>
          </a:xfrm>
          <a:prstGeom prst="rect">
            <a:avLst/>
          </a:prstGeom>
        </p:spPr>
      </p:pic>
    </p:spTree>
    <p:extLst>
      <p:ext uri="{BB962C8B-B14F-4D97-AF65-F5344CB8AC3E}">
        <p14:creationId xmlns:p14="http://schemas.microsoft.com/office/powerpoint/2010/main" val="385277959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8534400" cy="4708981"/>
          </a:xfrm>
          <a:prstGeom prst="rect">
            <a:avLst/>
          </a:prstGeom>
        </p:spPr>
        <p:txBody>
          <a:bodyPr wrap="square">
            <a:spAutoFit/>
          </a:bodyPr>
          <a:lstStyle/>
          <a:p>
            <a:pPr marL="285750" indent="-285750">
              <a:buFont typeface="Wingdings" pitchFamily="2" charset="2"/>
              <a:buChar char="Ø"/>
            </a:pPr>
            <a:r>
              <a:rPr lang="en-US" sz="2000" dirty="0"/>
              <a:t>CPU: </a:t>
            </a:r>
            <a:r>
              <a:rPr lang="en-US" sz="2000" dirty="0" err="1"/>
              <a:t>Rockchip</a:t>
            </a:r>
            <a:r>
              <a:rPr lang="en-US" sz="2000" dirty="0"/>
              <a:t> RK3288 - Quad core 1.8 GHz ARM Cortex-A17 (32-bit)</a:t>
            </a:r>
          </a:p>
          <a:p>
            <a:pPr marL="285750" indent="-285750">
              <a:buFont typeface="Wingdings" pitchFamily="2" charset="2"/>
              <a:buChar char="Ø"/>
            </a:pPr>
            <a:r>
              <a:rPr lang="en-US" sz="2000" dirty="0"/>
              <a:t>GPU: 600MHz Mali-T764 GPU</a:t>
            </a:r>
          </a:p>
          <a:p>
            <a:pPr marL="285750" indent="-285750">
              <a:buFont typeface="Wingdings" pitchFamily="2" charset="2"/>
              <a:buChar char="Ø"/>
            </a:pPr>
            <a:r>
              <a:rPr lang="en-US" sz="2000" dirty="0"/>
              <a:t>RAM: 2GB dual channel LPDDR3</a:t>
            </a:r>
          </a:p>
          <a:p>
            <a:pPr marL="285750" indent="-285750">
              <a:buFont typeface="Wingdings" pitchFamily="2" charset="2"/>
              <a:buChar char="Ø"/>
            </a:pPr>
            <a:r>
              <a:rPr lang="en-US" sz="2000" dirty="0"/>
              <a:t>Storage: </a:t>
            </a:r>
            <a:r>
              <a:rPr lang="en-US" sz="2000" dirty="0" smtClean="0"/>
              <a:t>Removable </a:t>
            </a:r>
            <a:r>
              <a:rPr lang="en-US" sz="2000" dirty="0" err="1"/>
              <a:t>MicroSD</a:t>
            </a:r>
            <a:r>
              <a:rPr lang="en-US" sz="2000" dirty="0"/>
              <a:t> slot ( supporting SD 3.0 )</a:t>
            </a:r>
          </a:p>
          <a:p>
            <a:pPr marL="285750" indent="-285750">
              <a:buFont typeface="Wingdings" pitchFamily="2" charset="2"/>
              <a:buChar char="Ø"/>
            </a:pPr>
            <a:r>
              <a:rPr lang="en-US" sz="2000" dirty="0"/>
              <a:t>Display Output: </a:t>
            </a:r>
            <a:r>
              <a:rPr lang="en-US" sz="2000" dirty="0" smtClean="0"/>
              <a:t>Full </a:t>
            </a:r>
            <a:r>
              <a:rPr lang="en-US" sz="2000" dirty="0"/>
              <a:t>size HDMI 1.4</a:t>
            </a:r>
          </a:p>
          <a:p>
            <a:pPr marL="285750" indent="-285750">
              <a:buFont typeface="Wingdings" pitchFamily="2" charset="2"/>
              <a:buChar char="Ø"/>
            </a:pPr>
            <a:r>
              <a:rPr lang="en-US" sz="2000" dirty="0"/>
              <a:t>Audio port: 3.5 mm audio jack ( supporting line out and microphone in )</a:t>
            </a:r>
          </a:p>
          <a:p>
            <a:pPr marL="285750" indent="-285750">
              <a:buFont typeface="Wingdings" pitchFamily="2" charset="2"/>
              <a:buChar char="Ø"/>
            </a:pPr>
            <a:r>
              <a:rPr lang="en-US" sz="2000" dirty="0"/>
              <a:t>Audio Playback: 192k/24bit sample rate</a:t>
            </a:r>
          </a:p>
          <a:p>
            <a:pPr marL="285750" indent="-285750">
              <a:buFont typeface="Wingdings" pitchFamily="2" charset="2"/>
              <a:buChar char="Ø"/>
            </a:pPr>
            <a:r>
              <a:rPr lang="en-US" sz="2000" dirty="0"/>
              <a:t>GPIO: 40-pin header with 28 GPIO pins</a:t>
            </a:r>
          </a:p>
          <a:p>
            <a:pPr marL="285750" indent="-285750">
              <a:buFont typeface="Wingdings" pitchFamily="2" charset="2"/>
              <a:buChar char="Ø"/>
            </a:pPr>
            <a:r>
              <a:rPr lang="en-US" sz="2000" dirty="0"/>
              <a:t>Ethernet: Gigabit LAN ( not shared with USB bus )</a:t>
            </a:r>
          </a:p>
          <a:p>
            <a:pPr marL="285750" indent="-285750">
              <a:buFont typeface="Wingdings" pitchFamily="2" charset="2"/>
              <a:buChar char="Ø"/>
            </a:pPr>
            <a:r>
              <a:rPr lang="en-US" sz="2000" dirty="0"/>
              <a:t>Wireless: Bluetooth 4.0, 802.11 b/g/n Wi-Fi, with IPEX antenna header</a:t>
            </a:r>
          </a:p>
          <a:p>
            <a:pPr marL="285750" indent="-285750">
              <a:buFont typeface="Wingdings" pitchFamily="2" charset="2"/>
              <a:buChar char="Ø"/>
            </a:pPr>
            <a:r>
              <a:rPr lang="en-US" sz="2000" dirty="0"/>
              <a:t>USB: four USB 2.0 ports</a:t>
            </a:r>
          </a:p>
          <a:p>
            <a:pPr marL="285750" indent="-285750">
              <a:buFont typeface="Wingdings" pitchFamily="2" charset="2"/>
              <a:buChar char="Ø"/>
            </a:pPr>
            <a:r>
              <a:rPr lang="en-US" sz="2000" dirty="0" smtClean="0"/>
              <a:t>Video </a:t>
            </a:r>
            <a:r>
              <a:rPr lang="en-US" sz="2000" dirty="0"/>
              <a:t>input: MIPI-CSI camera</a:t>
            </a:r>
          </a:p>
          <a:p>
            <a:pPr marL="285750" indent="-285750">
              <a:buFont typeface="Wingdings" pitchFamily="2" charset="2"/>
              <a:buChar char="Ø"/>
            </a:pPr>
            <a:r>
              <a:rPr lang="en-US" sz="2000" dirty="0" smtClean="0"/>
              <a:t>Video </a:t>
            </a:r>
            <a:r>
              <a:rPr lang="en-US" sz="2000" dirty="0"/>
              <a:t>output: MIPI-DSI, compatible with the Raspberry Pi 7" display and others</a:t>
            </a:r>
          </a:p>
          <a:p>
            <a:pPr marL="285750" indent="-285750">
              <a:buFont typeface="Wingdings" pitchFamily="2" charset="2"/>
              <a:buChar char="Ø"/>
            </a:pPr>
            <a:r>
              <a:rPr lang="en-US" sz="2000" dirty="0"/>
              <a:t>Power input: Micro-USB</a:t>
            </a:r>
          </a:p>
          <a:p>
            <a:pPr marL="285750" indent="-285750">
              <a:buFont typeface="Wingdings" pitchFamily="2" charset="2"/>
              <a:buChar char="Ø"/>
            </a:pPr>
            <a:r>
              <a:rPr lang="en-US" sz="2000" dirty="0"/>
              <a:t>Operating System: </a:t>
            </a:r>
            <a:r>
              <a:rPr lang="en-US" sz="2000" dirty="0" err="1"/>
              <a:t>TinkerOS</a:t>
            </a:r>
            <a:r>
              <a:rPr lang="en-US" sz="2000" dirty="0"/>
              <a:t> is a </a:t>
            </a:r>
            <a:r>
              <a:rPr lang="en-US" sz="2000" dirty="0" err="1"/>
              <a:t>Debian</a:t>
            </a:r>
            <a:r>
              <a:rPr lang="en-US" sz="2000" dirty="0"/>
              <a:t> </a:t>
            </a:r>
            <a:r>
              <a:rPr lang="en-US" sz="2000" dirty="0" smtClean="0"/>
              <a:t>Linux derivative </a:t>
            </a:r>
            <a:r>
              <a:rPr lang="en-US" sz="2000" dirty="0"/>
              <a:t>&amp; Android 6.01</a:t>
            </a:r>
          </a:p>
        </p:txBody>
      </p:sp>
      <p:sp>
        <p:nvSpPr>
          <p:cNvPr id="4" name="Rectangle 3"/>
          <p:cNvSpPr/>
          <p:nvPr/>
        </p:nvSpPr>
        <p:spPr>
          <a:xfrm>
            <a:off x="1143000" y="475013"/>
            <a:ext cx="6426759" cy="646331"/>
          </a:xfrm>
          <a:prstGeom prst="rect">
            <a:avLst/>
          </a:prstGeom>
        </p:spPr>
        <p:txBody>
          <a:bodyPr wrap="none">
            <a:spAutoFit/>
          </a:bodyPr>
          <a:lstStyle/>
          <a:p>
            <a:r>
              <a:rPr lang="en-US" sz="3600" u="sng" dirty="0">
                <a:latin typeface="Algerian" pitchFamily="82" charset="0"/>
              </a:rPr>
              <a:t>Features &amp; Functionality</a:t>
            </a:r>
          </a:p>
        </p:txBody>
      </p:sp>
    </p:spTree>
    <p:extLst>
      <p:ext uri="{BB962C8B-B14F-4D97-AF65-F5344CB8AC3E}">
        <p14:creationId xmlns:p14="http://schemas.microsoft.com/office/powerpoint/2010/main" val="60436034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1" y="1371600"/>
            <a:ext cx="3581400" cy="5486399"/>
          </a:xfrm>
          <a:prstGeom prst="rect">
            <a:avLst/>
          </a:prstGeom>
        </p:spPr>
      </p:pic>
      <p:sp>
        <p:nvSpPr>
          <p:cNvPr id="5" name="Rectangle 4"/>
          <p:cNvSpPr/>
          <p:nvPr/>
        </p:nvSpPr>
        <p:spPr>
          <a:xfrm>
            <a:off x="52634" y="1371600"/>
            <a:ext cx="5586166" cy="3046988"/>
          </a:xfrm>
          <a:prstGeom prst="rect">
            <a:avLst/>
          </a:prstGeom>
        </p:spPr>
        <p:txBody>
          <a:bodyPr wrap="square">
            <a:spAutoFit/>
          </a:bodyPr>
          <a:lstStyle/>
          <a:p>
            <a:pPr marL="285750" indent="-285750">
              <a:buFont typeface="Wingdings" pitchFamily="2" charset="2"/>
              <a:buChar char="Ø"/>
            </a:pPr>
            <a:r>
              <a:rPr lang="en-US" sz="2400" dirty="0"/>
              <a:t>P</a:t>
            </a:r>
            <a:r>
              <a:rPr lang="en-US" sz="2400" dirty="0" smtClean="0"/>
              <a:t>owerful </a:t>
            </a:r>
            <a:r>
              <a:rPr lang="en-US" sz="2400" dirty="0"/>
              <a:t>and modern quad-core ARM-based </a:t>
            </a:r>
            <a:r>
              <a:rPr lang="en-US" sz="2400" dirty="0" smtClean="0"/>
              <a:t>processor</a:t>
            </a:r>
          </a:p>
          <a:p>
            <a:pPr marL="285750" indent="-285750">
              <a:buFont typeface="Wingdings" pitchFamily="2" charset="2"/>
              <a:buChar char="Ø"/>
            </a:pPr>
            <a:r>
              <a:rPr lang="en-US" sz="2400" dirty="0" err="1" smtClean="0"/>
              <a:t>Rockchip</a:t>
            </a:r>
            <a:r>
              <a:rPr lang="en-US" sz="2400" dirty="0" smtClean="0"/>
              <a:t> RK3288</a:t>
            </a:r>
          </a:p>
          <a:p>
            <a:pPr marL="285750" indent="-285750">
              <a:buFont typeface="Wingdings" pitchFamily="2" charset="2"/>
              <a:buChar char="Ø"/>
            </a:pPr>
            <a:r>
              <a:rPr lang="en-US" sz="2400" dirty="0" smtClean="0"/>
              <a:t>2GB </a:t>
            </a:r>
            <a:r>
              <a:rPr lang="en-US" sz="2400" dirty="0"/>
              <a:t>of LPDDR3 dual-channel </a:t>
            </a:r>
            <a:r>
              <a:rPr lang="en-US" sz="2400" dirty="0" smtClean="0"/>
              <a:t>memory</a:t>
            </a:r>
          </a:p>
          <a:p>
            <a:pPr marL="285750" indent="-285750">
              <a:buFont typeface="Wingdings" pitchFamily="2" charset="2"/>
              <a:buChar char="Ø"/>
            </a:pPr>
            <a:r>
              <a:rPr lang="en-US" sz="2400" dirty="0" smtClean="0"/>
              <a:t>SD </a:t>
            </a:r>
            <a:r>
              <a:rPr lang="en-US" sz="2400" dirty="0"/>
              <a:t>3.0 interface that offers significantly faster </a:t>
            </a:r>
            <a:r>
              <a:rPr lang="en-US" sz="2400" dirty="0" smtClean="0"/>
              <a:t>read </a:t>
            </a:r>
            <a:r>
              <a:rPr lang="en-US" sz="2400" dirty="0"/>
              <a:t>and write speeds to expandable </a:t>
            </a:r>
            <a:r>
              <a:rPr lang="en-US" sz="2400" dirty="0" err="1"/>
              <a:t>microSD</a:t>
            </a:r>
            <a:r>
              <a:rPr lang="en-US" sz="2400" dirty="0"/>
              <a:t> cards used for the OS, applications and file storage</a:t>
            </a:r>
          </a:p>
        </p:txBody>
      </p:sp>
      <p:sp>
        <p:nvSpPr>
          <p:cNvPr id="6" name="Rectangle 5"/>
          <p:cNvSpPr/>
          <p:nvPr/>
        </p:nvSpPr>
        <p:spPr>
          <a:xfrm>
            <a:off x="1295400" y="380999"/>
            <a:ext cx="7435049" cy="584775"/>
          </a:xfrm>
          <a:prstGeom prst="rect">
            <a:avLst/>
          </a:prstGeom>
        </p:spPr>
        <p:txBody>
          <a:bodyPr wrap="none">
            <a:spAutoFit/>
          </a:bodyPr>
          <a:lstStyle/>
          <a:p>
            <a:r>
              <a:rPr lang="en-US" sz="3200" u="sng" dirty="0">
                <a:latin typeface="Algerian" pitchFamily="82" charset="0"/>
              </a:rPr>
              <a:t>C</a:t>
            </a:r>
            <a:r>
              <a:rPr lang="en-US" sz="3200" u="sng" dirty="0" smtClean="0">
                <a:latin typeface="Algerian" pitchFamily="82" charset="0"/>
              </a:rPr>
              <a:t>PU Performance &amp; Functionality</a:t>
            </a:r>
            <a:endParaRPr lang="en-US" sz="3200" u="sng" dirty="0">
              <a:latin typeface="Algerian" pitchFamily="82" charset="0"/>
            </a:endParaRPr>
          </a:p>
        </p:txBody>
      </p:sp>
    </p:spTree>
    <p:extLst>
      <p:ext uri="{BB962C8B-B14F-4D97-AF65-F5344CB8AC3E}">
        <p14:creationId xmlns:p14="http://schemas.microsoft.com/office/powerpoint/2010/main" val="87168752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9" y="1343025"/>
            <a:ext cx="3810001" cy="5514975"/>
          </a:xfrm>
          <a:prstGeom prst="rect">
            <a:avLst/>
          </a:prstGeom>
        </p:spPr>
      </p:pic>
      <p:sp>
        <p:nvSpPr>
          <p:cNvPr id="4" name="Rectangle 3"/>
          <p:cNvSpPr/>
          <p:nvPr/>
        </p:nvSpPr>
        <p:spPr>
          <a:xfrm>
            <a:off x="1295400" y="380999"/>
            <a:ext cx="7435049" cy="584775"/>
          </a:xfrm>
          <a:prstGeom prst="rect">
            <a:avLst/>
          </a:prstGeom>
        </p:spPr>
        <p:txBody>
          <a:bodyPr wrap="none">
            <a:spAutoFit/>
          </a:bodyPr>
          <a:lstStyle/>
          <a:p>
            <a:r>
              <a:rPr lang="en-US" sz="3200" u="sng" dirty="0" smtClean="0">
                <a:latin typeface="Algerian" pitchFamily="82" charset="0"/>
              </a:rPr>
              <a:t>GPU Performance &amp; Functionality</a:t>
            </a:r>
            <a:endParaRPr lang="en-US" sz="3200" u="sng" dirty="0">
              <a:latin typeface="Algerian" pitchFamily="82" charset="0"/>
            </a:endParaRPr>
          </a:p>
        </p:txBody>
      </p:sp>
      <p:sp>
        <p:nvSpPr>
          <p:cNvPr id="5" name="Rectangle 4"/>
          <p:cNvSpPr/>
          <p:nvPr/>
        </p:nvSpPr>
        <p:spPr>
          <a:xfrm>
            <a:off x="38100" y="1412081"/>
            <a:ext cx="5143500" cy="3785652"/>
          </a:xfrm>
          <a:prstGeom prst="rect">
            <a:avLst/>
          </a:prstGeom>
        </p:spPr>
        <p:txBody>
          <a:bodyPr wrap="square">
            <a:spAutoFit/>
          </a:bodyPr>
          <a:lstStyle/>
          <a:p>
            <a:pPr marL="285750" indent="-285750">
              <a:buFont typeface="Wingdings" pitchFamily="2" charset="2"/>
              <a:buChar char="Ø"/>
            </a:pPr>
            <a:r>
              <a:rPr lang="en-US" sz="2000" dirty="0" smtClean="0"/>
              <a:t>Supports </a:t>
            </a:r>
            <a:r>
              <a:rPr lang="en-US" sz="2000" dirty="0"/>
              <a:t>next-generation graphics and GPU Compute </a:t>
            </a:r>
            <a:r>
              <a:rPr lang="en-US" sz="2000" dirty="0" smtClean="0"/>
              <a:t>API's</a:t>
            </a:r>
          </a:p>
          <a:p>
            <a:pPr marL="285750" indent="-285750">
              <a:buFont typeface="Wingdings" pitchFamily="2" charset="2"/>
              <a:buChar char="Ø"/>
            </a:pPr>
            <a:r>
              <a:rPr lang="en-US" sz="2000" dirty="0" smtClean="0"/>
              <a:t>Powered </a:t>
            </a:r>
            <a:r>
              <a:rPr lang="en-US" sz="2000" dirty="0"/>
              <a:t>by an ARM-based Mali™-T764 </a:t>
            </a:r>
            <a:r>
              <a:rPr lang="en-US" sz="2000" dirty="0" smtClean="0"/>
              <a:t>GPU</a:t>
            </a:r>
          </a:p>
          <a:p>
            <a:pPr marL="285750" indent="-285750">
              <a:buFont typeface="Wingdings" pitchFamily="2" charset="2"/>
              <a:buChar char="Ø"/>
            </a:pPr>
            <a:r>
              <a:rPr lang="en-US" sz="2000" dirty="0" smtClean="0"/>
              <a:t>GPU </a:t>
            </a:r>
            <a:r>
              <a:rPr lang="en-US" sz="2000" dirty="0"/>
              <a:t>and fixed function processors allow for a wide range of </a:t>
            </a:r>
            <a:r>
              <a:rPr lang="en-US" sz="2000" dirty="0" smtClean="0"/>
              <a:t>uses</a:t>
            </a:r>
          </a:p>
          <a:p>
            <a:pPr marL="1200150" lvl="2" indent="-285750">
              <a:buFont typeface="Arial" pitchFamily="34" charset="0"/>
              <a:buChar char="•"/>
            </a:pPr>
            <a:r>
              <a:rPr lang="en-US" sz="2000" dirty="0"/>
              <a:t>H</a:t>
            </a:r>
            <a:r>
              <a:rPr lang="en-US" sz="2000" dirty="0" smtClean="0"/>
              <a:t>igh-quality </a:t>
            </a:r>
            <a:r>
              <a:rPr lang="en-US" sz="2000" dirty="0"/>
              <a:t>media </a:t>
            </a:r>
            <a:r>
              <a:rPr lang="en-US" sz="2000" dirty="0" smtClean="0"/>
              <a:t>playback</a:t>
            </a:r>
          </a:p>
          <a:p>
            <a:pPr marL="1200150" lvl="2" indent="-285750">
              <a:buFont typeface="Arial" pitchFamily="34" charset="0"/>
              <a:buChar char="•"/>
            </a:pPr>
            <a:r>
              <a:rPr lang="en-US" sz="2000" dirty="0" smtClean="0"/>
              <a:t>Gaming</a:t>
            </a:r>
          </a:p>
          <a:p>
            <a:pPr marL="1200150" lvl="2" indent="-285750">
              <a:buFont typeface="Arial" pitchFamily="34" charset="0"/>
              <a:buChar char="•"/>
            </a:pPr>
            <a:r>
              <a:rPr lang="en-US" sz="2000" dirty="0"/>
              <a:t>C</a:t>
            </a:r>
            <a:r>
              <a:rPr lang="en-US" sz="2000" dirty="0" smtClean="0"/>
              <a:t>omputer vision</a:t>
            </a:r>
          </a:p>
          <a:p>
            <a:pPr marL="1200150" lvl="2" indent="-285750">
              <a:buFont typeface="Arial" pitchFamily="34" charset="0"/>
              <a:buChar char="•"/>
            </a:pPr>
            <a:r>
              <a:rPr lang="en-US" sz="2000" dirty="0"/>
              <a:t>G</a:t>
            </a:r>
            <a:r>
              <a:rPr lang="en-US" sz="2000" dirty="0" smtClean="0"/>
              <a:t>esture recognition</a:t>
            </a:r>
          </a:p>
          <a:p>
            <a:pPr marL="1200150" lvl="2" indent="-285750">
              <a:buFont typeface="Arial" pitchFamily="34" charset="0"/>
              <a:buChar char="•"/>
            </a:pPr>
            <a:r>
              <a:rPr lang="en-US" sz="2000" dirty="0"/>
              <a:t>I</a:t>
            </a:r>
            <a:r>
              <a:rPr lang="en-US" sz="2000" dirty="0" smtClean="0"/>
              <a:t>mage </a:t>
            </a:r>
            <a:r>
              <a:rPr lang="en-US" sz="2000" dirty="0"/>
              <a:t>stabilization and </a:t>
            </a:r>
            <a:r>
              <a:rPr lang="en-US" sz="2000" dirty="0" smtClean="0"/>
              <a:t>processing</a:t>
            </a:r>
          </a:p>
          <a:p>
            <a:pPr marL="1200150" lvl="2" indent="-285750">
              <a:buFont typeface="Arial" pitchFamily="34" charset="0"/>
              <a:buChar char="•"/>
            </a:pPr>
            <a:r>
              <a:rPr lang="en-US" sz="2000" dirty="0"/>
              <a:t>C</a:t>
            </a:r>
            <a:r>
              <a:rPr lang="en-US" sz="2000" dirty="0" smtClean="0"/>
              <a:t>omputational photography</a:t>
            </a:r>
          </a:p>
          <a:p>
            <a:pPr marL="285750" indent="-285750">
              <a:buFont typeface="Wingdings" pitchFamily="2" charset="2"/>
              <a:buChar char="Ø"/>
            </a:pPr>
            <a:endParaRPr lang="en-US" sz="2000" dirty="0"/>
          </a:p>
        </p:txBody>
      </p:sp>
    </p:spTree>
    <p:extLst>
      <p:ext uri="{BB962C8B-B14F-4D97-AF65-F5344CB8AC3E}">
        <p14:creationId xmlns:p14="http://schemas.microsoft.com/office/powerpoint/2010/main" val="407906712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11810" y="457200"/>
            <a:ext cx="4208203" cy="646331"/>
          </a:xfrm>
          <a:prstGeom prst="rect">
            <a:avLst/>
          </a:prstGeom>
        </p:spPr>
        <p:txBody>
          <a:bodyPr wrap="none">
            <a:spAutoFit/>
          </a:bodyPr>
          <a:lstStyle/>
          <a:p>
            <a:r>
              <a:rPr lang="en-US" sz="3600" u="sng" dirty="0">
                <a:latin typeface="Algerian" pitchFamily="82" charset="0"/>
              </a:rPr>
              <a:t>HD Audio Quality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499" y="1295400"/>
            <a:ext cx="3777501" cy="5562600"/>
          </a:xfrm>
          <a:prstGeom prst="rect">
            <a:avLst/>
          </a:prstGeom>
        </p:spPr>
      </p:pic>
      <p:sp>
        <p:nvSpPr>
          <p:cNvPr id="5" name="Rectangle 4"/>
          <p:cNvSpPr/>
          <p:nvPr/>
        </p:nvSpPr>
        <p:spPr>
          <a:xfrm>
            <a:off x="0" y="1447800"/>
            <a:ext cx="5105400" cy="1938992"/>
          </a:xfrm>
          <a:prstGeom prst="rect">
            <a:avLst/>
          </a:prstGeom>
        </p:spPr>
        <p:txBody>
          <a:bodyPr wrap="square">
            <a:spAutoFit/>
          </a:bodyPr>
          <a:lstStyle/>
          <a:p>
            <a:pPr marL="285750" indent="-285750">
              <a:buFont typeface="Wingdings" pitchFamily="2" charset="2"/>
              <a:buChar char="Ø"/>
            </a:pPr>
            <a:r>
              <a:rPr lang="en-US" sz="2400" dirty="0" smtClean="0"/>
              <a:t>HD </a:t>
            </a:r>
            <a:r>
              <a:rPr lang="en-US" sz="2400" dirty="0"/>
              <a:t>codec that supports up to 192kHz/24-bit </a:t>
            </a:r>
            <a:r>
              <a:rPr lang="en-US" sz="2400" dirty="0" smtClean="0"/>
              <a:t>audio</a:t>
            </a:r>
          </a:p>
          <a:p>
            <a:pPr marL="285750" indent="-285750">
              <a:buFont typeface="Wingdings" pitchFamily="2" charset="2"/>
              <a:buChar char="Ø"/>
            </a:pPr>
            <a:r>
              <a:rPr lang="en-US" sz="2400" dirty="0" smtClean="0"/>
              <a:t>The </a:t>
            </a:r>
            <a:r>
              <a:rPr lang="en-US" sz="2400" dirty="0"/>
              <a:t>audio jack can support both audio output and a microphone in, without an extension module. </a:t>
            </a:r>
          </a:p>
        </p:txBody>
      </p:sp>
    </p:spTree>
    <p:extLst>
      <p:ext uri="{BB962C8B-B14F-4D97-AF65-F5344CB8AC3E}">
        <p14:creationId xmlns:p14="http://schemas.microsoft.com/office/powerpoint/2010/main" val="325503254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228600"/>
            <a:ext cx="4019049" cy="646331"/>
          </a:xfrm>
          <a:prstGeom prst="rect">
            <a:avLst/>
          </a:prstGeom>
        </p:spPr>
        <p:txBody>
          <a:bodyPr wrap="none">
            <a:spAutoFit/>
          </a:bodyPr>
          <a:lstStyle/>
          <a:p>
            <a:r>
              <a:rPr lang="en-US" sz="3600" u="sng" dirty="0" smtClean="0">
                <a:latin typeface="Algerian" pitchFamily="82" charset="0"/>
              </a:rPr>
              <a:t>I/o </a:t>
            </a:r>
            <a:r>
              <a:rPr lang="en-US" sz="3600" u="sng" dirty="0">
                <a:latin typeface="Algerian" pitchFamily="82" charset="0"/>
              </a:rPr>
              <a:t>Connectivity</a:t>
            </a:r>
          </a:p>
        </p:txBody>
      </p:sp>
      <p:sp>
        <p:nvSpPr>
          <p:cNvPr id="4" name="Rectangle 3"/>
          <p:cNvSpPr/>
          <p:nvPr/>
        </p:nvSpPr>
        <p:spPr>
          <a:xfrm>
            <a:off x="12700" y="1371600"/>
            <a:ext cx="5016500" cy="5355312"/>
          </a:xfrm>
          <a:prstGeom prst="rect">
            <a:avLst/>
          </a:prstGeom>
        </p:spPr>
        <p:txBody>
          <a:bodyPr wrap="square">
            <a:spAutoFit/>
          </a:bodyPr>
          <a:lstStyle/>
          <a:p>
            <a:pPr marL="285750" indent="-285750">
              <a:buFont typeface="Wingdings" pitchFamily="2" charset="2"/>
              <a:buChar char="Ø"/>
            </a:pPr>
            <a:r>
              <a:rPr lang="en-US" dirty="0" smtClean="0"/>
              <a:t>40-pin </a:t>
            </a:r>
            <a:r>
              <a:rPr lang="en-US" dirty="0"/>
              <a:t>GPIO </a:t>
            </a:r>
            <a:r>
              <a:rPr lang="en-US" dirty="0" smtClean="0"/>
              <a:t>interface</a:t>
            </a:r>
          </a:p>
          <a:p>
            <a:pPr marL="285750" indent="-285750">
              <a:buFont typeface="Wingdings" pitchFamily="2" charset="2"/>
              <a:buChar char="Ø"/>
            </a:pPr>
            <a:r>
              <a:rPr lang="en-US" dirty="0" smtClean="0"/>
              <a:t>Two </a:t>
            </a:r>
            <a:r>
              <a:rPr lang="en-US" dirty="0"/>
              <a:t>HD MIPI </a:t>
            </a:r>
            <a:r>
              <a:rPr lang="en-US" dirty="0" smtClean="0"/>
              <a:t>connections</a:t>
            </a:r>
          </a:p>
          <a:p>
            <a:pPr marL="1200150" lvl="2" indent="-285750">
              <a:buFont typeface="Arial" pitchFamily="34" charset="0"/>
              <a:buChar char="•"/>
            </a:pPr>
            <a:r>
              <a:rPr lang="en-US" dirty="0" smtClean="0"/>
              <a:t>HD </a:t>
            </a:r>
            <a:r>
              <a:rPr lang="en-US" dirty="0"/>
              <a:t>displays </a:t>
            </a:r>
          </a:p>
          <a:p>
            <a:pPr marL="1200150" lvl="2" indent="-285750">
              <a:buFont typeface="Arial" pitchFamily="34" charset="0"/>
              <a:buChar char="•"/>
            </a:pPr>
            <a:r>
              <a:rPr lang="en-US" dirty="0" smtClean="0"/>
              <a:t>HD cameras</a:t>
            </a:r>
          </a:p>
          <a:p>
            <a:pPr marL="285750" indent="-285750">
              <a:buFont typeface="Wingdings" pitchFamily="2" charset="2"/>
              <a:buChar char="Ø"/>
            </a:pPr>
            <a:r>
              <a:rPr lang="en-US" dirty="0" err="1" smtClean="0"/>
              <a:t>Gbit</a:t>
            </a:r>
            <a:r>
              <a:rPr lang="en-US" dirty="0" smtClean="0"/>
              <a:t> </a:t>
            </a:r>
            <a:r>
              <a:rPr lang="en-US" dirty="0"/>
              <a:t>LAN </a:t>
            </a:r>
            <a:r>
              <a:rPr lang="en-US" dirty="0" smtClean="0"/>
              <a:t>connectivity</a:t>
            </a:r>
          </a:p>
          <a:p>
            <a:pPr marL="1200150" lvl="2" indent="-285750">
              <a:buFont typeface="Arial" pitchFamily="34" charset="0"/>
              <a:buChar char="•"/>
            </a:pPr>
            <a:r>
              <a:rPr lang="en-US" dirty="0" smtClean="0"/>
              <a:t>Superior throughput</a:t>
            </a:r>
          </a:p>
          <a:p>
            <a:pPr marL="1200150" lvl="2" indent="-285750">
              <a:buFont typeface="Arial" pitchFamily="34" charset="0"/>
              <a:buChar char="•"/>
            </a:pPr>
            <a:r>
              <a:rPr lang="en-US" dirty="0"/>
              <a:t>P</a:t>
            </a:r>
            <a:r>
              <a:rPr lang="en-US" dirty="0" smtClean="0"/>
              <a:t>erfect </a:t>
            </a:r>
            <a:r>
              <a:rPr lang="en-US" dirty="0"/>
              <a:t>for network </a:t>
            </a:r>
            <a:r>
              <a:rPr lang="en-US" dirty="0" smtClean="0"/>
              <a:t>centric</a:t>
            </a:r>
          </a:p>
          <a:p>
            <a:pPr marL="1200150" lvl="2" indent="-285750">
              <a:buFont typeface="Arial" pitchFamily="34" charset="0"/>
              <a:buChar char="•"/>
            </a:pPr>
            <a:r>
              <a:rPr lang="en-US" dirty="0" smtClean="0"/>
              <a:t>LAN </a:t>
            </a:r>
            <a:r>
              <a:rPr lang="en-US" dirty="0"/>
              <a:t>storage </a:t>
            </a:r>
            <a:r>
              <a:rPr lang="en-US" dirty="0" smtClean="0"/>
              <a:t>applications.</a:t>
            </a:r>
          </a:p>
          <a:p>
            <a:pPr marL="285750" indent="-285750">
              <a:buFont typeface="Wingdings" pitchFamily="2" charset="2"/>
              <a:buChar char="Ø"/>
            </a:pPr>
            <a:r>
              <a:rPr lang="en-US" dirty="0" smtClean="0"/>
              <a:t>LAN </a:t>
            </a:r>
            <a:r>
              <a:rPr lang="en-US" dirty="0"/>
              <a:t>port </a:t>
            </a:r>
            <a:r>
              <a:rPr lang="en-US" dirty="0" smtClean="0"/>
              <a:t>receives </a:t>
            </a:r>
            <a:r>
              <a:rPr lang="en-US" dirty="0"/>
              <a:t>dedicated </a:t>
            </a:r>
            <a:endParaRPr lang="en-US" dirty="0" smtClean="0"/>
          </a:p>
          <a:p>
            <a:pPr marL="1200150" lvl="2" indent="-285750">
              <a:buFont typeface="Arial" pitchFamily="34" charset="0"/>
              <a:buChar char="•"/>
            </a:pPr>
            <a:r>
              <a:rPr lang="en-US" dirty="0"/>
              <a:t>B</a:t>
            </a:r>
            <a:r>
              <a:rPr lang="en-US" dirty="0" smtClean="0"/>
              <a:t>us resource</a:t>
            </a:r>
          </a:p>
          <a:p>
            <a:pPr marL="1200150" lvl="2" indent="-285750">
              <a:buFont typeface="Arial" pitchFamily="34" charset="0"/>
              <a:buChar char="•"/>
            </a:pPr>
            <a:r>
              <a:rPr lang="en-US" dirty="0" smtClean="0"/>
              <a:t>Ethernet </a:t>
            </a:r>
            <a:r>
              <a:rPr lang="en-US" dirty="0"/>
              <a:t>performance </a:t>
            </a:r>
            <a:r>
              <a:rPr lang="en-US" dirty="0" smtClean="0"/>
              <a:t>throughout</a:t>
            </a:r>
          </a:p>
          <a:p>
            <a:pPr marL="285750" indent="-285750">
              <a:buFont typeface="Wingdings" pitchFamily="2" charset="2"/>
              <a:buChar char="Ø"/>
            </a:pPr>
            <a:r>
              <a:rPr lang="en-US" dirty="0" smtClean="0"/>
              <a:t>Wi-Fi </a:t>
            </a:r>
            <a:r>
              <a:rPr lang="en-US" dirty="0"/>
              <a:t>and Bluetooth controller are shielded with metal cover, ensuring minimal interference and improved radio </a:t>
            </a:r>
            <a:r>
              <a:rPr lang="en-US" dirty="0" smtClean="0"/>
              <a:t>performance</a:t>
            </a:r>
          </a:p>
          <a:p>
            <a:pPr marL="285750" indent="-285750">
              <a:buFont typeface="Wingdings" pitchFamily="2" charset="2"/>
              <a:buChar char="Ø"/>
            </a:pPr>
            <a:r>
              <a:rPr lang="en-US" dirty="0" smtClean="0"/>
              <a:t>Full-size </a:t>
            </a:r>
            <a:r>
              <a:rPr lang="en-US" dirty="0"/>
              <a:t>HDMI output for </a:t>
            </a:r>
            <a:r>
              <a:rPr lang="en-US" dirty="0" smtClean="0"/>
              <a:t>connection</a:t>
            </a:r>
          </a:p>
          <a:p>
            <a:pPr marL="1200150" lvl="2" indent="-285750">
              <a:buFont typeface="Arial" pitchFamily="34" charset="0"/>
              <a:buChar char="•"/>
            </a:pPr>
            <a:r>
              <a:rPr lang="en-US" dirty="0" smtClean="0"/>
              <a:t>TVs</a:t>
            </a:r>
          </a:p>
          <a:p>
            <a:pPr marL="1200150" lvl="2" indent="-285750">
              <a:buFont typeface="Arial" pitchFamily="34" charset="0"/>
              <a:buChar char="•"/>
            </a:pPr>
            <a:r>
              <a:rPr lang="en-US" dirty="0" smtClean="0"/>
              <a:t> Monitors </a:t>
            </a:r>
          </a:p>
          <a:p>
            <a:pPr marL="1200150" lvl="2" indent="-285750">
              <a:buFont typeface="Arial" pitchFamily="34" charset="0"/>
              <a:buChar char="•"/>
            </a:pPr>
            <a:r>
              <a:rPr lang="en-US" dirty="0" smtClean="0"/>
              <a:t>HDMI-enabled displays</a:t>
            </a:r>
          </a:p>
          <a:p>
            <a:pPr marL="1200150" lvl="2" indent="-285750">
              <a:buFont typeface="Arial" pitchFamily="34" charset="0"/>
              <a:buChar char="•"/>
            </a:pPr>
            <a:r>
              <a:rPr lang="en-US" dirty="0"/>
              <a:t>F</a:t>
            </a:r>
            <a:r>
              <a:rPr lang="en-US" dirty="0" smtClean="0"/>
              <a:t>our </a:t>
            </a:r>
            <a:r>
              <a:rPr lang="en-US" dirty="0"/>
              <a:t>USB 2.0 </a:t>
            </a:r>
            <a:r>
              <a:rPr lang="en-US" dirty="0" smtClean="0"/>
              <a:t>ports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918" y="1371600"/>
            <a:ext cx="3854083" cy="5486400"/>
          </a:xfrm>
          <a:prstGeom prst="rect">
            <a:avLst/>
          </a:prstGeom>
        </p:spPr>
      </p:pic>
    </p:spTree>
    <p:extLst>
      <p:ext uri="{BB962C8B-B14F-4D97-AF65-F5344CB8AC3E}">
        <p14:creationId xmlns:p14="http://schemas.microsoft.com/office/powerpoint/2010/main" val="369997289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1958</TotalTime>
  <Words>1479</Words>
  <Application>Microsoft Office PowerPoint</Application>
  <PresentationFormat>On-screen Show (4:3)</PresentationFormat>
  <Paragraphs>164</Paragraphs>
  <Slides>23</Slides>
  <Notes>11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BlackTie</vt:lpstr>
      <vt:lpstr>Tinker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Tanjida</dc:creator>
  <cp:lastModifiedBy>Tanjida Akhter</cp:lastModifiedBy>
  <cp:revision>212</cp:revision>
  <dcterms:created xsi:type="dcterms:W3CDTF">2006-08-16T00:00:00Z</dcterms:created>
  <dcterms:modified xsi:type="dcterms:W3CDTF">2017-07-06T16:11:44Z</dcterms:modified>
</cp:coreProperties>
</file>