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5" r:id="rId4"/>
    <p:sldId id="291" r:id="rId5"/>
    <p:sldId id="277" r:id="rId6"/>
    <p:sldId id="278" r:id="rId7"/>
    <p:sldId id="279" r:id="rId8"/>
    <p:sldId id="280" r:id="rId9"/>
    <p:sldId id="284" r:id="rId10"/>
    <p:sldId id="285" r:id="rId11"/>
    <p:sldId id="286" r:id="rId12"/>
    <p:sldId id="287" r:id="rId13"/>
    <p:sldId id="288" r:id="rId14"/>
    <p:sldId id="289" r:id="rId15"/>
    <p:sldId id="281" r:id="rId16"/>
    <p:sldId id="282" r:id="rId17"/>
    <p:sldId id="283" r:id="rId18"/>
    <p:sldId id="290" r:id="rId19"/>
    <p:sldId id="273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E0C0A0"/>
    <a:srgbClr val="DDDDDD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242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55251B4-DED8-48C7-9DC2-A967593765A5}" type="datetimeFigureOut">
              <a:rPr lang="en-US"/>
              <a:pPr>
                <a:defRPr/>
              </a:pPr>
              <a:t>19-Aug-20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FD924DE-04AB-43D2-B732-967068634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A7EC-6310-4C50-8850-F5DC5CC811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5714D-B362-4991-9AD5-5FAB2C8D398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C13B-2DCD-47E2-A5DC-EEC5D2855A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F3A23-1EE9-4E37-AB3A-398D88C908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CA335-A5C9-43E1-834D-1C216FBAAB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D788-F51F-4ADD-AF3D-BD1B65DBFC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87DF-B3E2-4A53-A4DF-81837B9FFC2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1F834-184E-418D-BE05-D996787357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B865-82A7-499A-B1D4-1BA6F0275D1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B110B-A11E-45B6-8061-8BC7677572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4F91-C1EC-4B5F-957E-1425026D4EB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E9D7743-7945-4198-B970-4EDF5EF9A04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75"/>
          <p:cNvSpPr>
            <a:spLocks noChangeArrowheads="1"/>
          </p:cNvSpPr>
          <p:nvPr/>
        </p:nvSpPr>
        <p:spPr bwMode="auto">
          <a:xfrm>
            <a:off x="254000" y="4797425"/>
            <a:ext cx="5254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 b="1" dirty="0">
              <a:solidFill>
                <a:srgbClr val="663300"/>
              </a:solidFill>
              <a:latin typeface="Baskerville Old Face" pitchFamily="18" charset="0"/>
            </a:endParaRPr>
          </a:p>
        </p:txBody>
      </p:sp>
      <p:pic>
        <p:nvPicPr>
          <p:cNvPr id="5" name="Picture 4" descr="diu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57200"/>
            <a:ext cx="7848600" cy="206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9144032" cy="1905000"/>
          </a:xfrm>
        </p:spPr>
        <p:txBody>
          <a:bodyPr>
            <a:noAutofit/>
          </a:bodyPr>
          <a:lstStyle/>
          <a:p>
            <a:pPr algn="l"/>
            <a:r>
              <a:rPr lang="en-US" sz="3600" b="1" i="1" u="sng" dirty="0">
                <a:latin typeface="Baskerville Old Face" pitchFamily="18" charset="0"/>
              </a:rPr>
              <a:t>Presentation on:</a:t>
            </a:r>
            <a:endParaRPr lang="en-US" b="1" i="1" u="sng" dirty="0">
              <a:latin typeface="Baskerville Old Face" pitchFamily="18" charset="0"/>
            </a:endParaRPr>
          </a:p>
          <a:p>
            <a:pPr algn="l"/>
            <a:r>
              <a:rPr lang="en-US" b="1" i="1" dirty="0">
                <a:latin typeface="Baskerville Old Face" pitchFamily="18" charset="0"/>
              </a:rPr>
              <a:t>Course Code : </a:t>
            </a:r>
            <a:r>
              <a:rPr lang="en-US" i="1" dirty="0">
                <a:latin typeface="Baskerville Old Face" pitchFamily="18" charset="0"/>
              </a:rPr>
              <a:t>CSE122</a:t>
            </a:r>
            <a:endParaRPr lang="en-US" b="1" i="1" dirty="0">
              <a:latin typeface="Baskerville Old Face" pitchFamily="18" charset="0"/>
            </a:endParaRPr>
          </a:p>
          <a:p>
            <a:pPr algn="l"/>
            <a:r>
              <a:rPr lang="en-US" sz="3600" b="1" i="1" dirty="0">
                <a:latin typeface="Baskerville Old Face" pitchFamily="18" charset="0"/>
              </a:rPr>
              <a:t>Course Title: </a:t>
            </a:r>
            <a:r>
              <a:rPr lang="en-US" sz="3600" i="1" dirty="0">
                <a:latin typeface="Baskerville Old Face" pitchFamily="18" charset="0"/>
              </a:rPr>
              <a:t>Structured Programming</a:t>
            </a:r>
          </a:p>
          <a:p>
            <a:pPr algn="l"/>
            <a:r>
              <a:rPr lang="en-US" sz="4800" b="1" i="1" u="sng" dirty="0">
                <a:latin typeface="Baskerville Old Face" pitchFamily="18" charset="0"/>
              </a:rPr>
              <a:t>Topic: C’s Operators</a:t>
            </a:r>
            <a:endParaRPr lang="en-US" sz="3600" b="1" i="1" dirty="0">
              <a:latin typeface="Baskerville Old Face" pitchFamily="18" charset="0"/>
            </a:endParaRPr>
          </a:p>
          <a:p>
            <a:pPr algn="l"/>
            <a:endParaRPr lang="en-US" sz="3600" b="1" i="1" dirty="0">
              <a:latin typeface="Baskerville Old Face" pitchFamily="18" charset="0"/>
            </a:endParaRPr>
          </a:p>
          <a:p>
            <a:pPr algn="l"/>
            <a:endParaRPr lang="en-US" sz="3600" b="1" i="1" dirty="0">
              <a:latin typeface="Baskerville Old Face" pitchFamily="18" charset="0"/>
            </a:endParaRPr>
          </a:p>
          <a:p>
            <a:pPr algn="l"/>
            <a:endParaRPr lang="en-US" sz="3600" b="1" i="1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10</a:t>
            </a:fld>
            <a:endParaRPr lang="es-ES" dirty="0">
              <a:latin typeface="Baskerville Old Face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2852"/>
            <a:ext cx="8229600" cy="1143000"/>
          </a:xfrm>
        </p:spPr>
        <p:txBody>
          <a:bodyPr/>
          <a:lstStyle/>
          <a:p>
            <a:pPr eaLnBrk="1" hangingPunct="1"/>
            <a:r>
              <a:rPr lang="en-US" b="1" i="1" u="sng" dirty="0">
                <a:latin typeface="Baskerville Old Face" pitchFamily="18" charset="0"/>
              </a:rPr>
              <a:t>Shorthand Assignment operators</a:t>
            </a:r>
          </a:p>
        </p:txBody>
      </p:sp>
      <p:graphicFrame>
        <p:nvGraphicFramePr>
          <p:cNvPr id="7" name="Group 53"/>
          <p:cNvGraphicFramePr>
            <a:graphicFrameLocks noGrp="1"/>
          </p:cNvGraphicFramePr>
          <p:nvPr/>
        </p:nvGraphicFramePr>
        <p:xfrm>
          <a:off x="571472" y="1571612"/>
          <a:ext cx="7858180" cy="4071964"/>
        </p:xfrm>
        <a:graphic>
          <a:graphicData uri="http://schemas.openxmlformats.org/drawingml/2006/table">
            <a:tbl>
              <a:tblPr/>
              <a:tblGrid>
                <a:gridCol w="397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6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Simple assignment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Shorthand operator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= a+1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+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= a-1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-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= a* (m+n)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* = m+n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= a / (m+n)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/ = m+n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= a %b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%=b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11</a:t>
            </a:fld>
            <a:endParaRPr lang="es-ES">
              <a:latin typeface="Baskerville Old Face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60"/>
            <a:ext cx="8858312" cy="1143000"/>
          </a:xfrm>
        </p:spPr>
        <p:txBody>
          <a:bodyPr/>
          <a:lstStyle/>
          <a:p>
            <a:pPr eaLnBrk="1" hangingPunct="1"/>
            <a:r>
              <a:rPr lang="en-US" b="1" i="1" u="sng" dirty="0">
                <a:latin typeface="Baskerville Old Face" pitchFamily="18" charset="0"/>
              </a:rPr>
              <a:t>Increment &amp; Decrement Operators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428736"/>
            <a:ext cx="9001156" cy="43894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>
                <a:latin typeface="Baskerville Old Face" pitchFamily="18" charset="0"/>
              </a:rPr>
              <a:t>C supports 2 useful operators namely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Baskerville Old Face" pitchFamily="18" charset="0"/>
              </a:rPr>
              <a:t>Increment ++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Baskerville Old Face" pitchFamily="18" charset="0"/>
              </a:rPr>
              <a:t>Decrement – operators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>
                <a:latin typeface="Baskerville Old Face" pitchFamily="18" charset="0"/>
              </a:rPr>
              <a:t>The ++ operator adds a value 1 to the operand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>
                <a:latin typeface="Baskerville Old Face" pitchFamily="18" charset="0"/>
              </a:rPr>
              <a:t>The – operator subtracts 1 from the operand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++a or a++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--a or a--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12</a:t>
            </a:fld>
            <a:endParaRPr lang="es-ES" dirty="0">
              <a:latin typeface="Baskerville Old Face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eaLnBrk="1" hangingPunct="1"/>
            <a:r>
              <a:rPr lang="en-US" b="1" i="1" u="sng" dirty="0">
                <a:latin typeface="Baskerville Old Face" pitchFamily="18" charset="0"/>
              </a:rPr>
              <a:t>Rules for ++ &amp; -- operators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285860"/>
            <a:ext cx="8786874" cy="43894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Baskerville Old Face" pitchFamily="18" charset="0"/>
              </a:rPr>
              <a:t>These require variables as their operands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Baskerville Old Face" pitchFamily="18" charset="0"/>
              </a:rPr>
              <a:t>When postfix either ++ or – is used with the variable in a given expression, the expression is evaluated first and then it is incremented or decremented by one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Baskerville Old Face" pitchFamily="18" charset="0"/>
              </a:rPr>
              <a:t>When prefix either ++ or – is used with the variable in a given expression, it is incremented or decremented by one first and then  the expression is evaluated with the new value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13</a:t>
            </a:fld>
            <a:endParaRPr lang="es-ES">
              <a:latin typeface="Baskerville Old Face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eaLnBrk="1" hangingPunct="1"/>
            <a:r>
              <a:rPr lang="en-US" b="1" i="1" u="sng" dirty="0">
                <a:latin typeface="Baskerville Old Face" pitchFamily="18" charset="0"/>
              </a:rPr>
              <a:t>Examples for ++ &amp; -- operators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325579"/>
            <a:ext cx="8572560" cy="4389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Let the value of a =5 and b=++a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a = b =6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Let the value of a = 5 and b=a++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a =5 but b=6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i.e.: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1. a prefix operator first adds 1 to the operand and then the result is assigned to the variable on the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Baskerville Old Face" pitchFamily="18" charset="0"/>
              </a:rPr>
              <a:t>2. a postfix operator first assigns the value to the variable on left and then increments the operand.</a:t>
            </a:r>
          </a:p>
        </p:txBody>
      </p:sp>
      <p:pic>
        <p:nvPicPr>
          <p:cNvPr id="8" name="Picture 6" descr="97739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3875" y="1447800"/>
            <a:ext cx="1593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14</a:t>
            </a:fld>
            <a:endParaRPr lang="es-ES" dirty="0">
              <a:latin typeface="Baskerville Old Face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eaLnBrk="1" hangingPunct="1"/>
            <a:r>
              <a:rPr lang="en-US" b="1" i="1" u="sng" dirty="0">
                <a:latin typeface="Baskerville Old Face" pitchFamily="18" charset="0"/>
              </a:rPr>
              <a:t>Conditional operators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214422"/>
            <a:ext cx="8229600" cy="4389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b="1" i="1" u="sng" dirty="0">
                <a:latin typeface="Baskerville Old Face" pitchFamily="18" charset="0"/>
              </a:rPr>
              <a:t>Syntax:</a:t>
            </a:r>
          </a:p>
          <a:p>
            <a:pPr eaLnBrk="1" hangingPunct="1">
              <a:buFontTx/>
              <a:buNone/>
            </a:pPr>
            <a:r>
              <a:rPr lang="en-US" sz="2600" dirty="0">
                <a:latin typeface="Baskerville Old Face" pitchFamily="18" charset="0"/>
              </a:rPr>
              <a:t>exp1 ? exp2 : exp3</a:t>
            </a:r>
          </a:p>
          <a:p>
            <a:pPr eaLnBrk="1" hangingPunct="1">
              <a:buFontTx/>
              <a:buNone/>
            </a:pPr>
            <a:r>
              <a:rPr lang="en-US" sz="2600" dirty="0">
                <a:latin typeface="Baskerville Old Face" pitchFamily="18" charset="0"/>
              </a:rPr>
              <a:t>Where exp1,exp2 and exp3 are expressions</a:t>
            </a:r>
          </a:p>
          <a:p>
            <a:pPr eaLnBrk="1" hangingPunct="1">
              <a:buFontTx/>
              <a:buNone/>
            </a:pPr>
            <a:r>
              <a:rPr lang="en-US" sz="2600" dirty="0">
                <a:latin typeface="Baskerville Old Face" pitchFamily="18" charset="0"/>
              </a:rPr>
              <a:t>Working of the ? Operator:</a:t>
            </a:r>
          </a:p>
          <a:p>
            <a:pPr eaLnBrk="1" hangingPunct="1">
              <a:buFontTx/>
              <a:buNone/>
            </a:pPr>
            <a:r>
              <a:rPr lang="en-US" sz="2600" dirty="0">
                <a:latin typeface="Baskerville Old Face" pitchFamily="18" charset="0"/>
              </a:rPr>
              <a:t>Exp1 is evaluated first, if it is nonzero(1/true) then the expression2 is evaluated and this becomes the value of the expression,</a:t>
            </a:r>
          </a:p>
          <a:p>
            <a:pPr eaLnBrk="1" hangingPunct="1">
              <a:buFontTx/>
              <a:buNone/>
            </a:pPr>
            <a:r>
              <a:rPr lang="en-US" sz="2600" dirty="0">
                <a:latin typeface="Baskerville Old Face" pitchFamily="18" charset="0"/>
              </a:rPr>
              <a:t>If exp1 is false(0/zero) exp3 is evaluated and its value becomes  the value of the expression</a:t>
            </a:r>
          </a:p>
          <a:p>
            <a:pPr eaLnBrk="1" hangingPunct="1">
              <a:buFontTx/>
              <a:buNone/>
            </a:pPr>
            <a:r>
              <a:rPr lang="en-US" sz="2600" dirty="0">
                <a:latin typeface="Baskerville Old Face" pitchFamily="18" charset="0"/>
              </a:rPr>
              <a:t>Ex: m=2;</a:t>
            </a:r>
          </a:p>
          <a:p>
            <a:pPr eaLnBrk="1" hangingPunct="1">
              <a:buFontTx/>
              <a:buNone/>
            </a:pPr>
            <a:r>
              <a:rPr lang="en-US" sz="2600" dirty="0">
                <a:latin typeface="Baskerville Old Face" pitchFamily="18" charset="0"/>
              </a:rPr>
              <a:t>	  n=3</a:t>
            </a:r>
          </a:p>
          <a:p>
            <a:pPr eaLnBrk="1" hangingPunct="1">
              <a:buFontTx/>
              <a:buNone/>
            </a:pPr>
            <a:r>
              <a:rPr lang="en-US" sz="2600" dirty="0">
                <a:latin typeface="Baskerville Old Face" pitchFamily="18" charset="0"/>
              </a:rPr>
              <a:t>	  r=(m&gt;n) ? m : n;</a:t>
            </a:r>
          </a:p>
        </p:txBody>
      </p:sp>
      <p:pic>
        <p:nvPicPr>
          <p:cNvPr id="8" name="Picture 6" descr="CO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7491" y="1214422"/>
            <a:ext cx="2276475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15</a:t>
            </a:fld>
            <a:endParaRPr lang="es-ES" dirty="0">
              <a:latin typeface="Baskerville Old Face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9581" y="309546"/>
            <a:ext cx="8791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4400" b="1" i="1" u="sng" dirty="0">
                <a:latin typeface="Baskerville Old Face" pitchFamily="18" charset="0"/>
              </a:rPr>
              <a:t>Bitwise  Logical Operators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58" y="1127120"/>
            <a:ext cx="8643998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kumimoji="1" lang="en-US" sz="2800" dirty="0">
                <a:latin typeface="Baskerville Old Face" pitchFamily="18" charset="0"/>
              </a:rPr>
              <a:t>Processes data after converting  number to its binary equivalent. (Bit wise representation)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800" b="1" dirty="0">
              <a:latin typeface="Baskerville Old Face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67200" y="2362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latin typeface="Baskerville Old Face" pitchFamily="18" charset="0"/>
            </a:endParaRPr>
          </a:p>
        </p:txBody>
      </p:sp>
      <p:graphicFrame>
        <p:nvGraphicFramePr>
          <p:cNvPr id="9" name="Group 120"/>
          <p:cNvGraphicFramePr>
            <a:graphicFrameLocks noGrp="1"/>
          </p:cNvGraphicFramePr>
          <p:nvPr/>
        </p:nvGraphicFramePr>
        <p:xfrm>
          <a:off x="285720" y="2667016"/>
          <a:ext cx="8072494" cy="3048000"/>
        </p:xfrm>
        <a:graphic>
          <a:graphicData uri="http://schemas.openxmlformats.org/drawingml/2006/table">
            <a:tbl>
              <a:tblPr/>
              <a:tblGrid>
                <a:gridCol w="271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NUM1 &amp; NUM2)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 1 if both the  operands are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NUM1 | NUM2 )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1 if bits of either of the operand are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~ NUM1)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Reverses the bits of its operand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( from 0 to 1 and 1 to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 NUM1 ^ NUM2)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1 if either of the bits in an operand is 1 but not both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16</a:t>
            </a:fld>
            <a:endParaRPr lang="es-ES" dirty="0">
              <a:latin typeface="Baskerville Old Face" pitchFamily="18" charset="0"/>
            </a:endParaRPr>
          </a:p>
        </p:txBody>
      </p:sp>
      <p:sp>
        <p:nvSpPr>
          <p:cNvPr id="6" name="Rectangle 57"/>
          <p:cNvSpPr>
            <a:spLocks noGrp="1" noChangeArrowheads="1"/>
          </p:cNvSpPr>
          <p:nvPr>
            <p:ph type="title"/>
          </p:nvPr>
        </p:nvSpPr>
        <p:spPr>
          <a:xfrm>
            <a:off x="2971800" y="247634"/>
            <a:ext cx="3305175" cy="823912"/>
          </a:xfrm>
        </p:spPr>
        <p:txBody>
          <a:bodyPr/>
          <a:lstStyle/>
          <a:p>
            <a:r>
              <a:rPr lang="en-US" b="1" i="1" u="sng" dirty="0">
                <a:solidFill>
                  <a:schemeClr val="tx1"/>
                </a:solidFill>
                <a:latin typeface="Baskerville Old Face" pitchFamily="18" charset="0"/>
              </a:rPr>
              <a:t>True table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idx="1"/>
          </p:nvPr>
        </p:nvGraphicFramePr>
        <p:xfrm>
          <a:off x="762000" y="1528775"/>
          <a:ext cx="7772400" cy="4114803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5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~A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^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17</a:t>
            </a:fld>
            <a:endParaRPr lang="es-ES">
              <a:latin typeface="Baskerville Old Face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79525" y="285728"/>
            <a:ext cx="59715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4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Precedence Of Operators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1285860"/>
            <a:ext cx="86868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>
                <a:latin typeface="Baskerville Old Face" pitchFamily="18" charset="0"/>
              </a:rPr>
              <a:t> </a:t>
            </a:r>
            <a:r>
              <a:rPr lang="en-US" sz="2400" dirty="0">
                <a:latin typeface="Baskerville Old Face" pitchFamily="18" charset="0"/>
              </a:rPr>
              <a:t>Precedence establishes the hierarchy of one set of operators   over another when an arithmetic expression is to be evaluated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5720" y="21034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000" dirty="0">
                <a:latin typeface="Baskerville Old Face" pitchFamily="18" charset="0"/>
              </a:rPr>
              <a:t>It refers to the order in which C evaluates operators</a:t>
            </a: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5720" y="2590786"/>
            <a:ext cx="8686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>
                <a:latin typeface="Baskerville Old Face" pitchFamily="18" charset="0"/>
              </a:rPr>
              <a:t> </a:t>
            </a:r>
            <a:r>
              <a:rPr lang="en-US" sz="2400" dirty="0">
                <a:latin typeface="Baskerville Old Face" pitchFamily="18" charset="0"/>
              </a:rPr>
              <a:t>The precedence of the operators can be altered by enclosing </a:t>
            </a:r>
            <a:br>
              <a:rPr lang="en-US" sz="2400" dirty="0">
                <a:latin typeface="Baskerville Old Face" pitchFamily="18" charset="0"/>
              </a:rPr>
            </a:br>
            <a:r>
              <a:rPr lang="en-US" sz="2400" dirty="0">
                <a:latin typeface="Baskerville Old Face" pitchFamily="18" charset="0"/>
              </a:rPr>
              <a:t>    the expressions in parentheses</a:t>
            </a:r>
          </a:p>
        </p:txBody>
      </p:sp>
      <p:graphicFrame>
        <p:nvGraphicFramePr>
          <p:cNvPr id="10" name="Group 306"/>
          <p:cNvGraphicFramePr>
            <a:graphicFrameLocks noGrp="1"/>
          </p:cNvGraphicFramePr>
          <p:nvPr/>
        </p:nvGraphicFramePr>
        <p:xfrm>
          <a:off x="276252" y="3514742"/>
          <a:ext cx="8153400" cy="2414588"/>
        </p:xfrm>
        <a:graphic>
          <a:graphicData uri="http://schemas.openxmlformats.org/drawingml/2006/table">
            <a:tbl>
              <a:tblPr/>
              <a:tblGrid>
                <a:gridCol w="27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Operator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Associatively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Unary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 ++    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Right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Batang" pitchFamily="18" charset="-127"/>
                          <a:cs typeface="Times New Roman" pitchFamily="18" charset="0"/>
                        </a:rPr>
                        <a:t>Right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089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18</a:t>
            </a:fld>
            <a:endParaRPr lang="es-ES">
              <a:latin typeface="Baskerville Old Face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eaLnBrk="1" hangingPunct="1"/>
            <a:r>
              <a:rPr lang="en-US" b="1" i="1" u="sng" dirty="0">
                <a:latin typeface="Baskerville Old Face" pitchFamily="18" charset="0"/>
              </a:rPr>
              <a:t>Special operators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229600" cy="4389437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>
                <a:latin typeface="Baskerville Old Face" pitchFamily="18" charset="0"/>
              </a:rPr>
              <a:t>Comma operator ( ,)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>
                <a:latin typeface="Baskerville Old Face" pitchFamily="18" charset="0"/>
              </a:rPr>
              <a:t>sizeof</a:t>
            </a:r>
            <a:r>
              <a:rPr lang="en-US" dirty="0">
                <a:latin typeface="Baskerville Old Face" pitchFamily="18" charset="0"/>
              </a:rPr>
              <a:t> operator – </a:t>
            </a:r>
            <a:r>
              <a:rPr lang="en-US" dirty="0" err="1">
                <a:latin typeface="Baskerville Old Face" pitchFamily="18" charset="0"/>
              </a:rPr>
              <a:t>sizeof</a:t>
            </a:r>
            <a:r>
              <a:rPr lang="en-US" dirty="0">
                <a:latin typeface="Baskerville Old Face" pitchFamily="18" charset="0"/>
              </a:rPr>
              <a:t>( 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>
                <a:latin typeface="Baskerville Old Face" pitchFamily="18" charset="0"/>
              </a:rPr>
              <a:t>Pointer operators – ( &amp; and *)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>
                <a:latin typeface="Baskerville Old Face" pitchFamily="18" charset="0"/>
              </a:rPr>
              <a:t>Member selection operators – ( . and -&gt;)</a:t>
            </a:r>
          </a:p>
        </p:txBody>
      </p:sp>
      <p:pic>
        <p:nvPicPr>
          <p:cNvPr id="8" name="Picture 6" descr="AS3280T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2900" y="1219200"/>
            <a:ext cx="1574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8879" y="2967334"/>
            <a:ext cx="5217765" cy="14465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800" b="1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Thank You</a:t>
            </a: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solidFill>
                  <a:schemeClr val="tx2"/>
                </a:solidFill>
                <a:latin typeface="Baskerville Old Face" pitchFamily="18" charset="0"/>
              </a:rPr>
              <a:pPr>
                <a:defRPr/>
              </a:pPr>
              <a:t>2</a:t>
            </a:fld>
            <a:endParaRPr lang="es-E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240549"/>
            <a:ext cx="864399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400" b="1" i="1" u="sng" dirty="0">
                <a:solidFill>
                  <a:schemeClr val="tx2"/>
                </a:solidFill>
                <a:latin typeface="Baskerville Old Face" pitchFamily="18" charset="0"/>
              </a:rPr>
              <a:t>Expressions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1873250"/>
            <a:ext cx="85344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latin typeface="Baskerville Old Face" pitchFamily="18" charset="0"/>
              </a:rPr>
              <a:t>       </a:t>
            </a:r>
            <a:r>
              <a:rPr lang="en-US" sz="2800" b="1" dirty="0">
                <a:solidFill>
                  <a:schemeClr val="tx2"/>
                </a:solidFill>
                <a:latin typeface="Baskerville Old Face" pitchFamily="18" charset="0"/>
              </a:rPr>
              <a:t>Combination of Operators and Operands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latin typeface="Baskerville Old Face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latin typeface="Baskerville Old Face" pitchFamily="18" charset="0"/>
              </a:rPr>
              <a:t>Example</a:t>
            </a:r>
            <a:r>
              <a:rPr lang="en-US" sz="6600" b="1" dirty="0">
                <a:solidFill>
                  <a:schemeClr val="tx2"/>
                </a:solidFill>
                <a:latin typeface="Baskerville Old Face" pitchFamily="18" charset="0"/>
              </a:rPr>
              <a:t>    2 * y + 5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470525" y="2403475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2400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90800" y="4297363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3352800" y="4557713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3352800" y="4297363"/>
            <a:ext cx="1828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3330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  <a:latin typeface="Baskerville Old Face" pitchFamily="18" charset="0"/>
              </a:rPr>
              <a:t>Operands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505200" y="3154363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4648200" y="3154363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10200" y="28194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  <a:latin typeface="Baskerville Old Face" pitchFamily="18" charset="0"/>
              </a:rPr>
              <a:t>Operators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9001156" cy="521497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600" dirty="0">
                <a:latin typeface="Baskerville Old Face" pitchFamily="18" charset="0"/>
              </a:rPr>
              <a:t>An operator is a symbol that tells the computer to perform certain mathematical or logical manipulations. Operators are used in programs to manipulate data and variables. They usually form a part of the mathematical or logical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3</a:t>
            </a:fld>
            <a:endParaRPr lang="es-E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Categories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Baskerville Old Face" pitchFamily="18" charset="0"/>
              </a:rPr>
              <a:t>. C operators can be classified into a number of categories. They include: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1. Arithmetic operators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2. Relational operators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3. Logical operators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4. Assignment operators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5. Increment and decrement operators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6. Conditional operators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7. Bitwise operators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8. Special operators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solidFill>
                  <a:schemeClr val="tx2"/>
                </a:solidFill>
                <a:latin typeface="Baskerville Old Face" pitchFamily="18" charset="0"/>
              </a:rPr>
              <a:pPr>
                <a:defRPr/>
              </a:pPr>
              <a:t>5</a:t>
            </a:fld>
            <a:endParaRPr lang="es-ES" dirty="0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71600" y="240549"/>
            <a:ext cx="539121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4400" b="1" i="1" u="sng" dirty="0">
                <a:solidFill>
                  <a:schemeClr val="tx2"/>
                </a:solidFill>
                <a:latin typeface="Baskerville Old Face" pitchFamily="18" charset="0"/>
              </a:rPr>
              <a:t>Arithmetic Expressions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1406" y="1411280"/>
            <a:ext cx="8915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solidFill>
                  <a:schemeClr val="tx2"/>
                </a:solidFill>
                <a:latin typeface="Baskerville Old Face" pitchFamily="18" charset="0"/>
              </a:rPr>
              <a:t>Mathematical expressions can be expressed in C using arithmetic operators</a:t>
            </a:r>
          </a:p>
        </p:txBody>
      </p:sp>
      <p:graphicFrame>
        <p:nvGraphicFramePr>
          <p:cNvPr id="12" name="Group 93"/>
          <p:cNvGraphicFramePr>
            <a:graphicFrameLocks noGrp="1"/>
          </p:cNvGraphicFramePr>
          <p:nvPr/>
        </p:nvGraphicFramePr>
        <p:xfrm>
          <a:off x="285720" y="2748932"/>
          <a:ext cx="7588250" cy="3108960"/>
        </p:xfrm>
        <a:graphic>
          <a:graphicData uri="http://schemas.openxmlformats.org/drawingml/2006/table">
            <a:tbl>
              <a:tblPr/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Addition –unary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–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Subtraction- unary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*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/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%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Modulo division- 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6</a:t>
            </a:fld>
            <a:endParaRPr lang="es-ES">
              <a:latin typeface="Baskerville Old Face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2088" y="247633"/>
            <a:ext cx="87915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4400" b="1" i="1" u="sng" dirty="0">
                <a:latin typeface="Baskerville Old Face" pitchFamily="18" charset="0"/>
              </a:rPr>
              <a:t>Relational Operators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06" y="1357298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Baskerville Old Face" pitchFamily="18" charset="0"/>
              </a:rPr>
              <a:t>Test the relationship between two variables, or between a  variable and a constant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451725" y="381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graphicFrame>
        <p:nvGraphicFramePr>
          <p:cNvPr id="10" name="Group 48"/>
          <p:cNvGraphicFramePr>
            <a:graphicFrameLocks noGrp="1"/>
          </p:cNvGraphicFramePr>
          <p:nvPr/>
        </p:nvGraphicFramePr>
        <p:xfrm>
          <a:off x="357158" y="2730838"/>
          <a:ext cx="6778625" cy="362712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Is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Is 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Is 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Is 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solidFill>
                  <a:schemeClr val="tx2"/>
                </a:solidFill>
                <a:latin typeface="Baskerville Old Face" pitchFamily="18" charset="0"/>
              </a:rPr>
              <a:pPr>
                <a:defRPr/>
              </a:pPr>
              <a:t>7</a:t>
            </a:fld>
            <a:endParaRPr lang="es-E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1285860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Baskerville Old Face" pitchFamily="18" charset="0"/>
              </a:rPr>
              <a:t>Logical operators are symbols that are used to combine or negate expressions containing relational operators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7988" y="247633"/>
            <a:ext cx="83550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4400" b="1" i="1" u="sng" dirty="0">
                <a:solidFill>
                  <a:schemeClr val="tx2"/>
                </a:solidFill>
                <a:latin typeface="Baskerville Old Face" pitchFamily="18" charset="0"/>
              </a:rPr>
              <a:t>Logical Operators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458200" y="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graphicFrame>
        <p:nvGraphicFramePr>
          <p:cNvPr id="12" name="Group 34"/>
          <p:cNvGraphicFramePr>
            <a:graphicFrameLocks noGrp="1"/>
          </p:cNvGraphicFramePr>
          <p:nvPr/>
        </p:nvGraphicFramePr>
        <p:xfrm>
          <a:off x="990600" y="2571744"/>
          <a:ext cx="6778625" cy="20726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Logical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Logical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Logical 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71406" y="4948680"/>
            <a:ext cx="88583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Baskerville Old Face" pitchFamily="18" charset="0"/>
              </a:rPr>
              <a:t>Logical expression or a compound relational expression-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Baskerville Old Face" pitchFamily="18" charset="0"/>
              </a:rPr>
              <a:t>An expression that combines two or more relational expressions 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Baskerville Old Face" pitchFamily="18" charset="0"/>
              </a:rPr>
              <a:t>Ex: if (a==b &amp;&amp; b==c)</a:t>
            </a:r>
          </a:p>
          <a:p>
            <a:pPr algn="l">
              <a:spcBef>
                <a:spcPct val="50000"/>
              </a:spcBef>
            </a:pP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32" y="6596088"/>
            <a:ext cx="2133600" cy="476250"/>
          </a:xfrm>
        </p:spPr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8</a:t>
            </a:fld>
            <a:endParaRPr lang="es-ES">
              <a:latin typeface="Baskerville Old Face" pitchFamily="18" charset="0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title"/>
          </p:nvPr>
        </p:nvSpPr>
        <p:spPr>
          <a:xfrm>
            <a:off x="2925763" y="247634"/>
            <a:ext cx="3305175" cy="823912"/>
          </a:xfrm>
        </p:spPr>
        <p:txBody>
          <a:bodyPr/>
          <a:lstStyle/>
          <a:p>
            <a:r>
              <a:rPr lang="en-US" b="1" i="1" u="sng" dirty="0">
                <a:solidFill>
                  <a:schemeClr val="tx1"/>
                </a:solidFill>
                <a:latin typeface="Baskerville Old Face" pitchFamily="18" charset="0"/>
              </a:rPr>
              <a:t>True table</a:t>
            </a:r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</p:nvPr>
        </p:nvGraphicFramePr>
        <p:xfrm>
          <a:off x="685800" y="1571612"/>
          <a:ext cx="7772400" cy="3810001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&amp;&amp;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 ||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!A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024850" y="6629424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E93996-0C77-42AD-9345-65178792B9B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7166"/>
            <a:ext cx="7110413" cy="6096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Assignment Operators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32" y="1142984"/>
            <a:ext cx="914403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cs typeface="+mn-cs"/>
              </a:rPr>
              <a:t>Assignment operators are used to combine the '=' operator with one of the binary arithmetic operators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cs typeface="+mn-cs"/>
              </a:rPr>
              <a:t>In the following slide, All operations starting from </a:t>
            </a:r>
            <a:r>
              <a:rPr kumimoji="0" lang="en-US" sz="3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cs typeface="+mn-cs"/>
              </a:rPr>
              <a:t>c = 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  <a:cs typeface="+mn-cs"/>
            </a:endParaRPr>
          </a:p>
        </p:txBody>
      </p:sp>
      <p:graphicFrame>
        <p:nvGraphicFramePr>
          <p:cNvPr id="10" name="Group 71"/>
          <p:cNvGraphicFramePr>
            <a:graphicFrameLocks noGrp="1"/>
          </p:cNvGraphicFramePr>
          <p:nvPr/>
        </p:nvGraphicFramePr>
        <p:xfrm>
          <a:off x="357158" y="3254392"/>
          <a:ext cx="6781800" cy="303212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Equivalent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Results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+=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+=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c + 7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 -=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-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c –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*=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*=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c *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/=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/=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c /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%=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c %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c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8513</TotalTime>
  <Words>1031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Aparajita</vt:lpstr>
      <vt:lpstr>Arial</vt:lpstr>
      <vt:lpstr>Baskerville Old Face</vt:lpstr>
      <vt:lpstr>Calibri</vt:lpstr>
      <vt:lpstr>Tahoma</vt:lpstr>
      <vt:lpstr>Wingdings</vt:lpstr>
      <vt:lpstr>Diseño predeterminado</vt:lpstr>
      <vt:lpstr>PowerPoint Presentation</vt:lpstr>
      <vt:lpstr>PowerPoint Presentation</vt:lpstr>
      <vt:lpstr>Introduction</vt:lpstr>
      <vt:lpstr>Categories</vt:lpstr>
      <vt:lpstr>PowerPoint Presentation</vt:lpstr>
      <vt:lpstr>PowerPoint Presentation</vt:lpstr>
      <vt:lpstr>PowerPoint Presentation</vt:lpstr>
      <vt:lpstr>True table</vt:lpstr>
      <vt:lpstr>Assignment Operators</vt:lpstr>
      <vt:lpstr>Shorthand Assignment operators</vt:lpstr>
      <vt:lpstr>Increment &amp; Decrement Operators</vt:lpstr>
      <vt:lpstr>Rules for ++ &amp; -- operators</vt:lpstr>
      <vt:lpstr>Examples for ++ &amp; -- operators</vt:lpstr>
      <vt:lpstr>Conditional operators</vt:lpstr>
      <vt:lpstr>PowerPoint Presentation</vt:lpstr>
      <vt:lpstr>True table</vt:lpstr>
      <vt:lpstr>PowerPoint Presentation</vt:lpstr>
      <vt:lpstr>Special operators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Tanjida</cp:lastModifiedBy>
  <cp:revision>1008</cp:revision>
  <dcterms:created xsi:type="dcterms:W3CDTF">2010-05-23T14:28:12Z</dcterms:created>
  <dcterms:modified xsi:type="dcterms:W3CDTF">2020-08-19T19:40:40Z</dcterms:modified>
</cp:coreProperties>
</file>