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19"/>
  </p:notesMasterIdLst>
  <p:sldIdLst>
    <p:sldId id="256" r:id="rId2"/>
    <p:sldId id="279" r:id="rId3"/>
    <p:sldId id="259" r:id="rId4"/>
    <p:sldId id="271" r:id="rId5"/>
    <p:sldId id="261" r:id="rId6"/>
    <p:sldId id="262" r:id="rId7"/>
    <p:sldId id="272" r:id="rId8"/>
    <p:sldId id="274" r:id="rId9"/>
    <p:sldId id="275" r:id="rId10"/>
    <p:sldId id="276" r:id="rId11"/>
    <p:sldId id="277" r:id="rId12"/>
    <p:sldId id="264" r:id="rId13"/>
    <p:sldId id="265" r:id="rId14"/>
    <p:sldId id="268" r:id="rId15"/>
    <p:sldId id="269" r:id="rId16"/>
    <p:sldId id="270" r:id="rId17"/>
    <p:sldId id="27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135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FD8E1-8460-4027-BAF4-A49C31AAFB98}" type="datetimeFigureOut">
              <a:rPr lang="en-US" smtClean="0"/>
              <a:pPr/>
              <a:t>19-Aug-20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CE4AF-45A2-4591-B825-F0B38D1929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D67FF2-D411-441D-81BA-D1921A7D431E}" type="slidenum">
              <a:rPr lang="en-US"/>
              <a:pPr/>
              <a:t>4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D810EB-9F7D-4760-8C32-06CF8E04BF5A}" type="slidenum">
              <a:rPr lang="en-US"/>
              <a:pPr/>
              <a:t>15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0B2C7D-0D66-4539-9C5D-4DEBBDEFA30F}" type="slidenum">
              <a:rPr lang="en-US"/>
              <a:pPr/>
              <a:t>16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A3072E-5138-44C2-B76C-FD3159C4761F}" type="slidenum">
              <a:rPr lang="en-US"/>
              <a:pPr/>
              <a:t>7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DC6599-824F-4632-9754-BE0E6773DB58}" type="slidenum">
              <a:rPr lang="en-US"/>
              <a:pPr/>
              <a:t>8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F7CBC8-DE77-425C-A84B-508F000505D2}" type="slidenum">
              <a:rPr lang="en-US"/>
              <a:pPr/>
              <a:t>9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FDC544-F697-4C39-B47C-6016BDFF02F0}" type="slidenum">
              <a:rPr lang="en-US"/>
              <a:pPr/>
              <a:t>10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E75C8E-1058-4661-84D8-175394E6DD63}" type="slidenum">
              <a:rPr lang="en-US"/>
              <a:pPr/>
              <a:t>11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D06BB2-C7E2-4F54-AE37-21F38B8114CD}" type="slidenum">
              <a:rPr lang="en-US"/>
              <a:pPr/>
              <a:t>12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4CB76C-2304-48A3-B023-8BA61AAFB5F5}" type="slidenum">
              <a:rPr lang="en-US"/>
              <a:pPr/>
              <a:t>13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D0D0F8-4503-46DC-BB13-03DDED0C4760}" type="slidenum">
              <a:rPr lang="en-US"/>
              <a:pPr/>
              <a:t>14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16C346D-EB42-45BE-82B3-782B4DBBDE16}" type="datetimeFigureOut">
              <a:rPr lang="en-US" smtClean="0"/>
              <a:pPr/>
              <a:t>19-Aug-20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6449717-878C-429A-B295-BAADF2E071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346D-EB42-45BE-82B3-782B4DBBDE16}" type="datetimeFigureOut">
              <a:rPr lang="en-US" smtClean="0"/>
              <a:pPr/>
              <a:t>19-Aug-20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9717-878C-429A-B295-BAADF2E071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346D-EB42-45BE-82B3-782B4DBBDE16}" type="datetimeFigureOut">
              <a:rPr lang="en-US" smtClean="0"/>
              <a:pPr/>
              <a:t>19-Aug-20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9717-878C-429A-B295-BAADF2E071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346D-EB42-45BE-82B3-782B4DBBDE16}" type="datetimeFigureOut">
              <a:rPr lang="en-US" smtClean="0"/>
              <a:pPr/>
              <a:t>19-Aug-20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9717-878C-429A-B295-BAADF2E071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346D-EB42-45BE-82B3-782B4DBBDE16}" type="datetimeFigureOut">
              <a:rPr lang="en-US" smtClean="0"/>
              <a:pPr/>
              <a:t>19-Aug-20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9717-878C-429A-B295-BAADF2E071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346D-EB42-45BE-82B3-782B4DBBDE16}" type="datetimeFigureOut">
              <a:rPr lang="en-US" smtClean="0"/>
              <a:pPr/>
              <a:t>19-Aug-20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9717-878C-429A-B295-BAADF2E071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346D-EB42-45BE-82B3-782B4DBBDE16}" type="datetimeFigureOut">
              <a:rPr lang="en-US" smtClean="0"/>
              <a:pPr/>
              <a:t>19-Aug-20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9717-878C-429A-B295-BAADF2E071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346D-EB42-45BE-82B3-782B4DBBDE16}" type="datetimeFigureOut">
              <a:rPr lang="en-US" smtClean="0"/>
              <a:pPr/>
              <a:t>19-Aug-20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9717-878C-429A-B295-BAADF2E071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346D-EB42-45BE-82B3-782B4DBBDE16}" type="datetimeFigureOut">
              <a:rPr lang="en-US" smtClean="0"/>
              <a:pPr/>
              <a:t>19-Aug-20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9717-878C-429A-B295-BAADF2E071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216C346D-EB42-45BE-82B3-782B4DBBDE16}" type="datetimeFigureOut">
              <a:rPr lang="en-US" smtClean="0"/>
              <a:pPr/>
              <a:t>19-Aug-20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9717-878C-429A-B295-BAADF2E071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16C346D-EB42-45BE-82B3-782B4DBBDE16}" type="datetimeFigureOut">
              <a:rPr lang="en-US" smtClean="0"/>
              <a:pPr/>
              <a:t>19-Aug-20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6449717-878C-429A-B295-BAADF2E071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16C346D-EB42-45BE-82B3-782B4DBBDE16}" type="datetimeFigureOut">
              <a:rPr lang="en-US" smtClean="0"/>
              <a:pPr/>
              <a:t>19-Aug-20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6449717-878C-429A-B295-BAADF2E071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038600"/>
            <a:ext cx="8686800" cy="1905000"/>
          </a:xfrm>
        </p:spPr>
        <p:txBody>
          <a:bodyPr>
            <a:noAutofit/>
          </a:bodyPr>
          <a:lstStyle/>
          <a:p>
            <a:pPr algn="l"/>
            <a:r>
              <a:rPr lang="en-US" sz="2800" b="1" i="1" dirty="0">
                <a:solidFill>
                  <a:schemeClr val="tx1"/>
                </a:solidFill>
                <a:latin typeface="Baskerville Old Face" pitchFamily="18" charset="0"/>
              </a:rPr>
              <a:t>Course Title: </a:t>
            </a:r>
            <a:r>
              <a:rPr lang="en-GB" sz="2800" b="1" dirty="0">
                <a:solidFill>
                  <a:schemeClr val="tx1"/>
                </a:solidFill>
                <a:latin typeface="Baskerville Old Face" pitchFamily="18" charset="0"/>
              </a:rPr>
              <a:t>Computer Organization and Architecture</a:t>
            </a:r>
            <a:endParaRPr lang="en-US" sz="2800" b="1" i="1" dirty="0">
              <a:solidFill>
                <a:schemeClr val="tx1"/>
              </a:solidFill>
              <a:latin typeface="Baskerville Old Face" pitchFamily="18" charset="0"/>
            </a:endParaRPr>
          </a:p>
          <a:p>
            <a:pPr algn="l"/>
            <a:r>
              <a:rPr lang="en-US" sz="2800" b="1" i="1" dirty="0">
                <a:solidFill>
                  <a:schemeClr val="tx1"/>
                </a:solidFill>
                <a:latin typeface="Baskerville Old Face" pitchFamily="18" charset="0"/>
              </a:rPr>
              <a:t>Course Code : CSE322</a:t>
            </a:r>
          </a:p>
          <a:p>
            <a:pPr algn="l"/>
            <a:endParaRPr lang="en-US" sz="2800" b="1" i="1" dirty="0">
              <a:solidFill>
                <a:schemeClr val="tx1"/>
              </a:solidFill>
              <a:latin typeface="Baskerville Old Face" pitchFamily="18" charset="0"/>
            </a:endParaRPr>
          </a:p>
          <a:p>
            <a:pPr algn="l"/>
            <a:r>
              <a:rPr lang="en-US" sz="2800" b="1" i="1" dirty="0">
                <a:solidFill>
                  <a:schemeClr val="tx1"/>
                </a:solidFill>
                <a:latin typeface="Baskerville Old Face" pitchFamily="18" charset="0"/>
              </a:rPr>
              <a:t>Name : </a:t>
            </a:r>
            <a:r>
              <a:rPr lang="en-US" sz="2800" b="1" i="1" dirty="0" err="1">
                <a:solidFill>
                  <a:schemeClr val="tx1"/>
                </a:solidFill>
                <a:latin typeface="Baskerville Old Face" pitchFamily="18" charset="0"/>
              </a:rPr>
              <a:t>Thanjida</a:t>
            </a:r>
            <a:r>
              <a:rPr lang="en-US" sz="2800" b="1" i="1" dirty="0">
                <a:solidFill>
                  <a:schemeClr val="tx1"/>
                </a:solidFill>
                <a:latin typeface="Baskerville Old Face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Baskerville Old Face" pitchFamily="18" charset="0"/>
              </a:rPr>
              <a:t>Akhter</a:t>
            </a:r>
            <a:endParaRPr lang="en-US" sz="2800" b="1" i="1" dirty="0">
              <a:solidFill>
                <a:schemeClr val="tx1"/>
              </a:solidFill>
              <a:latin typeface="Baskerville Old Face" pitchFamily="18" charset="0"/>
            </a:endParaRPr>
          </a:p>
          <a:p>
            <a:pPr algn="l"/>
            <a:r>
              <a:rPr lang="en-US" sz="2800" b="1" i="1" dirty="0">
                <a:solidFill>
                  <a:schemeClr val="tx1"/>
                </a:solidFill>
                <a:latin typeface="Baskerville Old Face" pitchFamily="18" charset="0"/>
              </a:rPr>
              <a:t>ID : 102-15-1030</a:t>
            </a:r>
            <a:endParaRPr lang="en-US" sz="2800" b="1" dirty="0">
              <a:solidFill>
                <a:schemeClr val="tx1"/>
              </a:solidFill>
              <a:latin typeface="Baskerville Old Face" pitchFamily="18" charset="0"/>
            </a:endParaRPr>
          </a:p>
          <a:p>
            <a:pPr algn="l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diu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457200"/>
            <a:ext cx="7848600" cy="2061557"/>
          </a:xfrm>
          <a:prstGeom prst="rect">
            <a:avLst/>
          </a:prstGeom>
        </p:spPr>
      </p:pic>
    </p:spTree>
  </p:cSld>
  <p:clrMapOvr>
    <a:masterClrMapping/>
  </p:clrMapOvr>
  <p:transition>
    <p:pull dir="r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i="1" u="sng">
                <a:solidFill>
                  <a:schemeClr val="tx1"/>
                </a:solidFill>
              </a:rPr>
              <a:t>Register Windows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Only few parameters</a:t>
            </a:r>
          </a:p>
          <a:p>
            <a:r>
              <a:rPr lang="en-GB" dirty="0">
                <a:latin typeface="+mj-lt"/>
              </a:rPr>
              <a:t>Limited range of depth of call</a:t>
            </a:r>
          </a:p>
          <a:p>
            <a:r>
              <a:rPr lang="en-GB" dirty="0">
                <a:latin typeface="+mj-lt"/>
              </a:rPr>
              <a:t>Use multiple small sets of registers</a:t>
            </a:r>
          </a:p>
          <a:p>
            <a:r>
              <a:rPr lang="en-GB" dirty="0">
                <a:latin typeface="+mj-lt"/>
              </a:rPr>
              <a:t>Calls switch to a different set of registers</a:t>
            </a:r>
          </a:p>
          <a:p>
            <a:r>
              <a:rPr lang="en-GB" dirty="0">
                <a:latin typeface="+mj-lt"/>
              </a:rPr>
              <a:t>Returns switch back to a previously used set of registers</a:t>
            </a:r>
          </a:p>
          <a:p>
            <a:endParaRPr lang="en-GB" dirty="0">
              <a:latin typeface="+mj-lt"/>
            </a:endParaRPr>
          </a:p>
        </p:txBody>
      </p:sp>
    </p:spTree>
  </p:cSld>
  <p:clrMapOvr>
    <a:masterClrMapping/>
  </p:clrMapOvr>
  <p:transition>
    <p:pull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i="1" u="sng" dirty="0">
                <a:solidFill>
                  <a:schemeClr val="tx1"/>
                </a:solidFill>
              </a:rPr>
              <a:t>Register Windows cont.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+mj-lt"/>
              </a:rPr>
              <a:t>Three areas within a register set</a:t>
            </a:r>
          </a:p>
          <a:p>
            <a:pPr lvl="1"/>
            <a:r>
              <a:rPr lang="en-GB" sz="2800" dirty="0">
                <a:latin typeface="+mj-lt"/>
              </a:rPr>
              <a:t>Parameter registers</a:t>
            </a:r>
          </a:p>
          <a:p>
            <a:pPr lvl="1"/>
            <a:r>
              <a:rPr lang="en-GB" sz="2800" dirty="0">
                <a:latin typeface="+mj-lt"/>
              </a:rPr>
              <a:t>Local registers</a:t>
            </a:r>
          </a:p>
          <a:p>
            <a:pPr lvl="1"/>
            <a:r>
              <a:rPr lang="en-GB" sz="2800" dirty="0">
                <a:latin typeface="+mj-lt"/>
              </a:rPr>
              <a:t>Temporary registers</a:t>
            </a:r>
          </a:p>
          <a:p>
            <a:pPr lvl="1"/>
            <a:r>
              <a:rPr lang="en-GB" sz="2800" dirty="0">
                <a:latin typeface="+mj-lt"/>
              </a:rPr>
              <a:t>Temporary registers from one set overlap parameter registers from the next</a:t>
            </a:r>
          </a:p>
          <a:p>
            <a:pPr lvl="1"/>
            <a:r>
              <a:rPr lang="en-GB" sz="2800" dirty="0">
                <a:latin typeface="+mj-lt"/>
              </a:rPr>
              <a:t>This allows parameter passing without moving data</a:t>
            </a:r>
          </a:p>
          <a:p>
            <a:pPr lvl="1"/>
            <a:endParaRPr lang="en-GB" sz="2800" dirty="0">
              <a:latin typeface="+mj-lt"/>
            </a:endParaRPr>
          </a:p>
        </p:txBody>
      </p:sp>
    </p:spTree>
  </p:cSld>
  <p:clrMapOvr>
    <a:masterClrMapping/>
  </p:clrMapOvr>
  <p:transition>
    <p:pull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i="1" u="sng" dirty="0">
                <a:solidFill>
                  <a:schemeClr val="tx1"/>
                </a:solidFill>
              </a:rPr>
              <a:t>Overlapping Register Windows</a:t>
            </a:r>
          </a:p>
        </p:txBody>
      </p:sp>
      <p:pic>
        <p:nvPicPr>
          <p:cNvPr id="21523" name="Picture 19"/>
          <p:cNvPicPr>
            <a:picLocks noChangeAspect="1" noChangeArrowheads="1"/>
          </p:cNvPicPr>
          <p:nvPr/>
        </p:nvPicPr>
        <p:blipFill>
          <a:blip r:embed="rId3" cstate="print"/>
          <a:srcRect b="29730"/>
          <a:stretch>
            <a:fillRect/>
          </a:stretch>
        </p:blipFill>
        <p:spPr bwMode="auto">
          <a:xfrm>
            <a:off x="457200" y="3048000"/>
            <a:ext cx="8077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r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i="1" u="sng" dirty="0">
                <a:solidFill>
                  <a:schemeClr val="tx1"/>
                </a:solidFill>
              </a:rPr>
              <a:t>Circular Buffer diagram</a:t>
            </a:r>
          </a:p>
        </p:txBody>
      </p:sp>
      <p:pic>
        <p:nvPicPr>
          <p:cNvPr id="22556" name="Picture 28"/>
          <p:cNvPicPr>
            <a:picLocks noChangeAspect="1" noChangeArrowheads="1"/>
          </p:cNvPicPr>
          <p:nvPr/>
        </p:nvPicPr>
        <p:blipFill>
          <a:blip r:embed="rId3" cstate="print"/>
          <a:srcRect b="8598"/>
          <a:stretch>
            <a:fillRect/>
          </a:stretch>
        </p:blipFill>
        <p:spPr bwMode="auto">
          <a:xfrm>
            <a:off x="2895600" y="1600200"/>
            <a:ext cx="51244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r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i="1" u="sng" dirty="0">
                <a:solidFill>
                  <a:schemeClr val="tx1"/>
                </a:solidFill>
              </a:rPr>
              <a:t>Registers v Cache</a:t>
            </a:r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1371600" y="1676400"/>
            <a:ext cx="7086600" cy="4267200"/>
            <a:chOff x="-3" y="-3"/>
            <a:chExt cx="3346" cy="2539"/>
          </a:xfrm>
        </p:grpSpPr>
        <p:grpSp>
          <p:nvGrpSpPr>
            <p:cNvPr id="3" name="Group 64"/>
            <p:cNvGrpSpPr>
              <a:grpSpLocks/>
            </p:cNvGrpSpPr>
            <p:nvPr/>
          </p:nvGrpSpPr>
          <p:grpSpPr bwMode="auto">
            <a:xfrm>
              <a:off x="0" y="0"/>
              <a:ext cx="3340" cy="2533"/>
              <a:chOff x="0" y="0"/>
              <a:chExt cx="3340" cy="2533"/>
            </a:xfrm>
          </p:grpSpPr>
          <p:grpSp>
            <p:nvGrpSpPr>
              <p:cNvPr id="4" name="Group 19"/>
              <p:cNvGrpSpPr>
                <a:grpSpLocks/>
              </p:cNvGrpSpPr>
              <p:nvPr/>
            </p:nvGrpSpPr>
            <p:grpSpPr bwMode="auto">
              <a:xfrm>
                <a:off x="0" y="0"/>
                <a:ext cx="1670" cy="403"/>
                <a:chOff x="0" y="0"/>
                <a:chExt cx="1670" cy="403"/>
              </a:xfrm>
            </p:grpSpPr>
            <p:sp>
              <p:nvSpPr>
                <p:cNvPr id="25618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70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grpSp>
              <p:nvGrpSpPr>
                <p:cNvPr id="5" name="Group 17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670" cy="403"/>
                  <a:chOff x="0" y="0"/>
                  <a:chExt cx="1670" cy="403"/>
                </a:xfrm>
              </p:grpSpPr>
              <p:sp>
                <p:nvSpPr>
                  <p:cNvPr id="25604" name="Rectangle 4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1584" cy="403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ctr"/>
                    <a:r>
                      <a:rPr lang="en-US" u="sng" dirty="0"/>
                      <a:t>Large Register File</a:t>
                    </a:r>
                    <a:endParaRPr lang="en-US" b="0" u="sng" dirty="0"/>
                  </a:p>
                  <a:p>
                    <a:endParaRPr lang="en-US" sz="2400" b="0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5616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670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" name="Group 23"/>
              <p:cNvGrpSpPr>
                <a:grpSpLocks/>
              </p:cNvGrpSpPr>
              <p:nvPr/>
            </p:nvGrpSpPr>
            <p:grpSpPr bwMode="auto">
              <a:xfrm>
                <a:off x="1670" y="0"/>
                <a:ext cx="1670" cy="403"/>
                <a:chOff x="1670" y="0"/>
                <a:chExt cx="1670" cy="403"/>
              </a:xfrm>
            </p:grpSpPr>
            <p:sp>
              <p:nvSpPr>
                <p:cNvPr id="25622" name="Rectangle 22"/>
                <p:cNvSpPr>
                  <a:spLocks noChangeArrowheads="1"/>
                </p:cNvSpPr>
                <p:nvPr/>
              </p:nvSpPr>
              <p:spPr bwMode="auto">
                <a:xfrm>
                  <a:off x="1670" y="0"/>
                  <a:ext cx="1670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grpSp>
              <p:nvGrpSpPr>
                <p:cNvPr id="7" name="Group 21"/>
                <p:cNvGrpSpPr>
                  <a:grpSpLocks/>
                </p:cNvGrpSpPr>
                <p:nvPr/>
              </p:nvGrpSpPr>
              <p:grpSpPr bwMode="auto">
                <a:xfrm>
                  <a:off x="1670" y="0"/>
                  <a:ext cx="1670" cy="403"/>
                  <a:chOff x="1670" y="0"/>
                  <a:chExt cx="1670" cy="403"/>
                </a:xfrm>
              </p:grpSpPr>
              <p:sp>
                <p:nvSpPr>
                  <p:cNvPr id="25605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1713" y="0"/>
                    <a:ext cx="1584" cy="403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ctr"/>
                    <a:r>
                      <a:rPr lang="en-US" u="sng" dirty="0"/>
                      <a:t>Cache</a:t>
                    </a:r>
                    <a:endParaRPr lang="en-US" b="0" u="sng" dirty="0"/>
                  </a:p>
                  <a:p>
                    <a:endParaRPr lang="en-US" sz="2400" b="0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5620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1670" y="0"/>
                    <a:ext cx="1670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" name="Group 27"/>
              <p:cNvGrpSpPr>
                <a:grpSpLocks/>
              </p:cNvGrpSpPr>
              <p:nvPr/>
            </p:nvGrpSpPr>
            <p:grpSpPr bwMode="auto">
              <a:xfrm>
                <a:off x="0" y="403"/>
                <a:ext cx="1670" cy="403"/>
                <a:chOff x="0" y="403"/>
                <a:chExt cx="1670" cy="403"/>
              </a:xfrm>
            </p:grpSpPr>
            <p:sp>
              <p:nvSpPr>
                <p:cNvPr id="25626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1670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grpSp>
              <p:nvGrpSpPr>
                <p:cNvPr id="9" name="Group 25"/>
                <p:cNvGrpSpPr>
                  <a:grpSpLocks/>
                </p:cNvGrpSpPr>
                <p:nvPr/>
              </p:nvGrpSpPr>
              <p:grpSpPr bwMode="auto">
                <a:xfrm>
                  <a:off x="0" y="403"/>
                  <a:ext cx="1670" cy="403"/>
                  <a:chOff x="0" y="403"/>
                  <a:chExt cx="1670" cy="403"/>
                </a:xfrm>
              </p:grpSpPr>
              <p:sp>
                <p:nvSpPr>
                  <p:cNvPr id="25606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403"/>
                    <a:ext cx="1584" cy="403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l"/>
                    <a:r>
                      <a:rPr lang="en-US" b="0"/>
                      <a:t>All local scalars</a:t>
                    </a:r>
                  </a:p>
                  <a:p>
                    <a:pPr algn="l"/>
                    <a:endParaRPr lang="en-US" sz="2400" b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5624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403"/>
                    <a:ext cx="1670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" name="Group 31"/>
              <p:cNvGrpSpPr>
                <a:grpSpLocks/>
              </p:cNvGrpSpPr>
              <p:nvPr/>
            </p:nvGrpSpPr>
            <p:grpSpPr bwMode="auto">
              <a:xfrm>
                <a:off x="1670" y="403"/>
                <a:ext cx="1670" cy="403"/>
                <a:chOff x="1670" y="403"/>
                <a:chExt cx="1670" cy="403"/>
              </a:xfrm>
            </p:grpSpPr>
            <p:sp>
              <p:nvSpPr>
                <p:cNvPr id="25630" name="Rectangle 30"/>
                <p:cNvSpPr>
                  <a:spLocks noChangeArrowheads="1"/>
                </p:cNvSpPr>
                <p:nvPr/>
              </p:nvSpPr>
              <p:spPr bwMode="auto">
                <a:xfrm>
                  <a:off x="1670" y="403"/>
                  <a:ext cx="1670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grpSp>
              <p:nvGrpSpPr>
                <p:cNvPr id="11" name="Group 29"/>
                <p:cNvGrpSpPr>
                  <a:grpSpLocks/>
                </p:cNvGrpSpPr>
                <p:nvPr/>
              </p:nvGrpSpPr>
              <p:grpSpPr bwMode="auto">
                <a:xfrm>
                  <a:off x="1670" y="403"/>
                  <a:ext cx="1670" cy="403"/>
                  <a:chOff x="1670" y="403"/>
                  <a:chExt cx="1670" cy="403"/>
                </a:xfrm>
              </p:grpSpPr>
              <p:sp>
                <p:nvSpPr>
                  <p:cNvPr id="25607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1713" y="403"/>
                    <a:ext cx="1584" cy="403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l"/>
                    <a:r>
                      <a:rPr lang="en-US" b="0"/>
                      <a:t>Recently-used local scalars</a:t>
                    </a:r>
                  </a:p>
                  <a:p>
                    <a:pPr algn="l"/>
                    <a:endParaRPr lang="en-US" sz="2400" b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5628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1670" y="403"/>
                    <a:ext cx="1670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35"/>
              <p:cNvGrpSpPr>
                <a:grpSpLocks/>
              </p:cNvGrpSpPr>
              <p:nvPr/>
            </p:nvGrpSpPr>
            <p:grpSpPr bwMode="auto">
              <a:xfrm>
                <a:off x="0" y="806"/>
                <a:ext cx="1670" cy="403"/>
                <a:chOff x="0" y="806"/>
                <a:chExt cx="1670" cy="403"/>
              </a:xfrm>
            </p:grpSpPr>
            <p:sp>
              <p:nvSpPr>
                <p:cNvPr id="25634" name="Rectangle 34"/>
                <p:cNvSpPr>
                  <a:spLocks noChangeArrowheads="1"/>
                </p:cNvSpPr>
                <p:nvPr/>
              </p:nvSpPr>
              <p:spPr bwMode="auto">
                <a:xfrm>
                  <a:off x="0" y="806"/>
                  <a:ext cx="1670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grpSp>
              <p:nvGrpSpPr>
                <p:cNvPr id="13" name="Group 33"/>
                <p:cNvGrpSpPr>
                  <a:grpSpLocks/>
                </p:cNvGrpSpPr>
                <p:nvPr/>
              </p:nvGrpSpPr>
              <p:grpSpPr bwMode="auto">
                <a:xfrm>
                  <a:off x="0" y="806"/>
                  <a:ext cx="1670" cy="403"/>
                  <a:chOff x="0" y="806"/>
                  <a:chExt cx="1670" cy="403"/>
                </a:xfrm>
              </p:grpSpPr>
              <p:sp>
                <p:nvSpPr>
                  <p:cNvPr id="25608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806"/>
                    <a:ext cx="1584" cy="403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l"/>
                    <a:r>
                      <a:rPr lang="en-US" b="0"/>
                      <a:t>Individual variables</a:t>
                    </a:r>
                  </a:p>
                  <a:p>
                    <a:pPr algn="l"/>
                    <a:endParaRPr lang="en-US" sz="2400" b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5632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806"/>
                    <a:ext cx="1670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4" name="Group 39"/>
              <p:cNvGrpSpPr>
                <a:grpSpLocks/>
              </p:cNvGrpSpPr>
              <p:nvPr/>
            </p:nvGrpSpPr>
            <p:grpSpPr bwMode="auto">
              <a:xfrm>
                <a:off x="1670" y="806"/>
                <a:ext cx="1670" cy="403"/>
                <a:chOff x="1670" y="806"/>
                <a:chExt cx="1670" cy="403"/>
              </a:xfrm>
            </p:grpSpPr>
            <p:sp>
              <p:nvSpPr>
                <p:cNvPr id="25638" name="Rectangle 38"/>
                <p:cNvSpPr>
                  <a:spLocks noChangeArrowheads="1"/>
                </p:cNvSpPr>
                <p:nvPr/>
              </p:nvSpPr>
              <p:spPr bwMode="auto">
                <a:xfrm>
                  <a:off x="1670" y="806"/>
                  <a:ext cx="1670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grpSp>
              <p:nvGrpSpPr>
                <p:cNvPr id="15" name="Group 37"/>
                <p:cNvGrpSpPr>
                  <a:grpSpLocks/>
                </p:cNvGrpSpPr>
                <p:nvPr/>
              </p:nvGrpSpPr>
              <p:grpSpPr bwMode="auto">
                <a:xfrm>
                  <a:off x="1670" y="806"/>
                  <a:ext cx="1670" cy="403"/>
                  <a:chOff x="1670" y="806"/>
                  <a:chExt cx="1670" cy="403"/>
                </a:xfrm>
              </p:grpSpPr>
              <p:sp>
                <p:nvSpPr>
                  <p:cNvPr id="25609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1713" y="806"/>
                    <a:ext cx="1584" cy="403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l"/>
                    <a:r>
                      <a:rPr lang="en-US" b="0"/>
                      <a:t>Blocks of memory</a:t>
                    </a:r>
                  </a:p>
                  <a:p>
                    <a:pPr algn="l"/>
                    <a:endParaRPr lang="en-US" sz="2400" b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5636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1670" y="806"/>
                    <a:ext cx="1670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6" name="Group 43"/>
              <p:cNvGrpSpPr>
                <a:grpSpLocks/>
              </p:cNvGrpSpPr>
              <p:nvPr/>
            </p:nvGrpSpPr>
            <p:grpSpPr bwMode="auto">
              <a:xfrm>
                <a:off x="0" y="1209"/>
                <a:ext cx="1670" cy="403"/>
                <a:chOff x="0" y="1209"/>
                <a:chExt cx="1670" cy="403"/>
              </a:xfrm>
            </p:grpSpPr>
            <p:sp>
              <p:nvSpPr>
                <p:cNvPr id="25642" name="Rectangle 42"/>
                <p:cNvSpPr>
                  <a:spLocks noChangeArrowheads="1"/>
                </p:cNvSpPr>
                <p:nvPr/>
              </p:nvSpPr>
              <p:spPr bwMode="auto">
                <a:xfrm>
                  <a:off x="0" y="1209"/>
                  <a:ext cx="1670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grpSp>
              <p:nvGrpSpPr>
                <p:cNvPr id="17" name="Group 41"/>
                <p:cNvGrpSpPr>
                  <a:grpSpLocks/>
                </p:cNvGrpSpPr>
                <p:nvPr/>
              </p:nvGrpSpPr>
              <p:grpSpPr bwMode="auto">
                <a:xfrm>
                  <a:off x="0" y="1209"/>
                  <a:ext cx="1670" cy="403"/>
                  <a:chOff x="0" y="1209"/>
                  <a:chExt cx="1670" cy="403"/>
                </a:xfrm>
              </p:grpSpPr>
              <p:sp>
                <p:nvSpPr>
                  <p:cNvPr id="25610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1209"/>
                    <a:ext cx="1584" cy="403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l"/>
                    <a:r>
                      <a:rPr lang="en-US" b="0"/>
                      <a:t>Compiler-assigned global variables</a:t>
                    </a:r>
                  </a:p>
                  <a:p>
                    <a:pPr algn="l"/>
                    <a:endParaRPr lang="en-US" sz="2400" b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5640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209"/>
                    <a:ext cx="1670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8" name="Group 47"/>
              <p:cNvGrpSpPr>
                <a:grpSpLocks/>
              </p:cNvGrpSpPr>
              <p:nvPr/>
            </p:nvGrpSpPr>
            <p:grpSpPr bwMode="auto">
              <a:xfrm>
                <a:off x="1670" y="1209"/>
                <a:ext cx="1670" cy="403"/>
                <a:chOff x="1670" y="1209"/>
                <a:chExt cx="1670" cy="403"/>
              </a:xfrm>
            </p:grpSpPr>
            <p:sp>
              <p:nvSpPr>
                <p:cNvPr id="25646" name="Rectangle 46"/>
                <p:cNvSpPr>
                  <a:spLocks noChangeArrowheads="1"/>
                </p:cNvSpPr>
                <p:nvPr/>
              </p:nvSpPr>
              <p:spPr bwMode="auto">
                <a:xfrm>
                  <a:off x="1670" y="1209"/>
                  <a:ext cx="1670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grpSp>
              <p:nvGrpSpPr>
                <p:cNvPr id="19" name="Group 45"/>
                <p:cNvGrpSpPr>
                  <a:grpSpLocks/>
                </p:cNvGrpSpPr>
                <p:nvPr/>
              </p:nvGrpSpPr>
              <p:grpSpPr bwMode="auto">
                <a:xfrm>
                  <a:off x="1670" y="1209"/>
                  <a:ext cx="1670" cy="403"/>
                  <a:chOff x="1670" y="1209"/>
                  <a:chExt cx="1670" cy="403"/>
                </a:xfrm>
              </p:grpSpPr>
              <p:sp>
                <p:nvSpPr>
                  <p:cNvPr id="25611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1713" y="1209"/>
                    <a:ext cx="1584" cy="403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l"/>
                    <a:r>
                      <a:rPr lang="en-US" b="0"/>
                      <a:t>Recently-used global variables</a:t>
                    </a:r>
                  </a:p>
                  <a:p>
                    <a:pPr algn="l"/>
                    <a:endParaRPr lang="en-US" sz="2400" b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5644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1670" y="1209"/>
                    <a:ext cx="1670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0" name="Group 51"/>
              <p:cNvGrpSpPr>
                <a:grpSpLocks/>
              </p:cNvGrpSpPr>
              <p:nvPr/>
            </p:nvGrpSpPr>
            <p:grpSpPr bwMode="auto">
              <a:xfrm>
                <a:off x="0" y="1612"/>
                <a:ext cx="1670" cy="518"/>
                <a:chOff x="0" y="1612"/>
                <a:chExt cx="1670" cy="518"/>
              </a:xfrm>
            </p:grpSpPr>
            <p:sp>
              <p:nvSpPr>
                <p:cNvPr id="25650" name="Rectangle 50"/>
                <p:cNvSpPr>
                  <a:spLocks noChangeArrowheads="1"/>
                </p:cNvSpPr>
                <p:nvPr/>
              </p:nvSpPr>
              <p:spPr bwMode="auto">
                <a:xfrm>
                  <a:off x="0" y="1612"/>
                  <a:ext cx="1670" cy="518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grpSp>
              <p:nvGrpSpPr>
                <p:cNvPr id="21" name="Group 49"/>
                <p:cNvGrpSpPr>
                  <a:grpSpLocks/>
                </p:cNvGrpSpPr>
                <p:nvPr/>
              </p:nvGrpSpPr>
              <p:grpSpPr bwMode="auto">
                <a:xfrm>
                  <a:off x="0" y="1612"/>
                  <a:ext cx="1670" cy="518"/>
                  <a:chOff x="0" y="1612"/>
                  <a:chExt cx="1670" cy="518"/>
                </a:xfrm>
              </p:grpSpPr>
              <p:sp>
                <p:nvSpPr>
                  <p:cNvPr id="25612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1612"/>
                    <a:ext cx="1584" cy="518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l"/>
                    <a:r>
                      <a:rPr lang="en-US" b="0"/>
                      <a:t>Save/Restore based on procedure nesting depth</a:t>
                    </a:r>
                  </a:p>
                  <a:p>
                    <a:pPr algn="l"/>
                    <a:endParaRPr lang="en-US" sz="2400" b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5648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612"/>
                    <a:ext cx="1670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2" name="Group 55"/>
              <p:cNvGrpSpPr>
                <a:grpSpLocks/>
              </p:cNvGrpSpPr>
              <p:nvPr/>
            </p:nvGrpSpPr>
            <p:grpSpPr bwMode="auto">
              <a:xfrm>
                <a:off x="1670" y="1612"/>
                <a:ext cx="1670" cy="518"/>
                <a:chOff x="1670" y="1612"/>
                <a:chExt cx="1670" cy="518"/>
              </a:xfrm>
            </p:grpSpPr>
            <p:sp>
              <p:nvSpPr>
                <p:cNvPr id="25654" name="Rectangle 54"/>
                <p:cNvSpPr>
                  <a:spLocks noChangeArrowheads="1"/>
                </p:cNvSpPr>
                <p:nvPr/>
              </p:nvSpPr>
              <p:spPr bwMode="auto">
                <a:xfrm>
                  <a:off x="1670" y="1612"/>
                  <a:ext cx="1670" cy="518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grpSp>
              <p:nvGrpSpPr>
                <p:cNvPr id="23" name="Group 53"/>
                <p:cNvGrpSpPr>
                  <a:grpSpLocks/>
                </p:cNvGrpSpPr>
                <p:nvPr/>
              </p:nvGrpSpPr>
              <p:grpSpPr bwMode="auto">
                <a:xfrm>
                  <a:off x="1670" y="1612"/>
                  <a:ext cx="1670" cy="518"/>
                  <a:chOff x="1670" y="1612"/>
                  <a:chExt cx="1670" cy="518"/>
                </a:xfrm>
              </p:grpSpPr>
              <p:sp>
                <p:nvSpPr>
                  <p:cNvPr id="25613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1713" y="1612"/>
                    <a:ext cx="1584" cy="518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l"/>
                    <a:r>
                      <a:rPr lang="en-US" b="0"/>
                      <a:t>Save/Restore based on cache replacement algorithm</a:t>
                    </a:r>
                  </a:p>
                  <a:p>
                    <a:pPr algn="l"/>
                    <a:endParaRPr lang="en-US" sz="2400" b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5652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1670" y="1612"/>
                    <a:ext cx="1670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4" name="Group 59"/>
              <p:cNvGrpSpPr>
                <a:grpSpLocks/>
              </p:cNvGrpSpPr>
              <p:nvPr/>
            </p:nvGrpSpPr>
            <p:grpSpPr bwMode="auto">
              <a:xfrm>
                <a:off x="0" y="2130"/>
                <a:ext cx="1670" cy="403"/>
                <a:chOff x="0" y="2130"/>
                <a:chExt cx="1670" cy="403"/>
              </a:xfrm>
            </p:grpSpPr>
            <p:sp>
              <p:nvSpPr>
                <p:cNvPr id="25658" name="Rectangle 58"/>
                <p:cNvSpPr>
                  <a:spLocks noChangeArrowheads="1"/>
                </p:cNvSpPr>
                <p:nvPr/>
              </p:nvSpPr>
              <p:spPr bwMode="auto">
                <a:xfrm>
                  <a:off x="0" y="2130"/>
                  <a:ext cx="1670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grpSp>
              <p:nvGrpSpPr>
                <p:cNvPr id="25" name="Group 57"/>
                <p:cNvGrpSpPr>
                  <a:grpSpLocks/>
                </p:cNvGrpSpPr>
                <p:nvPr/>
              </p:nvGrpSpPr>
              <p:grpSpPr bwMode="auto">
                <a:xfrm>
                  <a:off x="0" y="2130"/>
                  <a:ext cx="1670" cy="403"/>
                  <a:chOff x="0" y="2130"/>
                  <a:chExt cx="1670" cy="403"/>
                </a:xfrm>
              </p:grpSpPr>
              <p:sp>
                <p:nvSpPr>
                  <p:cNvPr id="25614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2130"/>
                    <a:ext cx="1584" cy="403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l"/>
                    <a:r>
                      <a:rPr lang="en-US" b="0"/>
                      <a:t>Register addressing</a:t>
                    </a:r>
                  </a:p>
                  <a:p>
                    <a:pPr algn="l"/>
                    <a:endParaRPr lang="en-US" sz="2400" b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5656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2130"/>
                    <a:ext cx="1670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6" name="Group 63"/>
              <p:cNvGrpSpPr>
                <a:grpSpLocks/>
              </p:cNvGrpSpPr>
              <p:nvPr/>
            </p:nvGrpSpPr>
            <p:grpSpPr bwMode="auto">
              <a:xfrm>
                <a:off x="1670" y="2130"/>
                <a:ext cx="1670" cy="403"/>
                <a:chOff x="1670" y="2130"/>
                <a:chExt cx="1670" cy="403"/>
              </a:xfrm>
            </p:grpSpPr>
            <p:sp>
              <p:nvSpPr>
                <p:cNvPr id="25662" name="Rectangle 62"/>
                <p:cNvSpPr>
                  <a:spLocks noChangeArrowheads="1"/>
                </p:cNvSpPr>
                <p:nvPr/>
              </p:nvSpPr>
              <p:spPr bwMode="auto">
                <a:xfrm>
                  <a:off x="1670" y="2130"/>
                  <a:ext cx="1670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grpSp>
              <p:nvGrpSpPr>
                <p:cNvPr id="27" name="Group 61"/>
                <p:cNvGrpSpPr>
                  <a:grpSpLocks/>
                </p:cNvGrpSpPr>
                <p:nvPr/>
              </p:nvGrpSpPr>
              <p:grpSpPr bwMode="auto">
                <a:xfrm>
                  <a:off x="1670" y="2130"/>
                  <a:ext cx="1670" cy="403"/>
                  <a:chOff x="1670" y="2130"/>
                  <a:chExt cx="1670" cy="403"/>
                </a:xfrm>
              </p:grpSpPr>
              <p:sp>
                <p:nvSpPr>
                  <p:cNvPr id="25615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1713" y="2130"/>
                    <a:ext cx="1584" cy="403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l"/>
                    <a:r>
                      <a:rPr lang="en-US" b="0"/>
                      <a:t>Memory addressing</a:t>
                    </a:r>
                  </a:p>
                  <a:p>
                    <a:pPr algn="l"/>
                    <a:endParaRPr lang="en-US" sz="2400" b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5660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1670" y="2130"/>
                    <a:ext cx="1670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25665" name="Rectangle 65"/>
            <p:cNvSpPr>
              <a:spLocks noChangeArrowheads="1"/>
            </p:cNvSpPr>
            <p:nvPr/>
          </p:nvSpPr>
          <p:spPr bwMode="auto">
            <a:xfrm>
              <a:off x="-3" y="-3"/>
              <a:ext cx="3346" cy="2539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pull dir="r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GB" i="1" u="sng" dirty="0">
                <a:solidFill>
                  <a:schemeClr val="tx1"/>
                </a:solidFill>
              </a:rPr>
              <a:t>Referencing a Scalar - </a:t>
            </a:r>
            <a:br>
              <a:rPr lang="en-GB" i="1" u="sng" dirty="0">
                <a:solidFill>
                  <a:schemeClr val="tx1"/>
                </a:solidFill>
              </a:rPr>
            </a:br>
            <a:r>
              <a:rPr lang="en-GB" i="1" u="sng" dirty="0">
                <a:solidFill>
                  <a:schemeClr val="tx1"/>
                </a:solidFill>
              </a:rPr>
              <a:t>Window Based Register File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 cstate="print"/>
          <a:srcRect b="74963"/>
          <a:stretch>
            <a:fillRect/>
          </a:stretch>
        </p:blipFill>
        <p:spPr bwMode="auto">
          <a:xfrm>
            <a:off x="609600" y="1828800"/>
            <a:ext cx="8001000" cy="351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r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i="1" u="sng" dirty="0">
                <a:solidFill>
                  <a:schemeClr val="tx1"/>
                </a:solidFill>
              </a:rPr>
              <a:t>Referencing a Scalar - Cache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 cstate="print"/>
          <a:srcRect t="36925" b="14339"/>
          <a:stretch>
            <a:fillRect/>
          </a:stretch>
        </p:blipFill>
        <p:spPr bwMode="auto">
          <a:xfrm>
            <a:off x="1524000" y="1219200"/>
            <a:ext cx="5867400" cy="501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r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2938272"/>
          </a:xfrm>
          <a:effectLst>
            <a:glow rad="139700">
              <a:schemeClr val="accent1">
                <a:satMod val="175000"/>
                <a:alpha val="40000"/>
              </a:schemeClr>
            </a:glow>
          </a:effectLst>
          <a:scene3d>
            <a:camera prst="isometricOffAxis2Left"/>
            <a:lightRig rig="threePt" dir="t"/>
          </a:scene3d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9600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END</a:t>
            </a:r>
          </a:p>
        </p:txBody>
      </p:sp>
    </p:spTree>
  </p:cSld>
  <p:clrMapOvr>
    <a:masterClrMapping/>
  </p:clrMapOvr>
  <p:transition>
    <p:pull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2200" y="685800"/>
            <a:ext cx="3352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i="1" u="sng" spc="-100" dirty="0">
                <a:latin typeface="Baskerville Old Face" pitchFamily="18" charset="0"/>
              </a:rPr>
              <a:t>TOPIC</a:t>
            </a:r>
            <a:endParaRPr lang="en-US" sz="5400" dirty="0"/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09600" y="2286000"/>
            <a:ext cx="8229600" cy="252531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skerville Old Face" pitchFamily="18" charset="0"/>
                <a:ea typeface="+mn-ea"/>
                <a:cs typeface="+mn-cs"/>
              </a:rPr>
              <a:t>1.Instruction execution characteristics.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skerville Old Face" pitchFamily="18" charset="0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skerville Old Face" pitchFamily="18" charset="0"/>
                <a:ea typeface="+mn-ea"/>
                <a:cs typeface="+mn-cs"/>
              </a:rPr>
              <a:t>2. The use of a large register file.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i="1" u="sng" dirty="0">
                <a:solidFill>
                  <a:schemeClr val="tx1"/>
                </a:solidFill>
              </a:rPr>
              <a:t>Comparison of processors</a:t>
            </a:r>
            <a:endParaRPr lang="en-US" i="1" u="sng" dirty="0">
              <a:solidFill>
                <a:schemeClr val="tx1"/>
              </a:solidFill>
            </a:endParaRPr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7666" t="24692" r="5495" b="23286"/>
          <a:stretch>
            <a:fillRect/>
          </a:stretch>
        </p:blipFill>
        <p:spPr bwMode="auto">
          <a:xfrm>
            <a:off x="381000" y="1524000"/>
            <a:ext cx="8458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i="1" u="sng" dirty="0">
                <a:solidFill>
                  <a:schemeClr val="tx1"/>
                </a:solidFill>
              </a:rPr>
              <a:t>Execution Characteristics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1"/>
            <a:ext cx="8229600" cy="3276600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+mj-lt"/>
              </a:rPr>
              <a:t>Operations performed</a:t>
            </a:r>
          </a:p>
          <a:p>
            <a:r>
              <a:rPr lang="en-GB" sz="3200" dirty="0">
                <a:latin typeface="+mj-lt"/>
              </a:rPr>
              <a:t>Operands used</a:t>
            </a:r>
          </a:p>
          <a:p>
            <a:r>
              <a:rPr lang="en-GB" sz="3200" dirty="0">
                <a:latin typeface="+mj-lt"/>
              </a:rPr>
              <a:t>Execution sequencing</a:t>
            </a:r>
          </a:p>
        </p:txBody>
      </p:sp>
    </p:spTree>
  </p:cSld>
  <p:clrMapOvr>
    <a:masterClrMapping/>
  </p:clrMapOvr>
  <p:transition>
    <p:pull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i="1" u="sng" dirty="0">
                <a:solidFill>
                  <a:schemeClr val="tx1"/>
                </a:solidFill>
                <a:latin typeface="Times" charset="0"/>
                <a:cs typeface="Times New Roman" pitchFamily="18" charset="0"/>
              </a:rPr>
              <a:t>Weighted Relative Dynamic Frequency of HLL Operations</a:t>
            </a:r>
            <a:endParaRPr lang="en-US" i="1" u="sng" dirty="0">
              <a:solidFill>
                <a:schemeClr val="tx1"/>
              </a:solidFill>
            </a:endParaRPr>
          </a:p>
        </p:txBody>
      </p:sp>
      <p:grpSp>
        <p:nvGrpSpPr>
          <p:cNvPr id="4" name="Group 263"/>
          <p:cNvGrpSpPr>
            <a:grpSpLocks noGrp="1"/>
          </p:cNvGrpSpPr>
          <p:nvPr/>
        </p:nvGrpSpPr>
        <p:grpSpPr bwMode="auto">
          <a:xfrm>
            <a:off x="685800" y="1752600"/>
            <a:ext cx="8153400" cy="4114800"/>
            <a:chOff x="0" y="0"/>
            <a:chExt cx="4431" cy="3339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3" y="0"/>
              <a:ext cx="547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/>
              <a:r>
                <a:rPr lang="en-US" b="0"/>
                <a:t>                                               </a:t>
              </a:r>
            </a:p>
            <a:p>
              <a:pPr algn="ctr"/>
              <a:r>
                <a:rPr lang="en-US" sz="2400" b="0">
                  <a:latin typeface="Times New Roman" pitchFamily="18" charset="0"/>
                </a:rPr>
                <a:t>            </a:t>
              </a:r>
            </a:p>
          </p:txBody>
        </p:sp>
        <p:grpSp>
          <p:nvGrpSpPr>
            <p:cNvPr id="6" name="Group 60"/>
            <p:cNvGrpSpPr>
              <a:grpSpLocks/>
            </p:cNvGrpSpPr>
            <p:nvPr/>
          </p:nvGrpSpPr>
          <p:grpSpPr bwMode="auto">
            <a:xfrm>
              <a:off x="630" y="0"/>
              <a:ext cx="1254" cy="518"/>
              <a:chOff x="630" y="0"/>
              <a:chExt cx="1254" cy="518"/>
            </a:xfrm>
          </p:grpSpPr>
          <p:sp>
            <p:nvSpPr>
              <p:cNvPr id="260" name="Rectangle 59"/>
              <p:cNvSpPr>
                <a:spLocks noChangeArrowheads="1"/>
              </p:cNvSpPr>
              <p:nvPr/>
            </p:nvSpPr>
            <p:spPr bwMode="auto">
              <a:xfrm>
                <a:off x="630" y="0"/>
                <a:ext cx="1192" cy="518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1" name="Group 58"/>
              <p:cNvGrpSpPr>
                <a:grpSpLocks/>
              </p:cNvGrpSpPr>
              <p:nvPr/>
            </p:nvGrpSpPr>
            <p:grpSpPr bwMode="auto">
              <a:xfrm>
                <a:off x="630" y="0"/>
                <a:ext cx="1254" cy="518"/>
                <a:chOff x="630" y="0"/>
                <a:chExt cx="1254" cy="518"/>
              </a:xfrm>
            </p:grpSpPr>
            <p:sp>
              <p:nvSpPr>
                <p:cNvPr id="262" name="Rectangle 5"/>
                <p:cNvSpPr>
                  <a:spLocks noChangeArrowheads="1"/>
                </p:cNvSpPr>
                <p:nvPr/>
              </p:nvSpPr>
              <p:spPr bwMode="auto">
                <a:xfrm>
                  <a:off x="704" y="0"/>
                  <a:ext cx="1180" cy="518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b"/>
                <a:lstStyle/>
                <a:p>
                  <a:pPr algn="ctr"/>
                  <a:r>
                    <a:rPr lang="en-US" sz="1600" u="sng" dirty="0"/>
                    <a:t>Dynamic Occurrence</a:t>
                  </a:r>
                  <a:endParaRPr lang="en-US" sz="1600" b="0" u="sng" dirty="0"/>
                </a:p>
                <a:p>
                  <a:pPr algn="ctr"/>
                  <a:endParaRPr lang="en-US" sz="2000" b="0" u="sng" dirty="0">
                    <a:latin typeface="Times New Roman" pitchFamily="18" charset="0"/>
                  </a:endParaRPr>
                </a:p>
              </p:txBody>
            </p:sp>
            <p:sp>
              <p:nvSpPr>
                <p:cNvPr id="263" name="Rectangle 57"/>
                <p:cNvSpPr>
                  <a:spLocks noChangeArrowheads="1"/>
                </p:cNvSpPr>
                <p:nvPr/>
              </p:nvSpPr>
              <p:spPr bwMode="auto">
                <a:xfrm>
                  <a:off x="630" y="0"/>
                  <a:ext cx="119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" name="Group 64"/>
            <p:cNvGrpSpPr>
              <a:grpSpLocks/>
            </p:cNvGrpSpPr>
            <p:nvPr/>
          </p:nvGrpSpPr>
          <p:grpSpPr bwMode="auto">
            <a:xfrm>
              <a:off x="1813" y="0"/>
              <a:ext cx="1334" cy="518"/>
              <a:chOff x="1813" y="0"/>
              <a:chExt cx="1334" cy="518"/>
            </a:xfrm>
          </p:grpSpPr>
          <p:sp>
            <p:nvSpPr>
              <p:cNvPr id="256" name="Rectangle 63"/>
              <p:cNvSpPr>
                <a:spLocks noChangeArrowheads="1"/>
              </p:cNvSpPr>
              <p:nvPr/>
            </p:nvSpPr>
            <p:spPr bwMode="auto">
              <a:xfrm>
                <a:off x="1813" y="0"/>
                <a:ext cx="1266" cy="518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7" name="Group 62"/>
              <p:cNvGrpSpPr>
                <a:grpSpLocks/>
              </p:cNvGrpSpPr>
              <p:nvPr/>
            </p:nvGrpSpPr>
            <p:grpSpPr bwMode="auto">
              <a:xfrm>
                <a:off x="1905" y="0"/>
                <a:ext cx="1242" cy="518"/>
                <a:chOff x="1905" y="0"/>
                <a:chExt cx="1242" cy="518"/>
              </a:xfrm>
            </p:grpSpPr>
            <p:sp>
              <p:nvSpPr>
                <p:cNvPr id="258" name="Rectangle 6"/>
                <p:cNvSpPr>
                  <a:spLocks noChangeArrowheads="1"/>
                </p:cNvSpPr>
                <p:nvPr/>
              </p:nvSpPr>
              <p:spPr bwMode="auto">
                <a:xfrm>
                  <a:off x="1905" y="0"/>
                  <a:ext cx="1242" cy="518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sz="1600" u="sng" dirty="0"/>
                    <a:t>Machine-Instruction Weighted</a:t>
                  </a:r>
                  <a:endParaRPr lang="en-US" sz="1600" b="0" u="sng" dirty="0"/>
                </a:p>
                <a:p>
                  <a:pPr algn="ctr"/>
                  <a:endParaRPr lang="en-US" sz="2000" b="0" u="sng" dirty="0">
                    <a:latin typeface="Times New Roman" pitchFamily="18" charset="0"/>
                  </a:endParaRPr>
                </a:p>
              </p:txBody>
            </p:sp>
            <p:sp>
              <p:nvSpPr>
                <p:cNvPr id="259" name="Rectangle 61"/>
                <p:cNvSpPr>
                  <a:spLocks noChangeArrowheads="1"/>
                </p:cNvSpPr>
                <p:nvPr/>
              </p:nvSpPr>
              <p:spPr bwMode="auto">
                <a:xfrm>
                  <a:off x="1905" y="0"/>
                  <a:ext cx="124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" name="Group 68"/>
            <p:cNvGrpSpPr>
              <a:grpSpLocks/>
            </p:cNvGrpSpPr>
            <p:nvPr/>
          </p:nvGrpSpPr>
          <p:grpSpPr bwMode="auto">
            <a:xfrm>
              <a:off x="3147" y="0"/>
              <a:ext cx="1284" cy="518"/>
              <a:chOff x="3147" y="0"/>
              <a:chExt cx="1284" cy="518"/>
            </a:xfrm>
          </p:grpSpPr>
          <p:sp>
            <p:nvSpPr>
              <p:cNvPr id="252" name="Rectangle 67"/>
              <p:cNvSpPr>
                <a:spLocks noChangeArrowheads="1"/>
              </p:cNvSpPr>
              <p:nvPr/>
            </p:nvSpPr>
            <p:spPr bwMode="auto">
              <a:xfrm>
                <a:off x="3147" y="0"/>
                <a:ext cx="1284" cy="518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3" name="Group 66"/>
              <p:cNvGrpSpPr>
                <a:grpSpLocks/>
              </p:cNvGrpSpPr>
              <p:nvPr/>
            </p:nvGrpSpPr>
            <p:grpSpPr bwMode="auto">
              <a:xfrm>
                <a:off x="3147" y="0"/>
                <a:ext cx="1284" cy="518"/>
                <a:chOff x="3147" y="0"/>
                <a:chExt cx="1284" cy="518"/>
              </a:xfrm>
            </p:grpSpPr>
            <p:sp>
              <p:nvSpPr>
                <p:cNvPr id="254" name="Rectangle 7"/>
                <p:cNvSpPr>
                  <a:spLocks noChangeArrowheads="1"/>
                </p:cNvSpPr>
                <p:nvPr/>
              </p:nvSpPr>
              <p:spPr bwMode="auto">
                <a:xfrm>
                  <a:off x="3251" y="0"/>
                  <a:ext cx="1180" cy="518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sz="1600" u="sng" dirty="0"/>
                    <a:t>Memory-Reference Weighted</a:t>
                  </a:r>
                  <a:endParaRPr lang="en-US" sz="1600" b="0" u="sng" dirty="0"/>
                </a:p>
                <a:p>
                  <a:pPr algn="ctr"/>
                  <a:endParaRPr lang="en-US" sz="2000" b="0" u="sng" dirty="0">
                    <a:latin typeface="Times New Roman" pitchFamily="18" charset="0"/>
                  </a:endParaRPr>
                </a:p>
              </p:txBody>
            </p:sp>
            <p:sp>
              <p:nvSpPr>
                <p:cNvPr id="255" name="Rectangle 65"/>
                <p:cNvSpPr>
                  <a:spLocks noChangeArrowheads="1"/>
                </p:cNvSpPr>
                <p:nvPr/>
              </p:nvSpPr>
              <p:spPr bwMode="auto">
                <a:xfrm>
                  <a:off x="3147" y="0"/>
                  <a:ext cx="1284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0" name="Rectangle 8"/>
            <p:cNvSpPr>
              <a:spLocks noChangeArrowheads="1"/>
            </p:cNvSpPr>
            <p:nvPr/>
          </p:nvSpPr>
          <p:spPr bwMode="auto">
            <a:xfrm>
              <a:off x="43" y="518"/>
              <a:ext cx="547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algn="ctr"/>
              <a:r>
                <a:rPr lang="en-US" b="0"/>
                <a:t> </a:t>
              </a:r>
            </a:p>
            <a:p>
              <a:pPr algn="ctr"/>
              <a:endParaRPr lang="en-US" sz="2400" b="0">
                <a:latin typeface="Times New Roman" pitchFamily="18" charset="0"/>
              </a:endParaRPr>
            </a:p>
          </p:txBody>
        </p:sp>
        <p:grpSp>
          <p:nvGrpSpPr>
            <p:cNvPr id="10" name="Group 74"/>
            <p:cNvGrpSpPr>
              <a:grpSpLocks/>
            </p:cNvGrpSpPr>
            <p:nvPr/>
          </p:nvGrpSpPr>
          <p:grpSpPr bwMode="auto">
            <a:xfrm>
              <a:off x="633" y="518"/>
              <a:ext cx="633" cy="403"/>
              <a:chOff x="633" y="518"/>
              <a:chExt cx="633" cy="403"/>
            </a:xfrm>
          </p:grpSpPr>
          <p:sp>
            <p:nvSpPr>
              <p:cNvPr id="246" name="Rectangle 73"/>
              <p:cNvSpPr>
                <a:spLocks noChangeArrowheads="1"/>
              </p:cNvSpPr>
              <p:nvPr/>
            </p:nvSpPr>
            <p:spPr bwMode="auto">
              <a:xfrm>
                <a:off x="633" y="518"/>
                <a:ext cx="633" cy="40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7" name="Group 72"/>
              <p:cNvGrpSpPr>
                <a:grpSpLocks/>
              </p:cNvGrpSpPr>
              <p:nvPr/>
            </p:nvGrpSpPr>
            <p:grpSpPr bwMode="auto">
              <a:xfrm>
                <a:off x="633" y="518"/>
                <a:ext cx="633" cy="403"/>
                <a:chOff x="633" y="518"/>
                <a:chExt cx="633" cy="403"/>
              </a:xfrm>
            </p:grpSpPr>
            <p:sp>
              <p:nvSpPr>
                <p:cNvPr id="248" name="Rectangle 9"/>
                <p:cNvSpPr>
                  <a:spLocks noChangeArrowheads="1"/>
                </p:cNvSpPr>
                <p:nvPr/>
              </p:nvSpPr>
              <p:spPr bwMode="auto">
                <a:xfrm>
                  <a:off x="676" y="518"/>
                  <a:ext cx="547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b="0"/>
                    <a:t>Pascal</a:t>
                  </a:r>
                </a:p>
                <a:p>
                  <a:pPr algn="ctr"/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249" name="Rectangle 71"/>
                <p:cNvSpPr>
                  <a:spLocks noChangeArrowheads="1"/>
                </p:cNvSpPr>
                <p:nvPr/>
              </p:nvSpPr>
              <p:spPr bwMode="auto">
                <a:xfrm>
                  <a:off x="633" y="518"/>
                  <a:ext cx="63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" name="Group 78"/>
            <p:cNvGrpSpPr>
              <a:grpSpLocks/>
            </p:cNvGrpSpPr>
            <p:nvPr/>
          </p:nvGrpSpPr>
          <p:grpSpPr bwMode="auto">
            <a:xfrm>
              <a:off x="1266" y="518"/>
              <a:ext cx="633" cy="403"/>
              <a:chOff x="1266" y="518"/>
              <a:chExt cx="633" cy="403"/>
            </a:xfrm>
          </p:grpSpPr>
          <p:sp>
            <p:nvSpPr>
              <p:cNvPr id="242" name="Rectangle 77"/>
              <p:cNvSpPr>
                <a:spLocks noChangeArrowheads="1"/>
              </p:cNvSpPr>
              <p:nvPr/>
            </p:nvSpPr>
            <p:spPr bwMode="auto">
              <a:xfrm>
                <a:off x="1266" y="518"/>
                <a:ext cx="633" cy="40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3" name="Group 76"/>
              <p:cNvGrpSpPr>
                <a:grpSpLocks/>
              </p:cNvGrpSpPr>
              <p:nvPr/>
            </p:nvGrpSpPr>
            <p:grpSpPr bwMode="auto">
              <a:xfrm>
                <a:off x="1266" y="518"/>
                <a:ext cx="633" cy="403"/>
                <a:chOff x="1266" y="518"/>
                <a:chExt cx="633" cy="403"/>
              </a:xfrm>
            </p:grpSpPr>
            <p:sp>
              <p:nvSpPr>
                <p:cNvPr id="244" name="Rectangle 10"/>
                <p:cNvSpPr>
                  <a:spLocks noChangeArrowheads="1"/>
                </p:cNvSpPr>
                <p:nvPr/>
              </p:nvSpPr>
              <p:spPr bwMode="auto">
                <a:xfrm>
                  <a:off x="1309" y="518"/>
                  <a:ext cx="547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b="0"/>
                    <a:t>C</a:t>
                  </a:r>
                </a:p>
                <a:p>
                  <a:pPr algn="ctr"/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245" name="Rectangle 75"/>
                <p:cNvSpPr>
                  <a:spLocks noChangeArrowheads="1"/>
                </p:cNvSpPr>
                <p:nvPr/>
              </p:nvSpPr>
              <p:spPr bwMode="auto">
                <a:xfrm>
                  <a:off x="1266" y="518"/>
                  <a:ext cx="63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" name="Group 82"/>
            <p:cNvGrpSpPr>
              <a:grpSpLocks/>
            </p:cNvGrpSpPr>
            <p:nvPr/>
          </p:nvGrpSpPr>
          <p:grpSpPr bwMode="auto">
            <a:xfrm>
              <a:off x="1899" y="518"/>
              <a:ext cx="633" cy="403"/>
              <a:chOff x="1899" y="518"/>
              <a:chExt cx="633" cy="403"/>
            </a:xfrm>
          </p:grpSpPr>
          <p:sp>
            <p:nvSpPr>
              <p:cNvPr id="238" name="Rectangle 81"/>
              <p:cNvSpPr>
                <a:spLocks noChangeArrowheads="1"/>
              </p:cNvSpPr>
              <p:nvPr/>
            </p:nvSpPr>
            <p:spPr bwMode="auto">
              <a:xfrm>
                <a:off x="1899" y="518"/>
                <a:ext cx="633" cy="40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9" name="Group 80"/>
              <p:cNvGrpSpPr>
                <a:grpSpLocks/>
              </p:cNvGrpSpPr>
              <p:nvPr/>
            </p:nvGrpSpPr>
            <p:grpSpPr bwMode="auto">
              <a:xfrm>
                <a:off x="1899" y="518"/>
                <a:ext cx="633" cy="403"/>
                <a:chOff x="1899" y="518"/>
                <a:chExt cx="633" cy="403"/>
              </a:xfrm>
            </p:grpSpPr>
            <p:sp>
              <p:nvSpPr>
                <p:cNvPr id="240" name="Rectangle 11"/>
                <p:cNvSpPr>
                  <a:spLocks noChangeArrowheads="1"/>
                </p:cNvSpPr>
                <p:nvPr/>
              </p:nvSpPr>
              <p:spPr bwMode="auto">
                <a:xfrm>
                  <a:off x="1942" y="518"/>
                  <a:ext cx="547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b="0"/>
                    <a:t>Pascal</a:t>
                  </a:r>
                </a:p>
                <a:p>
                  <a:pPr algn="ctr"/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241" name="Rectangle 79"/>
                <p:cNvSpPr>
                  <a:spLocks noChangeArrowheads="1"/>
                </p:cNvSpPr>
                <p:nvPr/>
              </p:nvSpPr>
              <p:spPr bwMode="auto">
                <a:xfrm>
                  <a:off x="1899" y="518"/>
                  <a:ext cx="63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" name="Group 86"/>
            <p:cNvGrpSpPr>
              <a:grpSpLocks/>
            </p:cNvGrpSpPr>
            <p:nvPr/>
          </p:nvGrpSpPr>
          <p:grpSpPr bwMode="auto">
            <a:xfrm>
              <a:off x="2532" y="518"/>
              <a:ext cx="633" cy="403"/>
              <a:chOff x="2532" y="518"/>
              <a:chExt cx="633" cy="403"/>
            </a:xfrm>
          </p:grpSpPr>
          <p:sp>
            <p:nvSpPr>
              <p:cNvPr id="234" name="Rectangle 85"/>
              <p:cNvSpPr>
                <a:spLocks noChangeArrowheads="1"/>
              </p:cNvSpPr>
              <p:nvPr/>
            </p:nvSpPr>
            <p:spPr bwMode="auto">
              <a:xfrm>
                <a:off x="2532" y="518"/>
                <a:ext cx="633" cy="40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5" name="Group 84"/>
              <p:cNvGrpSpPr>
                <a:grpSpLocks/>
              </p:cNvGrpSpPr>
              <p:nvPr/>
            </p:nvGrpSpPr>
            <p:grpSpPr bwMode="auto">
              <a:xfrm>
                <a:off x="2532" y="518"/>
                <a:ext cx="633" cy="403"/>
                <a:chOff x="2532" y="518"/>
                <a:chExt cx="633" cy="403"/>
              </a:xfrm>
            </p:grpSpPr>
            <p:sp>
              <p:nvSpPr>
                <p:cNvPr id="236" name="Rectangle 12"/>
                <p:cNvSpPr>
                  <a:spLocks noChangeArrowheads="1"/>
                </p:cNvSpPr>
                <p:nvPr/>
              </p:nvSpPr>
              <p:spPr bwMode="auto">
                <a:xfrm>
                  <a:off x="2575" y="518"/>
                  <a:ext cx="547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b="0"/>
                    <a:t>C</a:t>
                  </a:r>
                </a:p>
                <a:p>
                  <a:pPr algn="ctr"/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237" name="Rectangle 83"/>
                <p:cNvSpPr>
                  <a:spLocks noChangeArrowheads="1"/>
                </p:cNvSpPr>
                <p:nvPr/>
              </p:nvSpPr>
              <p:spPr bwMode="auto">
                <a:xfrm>
                  <a:off x="2532" y="518"/>
                  <a:ext cx="63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4" name="Group 90"/>
            <p:cNvGrpSpPr>
              <a:grpSpLocks/>
            </p:cNvGrpSpPr>
            <p:nvPr/>
          </p:nvGrpSpPr>
          <p:grpSpPr bwMode="auto">
            <a:xfrm>
              <a:off x="3165" y="518"/>
              <a:ext cx="633" cy="403"/>
              <a:chOff x="3165" y="518"/>
              <a:chExt cx="633" cy="403"/>
            </a:xfrm>
          </p:grpSpPr>
          <p:sp>
            <p:nvSpPr>
              <p:cNvPr id="230" name="Rectangle 89"/>
              <p:cNvSpPr>
                <a:spLocks noChangeArrowheads="1"/>
              </p:cNvSpPr>
              <p:nvPr/>
            </p:nvSpPr>
            <p:spPr bwMode="auto">
              <a:xfrm>
                <a:off x="3165" y="518"/>
                <a:ext cx="633" cy="40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1" name="Group 88"/>
              <p:cNvGrpSpPr>
                <a:grpSpLocks/>
              </p:cNvGrpSpPr>
              <p:nvPr/>
            </p:nvGrpSpPr>
            <p:grpSpPr bwMode="auto">
              <a:xfrm>
                <a:off x="3165" y="518"/>
                <a:ext cx="633" cy="403"/>
                <a:chOff x="3165" y="518"/>
                <a:chExt cx="633" cy="403"/>
              </a:xfrm>
            </p:grpSpPr>
            <p:sp>
              <p:nvSpPr>
                <p:cNvPr id="232" name="Rectangle 13"/>
                <p:cNvSpPr>
                  <a:spLocks noChangeArrowheads="1"/>
                </p:cNvSpPr>
                <p:nvPr/>
              </p:nvSpPr>
              <p:spPr bwMode="auto">
                <a:xfrm>
                  <a:off x="3208" y="518"/>
                  <a:ext cx="547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b="0"/>
                    <a:t>Pascal</a:t>
                  </a:r>
                </a:p>
                <a:p>
                  <a:pPr algn="ctr"/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233" name="Rectangle 87"/>
                <p:cNvSpPr>
                  <a:spLocks noChangeArrowheads="1"/>
                </p:cNvSpPr>
                <p:nvPr/>
              </p:nvSpPr>
              <p:spPr bwMode="auto">
                <a:xfrm>
                  <a:off x="3165" y="518"/>
                  <a:ext cx="63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5" name="Group 94"/>
            <p:cNvGrpSpPr>
              <a:grpSpLocks/>
            </p:cNvGrpSpPr>
            <p:nvPr/>
          </p:nvGrpSpPr>
          <p:grpSpPr bwMode="auto">
            <a:xfrm>
              <a:off x="3798" y="518"/>
              <a:ext cx="633" cy="403"/>
              <a:chOff x="3798" y="518"/>
              <a:chExt cx="633" cy="403"/>
            </a:xfrm>
          </p:grpSpPr>
          <p:sp>
            <p:nvSpPr>
              <p:cNvPr id="226" name="Rectangle 93"/>
              <p:cNvSpPr>
                <a:spLocks noChangeArrowheads="1"/>
              </p:cNvSpPr>
              <p:nvPr/>
            </p:nvSpPr>
            <p:spPr bwMode="auto">
              <a:xfrm>
                <a:off x="3798" y="518"/>
                <a:ext cx="633" cy="40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7" name="Group 92"/>
              <p:cNvGrpSpPr>
                <a:grpSpLocks/>
              </p:cNvGrpSpPr>
              <p:nvPr/>
            </p:nvGrpSpPr>
            <p:grpSpPr bwMode="auto">
              <a:xfrm>
                <a:off x="3798" y="518"/>
                <a:ext cx="633" cy="403"/>
                <a:chOff x="3798" y="518"/>
                <a:chExt cx="633" cy="403"/>
              </a:xfrm>
            </p:grpSpPr>
            <p:sp>
              <p:nvSpPr>
                <p:cNvPr id="228" name="Rectangle 14"/>
                <p:cNvSpPr>
                  <a:spLocks noChangeArrowheads="1"/>
                </p:cNvSpPr>
                <p:nvPr/>
              </p:nvSpPr>
              <p:spPr bwMode="auto">
                <a:xfrm>
                  <a:off x="3841" y="518"/>
                  <a:ext cx="547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b="0"/>
                    <a:t>C</a:t>
                  </a:r>
                </a:p>
                <a:p>
                  <a:pPr algn="ctr"/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229" name="Rectangle 91"/>
                <p:cNvSpPr>
                  <a:spLocks noChangeArrowheads="1"/>
                </p:cNvSpPr>
                <p:nvPr/>
              </p:nvSpPr>
              <p:spPr bwMode="auto">
                <a:xfrm>
                  <a:off x="3798" y="518"/>
                  <a:ext cx="63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6" name="Group 98"/>
            <p:cNvGrpSpPr>
              <a:grpSpLocks/>
            </p:cNvGrpSpPr>
            <p:nvPr/>
          </p:nvGrpSpPr>
          <p:grpSpPr bwMode="auto">
            <a:xfrm>
              <a:off x="0" y="921"/>
              <a:ext cx="633" cy="403"/>
              <a:chOff x="0" y="921"/>
              <a:chExt cx="633" cy="403"/>
            </a:xfrm>
          </p:grpSpPr>
          <p:sp>
            <p:nvSpPr>
              <p:cNvPr id="222" name="Rectangle 97"/>
              <p:cNvSpPr>
                <a:spLocks noChangeArrowheads="1"/>
              </p:cNvSpPr>
              <p:nvPr/>
            </p:nvSpPr>
            <p:spPr bwMode="auto">
              <a:xfrm>
                <a:off x="0" y="921"/>
                <a:ext cx="633" cy="40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3" name="Group 96"/>
              <p:cNvGrpSpPr>
                <a:grpSpLocks/>
              </p:cNvGrpSpPr>
              <p:nvPr/>
            </p:nvGrpSpPr>
            <p:grpSpPr bwMode="auto">
              <a:xfrm>
                <a:off x="0" y="921"/>
                <a:ext cx="633" cy="403"/>
                <a:chOff x="0" y="921"/>
                <a:chExt cx="633" cy="403"/>
              </a:xfrm>
            </p:grpSpPr>
            <p:sp>
              <p:nvSpPr>
                <p:cNvPr id="224" name="Rectangle 15"/>
                <p:cNvSpPr>
                  <a:spLocks noChangeArrowheads="1"/>
                </p:cNvSpPr>
                <p:nvPr/>
              </p:nvSpPr>
              <p:spPr bwMode="auto">
                <a:xfrm>
                  <a:off x="43" y="921"/>
                  <a:ext cx="547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sz="1600" b="0" dirty="0"/>
                    <a:t>ASSIGN</a:t>
                  </a:r>
                  <a:endParaRPr lang="en-US" b="0" dirty="0"/>
                </a:p>
                <a:p>
                  <a:pPr algn="ctr"/>
                  <a:endParaRPr lang="en-US" sz="2400" b="0" dirty="0">
                    <a:latin typeface="Times New Roman" pitchFamily="18" charset="0"/>
                  </a:endParaRPr>
                </a:p>
              </p:txBody>
            </p:sp>
            <p:sp>
              <p:nvSpPr>
                <p:cNvPr id="225" name="Rectangle 95"/>
                <p:cNvSpPr>
                  <a:spLocks noChangeArrowheads="1"/>
                </p:cNvSpPr>
                <p:nvPr/>
              </p:nvSpPr>
              <p:spPr bwMode="auto">
                <a:xfrm>
                  <a:off x="0" y="921"/>
                  <a:ext cx="63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" name="Group 102"/>
            <p:cNvGrpSpPr>
              <a:grpSpLocks/>
            </p:cNvGrpSpPr>
            <p:nvPr/>
          </p:nvGrpSpPr>
          <p:grpSpPr bwMode="auto">
            <a:xfrm>
              <a:off x="633" y="921"/>
              <a:ext cx="633" cy="403"/>
              <a:chOff x="633" y="921"/>
              <a:chExt cx="633" cy="403"/>
            </a:xfrm>
          </p:grpSpPr>
          <p:sp>
            <p:nvSpPr>
              <p:cNvPr id="218" name="Rectangle 101"/>
              <p:cNvSpPr>
                <a:spLocks noChangeArrowheads="1"/>
              </p:cNvSpPr>
              <p:nvPr/>
            </p:nvSpPr>
            <p:spPr bwMode="auto">
              <a:xfrm>
                <a:off x="633" y="921"/>
                <a:ext cx="633" cy="40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9" name="Group 100"/>
              <p:cNvGrpSpPr>
                <a:grpSpLocks/>
              </p:cNvGrpSpPr>
              <p:nvPr/>
            </p:nvGrpSpPr>
            <p:grpSpPr bwMode="auto">
              <a:xfrm>
                <a:off x="633" y="921"/>
                <a:ext cx="633" cy="403"/>
                <a:chOff x="633" y="921"/>
                <a:chExt cx="633" cy="403"/>
              </a:xfrm>
            </p:grpSpPr>
            <p:sp>
              <p:nvSpPr>
                <p:cNvPr id="220" name="Rectangle 16"/>
                <p:cNvSpPr>
                  <a:spLocks noChangeArrowheads="1"/>
                </p:cNvSpPr>
                <p:nvPr/>
              </p:nvSpPr>
              <p:spPr bwMode="auto">
                <a:xfrm>
                  <a:off x="676" y="921"/>
                  <a:ext cx="547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b="0"/>
                    <a:t>45%</a:t>
                  </a:r>
                </a:p>
                <a:p>
                  <a:pPr algn="ctr"/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221" name="Rectangle 99"/>
                <p:cNvSpPr>
                  <a:spLocks noChangeArrowheads="1"/>
                </p:cNvSpPr>
                <p:nvPr/>
              </p:nvSpPr>
              <p:spPr bwMode="auto">
                <a:xfrm>
                  <a:off x="633" y="921"/>
                  <a:ext cx="63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8" name="Group 106"/>
            <p:cNvGrpSpPr>
              <a:grpSpLocks/>
            </p:cNvGrpSpPr>
            <p:nvPr/>
          </p:nvGrpSpPr>
          <p:grpSpPr bwMode="auto">
            <a:xfrm>
              <a:off x="1266" y="921"/>
              <a:ext cx="633" cy="403"/>
              <a:chOff x="1266" y="921"/>
              <a:chExt cx="633" cy="403"/>
            </a:xfrm>
          </p:grpSpPr>
          <p:sp>
            <p:nvSpPr>
              <p:cNvPr id="214" name="Rectangle 105"/>
              <p:cNvSpPr>
                <a:spLocks noChangeArrowheads="1"/>
              </p:cNvSpPr>
              <p:nvPr/>
            </p:nvSpPr>
            <p:spPr bwMode="auto">
              <a:xfrm>
                <a:off x="1266" y="921"/>
                <a:ext cx="633" cy="40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5" name="Group 104"/>
              <p:cNvGrpSpPr>
                <a:grpSpLocks/>
              </p:cNvGrpSpPr>
              <p:nvPr/>
            </p:nvGrpSpPr>
            <p:grpSpPr bwMode="auto">
              <a:xfrm>
                <a:off x="1266" y="921"/>
                <a:ext cx="633" cy="403"/>
                <a:chOff x="1266" y="921"/>
                <a:chExt cx="633" cy="403"/>
              </a:xfrm>
            </p:grpSpPr>
            <p:sp>
              <p:nvSpPr>
                <p:cNvPr id="216" name="Rectangle 17"/>
                <p:cNvSpPr>
                  <a:spLocks noChangeArrowheads="1"/>
                </p:cNvSpPr>
                <p:nvPr/>
              </p:nvSpPr>
              <p:spPr bwMode="auto">
                <a:xfrm>
                  <a:off x="1309" y="921"/>
                  <a:ext cx="547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b="0"/>
                    <a:t>38%</a:t>
                  </a:r>
                </a:p>
                <a:p>
                  <a:pPr algn="ctr"/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217" name="Rectangle 103"/>
                <p:cNvSpPr>
                  <a:spLocks noChangeArrowheads="1"/>
                </p:cNvSpPr>
                <p:nvPr/>
              </p:nvSpPr>
              <p:spPr bwMode="auto">
                <a:xfrm>
                  <a:off x="1266" y="921"/>
                  <a:ext cx="63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9" name="Group 110"/>
            <p:cNvGrpSpPr>
              <a:grpSpLocks/>
            </p:cNvGrpSpPr>
            <p:nvPr/>
          </p:nvGrpSpPr>
          <p:grpSpPr bwMode="auto">
            <a:xfrm>
              <a:off x="1899" y="921"/>
              <a:ext cx="633" cy="403"/>
              <a:chOff x="1899" y="921"/>
              <a:chExt cx="633" cy="403"/>
            </a:xfrm>
          </p:grpSpPr>
          <p:sp>
            <p:nvSpPr>
              <p:cNvPr id="210" name="Rectangle 109"/>
              <p:cNvSpPr>
                <a:spLocks noChangeArrowheads="1"/>
              </p:cNvSpPr>
              <p:nvPr/>
            </p:nvSpPr>
            <p:spPr bwMode="auto">
              <a:xfrm>
                <a:off x="1899" y="921"/>
                <a:ext cx="633" cy="40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1" name="Group 108"/>
              <p:cNvGrpSpPr>
                <a:grpSpLocks/>
              </p:cNvGrpSpPr>
              <p:nvPr/>
            </p:nvGrpSpPr>
            <p:grpSpPr bwMode="auto">
              <a:xfrm>
                <a:off x="1899" y="921"/>
                <a:ext cx="633" cy="403"/>
                <a:chOff x="1899" y="921"/>
                <a:chExt cx="633" cy="403"/>
              </a:xfrm>
            </p:grpSpPr>
            <p:sp>
              <p:nvSpPr>
                <p:cNvPr id="212" name="Rectangle 18"/>
                <p:cNvSpPr>
                  <a:spLocks noChangeArrowheads="1"/>
                </p:cNvSpPr>
                <p:nvPr/>
              </p:nvSpPr>
              <p:spPr bwMode="auto">
                <a:xfrm>
                  <a:off x="1942" y="921"/>
                  <a:ext cx="547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b="0"/>
                    <a:t>13%</a:t>
                  </a:r>
                </a:p>
                <a:p>
                  <a:pPr algn="ctr"/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213" name="Rectangle 107"/>
                <p:cNvSpPr>
                  <a:spLocks noChangeArrowheads="1"/>
                </p:cNvSpPr>
                <p:nvPr/>
              </p:nvSpPr>
              <p:spPr bwMode="auto">
                <a:xfrm>
                  <a:off x="1899" y="921"/>
                  <a:ext cx="63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0" name="Group 114"/>
            <p:cNvGrpSpPr>
              <a:grpSpLocks/>
            </p:cNvGrpSpPr>
            <p:nvPr/>
          </p:nvGrpSpPr>
          <p:grpSpPr bwMode="auto">
            <a:xfrm>
              <a:off x="2532" y="921"/>
              <a:ext cx="633" cy="403"/>
              <a:chOff x="2532" y="921"/>
              <a:chExt cx="633" cy="403"/>
            </a:xfrm>
          </p:grpSpPr>
          <p:sp>
            <p:nvSpPr>
              <p:cNvPr id="206" name="Rectangle 113"/>
              <p:cNvSpPr>
                <a:spLocks noChangeArrowheads="1"/>
              </p:cNvSpPr>
              <p:nvPr/>
            </p:nvSpPr>
            <p:spPr bwMode="auto">
              <a:xfrm>
                <a:off x="2532" y="921"/>
                <a:ext cx="633" cy="40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7" name="Group 112"/>
              <p:cNvGrpSpPr>
                <a:grpSpLocks/>
              </p:cNvGrpSpPr>
              <p:nvPr/>
            </p:nvGrpSpPr>
            <p:grpSpPr bwMode="auto">
              <a:xfrm>
                <a:off x="2532" y="921"/>
                <a:ext cx="633" cy="403"/>
                <a:chOff x="2532" y="921"/>
                <a:chExt cx="633" cy="403"/>
              </a:xfrm>
            </p:grpSpPr>
            <p:sp>
              <p:nvSpPr>
                <p:cNvPr id="208" name="Rectangle 19"/>
                <p:cNvSpPr>
                  <a:spLocks noChangeArrowheads="1"/>
                </p:cNvSpPr>
                <p:nvPr/>
              </p:nvSpPr>
              <p:spPr bwMode="auto">
                <a:xfrm>
                  <a:off x="2575" y="921"/>
                  <a:ext cx="547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b="0"/>
                    <a:t>13%</a:t>
                  </a:r>
                </a:p>
                <a:p>
                  <a:pPr algn="ctr"/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209" name="Rectangle 111"/>
                <p:cNvSpPr>
                  <a:spLocks noChangeArrowheads="1"/>
                </p:cNvSpPr>
                <p:nvPr/>
              </p:nvSpPr>
              <p:spPr bwMode="auto">
                <a:xfrm>
                  <a:off x="2532" y="921"/>
                  <a:ext cx="63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1" name="Group 118"/>
            <p:cNvGrpSpPr>
              <a:grpSpLocks/>
            </p:cNvGrpSpPr>
            <p:nvPr/>
          </p:nvGrpSpPr>
          <p:grpSpPr bwMode="auto">
            <a:xfrm>
              <a:off x="3165" y="921"/>
              <a:ext cx="633" cy="403"/>
              <a:chOff x="3165" y="921"/>
              <a:chExt cx="633" cy="403"/>
            </a:xfrm>
          </p:grpSpPr>
          <p:sp>
            <p:nvSpPr>
              <p:cNvPr id="202" name="Rectangle 117"/>
              <p:cNvSpPr>
                <a:spLocks noChangeArrowheads="1"/>
              </p:cNvSpPr>
              <p:nvPr/>
            </p:nvSpPr>
            <p:spPr bwMode="auto">
              <a:xfrm>
                <a:off x="3165" y="921"/>
                <a:ext cx="633" cy="40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3" name="Group 116"/>
              <p:cNvGrpSpPr>
                <a:grpSpLocks/>
              </p:cNvGrpSpPr>
              <p:nvPr/>
            </p:nvGrpSpPr>
            <p:grpSpPr bwMode="auto">
              <a:xfrm>
                <a:off x="3165" y="921"/>
                <a:ext cx="633" cy="403"/>
                <a:chOff x="3165" y="921"/>
                <a:chExt cx="633" cy="403"/>
              </a:xfrm>
            </p:grpSpPr>
            <p:sp>
              <p:nvSpPr>
                <p:cNvPr id="204" name="Rectangle 20"/>
                <p:cNvSpPr>
                  <a:spLocks noChangeArrowheads="1"/>
                </p:cNvSpPr>
                <p:nvPr/>
              </p:nvSpPr>
              <p:spPr bwMode="auto">
                <a:xfrm>
                  <a:off x="3208" y="921"/>
                  <a:ext cx="547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b="0"/>
                    <a:t>14%</a:t>
                  </a:r>
                </a:p>
                <a:p>
                  <a:pPr algn="ctr"/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205" name="Rectangle 115"/>
                <p:cNvSpPr>
                  <a:spLocks noChangeArrowheads="1"/>
                </p:cNvSpPr>
                <p:nvPr/>
              </p:nvSpPr>
              <p:spPr bwMode="auto">
                <a:xfrm>
                  <a:off x="3165" y="921"/>
                  <a:ext cx="63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2" name="Group 122"/>
            <p:cNvGrpSpPr>
              <a:grpSpLocks/>
            </p:cNvGrpSpPr>
            <p:nvPr/>
          </p:nvGrpSpPr>
          <p:grpSpPr bwMode="auto">
            <a:xfrm>
              <a:off x="3798" y="921"/>
              <a:ext cx="633" cy="403"/>
              <a:chOff x="3798" y="921"/>
              <a:chExt cx="633" cy="403"/>
            </a:xfrm>
          </p:grpSpPr>
          <p:sp>
            <p:nvSpPr>
              <p:cNvPr id="198" name="Rectangle 121"/>
              <p:cNvSpPr>
                <a:spLocks noChangeArrowheads="1"/>
              </p:cNvSpPr>
              <p:nvPr/>
            </p:nvSpPr>
            <p:spPr bwMode="auto">
              <a:xfrm>
                <a:off x="3798" y="921"/>
                <a:ext cx="633" cy="40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9" name="Group 120"/>
              <p:cNvGrpSpPr>
                <a:grpSpLocks/>
              </p:cNvGrpSpPr>
              <p:nvPr/>
            </p:nvGrpSpPr>
            <p:grpSpPr bwMode="auto">
              <a:xfrm>
                <a:off x="3798" y="921"/>
                <a:ext cx="633" cy="403"/>
                <a:chOff x="3798" y="921"/>
                <a:chExt cx="633" cy="403"/>
              </a:xfrm>
            </p:grpSpPr>
            <p:sp>
              <p:nvSpPr>
                <p:cNvPr id="200" name="Rectangle 21"/>
                <p:cNvSpPr>
                  <a:spLocks noChangeArrowheads="1"/>
                </p:cNvSpPr>
                <p:nvPr/>
              </p:nvSpPr>
              <p:spPr bwMode="auto">
                <a:xfrm>
                  <a:off x="3841" y="921"/>
                  <a:ext cx="547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b="0"/>
                    <a:t>15%</a:t>
                  </a:r>
                </a:p>
                <a:p>
                  <a:pPr algn="ctr"/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201" name="Rectangle 119"/>
                <p:cNvSpPr>
                  <a:spLocks noChangeArrowheads="1"/>
                </p:cNvSpPr>
                <p:nvPr/>
              </p:nvSpPr>
              <p:spPr bwMode="auto">
                <a:xfrm>
                  <a:off x="3798" y="921"/>
                  <a:ext cx="63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3" name="Group 126"/>
            <p:cNvGrpSpPr>
              <a:grpSpLocks/>
            </p:cNvGrpSpPr>
            <p:nvPr/>
          </p:nvGrpSpPr>
          <p:grpSpPr bwMode="auto">
            <a:xfrm>
              <a:off x="0" y="1324"/>
              <a:ext cx="633" cy="403"/>
              <a:chOff x="0" y="1324"/>
              <a:chExt cx="633" cy="403"/>
            </a:xfrm>
          </p:grpSpPr>
          <p:sp>
            <p:nvSpPr>
              <p:cNvPr id="194" name="Rectangle 125"/>
              <p:cNvSpPr>
                <a:spLocks noChangeArrowheads="1"/>
              </p:cNvSpPr>
              <p:nvPr/>
            </p:nvSpPr>
            <p:spPr bwMode="auto">
              <a:xfrm>
                <a:off x="0" y="1324"/>
                <a:ext cx="633" cy="40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5" name="Group 124"/>
              <p:cNvGrpSpPr>
                <a:grpSpLocks/>
              </p:cNvGrpSpPr>
              <p:nvPr/>
            </p:nvGrpSpPr>
            <p:grpSpPr bwMode="auto">
              <a:xfrm>
                <a:off x="0" y="1324"/>
                <a:ext cx="633" cy="403"/>
                <a:chOff x="0" y="1324"/>
                <a:chExt cx="633" cy="403"/>
              </a:xfrm>
            </p:grpSpPr>
            <p:sp>
              <p:nvSpPr>
                <p:cNvPr id="196" name="Rectangle 22"/>
                <p:cNvSpPr>
                  <a:spLocks noChangeArrowheads="1"/>
                </p:cNvSpPr>
                <p:nvPr/>
              </p:nvSpPr>
              <p:spPr bwMode="auto">
                <a:xfrm>
                  <a:off x="43" y="1324"/>
                  <a:ext cx="547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sz="1600" b="0" dirty="0"/>
                    <a:t>LOOP</a:t>
                  </a:r>
                  <a:endParaRPr lang="en-US" b="0" dirty="0"/>
                </a:p>
                <a:p>
                  <a:pPr algn="ctr"/>
                  <a:endParaRPr lang="en-US" sz="2400" b="0" dirty="0">
                    <a:latin typeface="Times New Roman" pitchFamily="18" charset="0"/>
                  </a:endParaRPr>
                </a:p>
              </p:txBody>
            </p:sp>
            <p:sp>
              <p:nvSpPr>
                <p:cNvPr id="197" name="Rectangle 123"/>
                <p:cNvSpPr>
                  <a:spLocks noChangeArrowheads="1"/>
                </p:cNvSpPr>
                <p:nvPr/>
              </p:nvSpPr>
              <p:spPr bwMode="auto">
                <a:xfrm>
                  <a:off x="0" y="1324"/>
                  <a:ext cx="63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4" name="Group 130"/>
            <p:cNvGrpSpPr>
              <a:grpSpLocks/>
            </p:cNvGrpSpPr>
            <p:nvPr/>
          </p:nvGrpSpPr>
          <p:grpSpPr bwMode="auto">
            <a:xfrm>
              <a:off x="633" y="1324"/>
              <a:ext cx="633" cy="403"/>
              <a:chOff x="633" y="1324"/>
              <a:chExt cx="633" cy="403"/>
            </a:xfrm>
          </p:grpSpPr>
          <p:sp>
            <p:nvSpPr>
              <p:cNvPr id="190" name="Rectangle 129"/>
              <p:cNvSpPr>
                <a:spLocks noChangeArrowheads="1"/>
              </p:cNvSpPr>
              <p:nvPr/>
            </p:nvSpPr>
            <p:spPr bwMode="auto">
              <a:xfrm>
                <a:off x="633" y="1324"/>
                <a:ext cx="633" cy="40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1" name="Group 128"/>
              <p:cNvGrpSpPr>
                <a:grpSpLocks/>
              </p:cNvGrpSpPr>
              <p:nvPr/>
            </p:nvGrpSpPr>
            <p:grpSpPr bwMode="auto">
              <a:xfrm>
                <a:off x="633" y="1324"/>
                <a:ext cx="633" cy="403"/>
                <a:chOff x="633" y="1324"/>
                <a:chExt cx="633" cy="403"/>
              </a:xfrm>
            </p:grpSpPr>
            <p:sp>
              <p:nvSpPr>
                <p:cNvPr id="192" name="Rectangle 23"/>
                <p:cNvSpPr>
                  <a:spLocks noChangeArrowheads="1"/>
                </p:cNvSpPr>
                <p:nvPr/>
              </p:nvSpPr>
              <p:spPr bwMode="auto">
                <a:xfrm>
                  <a:off x="676" y="1324"/>
                  <a:ext cx="547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b="0"/>
                    <a:t>5%</a:t>
                  </a:r>
                </a:p>
                <a:p>
                  <a:pPr algn="ctr"/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93" name="Rectangle 127"/>
                <p:cNvSpPr>
                  <a:spLocks noChangeArrowheads="1"/>
                </p:cNvSpPr>
                <p:nvPr/>
              </p:nvSpPr>
              <p:spPr bwMode="auto">
                <a:xfrm>
                  <a:off x="633" y="1324"/>
                  <a:ext cx="63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5" name="Group 134"/>
            <p:cNvGrpSpPr>
              <a:grpSpLocks/>
            </p:cNvGrpSpPr>
            <p:nvPr/>
          </p:nvGrpSpPr>
          <p:grpSpPr bwMode="auto">
            <a:xfrm>
              <a:off x="1266" y="1324"/>
              <a:ext cx="633" cy="403"/>
              <a:chOff x="1266" y="1324"/>
              <a:chExt cx="633" cy="403"/>
            </a:xfrm>
          </p:grpSpPr>
          <p:sp>
            <p:nvSpPr>
              <p:cNvPr id="186" name="Rectangle 133"/>
              <p:cNvSpPr>
                <a:spLocks noChangeArrowheads="1"/>
              </p:cNvSpPr>
              <p:nvPr/>
            </p:nvSpPr>
            <p:spPr bwMode="auto">
              <a:xfrm>
                <a:off x="1266" y="1324"/>
                <a:ext cx="633" cy="40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7" name="Group 132"/>
              <p:cNvGrpSpPr>
                <a:grpSpLocks/>
              </p:cNvGrpSpPr>
              <p:nvPr/>
            </p:nvGrpSpPr>
            <p:grpSpPr bwMode="auto">
              <a:xfrm>
                <a:off x="1266" y="1324"/>
                <a:ext cx="633" cy="403"/>
                <a:chOff x="1266" y="1324"/>
                <a:chExt cx="633" cy="403"/>
              </a:xfrm>
            </p:grpSpPr>
            <p:sp>
              <p:nvSpPr>
                <p:cNvPr id="188" name="Rectangle 24"/>
                <p:cNvSpPr>
                  <a:spLocks noChangeArrowheads="1"/>
                </p:cNvSpPr>
                <p:nvPr/>
              </p:nvSpPr>
              <p:spPr bwMode="auto">
                <a:xfrm>
                  <a:off x="1309" y="1324"/>
                  <a:ext cx="547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b="0"/>
                    <a:t>3%</a:t>
                  </a:r>
                </a:p>
                <a:p>
                  <a:pPr algn="ctr"/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89" name="Rectangle 131"/>
                <p:cNvSpPr>
                  <a:spLocks noChangeArrowheads="1"/>
                </p:cNvSpPr>
                <p:nvPr/>
              </p:nvSpPr>
              <p:spPr bwMode="auto">
                <a:xfrm>
                  <a:off x="1266" y="1324"/>
                  <a:ext cx="63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6" name="Group 138"/>
            <p:cNvGrpSpPr>
              <a:grpSpLocks/>
            </p:cNvGrpSpPr>
            <p:nvPr/>
          </p:nvGrpSpPr>
          <p:grpSpPr bwMode="auto">
            <a:xfrm>
              <a:off x="1899" y="1324"/>
              <a:ext cx="633" cy="403"/>
              <a:chOff x="1899" y="1324"/>
              <a:chExt cx="633" cy="403"/>
            </a:xfrm>
          </p:grpSpPr>
          <p:sp>
            <p:nvSpPr>
              <p:cNvPr id="182" name="Rectangle 137"/>
              <p:cNvSpPr>
                <a:spLocks noChangeArrowheads="1"/>
              </p:cNvSpPr>
              <p:nvPr/>
            </p:nvSpPr>
            <p:spPr bwMode="auto">
              <a:xfrm>
                <a:off x="1899" y="1324"/>
                <a:ext cx="633" cy="40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3" name="Group 136"/>
              <p:cNvGrpSpPr>
                <a:grpSpLocks/>
              </p:cNvGrpSpPr>
              <p:nvPr/>
            </p:nvGrpSpPr>
            <p:grpSpPr bwMode="auto">
              <a:xfrm>
                <a:off x="1899" y="1324"/>
                <a:ext cx="633" cy="403"/>
                <a:chOff x="1899" y="1324"/>
                <a:chExt cx="633" cy="403"/>
              </a:xfrm>
            </p:grpSpPr>
            <p:sp>
              <p:nvSpPr>
                <p:cNvPr id="184" name="Rectangle 25"/>
                <p:cNvSpPr>
                  <a:spLocks noChangeArrowheads="1"/>
                </p:cNvSpPr>
                <p:nvPr/>
              </p:nvSpPr>
              <p:spPr bwMode="auto">
                <a:xfrm>
                  <a:off x="1942" y="1324"/>
                  <a:ext cx="547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b="0"/>
                    <a:t>42%</a:t>
                  </a:r>
                </a:p>
                <a:p>
                  <a:pPr algn="ctr"/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85" name="Rectangle 135"/>
                <p:cNvSpPr>
                  <a:spLocks noChangeArrowheads="1"/>
                </p:cNvSpPr>
                <p:nvPr/>
              </p:nvSpPr>
              <p:spPr bwMode="auto">
                <a:xfrm>
                  <a:off x="1899" y="1324"/>
                  <a:ext cx="63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7" name="Group 142"/>
            <p:cNvGrpSpPr>
              <a:grpSpLocks/>
            </p:cNvGrpSpPr>
            <p:nvPr/>
          </p:nvGrpSpPr>
          <p:grpSpPr bwMode="auto">
            <a:xfrm>
              <a:off x="2532" y="1324"/>
              <a:ext cx="633" cy="403"/>
              <a:chOff x="2532" y="1324"/>
              <a:chExt cx="633" cy="403"/>
            </a:xfrm>
          </p:grpSpPr>
          <p:sp>
            <p:nvSpPr>
              <p:cNvPr id="178" name="Rectangle 141"/>
              <p:cNvSpPr>
                <a:spLocks noChangeArrowheads="1"/>
              </p:cNvSpPr>
              <p:nvPr/>
            </p:nvSpPr>
            <p:spPr bwMode="auto">
              <a:xfrm>
                <a:off x="2532" y="1324"/>
                <a:ext cx="633" cy="40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9" name="Group 140"/>
              <p:cNvGrpSpPr>
                <a:grpSpLocks/>
              </p:cNvGrpSpPr>
              <p:nvPr/>
            </p:nvGrpSpPr>
            <p:grpSpPr bwMode="auto">
              <a:xfrm>
                <a:off x="2532" y="1324"/>
                <a:ext cx="633" cy="403"/>
                <a:chOff x="2532" y="1324"/>
                <a:chExt cx="633" cy="403"/>
              </a:xfrm>
            </p:grpSpPr>
            <p:sp>
              <p:nvSpPr>
                <p:cNvPr id="180" name="Rectangle 26"/>
                <p:cNvSpPr>
                  <a:spLocks noChangeArrowheads="1"/>
                </p:cNvSpPr>
                <p:nvPr/>
              </p:nvSpPr>
              <p:spPr bwMode="auto">
                <a:xfrm>
                  <a:off x="2575" y="1324"/>
                  <a:ext cx="547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b="0"/>
                    <a:t>32%</a:t>
                  </a:r>
                </a:p>
                <a:p>
                  <a:pPr algn="ctr"/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81" name="Rectangle 139"/>
                <p:cNvSpPr>
                  <a:spLocks noChangeArrowheads="1"/>
                </p:cNvSpPr>
                <p:nvPr/>
              </p:nvSpPr>
              <p:spPr bwMode="auto">
                <a:xfrm>
                  <a:off x="2532" y="1324"/>
                  <a:ext cx="63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8" name="Group 146"/>
            <p:cNvGrpSpPr>
              <a:grpSpLocks/>
            </p:cNvGrpSpPr>
            <p:nvPr/>
          </p:nvGrpSpPr>
          <p:grpSpPr bwMode="auto">
            <a:xfrm>
              <a:off x="3165" y="1324"/>
              <a:ext cx="633" cy="403"/>
              <a:chOff x="3165" y="1324"/>
              <a:chExt cx="633" cy="403"/>
            </a:xfrm>
          </p:grpSpPr>
          <p:sp>
            <p:nvSpPr>
              <p:cNvPr id="174" name="Rectangle 145"/>
              <p:cNvSpPr>
                <a:spLocks noChangeArrowheads="1"/>
              </p:cNvSpPr>
              <p:nvPr/>
            </p:nvSpPr>
            <p:spPr bwMode="auto">
              <a:xfrm>
                <a:off x="3165" y="1324"/>
                <a:ext cx="633" cy="40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5" name="Group 144"/>
              <p:cNvGrpSpPr>
                <a:grpSpLocks/>
              </p:cNvGrpSpPr>
              <p:nvPr/>
            </p:nvGrpSpPr>
            <p:grpSpPr bwMode="auto">
              <a:xfrm>
                <a:off x="3165" y="1324"/>
                <a:ext cx="633" cy="403"/>
                <a:chOff x="3165" y="1324"/>
                <a:chExt cx="633" cy="403"/>
              </a:xfrm>
            </p:grpSpPr>
            <p:sp>
              <p:nvSpPr>
                <p:cNvPr id="176" name="Rectangle 27"/>
                <p:cNvSpPr>
                  <a:spLocks noChangeArrowheads="1"/>
                </p:cNvSpPr>
                <p:nvPr/>
              </p:nvSpPr>
              <p:spPr bwMode="auto">
                <a:xfrm>
                  <a:off x="3208" y="1324"/>
                  <a:ext cx="547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b="0"/>
                    <a:t>33%</a:t>
                  </a:r>
                </a:p>
                <a:p>
                  <a:pPr algn="ctr"/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77" name="Rectangle 143"/>
                <p:cNvSpPr>
                  <a:spLocks noChangeArrowheads="1"/>
                </p:cNvSpPr>
                <p:nvPr/>
              </p:nvSpPr>
              <p:spPr bwMode="auto">
                <a:xfrm>
                  <a:off x="3165" y="1324"/>
                  <a:ext cx="63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9" name="Group 150"/>
            <p:cNvGrpSpPr>
              <a:grpSpLocks/>
            </p:cNvGrpSpPr>
            <p:nvPr/>
          </p:nvGrpSpPr>
          <p:grpSpPr bwMode="auto">
            <a:xfrm>
              <a:off x="3798" y="1324"/>
              <a:ext cx="633" cy="403"/>
              <a:chOff x="3798" y="1324"/>
              <a:chExt cx="633" cy="403"/>
            </a:xfrm>
          </p:grpSpPr>
          <p:sp>
            <p:nvSpPr>
              <p:cNvPr id="170" name="Rectangle 149"/>
              <p:cNvSpPr>
                <a:spLocks noChangeArrowheads="1"/>
              </p:cNvSpPr>
              <p:nvPr/>
            </p:nvSpPr>
            <p:spPr bwMode="auto">
              <a:xfrm>
                <a:off x="3798" y="1324"/>
                <a:ext cx="633" cy="40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1" name="Group 148"/>
              <p:cNvGrpSpPr>
                <a:grpSpLocks/>
              </p:cNvGrpSpPr>
              <p:nvPr/>
            </p:nvGrpSpPr>
            <p:grpSpPr bwMode="auto">
              <a:xfrm>
                <a:off x="3798" y="1324"/>
                <a:ext cx="633" cy="403"/>
                <a:chOff x="3798" y="1324"/>
                <a:chExt cx="633" cy="403"/>
              </a:xfrm>
            </p:grpSpPr>
            <p:sp>
              <p:nvSpPr>
                <p:cNvPr id="172" name="Rectangle 28"/>
                <p:cNvSpPr>
                  <a:spLocks noChangeArrowheads="1"/>
                </p:cNvSpPr>
                <p:nvPr/>
              </p:nvSpPr>
              <p:spPr bwMode="auto">
                <a:xfrm>
                  <a:off x="3841" y="1324"/>
                  <a:ext cx="547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b="0"/>
                    <a:t>26%</a:t>
                  </a:r>
                </a:p>
                <a:p>
                  <a:pPr algn="ctr"/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73" name="Rectangle 147"/>
                <p:cNvSpPr>
                  <a:spLocks noChangeArrowheads="1"/>
                </p:cNvSpPr>
                <p:nvPr/>
              </p:nvSpPr>
              <p:spPr bwMode="auto">
                <a:xfrm>
                  <a:off x="3798" y="1324"/>
                  <a:ext cx="63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0" name="Group 154"/>
            <p:cNvGrpSpPr>
              <a:grpSpLocks/>
            </p:cNvGrpSpPr>
            <p:nvPr/>
          </p:nvGrpSpPr>
          <p:grpSpPr bwMode="auto">
            <a:xfrm>
              <a:off x="0" y="1727"/>
              <a:ext cx="633" cy="403"/>
              <a:chOff x="0" y="1727"/>
              <a:chExt cx="633" cy="403"/>
            </a:xfrm>
          </p:grpSpPr>
          <p:sp>
            <p:nvSpPr>
              <p:cNvPr id="166" name="Rectangle 153"/>
              <p:cNvSpPr>
                <a:spLocks noChangeArrowheads="1"/>
              </p:cNvSpPr>
              <p:nvPr/>
            </p:nvSpPr>
            <p:spPr bwMode="auto">
              <a:xfrm>
                <a:off x="0" y="1727"/>
                <a:ext cx="633" cy="40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7" name="Group 152"/>
              <p:cNvGrpSpPr>
                <a:grpSpLocks/>
              </p:cNvGrpSpPr>
              <p:nvPr/>
            </p:nvGrpSpPr>
            <p:grpSpPr bwMode="auto">
              <a:xfrm>
                <a:off x="0" y="1727"/>
                <a:ext cx="633" cy="403"/>
                <a:chOff x="0" y="1727"/>
                <a:chExt cx="633" cy="403"/>
              </a:xfrm>
            </p:grpSpPr>
            <p:sp>
              <p:nvSpPr>
                <p:cNvPr id="168" name="Rectangle 29"/>
                <p:cNvSpPr>
                  <a:spLocks noChangeArrowheads="1"/>
                </p:cNvSpPr>
                <p:nvPr/>
              </p:nvSpPr>
              <p:spPr bwMode="auto">
                <a:xfrm>
                  <a:off x="43" y="1727"/>
                  <a:ext cx="547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sz="1600" b="0"/>
                    <a:t>CALL</a:t>
                  </a:r>
                </a:p>
                <a:p>
                  <a:pPr algn="ctr"/>
                  <a:endParaRPr lang="en-US" sz="2000" b="0">
                    <a:latin typeface="Times New Roman" pitchFamily="18" charset="0"/>
                  </a:endParaRPr>
                </a:p>
              </p:txBody>
            </p:sp>
            <p:sp>
              <p:nvSpPr>
                <p:cNvPr id="169" name="Rectangle 151"/>
                <p:cNvSpPr>
                  <a:spLocks noChangeArrowheads="1"/>
                </p:cNvSpPr>
                <p:nvPr/>
              </p:nvSpPr>
              <p:spPr bwMode="auto">
                <a:xfrm>
                  <a:off x="0" y="1727"/>
                  <a:ext cx="63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1" name="Group 158"/>
            <p:cNvGrpSpPr>
              <a:grpSpLocks/>
            </p:cNvGrpSpPr>
            <p:nvPr/>
          </p:nvGrpSpPr>
          <p:grpSpPr bwMode="auto">
            <a:xfrm>
              <a:off x="633" y="1727"/>
              <a:ext cx="633" cy="403"/>
              <a:chOff x="633" y="1727"/>
              <a:chExt cx="633" cy="403"/>
            </a:xfrm>
          </p:grpSpPr>
          <p:sp>
            <p:nvSpPr>
              <p:cNvPr id="162" name="Rectangle 157"/>
              <p:cNvSpPr>
                <a:spLocks noChangeArrowheads="1"/>
              </p:cNvSpPr>
              <p:nvPr/>
            </p:nvSpPr>
            <p:spPr bwMode="auto">
              <a:xfrm>
                <a:off x="633" y="1727"/>
                <a:ext cx="633" cy="40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3" name="Group 156"/>
              <p:cNvGrpSpPr>
                <a:grpSpLocks/>
              </p:cNvGrpSpPr>
              <p:nvPr/>
            </p:nvGrpSpPr>
            <p:grpSpPr bwMode="auto">
              <a:xfrm>
                <a:off x="633" y="1727"/>
                <a:ext cx="633" cy="403"/>
                <a:chOff x="633" y="1727"/>
                <a:chExt cx="633" cy="403"/>
              </a:xfrm>
            </p:grpSpPr>
            <p:sp>
              <p:nvSpPr>
                <p:cNvPr id="164" name="Rectangle 30"/>
                <p:cNvSpPr>
                  <a:spLocks noChangeArrowheads="1"/>
                </p:cNvSpPr>
                <p:nvPr/>
              </p:nvSpPr>
              <p:spPr bwMode="auto">
                <a:xfrm>
                  <a:off x="676" y="1727"/>
                  <a:ext cx="547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b="0"/>
                    <a:t>15%</a:t>
                  </a:r>
                </a:p>
                <a:p>
                  <a:pPr algn="ctr"/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65" name="Rectangle 155"/>
                <p:cNvSpPr>
                  <a:spLocks noChangeArrowheads="1"/>
                </p:cNvSpPr>
                <p:nvPr/>
              </p:nvSpPr>
              <p:spPr bwMode="auto">
                <a:xfrm>
                  <a:off x="633" y="1727"/>
                  <a:ext cx="63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2" name="Group 162"/>
            <p:cNvGrpSpPr>
              <a:grpSpLocks/>
            </p:cNvGrpSpPr>
            <p:nvPr/>
          </p:nvGrpSpPr>
          <p:grpSpPr bwMode="auto">
            <a:xfrm>
              <a:off x="1266" y="1727"/>
              <a:ext cx="633" cy="403"/>
              <a:chOff x="1266" y="1727"/>
              <a:chExt cx="633" cy="403"/>
            </a:xfrm>
          </p:grpSpPr>
          <p:sp>
            <p:nvSpPr>
              <p:cNvPr id="158" name="Rectangle 161"/>
              <p:cNvSpPr>
                <a:spLocks noChangeArrowheads="1"/>
              </p:cNvSpPr>
              <p:nvPr/>
            </p:nvSpPr>
            <p:spPr bwMode="auto">
              <a:xfrm>
                <a:off x="1266" y="1727"/>
                <a:ext cx="633" cy="40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9" name="Group 160"/>
              <p:cNvGrpSpPr>
                <a:grpSpLocks/>
              </p:cNvGrpSpPr>
              <p:nvPr/>
            </p:nvGrpSpPr>
            <p:grpSpPr bwMode="auto">
              <a:xfrm>
                <a:off x="1266" y="1727"/>
                <a:ext cx="633" cy="403"/>
                <a:chOff x="1266" y="1727"/>
                <a:chExt cx="633" cy="403"/>
              </a:xfrm>
            </p:grpSpPr>
            <p:sp>
              <p:nvSpPr>
                <p:cNvPr id="160" name="Rectangle 31"/>
                <p:cNvSpPr>
                  <a:spLocks noChangeArrowheads="1"/>
                </p:cNvSpPr>
                <p:nvPr/>
              </p:nvSpPr>
              <p:spPr bwMode="auto">
                <a:xfrm>
                  <a:off x="1309" y="1727"/>
                  <a:ext cx="547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b="0"/>
                    <a:t>12%</a:t>
                  </a:r>
                </a:p>
                <a:p>
                  <a:pPr algn="ctr"/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61" name="Rectangle 159"/>
                <p:cNvSpPr>
                  <a:spLocks noChangeArrowheads="1"/>
                </p:cNvSpPr>
                <p:nvPr/>
              </p:nvSpPr>
              <p:spPr bwMode="auto">
                <a:xfrm>
                  <a:off x="1266" y="1727"/>
                  <a:ext cx="63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" name="Group 166"/>
            <p:cNvGrpSpPr>
              <a:grpSpLocks/>
            </p:cNvGrpSpPr>
            <p:nvPr/>
          </p:nvGrpSpPr>
          <p:grpSpPr bwMode="auto">
            <a:xfrm>
              <a:off x="1899" y="1727"/>
              <a:ext cx="633" cy="403"/>
              <a:chOff x="1899" y="1727"/>
              <a:chExt cx="633" cy="403"/>
            </a:xfrm>
          </p:grpSpPr>
          <p:sp>
            <p:nvSpPr>
              <p:cNvPr id="154" name="Rectangle 165"/>
              <p:cNvSpPr>
                <a:spLocks noChangeArrowheads="1"/>
              </p:cNvSpPr>
              <p:nvPr/>
            </p:nvSpPr>
            <p:spPr bwMode="auto">
              <a:xfrm>
                <a:off x="1899" y="1727"/>
                <a:ext cx="633" cy="40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5" name="Group 164"/>
              <p:cNvGrpSpPr>
                <a:grpSpLocks/>
              </p:cNvGrpSpPr>
              <p:nvPr/>
            </p:nvGrpSpPr>
            <p:grpSpPr bwMode="auto">
              <a:xfrm>
                <a:off x="1899" y="1727"/>
                <a:ext cx="633" cy="403"/>
                <a:chOff x="1899" y="1727"/>
                <a:chExt cx="633" cy="403"/>
              </a:xfrm>
            </p:grpSpPr>
            <p:sp>
              <p:nvSpPr>
                <p:cNvPr id="156" name="Rectangle 32"/>
                <p:cNvSpPr>
                  <a:spLocks noChangeArrowheads="1"/>
                </p:cNvSpPr>
                <p:nvPr/>
              </p:nvSpPr>
              <p:spPr bwMode="auto">
                <a:xfrm>
                  <a:off x="1942" y="1727"/>
                  <a:ext cx="547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b="0"/>
                    <a:t>31%</a:t>
                  </a:r>
                </a:p>
                <a:p>
                  <a:pPr algn="ctr"/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57" name="Rectangle 163"/>
                <p:cNvSpPr>
                  <a:spLocks noChangeArrowheads="1"/>
                </p:cNvSpPr>
                <p:nvPr/>
              </p:nvSpPr>
              <p:spPr bwMode="auto">
                <a:xfrm>
                  <a:off x="1899" y="1727"/>
                  <a:ext cx="63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4" name="Group 170"/>
            <p:cNvGrpSpPr>
              <a:grpSpLocks/>
            </p:cNvGrpSpPr>
            <p:nvPr/>
          </p:nvGrpSpPr>
          <p:grpSpPr bwMode="auto">
            <a:xfrm>
              <a:off x="2532" y="1727"/>
              <a:ext cx="633" cy="403"/>
              <a:chOff x="2532" y="1727"/>
              <a:chExt cx="633" cy="403"/>
            </a:xfrm>
          </p:grpSpPr>
          <p:sp>
            <p:nvSpPr>
              <p:cNvPr id="150" name="Rectangle 169"/>
              <p:cNvSpPr>
                <a:spLocks noChangeArrowheads="1"/>
              </p:cNvSpPr>
              <p:nvPr/>
            </p:nvSpPr>
            <p:spPr bwMode="auto">
              <a:xfrm>
                <a:off x="2532" y="1727"/>
                <a:ext cx="633" cy="40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1" name="Group 168"/>
              <p:cNvGrpSpPr>
                <a:grpSpLocks/>
              </p:cNvGrpSpPr>
              <p:nvPr/>
            </p:nvGrpSpPr>
            <p:grpSpPr bwMode="auto">
              <a:xfrm>
                <a:off x="2532" y="1727"/>
                <a:ext cx="633" cy="403"/>
                <a:chOff x="2532" y="1727"/>
                <a:chExt cx="633" cy="403"/>
              </a:xfrm>
            </p:grpSpPr>
            <p:sp>
              <p:nvSpPr>
                <p:cNvPr id="152" name="Rectangle 33"/>
                <p:cNvSpPr>
                  <a:spLocks noChangeArrowheads="1"/>
                </p:cNvSpPr>
                <p:nvPr/>
              </p:nvSpPr>
              <p:spPr bwMode="auto">
                <a:xfrm>
                  <a:off x="2575" y="1727"/>
                  <a:ext cx="547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b="0"/>
                    <a:t>33%</a:t>
                  </a:r>
                </a:p>
                <a:p>
                  <a:pPr algn="ctr"/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53" name="Rectangle 167"/>
                <p:cNvSpPr>
                  <a:spLocks noChangeArrowheads="1"/>
                </p:cNvSpPr>
                <p:nvPr/>
              </p:nvSpPr>
              <p:spPr bwMode="auto">
                <a:xfrm>
                  <a:off x="2532" y="1727"/>
                  <a:ext cx="63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5" name="Group 174"/>
            <p:cNvGrpSpPr>
              <a:grpSpLocks/>
            </p:cNvGrpSpPr>
            <p:nvPr/>
          </p:nvGrpSpPr>
          <p:grpSpPr bwMode="auto">
            <a:xfrm>
              <a:off x="3165" y="1727"/>
              <a:ext cx="633" cy="403"/>
              <a:chOff x="3165" y="1727"/>
              <a:chExt cx="633" cy="403"/>
            </a:xfrm>
          </p:grpSpPr>
          <p:sp>
            <p:nvSpPr>
              <p:cNvPr id="146" name="Rectangle 173"/>
              <p:cNvSpPr>
                <a:spLocks noChangeArrowheads="1"/>
              </p:cNvSpPr>
              <p:nvPr/>
            </p:nvSpPr>
            <p:spPr bwMode="auto">
              <a:xfrm>
                <a:off x="3165" y="1727"/>
                <a:ext cx="633" cy="40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7" name="Group 172"/>
              <p:cNvGrpSpPr>
                <a:grpSpLocks/>
              </p:cNvGrpSpPr>
              <p:nvPr/>
            </p:nvGrpSpPr>
            <p:grpSpPr bwMode="auto">
              <a:xfrm>
                <a:off x="3165" y="1727"/>
                <a:ext cx="633" cy="403"/>
                <a:chOff x="3165" y="1727"/>
                <a:chExt cx="633" cy="403"/>
              </a:xfrm>
            </p:grpSpPr>
            <p:sp>
              <p:nvSpPr>
                <p:cNvPr id="148" name="Rectangle 34"/>
                <p:cNvSpPr>
                  <a:spLocks noChangeArrowheads="1"/>
                </p:cNvSpPr>
                <p:nvPr/>
              </p:nvSpPr>
              <p:spPr bwMode="auto">
                <a:xfrm>
                  <a:off x="3208" y="1727"/>
                  <a:ext cx="547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b="0"/>
                    <a:t>44%</a:t>
                  </a:r>
                </a:p>
                <a:p>
                  <a:pPr algn="ctr"/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49" name="Rectangle 171"/>
                <p:cNvSpPr>
                  <a:spLocks noChangeArrowheads="1"/>
                </p:cNvSpPr>
                <p:nvPr/>
              </p:nvSpPr>
              <p:spPr bwMode="auto">
                <a:xfrm>
                  <a:off x="3165" y="1727"/>
                  <a:ext cx="63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6" name="Group 178"/>
            <p:cNvGrpSpPr>
              <a:grpSpLocks/>
            </p:cNvGrpSpPr>
            <p:nvPr/>
          </p:nvGrpSpPr>
          <p:grpSpPr bwMode="auto">
            <a:xfrm>
              <a:off x="3798" y="1727"/>
              <a:ext cx="633" cy="403"/>
              <a:chOff x="3798" y="1727"/>
              <a:chExt cx="633" cy="403"/>
            </a:xfrm>
          </p:grpSpPr>
          <p:sp>
            <p:nvSpPr>
              <p:cNvPr id="142" name="Rectangle 177"/>
              <p:cNvSpPr>
                <a:spLocks noChangeArrowheads="1"/>
              </p:cNvSpPr>
              <p:nvPr/>
            </p:nvSpPr>
            <p:spPr bwMode="auto">
              <a:xfrm>
                <a:off x="3798" y="1727"/>
                <a:ext cx="633" cy="40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3" name="Group 176"/>
              <p:cNvGrpSpPr>
                <a:grpSpLocks/>
              </p:cNvGrpSpPr>
              <p:nvPr/>
            </p:nvGrpSpPr>
            <p:grpSpPr bwMode="auto">
              <a:xfrm>
                <a:off x="3798" y="1727"/>
                <a:ext cx="633" cy="403"/>
                <a:chOff x="3798" y="1727"/>
                <a:chExt cx="633" cy="403"/>
              </a:xfrm>
            </p:grpSpPr>
            <p:sp>
              <p:nvSpPr>
                <p:cNvPr id="144" name="Rectangle 35"/>
                <p:cNvSpPr>
                  <a:spLocks noChangeArrowheads="1"/>
                </p:cNvSpPr>
                <p:nvPr/>
              </p:nvSpPr>
              <p:spPr bwMode="auto">
                <a:xfrm>
                  <a:off x="3841" y="1727"/>
                  <a:ext cx="547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b="0"/>
                    <a:t>45%</a:t>
                  </a:r>
                </a:p>
                <a:p>
                  <a:pPr algn="ctr"/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45" name="Rectangle 175"/>
                <p:cNvSpPr>
                  <a:spLocks noChangeArrowheads="1"/>
                </p:cNvSpPr>
                <p:nvPr/>
              </p:nvSpPr>
              <p:spPr bwMode="auto">
                <a:xfrm>
                  <a:off x="3798" y="1727"/>
                  <a:ext cx="63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7" name="Group 182"/>
            <p:cNvGrpSpPr>
              <a:grpSpLocks/>
            </p:cNvGrpSpPr>
            <p:nvPr/>
          </p:nvGrpSpPr>
          <p:grpSpPr bwMode="auto">
            <a:xfrm>
              <a:off x="0" y="2130"/>
              <a:ext cx="633" cy="403"/>
              <a:chOff x="0" y="2130"/>
              <a:chExt cx="633" cy="403"/>
            </a:xfrm>
          </p:grpSpPr>
          <p:sp>
            <p:nvSpPr>
              <p:cNvPr id="138" name="Rectangle 181"/>
              <p:cNvSpPr>
                <a:spLocks noChangeArrowheads="1"/>
              </p:cNvSpPr>
              <p:nvPr/>
            </p:nvSpPr>
            <p:spPr bwMode="auto">
              <a:xfrm>
                <a:off x="0" y="2130"/>
                <a:ext cx="633" cy="40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9" name="Group 180"/>
              <p:cNvGrpSpPr>
                <a:grpSpLocks/>
              </p:cNvGrpSpPr>
              <p:nvPr/>
            </p:nvGrpSpPr>
            <p:grpSpPr bwMode="auto">
              <a:xfrm>
                <a:off x="0" y="2130"/>
                <a:ext cx="633" cy="403"/>
                <a:chOff x="0" y="2130"/>
                <a:chExt cx="633" cy="403"/>
              </a:xfrm>
            </p:grpSpPr>
            <p:sp>
              <p:nvSpPr>
                <p:cNvPr id="140" name="Rectangle 36"/>
                <p:cNvSpPr>
                  <a:spLocks noChangeArrowheads="1"/>
                </p:cNvSpPr>
                <p:nvPr/>
              </p:nvSpPr>
              <p:spPr bwMode="auto">
                <a:xfrm>
                  <a:off x="43" y="2130"/>
                  <a:ext cx="547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sz="1600" b="0"/>
                    <a:t>IF</a:t>
                  </a:r>
                </a:p>
                <a:p>
                  <a:pPr algn="ctr"/>
                  <a:endParaRPr lang="en-US" sz="2000" b="0">
                    <a:latin typeface="Times New Roman" pitchFamily="18" charset="0"/>
                  </a:endParaRPr>
                </a:p>
              </p:txBody>
            </p:sp>
            <p:sp>
              <p:nvSpPr>
                <p:cNvPr id="141" name="Rectangle 179"/>
                <p:cNvSpPr>
                  <a:spLocks noChangeArrowheads="1"/>
                </p:cNvSpPr>
                <p:nvPr/>
              </p:nvSpPr>
              <p:spPr bwMode="auto">
                <a:xfrm>
                  <a:off x="0" y="2130"/>
                  <a:ext cx="63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8" name="Group 186"/>
            <p:cNvGrpSpPr>
              <a:grpSpLocks/>
            </p:cNvGrpSpPr>
            <p:nvPr/>
          </p:nvGrpSpPr>
          <p:grpSpPr bwMode="auto">
            <a:xfrm>
              <a:off x="633" y="2130"/>
              <a:ext cx="633" cy="403"/>
              <a:chOff x="633" y="2130"/>
              <a:chExt cx="633" cy="403"/>
            </a:xfrm>
          </p:grpSpPr>
          <p:sp>
            <p:nvSpPr>
              <p:cNvPr id="134" name="Rectangle 185"/>
              <p:cNvSpPr>
                <a:spLocks noChangeArrowheads="1"/>
              </p:cNvSpPr>
              <p:nvPr/>
            </p:nvSpPr>
            <p:spPr bwMode="auto">
              <a:xfrm>
                <a:off x="633" y="2130"/>
                <a:ext cx="633" cy="40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5" name="Group 184"/>
              <p:cNvGrpSpPr>
                <a:grpSpLocks/>
              </p:cNvGrpSpPr>
              <p:nvPr/>
            </p:nvGrpSpPr>
            <p:grpSpPr bwMode="auto">
              <a:xfrm>
                <a:off x="633" y="2130"/>
                <a:ext cx="633" cy="403"/>
                <a:chOff x="633" y="2130"/>
                <a:chExt cx="633" cy="403"/>
              </a:xfrm>
            </p:grpSpPr>
            <p:sp>
              <p:nvSpPr>
                <p:cNvPr id="136" name="Rectangle 37"/>
                <p:cNvSpPr>
                  <a:spLocks noChangeArrowheads="1"/>
                </p:cNvSpPr>
                <p:nvPr/>
              </p:nvSpPr>
              <p:spPr bwMode="auto">
                <a:xfrm>
                  <a:off x="676" y="2130"/>
                  <a:ext cx="547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b="0"/>
                    <a:t>29%</a:t>
                  </a:r>
                </a:p>
                <a:p>
                  <a:pPr algn="ctr"/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37" name="Rectangle 183"/>
                <p:cNvSpPr>
                  <a:spLocks noChangeArrowheads="1"/>
                </p:cNvSpPr>
                <p:nvPr/>
              </p:nvSpPr>
              <p:spPr bwMode="auto">
                <a:xfrm>
                  <a:off x="633" y="2130"/>
                  <a:ext cx="63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9" name="Group 190"/>
            <p:cNvGrpSpPr>
              <a:grpSpLocks/>
            </p:cNvGrpSpPr>
            <p:nvPr/>
          </p:nvGrpSpPr>
          <p:grpSpPr bwMode="auto">
            <a:xfrm>
              <a:off x="1266" y="2130"/>
              <a:ext cx="633" cy="403"/>
              <a:chOff x="1266" y="2130"/>
              <a:chExt cx="633" cy="403"/>
            </a:xfrm>
          </p:grpSpPr>
          <p:sp>
            <p:nvSpPr>
              <p:cNvPr id="130" name="Rectangle 189"/>
              <p:cNvSpPr>
                <a:spLocks noChangeArrowheads="1"/>
              </p:cNvSpPr>
              <p:nvPr/>
            </p:nvSpPr>
            <p:spPr bwMode="auto">
              <a:xfrm>
                <a:off x="1266" y="2130"/>
                <a:ext cx="633" cy="40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1" name="Group 188"/>
              <p:cNvGrpSpPr>
                <a:grpSpLocks/>
              </p:cNvGrpSpPr>
              <p:nvPr/>
            </p:nvGrpSpPr>
            <p:grpSpPr bwMode="auto">
              <a:xfrm>
                <a:off x="1266" y="2130"/>
                <a:ext cx="633" cy="403"/>
                <a:chOff x="1266" y="2130"/>
                <a:chExt cx="633" cy="403"/>
              </a:xfrm>
            </p:grpSpPr>
            <p:sp>
              <p:nvSpPr>
                <p:cNvPr id="132" name="Rectangle 38"/>
                <p:cNvSpPr>
                  <a:spLocks noChangeArrowheads="1"/>
                </p:cNvSpPr>
                <p:nvPr/>
              </p:nvSpPr>
              <p:spPr bwMode="auto">
                <a:xfrm>
                  <a:off x="1309" y="2130"/>
                  <a:ext cx="547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b="0"/>
                    <a:t>43%</a:t>
                  </a:r>
                </a:p>
                <a:p>
                  <a:pPr algn="ctr"/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33" name="Rectangle 187"/>
                <p:cNvSpPr>
                  <a:spLocks noChangeArrowheads="1"/>
                </p:cNvSpPr>
                <p:nvPr/>
              </p:nvSpPr>
              <p:spPr bwMode="auto">
                <a:xfrm>
                  <a:off x="1266" y="2130"/>
                  <a:ext cx="63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0" name="Group 194"/>
            <p:cNvGrpSpPr>
              <a:grpSpLocks/>
            </p:cNvGrpSpPr>
            <p:nvPr/>
          </p:nvGrpSpPr>
          <p:grpSpPr bwMode="auto">
            <a:xfrm>
              <a:off x="1899" y="2130"/>
              <a:ext cx="633" cy="403"/>
              <a:chOff x="1899" y="2130"/>
              <a:chExt cx="633" cy="403"/>
            </a:xfrm>
          </p:grpSpPr>
          <p:sp>
            <p:nvSpPr>
              <p:cNvPr id="126" name="Rectangle 193"/>
              <p:cNvSpPr>
                <a:spLocks noChangeArrowheads="1"/>
              </p:cNvSpPr>
              <p:nvPr/>
            </p:nvSpPr>
            <p:spPr bwMode="auto">
              <a:xfrm>
                <a:off x="1899" y="2130"/>
                <a:ext cx="633" cy="40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7" name="Group 192"/>
              <p:cNvGrpSpPr>
                <a:grpSpLocks/>
              </p:cNvGrpSpPr>
              <p:nvPr/>
            </p:nvGrpSpPr>
            <p:grpSpPr bwMode="auto">
              <a:xfrm>
                <a:off x="1899" y="2130"/>
                <a:ext cx="633" cy="403"/>
                <a:chOff x="1899" y="2130"/>
                <a:chExt cx="633" cy="403"/>
              </a:xfrm>
            </p:grpSpPr>
            <p:sp>
              <p:nvSpPr>
                <p:cNvPr id="128" name="Rectangle 39"/>
                <p:cNvSpPr>
                  <a:spLocks noChangeArrowheads="1"/>
                </p:cNvSpPr>
                <p:nvPr/>
              </p:nvSpPr>
              <p:spPr bwMode="auto">
                <a:xfrm>
                  <a:off x="1942" y="2130"/>
                  <a:ext cx="547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b="0"/>
                    <a:t>11%</a:t>
                  </a:r>
                </a:p>
                <a:p>
                  <a:pPr algn="ctr"/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29" name="Rectangle 191"/>
                <p:cNvSpPr>
                  <a:spLocks noChangeArrowheads="1"/>
                </p:cNvSpPr>
                <p:nvPr/>
              </p:nvSpPr>
              <p:spPr bwMode="auto">
                <a:xfrm>
                  <a:off x="1899" y="2130"/>
                  <a:ext cx="63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1" name="Group 198"/>
            <p:cNvGrpSpPr>
              <a:grpSpLocks/>
            </p:cNvGrpSpPr>
            <p:nvPr/>
          </p:nvGrpSpPr>
          <p:grpSpPr bwMode="auto">
            <a:xfrm>
              <a:off x="2532" y="2130"/>
              <a:ext cx="633" cy="403"/>
              <a:chOff x="2532" y="2130"/>
              <a:chExt cx="633" cy="403"/>
            </a:xfrm>
          </p:grpSpPr>
          <p:sp>
            <p:nvSpPr>
              <p:cNvPr id="122" name="Rectangle 197"/>
              <p:cNvSpPr>
                <a:spLocks noChangeArrowheads="1"/>
              </p:cNvSpPr>
              <p:nvPr/>
            </p:nvSpPr>
            <p:spPr bwMode="auto">
              <a:xfrm>
                <a:off x="2532" y="2130"/>
                <a:ext cx="633" cy="40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3" name="Group 196"/>
              <p:cNvGrpSpPr>
                <a:grpSpLocks/>
              </p:cNvGrpSpPr>
              <p:nvPr/>
            </p:nvGrpSpPr>
            <p:grpSpPr bwMode="auto">
              <a:xfrm>
                <a:off x="2532" y="2130"/>
                <a:ext cx="633" cy="403"/>
                <a:chOff x="2532" y="2130"/>
                <a:chExt cx="633" cy="403"/>
              </a:xfrm>
            </p:grpSpPr>
            <p:sp>
              <p:nvSpPr>
                <p:cNvPr id="124" name="Rectangle 40"/>
                <p:cNvSpPr>
                  <a:spLocks noChangeArrowheads="1"/>
                </p:cNvSpPr>
                <p:nvPr/>
              </p:nvSpPr>
              <p:spPr bwMode="auto">
                <a:xfrm>
                  <a:off x="2575" y="2130"/>
                  <a:ext cx="547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b="0"/>
                    <a:t>21%</a:t>
                  </a:r>
                </a:p>
                <a:p>
                  <a:pPr algn="ctr"/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25" name="Rectangle 195"/>
                <p:cNvSpPr>
                  <a:spLocks noChangeArrowheads="1"/>
                </p:cNvSpPr>
                <p:nvPr/>
              </p:nvSpPr>
              <p:spPr bwMode="auto">
                <a:xfrm>
                  <a:off x="2532" y="2130"/>
                  <a:ext cx="63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2" name="Group 202"/>
            <p:cNvGrpSpPr>
              <a:grpSpLocks/>
            </p:cNvGrpSpPr>
            <p:nvPr/>
          </p:nvGrpSpPr>
          <p:grpSpPr bwMode="auto">
            <a:xfrm>
              <a:off x="3165" y="2130"/>
              <a:ext cx="633" cy="403"/>
              <a:chOff x="3165" y="2130"/>
              <a:chExt cx="633" cy="403"/>
            </a:xfrm>
          </p:grpSpPr>
          <p:sp>
            <p:nvSpPr>
              <p:cNvPr id="118" name="Rectangle 201"/>
              <p:cNvSpPr>
                <a:spLocks noChangeArrowheads="1"/>
              </p:cNvSpPr>
              <p:nvPr/>
            </p:nvSpPr>
            <p:spPr bwMode="auto">
              <a:xfrm>
                <a:off x="3165" y="2130"/>
                <a:ext cx="633" cy="40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9" name="Group 200"/>
              <p:cNvGrpSpPr>
                <a:grpSpLocks/>
              </p:cNvGrpSpPr>
              <p:nvPr/>
            </p:nvGrpSpPr>
            <p:grpSpPr bwMode="auto">
              <a:xfrm>
                <a:off x="3165" y="2130"/>
                <a:ext cx="633" cy="403"/>
                <a:chOff x="3165" y="2130"/>
                <a:chExt cx="633" cy="403"/>
              </a:xfrm>
            </p:grpSpPr>
            <p:sp>
              <p:nvSpPr>
                <p:cNvPr id="120" name="Rectangle 41"/>
                <p:cNvSpPr>
                  <a:spLocks noChangeArrowheads="1"/>
                </p:cNvSpPr>
                <p:nvPr/>
              </p:nvSpPr>
              <p:spPr bwMode="auto">
                <a:xfrm>
                  <a:off x="3208" y="2130"/>
                  <a:ext cx="547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b="0"/>
                    <a:t>7%</a:t>
                  </a:r>
                </a:p>
                <a:p>
                  <a:pPr algn="ctr"/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21" name="Rectangle 199"/>
                <p:cNvSpPr>
                  <a:spLocks noChangeArrowheads="1"/>
                </p:cNvSpPr>
                <p:nvPr/>
              </p:nvSpPr>
              <p:spPr bwMode="auto">
                <a:xfrm>
                  <a:off x="3165" y="2130"/>
                  <a:ext cx="63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3" name="Group 206"/>
            <p:cNvGrpSpPr>
              <a:grpSpLocks/>
            </p:cNvGrpSpPr>
            <p:nvPr/>
          </p:nvGrpSpPr>
          <p:grpSpPr bwMode="auto">
            <a:xfrm>
              <a:off x="3798" y="2130"/>
              <a:ext cx="633" cy="403"/>
              <a:chOff x="3798" y="2130"/>
              <a:chExt cx="633" cy="403"/>
            </a:xfrm>
          </p:grpSpPr>
          <p:sp>
            <p:nvSpPr>
              <p:cNvPr id="114" name="Rectangle 205"/>
              <p:cNvSpPr>
                <a:spLocks noChangeArrowheads="1"/>
              </p:cNvSpPr>
              <p:nvPr/>
            </p:nvSpPr>
            <p:spPr bwMode="auto">
              <a:xfrm>
                <a:off x="3798" y="2130"/>
                <a:ext cx="633" cy="40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5" name="Group 204"/>
              <p:cNvGrpSpPr>
                <a:grpSpLocks/>
              </p:cNvGrpSpPr>
              <p:nvPr/>
            </p:nvGrpSpPr>
            <p:grpSpPr bwMode="auto">
              <a:xfrm>
                <a:off x="3798" y="2130"/>
                <a:ext cx="633" cy="403"/>
                <a:chOff x="3798" y="2130"/>
                <a:chExt cx="633" cy="403"/>
              </a:xfrm>
            </p:grpSpPr>
            <p:sp>
              <p:nvSpPr>
                <p:cNvPr id="116" name="Rectangle 42"/>
                <p:cNvSpPr>
                  <a:spLocks noChangeArrowheads="1"/>
                </p:cNvSpPr>
                <p:nvPr/>
              </p:nvSpPr>
              <p:spPr bwMode="auto">
                <a:xfrm>
                  <a:off x="3841" y="2130"/>
                  <a:ext cx="547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b="0"/>
                    <a:t>13%</a:t>
                  </a:r>
                </a:p>
                <a:p>
                  <a:pPr algn="ctr"/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17" name="Rectangle 203"/>
                <p:cNvSpPr>
                  <a:spLocks noChangeArrowheads="1"/>
                </p:cNvSpPr>
                <p:nvPr/>
              </p:nvSpPr>
              <p:spPr bwMode="auto">
                <a:xfrm>
                  <a:off x="3798" y="2130"/>
                  <a:ext cx="63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4" name="Group 210"/>
            <p:cNvGrpSpPr>
              <a:grpSpLocks/>
            </p:cNvGrpSpPr>
            <p:nvPr/>
          </p:nvGrpSpPr>
          <p:grpSpPr bwMode="auto">
            <a:xfrm>
              <a:off x="0" y="2533"/>
              <a:ext cx="633" cy="403"/>
              <a:chOff x="0" y="2533"/>
              <a:chExt cx="633" cy="403"/>
            </a:xfrm>
          </p:grpSpPr>
          <p:sp>
            <p:nvSpPr>
              <p:cNvPr id="110" name="Rectangle 209"/>
              <p:cNvSpPr>
                <a:spLocks noChangeArrowheads="1"/>
              </p:cNvSpPr>
              <p:nvPr/>
            </p:nvSpPr>
            <p:spPr bwMode="auto">
              <a:xfrm>
                <a:off x="0" y="2533"/>
                <a:ext cx="633" cy="40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1" name="Group 208"/>
              <p:cNvGrpSpPr>
                <a:grpSpLocks/>
              </p:cNvGrpSpPr>
              <p:nvPr/>
            </p:nvGrpSpPr>
            <p:grpSpPr bwMode="auto">
              <a:xfrm>
                <a:off x="0" y="2533"/>
                <a:ext cx="633" cy="403"/>
                <a:chOff x="0" y="2533"/>
                <a:chExt cx="633" cy="403"/>
              </a:xfrm>
            </p:grpSpPr>
            <p:sp>
              <p:nvSpPr>
                <p:cNvPr id="112" name="Rectangle 43"/>
                <p:cNvSpPr>
                  <a:spLocks noChangeArrowheads="1"/>
                </p:cNvSpPr>
                <p:nvPr/>
              </p:nvSpPr>
              <p:spPr bwMode="auto">
                <a:xfrm>
                  <a:off x="43" y="2533"/>
                  <a:ext cx="547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sz="1600" b="0" dirty="0"/>
                    <a:t>GOTO</a:t>
                  </a:r>
                  <a:endParaRPr lang="en-US" b="0" dirty="0"/>
                </a:p>
                <a:p>
                  <a:pPr algn="ctr"/>
                  <a:endParaRPr lang="en-US" sz="2400" b="0" dirty="0">
                    <a:latin typeface="Times New Roman" pitchFamily="18" charset="0"/>
                  </a:endParaRPr>
                </a:p>
              </p:txBody>
            </p:sp>
            <p:sp>
              <p:nvSpPr>
                <p:cNvPr id="113" name="Rectangle 207"/>
                <p:cNvSpPr>
                  <a:spLocks noChangeArrowheads="1"/>
                </p:cNvSpPr>
                <p:nvPr/>
              </p:nvSpPr>
              <p:spPr bwMode="auto">
                <a:xfrm>
                  <a:off x="0" y="2533"/>
                  <a:ext cx="63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5" name="Group 214"/>
            <p:cNvGrpSpPr>
              <a:grpSpLocks/>
            </p:cNvGrpSpPr>
            <p:nvPr/>
          </p:nvGrpSpPr>
          <p:grpSpPr bwMode="auto">
            <a:xfrm>
              <a:off x="633" y="2533"/>
              <a:ext cx="633" cy="403"/>
              <a:chOff x="633" y="2533"/>
              <a:chExt cx="633" cy="403"/>
            </a:xfrm>
          </p:grpSpPr>
          <p:sp>
            <p:nvSpPr>
              <p:cNvPr id="106" name="Rectangle 213"/>
              <p:cNvSpPr>
                <a:spLocks noChangeArrowheads="1"/>
              </p:cNvSpPr>
              <p:nvPr/>
            </p:nvSpPr>
            <p:spPr bwMode="auto">
              <a:xfrm>
                <a:off x="633" y="2533"/>
                <a:ext cx="633" cy="40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7" name="Group 212"/>
              <p:cNvGrpSpPr>
                <a:grpSpLocks/>
              </p:cNvGrpSpPr>
              <p:nvPr/>
            </p:nvGrpSpPr>
            <p:grpSpPr bwMode="auto">
              <a:xfrm>
                <a:off x="633" y="2533"/>
                <a:ext cx="633" cy="403"/>
                <a:chOff x="633" y="2533"/>
                <a:chExt cx="633" cy="403"/>
              </a:xfrm>
            </p:grpSpPr>
            <p:sp>
              <p:nvSpPr>
                <p:cNvPr id="108" name="Rectangle 44"/>
                <p:cNvSpPr>
                  <a:spLocks noChangeArrowheads="1"/>
                </p:cNvSpPr>
                <p:nvPr/>
              </p:nvSpPr>
              <p:spPr bwMode="auto">
                <a:xfrm>
                  <a:off x="676" y="2533"/>
                  <a:ext cx="547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b="0"/>
                    <a:t>—</a:t>
                  </a:r>
                </a:p>
                <a:p>
                  <a:pPr algn="ctr"/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09" name="Rectangle 211"/>
                <p:cNvSpPr>
                  <a:spLocks noChangeArrowheads="1"/>
                </p:cNvSpPr>
                <p:nvPr/>
              </p:nvSpPr>
              <p:spPr bwMode="auto">
                <a:xfrm>
                  <a:off x="633" y="2533"/>
                  <a:ext cx="63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6" name="Group 218"/>
            <p:cNvGrpSpPr>
              <a:grpSpLocks/>
            </p:cNvGrpSpPr>
            <p:nvPr/>
          </p:nvGrpSpPr>
          <p:grpSpPr bwMode="auto">
            <a:xfrm>
              <a:off x="1266" y="2533"/>
              <a:ext cx="633" cy="403"/>
              <a:chOff x="1266" y="2533"/>
              <a:chExt cx="633" cy="403"/>
            </a:xfrm>
          </p:grpSpPr>
          <p:sp>
            <p:nvSpPr>
              <p:cNvPr id="102" name="Rectangle 217"/>
              <p:cNvSpPr>
                <a:spLocks noChangeArrowheads="1"/>
              </p:cNvSpPr>
              <p:nvPr/>
            </p:nvSpPr>
            <p:spPr bwMode="auto">
              <a:xfrm>
                <a:off x="1266" y="2533"/>
                <a:ext cx="633" cy="40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3" name="Group 216"/>
              <p:cNvGrpSpPr>
                <a:grpSpLocks/>
              </p:cNvGrpSpPr>
              <p:nvPr/>
            </p:nvGrpSpPr>
            <p:grpSpPr bwMode="auto">
              <a:xfrm>
                <a:off x="1266" y="2533"/>
                <a:ext cx="633" cy="403"/>
                <a:chOff x="1266" y="2533"/>
                <a:chExt cx="633" cy="403"/>
              </a:xfrm>
            </p:grpSpPr>
            <p:sp>
              <p:nvSpPr>
                <p:cNvPr id="104" name="Rectangle 45"/>
                <p:cNvSpPr>
                  <a:spLocks noChangeArrowheads="1"/>
                </p:cNvSpPr>
                <p:nvPr/>
              </p:nvSpPr>
              <p:spPr bwMode="auto">
                <a:xfrm>
                  <a:off x="1309" y="2533"/>
                  <a:ext cx="547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b="0"/>
                    <a:t>3%</a:t>
                  </a:r>
                </a:p>
                <a:p>
                  <a:pPr algn="ctr"/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05" name="Rectangle 215"/>
                <p:cNvSpPr>
                  <a:spLocks noChangeArrowheads="1"/>
                </p:cNvSpPr>
                <p:nvPr/>
              </p:nvSpPr>
              <p:spPr bwMode="auto">
                <a:xfrm>
                  <a:off x="1266" y="2533"/>
                  <a:ext cx="63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7" name="Group 222"/>
            <p:cNvGrpSpPr>
              <a:grpSpLocks/>
            </p:cNvGrpSpPr>
            <p:nvPr/>
          </p:nvGrpSpPr>
          <p:grpSpPr bwMode="auto">
            <a:xfrm>
              <a:off x="1899" y="2533"/>
              <a:ext cx="633" cy="403"/>
              <a:chOff x="1899" y="2533"/>
              <a:chExt cx="633" cy="403"/>
            </a:xfrm>
          </p:grpSpPr>
          <p:sp>
            <p:nvSpPr>
              <p:cNvPr id="98" name="Rectangle 221"/>
              <p:cNvSpPr>
                <a:spLocks noChangeArrowheads="1"/>
              </p:cNvSpPr>
              <p:nvPr/>
            </p:nvSpPr>
            <p:spPr bwMode="auto">
              <a:xfrm>
                <a:off x="1899" y="2533"/>
                <a:ext cx="633" cy="40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9" name="Group 220"/>
              <p:cNvGrpSpPr>
                <a:grpSpLocks/>
              </p:cNvGrpSpPr>
              <p:nvPr/>
            </p:nvGrpSpPr>
            <p:grpSpPr bwMode="auto">
              <a:xfrm>
                <a:off x="1899" y="2533"/>
                <a:ext cx="633" cy="403"/>
                <a:chOff x="1899" y="2533"/>
                <a:chExt cx="633" cy="403"/>
              </a:xfrm>
            </p:grpSpPr>
            <p:sp>
              <p:nvSpPr>
                <p:cNvPr id="100" name="Rectangle 46"/>
                <p:cNvSpPr>
                  <a:spLocks noChangeArrowheads="1"/>
                </p:cNvSpPr>
                <p:nvPr/>
              </p:nvSpPr>
              <p:spPr bwMode="auto">
                <a:xfrm>
                  <a:off x="1942" y="2533"/>
                  <a:ext cx="547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b="0"/>
                    <a:t>—</a:t>
                  </a:r>
                </a:p>
                <a:p>
                  <a:pPr algn="ctr"/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01" name="Rectangle 219"/>
                <p:cNvSpPr>
                  <a:spLocks noChangeArrowheads="1"/>
                </p:cNvSpPr>
                <p:nvPr/>
              </p:nvSpPr>
              <p:spPr bwMode="auto">
                <a:xfrm>
                  <a:off x="1899" y="2533"/>
                  <a:ext cx="63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8" name="Group 226"/>
            <p:cNvGrpSpPr>
              <a:grpSpLocks/>
            </p:cNvGrpSpPr>
            <p:nvPr/>
          </p:nvGrpSpPr>
          <p:grpSpPr bwMode="auto">
            <a:xfrm>
              <a:off x="2532" y="2533"/>
              <a:ext cx="633" cy="403"/>
              <a:chOff x="2532" y="2533"/>
              <a:chExt cx="633" cy="403"/>
            </a:xfrm>
          </p:grpSpPr>
          <p:sp>
            <p:nvSpPr>
              <p:cNvPr id="94" name="Rectangle 225"/>
              <p:cNvSpPr>
                <a:spLocks noChangeArrowheads="1"/>
              </p:cNvSpPr>
              <p:nvPr/>
            </p:nvSpPr>
            <p:spPr bwMode="auto">
              <a:xfrm>
                <a:off x="2532" y="2533"/>
                <a:ext cx="633" cy="40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5" name="Group 224"/>
              <p:cNvGrpSpPr>
                <a:grpSpLocks/>
              </p:cNvGrpSpPr>
              <p:nvPr/>
            </p:nvGrpSpPr>
            <p:grpSpPr bwMode="auto">
              <a:xfrm>
                <a:off x="2532" y="2533"/>
                <a:ext cx="633" cy="403"/>
                <a:chOff x="2532" y="2533"/>
                <a:chExt cx="633" cy="403"/>
              </a:xfrm>
            </p:grpSpPr>
            <p:sp>
              <p:nvSpPr>
                <p:cNvPr id="96" name="Rectangle 47"/>
                <p:cNvSpPr>
                  <a:spLocks noChangeArrowheads="1"/>
                </p:cNvSpPr>
                <p:nvPr/>
              </p:nvSpPr>
              <p:spPr bwMode="auto">
                <a:xfrm>
                  <a:off x="2575" y="2533"/>
                  <a:ext cx="547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b="0"/>
                    <a:t>—</a:t>
                  </a:r>
                </a:p>
                <a:p>
                  <a:pPr algn="ctr"/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97" name="Rectangle 223"/>
                <p:cNvSpPr>
                  <a:spLocks noChangeArrowheads="1"/>
                </p:cNvSpPr>
                <p:nvPr/>
              </p:nvSpPr>
              <p:spPr bwMode="auto">
                <a:xfrm>
                  <a:off x="2532" y="2533"/>
                  <a:ext cx="63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9" name="Group 230"/>
            <p:cNvGrpSpPr>
              <a:grpSpLocks/>
            </p:cNvGrpSpPr>
            <p:nvPr/>
          </p:nvGrpSpPr>
          <p:grpSpPr bwMode="auto">
            <a:xfrm>
              <a:off x="3165" y="2533"/>
              <a:ext cx="633" cy="403"/>
              <a:chOff x="3165" y="2533"/>
              <a:chExt cx="633" cy="403"/>
            </a:xfrm>
          </p:grpSpPr>
          <p:sp>
            <p:nvSpPr>
              <p:cNvPr id="90" name="Rectangle 229"/>
              <p:cNvSpPr>
                <a:spLocks noChangeArrowheads="1"/>
              </p:cNvSpPr>
              <p:nvPr/>
            </p:nvSpPr>
            <p:spPr bwMode="auto">
              <a:xfrm>
                <a:off x="3165" y="2533"/>
                <a:ext cx="633" cy="40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1" name="Group 228"/>
              <p:cNvGrpSpPr>
                <a:grpSpLocks/>
              </p:cNvGrpSpPr>
              <p:nvPr/>
            </p:nvGrpSpPr>
            <p:grpSpPr bwMode="auto">
              <a:xfrm>
                <a:off x="3165" y="2533"/>
                <a:ext cx="633" cy="403"/>
                <a:chOff x="3165" y="2533"/>
                <a:chExt cx="633" cy="403"/>
              </a:xfrm>
            </p:grpSpPr>
            <p:sp>
              <p:nvSpPr>
                <p:cNvPr id="92" name="Rectangle 48"/>
                <p:cNvSpPr>
                  <a:spLocks noChangeArrowheads="1"/>
                </p:cNvSpPr>
                <p:nvPr/>
              </p:nvSpPr>
              <p:spPr bwMode="auto">
                <a:xfrm>
                  <a:off x="3208" y="2533"/>
                  <a:ext cx="547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b="0"/>
                    <a:t>—</a:t>
                  </a:r>
                </a:p>
                <a:p>
                  <a:pPr algn="ctr"/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93" name="Rectangle 227"/>
                <p:cNvSpPr>
                  <a:spLocks noChangeArrowheads="1"/>
                </p:cNvSpPr>
                <p:nvPr/>
              </p:nvSpPr>
              <p:spPr bwMode="auto">
                <a:xfrm>
                  <a:off x="3165" y="2533"/>
                  <a:ext cx="63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0" name="Group 234"/>
            <p:cNvGrpSpPr>
              <a:grpSpLocks/>
            </p:cNvGrpSpPr>
            <p:nvPr/>
          </p:nvGrpSpPr>
          <p:grpSpPr bwMode="auto">
            <a:xfrm>
              <a:off x="3798" y="2533"/>
              <a:ext cx="633" cy="403"/>
              <a:chOff x="3798" y="2533"/>
              <a:chExt cx="633" cy="403"/>
            </a:xfrm>
          </p:grpSpPr>
          <p:sp>
            <p:nvSpPr>
              <p:cNvPr id="86" name="Rectangle 233"/>
              <p:cNvSpPr>
                <a:spLocks noChangeArrowheads="1"/>
              </p:cNvSpPr>
              <p:nvPr/>
            </p:nvSpPr>
            <p:spPr bwMode="auto">
              <a:xfrm>
                <a:off x="3798" y="2533"/>
                <a:ext cx="633" cy="40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7" name="Group 232"/>
              <p:cNvGrpSpPr>
                <a:grpSpLocks/>
              </p:cNvGrpSpPr>
              <p:nvPr/>
            </p:nvGrpSpPr>
            <p:grpSpPr bwMode="auto">
              <a:xfrm>
                <a:off x="3798" y="2533"/>
                <a:ext cx="633" cy="403"/>
                <a:chOff x="3798" y="2533"/>
                <a:chExt cx="633" cy="403"/>
              </a:xfrm>
            </p:grpSpPr>
            <p:sp>
              <p:nvSpPr>
                <p:cNvPr id="88" name="Rectangle 49"/>
                <p:cNvSpPr>
                  <a:spLocks noChangeArrowheads="1"/>
                </p:cNvSpPr>
                <p:nvPr/>
              </p:nvSpPr>
              <p:spPr bwMode="auto">
                <a:xfrm>
                  <a:off x="3841" y="2533"/>
                  <a:ext cx="547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b="0"/>
                    <a:t>—</a:t>
                  </a:r>
                </a:p>
                <a:p>
                  <a:pPr algn="ctr"/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89" name="Rectangle 231"/>
                <p:cNvSpPr>
                  <a:spLocks noChangeArrowheads="1"/>
                </p:cNvSpPr>
                <p:nvPr/>
              </p:nvSpPr>
              <p:spPr bwMode="auto">
                <a:xfrm>
                  <a:off x="3798" y="2533"/>
                  <a:ext cx="63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1" name="Group 238"/>
            <p:cNvGrpSpPr>
              <a:grpSpLocks/>
            </p:cNvGrpSpPr>
            <p:nvPr/>
          </p:nvGrpSpPr>
          <p:grpSpPr bwMode="auto">
            <a:xfrm>
              <a:off x="0" y="2936"/>
              <a:ext cx="633" cy="403"/>
              <a:chOff x="0" y="2936"/>
              <a:chExt cx="633" cy="403"/>
            </a:xfrm>
          </p:grpSpPr>
          <p:sp>
            <p:nvSpPr>
              <p:cNvPr id="82" name="Rectangle 237"/>
              <p:cNvSpPr>
                <a:spLocks noChangeArrowheads="1"/>
              </p:cNvSpPr>
              <p:nvPr/>
            </p:nvSpPr>
            <p:spPr bwMode="auto">
              <a:xfrm>
                <a:off x="0" y="2936"/>
                <a:ext cx="633" cy="40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236"/>
              <p:cNvGrpSpPr>
                <a:grpSpLocks/>
              </p:cNvGrpSpPr>
              <p:nvPr/>
            </p:nvGrpSpPr>
            <p:grpSpPr bwMode="auto">
              <a:xfrm>
                <a:off x="0" y="2936"/>
                <a:ext cx="633" cy="403"/>
                <a:chOff x="0" y="2936"/>
                <a:chExt cx="633" cy="403"/>
              </a:xfrm>
            </p:grpSpPr>
            <p:sp>
              <p:nvSpPr>
                <p:cNvPr id="84" name="Rectangle 50"/>
                <p:cNvSpPr>
                  <a:spLocks noChangeArrowheads="1"/>
                </p:cNvSpPr>
                <p:nvPr/>
              </p:nvSpPr>
              <p:spPr bwMode="auto">
                <a:xfrm>
                  <a:off x="43" y="2936"/>
                  <a:ext cx="547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sz="1600" b="0" dirty="0"/>
                    <a:t>OTHER</a:t>
                  </a:r>
                  <a:endParaRPr lang="en-US" b="0" dirty="0"/>
                </a:p>
                <a:p>
                  <a:pPr algn="ctr"/>
                  <a:endParaRPr lang="en-US" sz="2400" b="0" dirty="0">
                    <a:latin typeface="Times New Roman" pitchFamily="18" charset="0"/>
                  </a:endParaRPr>
                </a:p>
              </p:txBody>
            </p:sp>
            <p:sp>
              <p:nvSpPr>
                <p:cNvPr id="85" name="Rectangle 235"/>
                <p:cNvSpPr>
                  <a:spLocks noChangeArrowheads="1"/>
                </p:cNvSpPr>
                <p:nvPr/>
              </p:nvSpPr>
              <p:spPr bwMode="auto">
                <a:xfrm>
                  <a:off x="0" y="2936"/>
                  <a:ext cx="63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2" name="Group 242"/>
            <p:cNvGrpSpPr>
              <a:grpSpLocks/>
            </p:cNvGrpSpPr>
            <p:nvPr/>
          </p:nvGrpSpPr>
          <p:grpSpPr bwMode="auto">
            <a:xfrm>
              <a:off x="633" y="2936"/>
              <a:ext cx="633" cy="403"/>
              <a:chOff x="633" y="2936"/>
              <a:chExt cx="633" cy="403"/>
            </a:xfrm>
          </p:grpSpPr>
          <p:sp>
            <p:nvSpPr>
              <p:cNvPr id="78" name="Rectangle 241"/>
              <p:cNvSpPr>
                <a:spLocks noChangeArrowheads="1"/>
              </p:cNvSpPr>
              <p:nvPr/>
            </p:nvSpPr>
            <p:spPr bwMode="auto">
              <a:xfrm>
                <a:off x="633" y="2936"/>
                <a:ext cx="633" cy="40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9" name="Group 240"/>
              <p:cNvGrpSpPr>
                <a:grpSpLocks/>
              </p:cNvGrpSpPr>
              <p:nvPr/>
            </p:nvGrpSpPr>
            <p:grpSpPr bwMode="auto">
              <a:xfrm>
                <a:off x="633" y="2936"/>
                <a:ext cx="633" cy="403"/>
                <a:chOff x="633" y="2936"/>
                <a:chExt cx="633" cy="403"/>
              </a:xfrm>
            </p:grpSpPr>
            <p:sp>
              <p:nvSpPr>
                <p:cNvPr id="80" name="Rectangle 51"/>
                <p:cNvSpPr>
                  <a:spLocks noChangeArrowheads="1"/>
                </p:cNvSpPr>
                <p:nvPr/>
              </p:nvSpPr>
              <p:spPr bwMode="auto">
                <a:xfrm>
                  <a:off x="676" y="2936"/>
                  <a:ext cx="547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b="0"/>
                    <a:t>6%</a:t>
                  </a:r>
                </a:p>
                <a:p>
                  <a:pPr algn="ctr"/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81" name="Rectangle 239"/>
                <p:cNvSpPr>
                  <a:spLocks noChangeArrowheads="1"/>
                </p:cNvSpPr>
                <p:nvPr/>
              </p:nvSpPr>
              <p:spPr bwMode="auto">
                <a:xfrm>
                  <a:off x="633" y="2936"/>
                  <a:ext cx="63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3" name="Group 246"/>
            <p:cNvGrpSpPr>
              <a:grpSpLocks/>
            </p:cNvGrpSpPr>
            <p:nvPr/>
          </p:nvGrpSpPr>
          <p:grpSpPr bwMode="auto">
            <a:xfrm>
              <a:off x="1266" y="2936"/>
              <a:ext cx="633" cy="403"/>
              <a:chOff x="1266" y="2936"/>
              <a:chExt cx="633" cy="403"/>
            </a:xfrm>
          </p:grpSpPr>
          <p:sp>
            <p:nvSpPr>
              <p:cNvPr id="74" name="Rectangle 245"/>
              <p:cNvSpPr>
                <a:spLocks noChangeArrowheads="1"/>
              </p:cNvSpPr>
              <p:nvPr/>
            </p:nvSpPr>
            <p:spPr bwMode="auto">
              <a:xfrm>
                <a:off x="1266" y="2936"/>
                <a:ext cx="633" cy="40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5" name="Group 244"/>
              <p:cNvGrpSpPr>
                <a:grpSpLocks/>
              </p:cNvGrpSpPr>
              <p:nvPr/>
            </p:nvGrpSpPr>
            <p:grpSpPr bwMode="auto">
              <a:xfrm>
                <a:off x="1266" y="2936"/>
                <a:ext cx="633" cy="403"/>
                <a:chOff x="1266" y="2936"/>
                <a:chExt cx="633" cy="403"/>
              </a:xfrm>
            </p:grpSpPr>
            <p:sp>
              <p:nvSpPr>
                <p:cNvPr id="76" name="Rectangle 52"/>
                <p:cNvSpPr>
                  <a:spLocks noChangeArrowheads="1"/>
                </p:cNvSpPr>
                <p:nvPr/>
              </p:nvSpPr>
              <p:spPr bwMode="auto">
                <a:xfrm>
                  <a:off x="1309" y="2936"/>
                  <a:ext cx="547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b="0"/>
                    <a:t>1%</a:t>
                  </a:r>
                </a:p>
                <a:p>
                  <a:pPr algn="ctr"/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77" name="Rectangle 243"/>
                <p:cNvSpPr>
                  <a:spLocks noChangeArrowheads="1"/>
                </p:cNvSpPr>
                <p:nvPr/>
              </p:nvSpPr>
              <p:spPr bwMode="auto">
                <a:xfrm>
                  <a:off x="1266" y="2936"/>
                  <a:ext cx="63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4" name="Group 250"/>
            <p:cNvGrpSpPr>
              <a:grpSpLocks/>
            </p:cNvGrpSpPr>
            <p:nvPr/>
          </p:nvGrpSpPr>
          <p:grpSpPr bwMode="auto">
            <a:xfrm>
              <a:off x="1899" y="2936"/>
              <a:ext cx="633" cy="403"/>
              <a:chOff x="1899" y="2936"/>
              <a:chExt cx="633" cy="403"/>
            </a:xfrm>
          </p:grpSpPr>
          <p:sp>
            <p:nvSpPr>
              <p:cNvPr id="70" name="Rectangle 249"/>
              <p:cNvSpPr>
                <a:spLocks noChangeArrowheads="1"/>
              </p:cNvSpPr>
              <p:nvPr/>
            </p:nvSpPr>
            <p:spPr bwMode="auto">
              <a:xfrm>
                <a:off x="1899" y="2936"/>
                <a:ext cx="633" cy="40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1" name="Group 248"/>
              <p:cNvGrpSpPr>
                <a:grpSpLocks/>
              </p:cNvGrpSpPr>
              <p:nvPr/>
            </p:nvGrpSpPr>
            <p:grpSpPr bwMode="auto">
              <a:xfrm>
                <a:off x="1899" y="2936"/>
                <a:ext cx="633" cy="403"/>
                <a:chOff x="1899" y="2936"/>
                <a:chExt cx="633" cy="403"/>
              </a:xfrm>
            </p:grpSpPr>
            <p:sp>
              <p:nvSpPr>
                <p:cNvPr id="72" name="Rectangle 53"/>
                <p:cNvSpPr>
                  <a:spLocks noChangeArrowheads="1"/>
                </p:cNvSpPr>
                <p:nvPr/>
              </p:nvSpPr>
              <p:spPr bwMode="auto">
                <a:xfrm>
                  <a:off x="1942" y="2936"/>
                  <a:ext cx="547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b="0"/>
                    <a:t>3%</a:t>
                  </a:r>
                </a:p>
                <a:p>
                  <a:pPr algn="ctr"/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73" name="Rectangle 247"/>
                <p:cNvSpPr>
                  <a:spLocks noChangeArrowheads="1"/>
                </p:cNvSpPr>
                <p:nvPr/>
              </p:nvSpPr>
              <p:spPr bwMode="auto">
                <a:xfrm>
                  <a:off x="1899" y="2936"/>
                  <a:ext cx="63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5" name="Group 254"/>
            <p:cNvGrpSpPr>
              <a:grpSpLocks/>
            </p:cNvGrpSpPr>
            <p:nvPr/>
          </p:nvGrpSpPr>
          <p:grpSpPr bwMode="auto">
            <a:xfrm>
              <a:off x="2532" y="2936"/>
              <a:ext cx="633" cy="403"/>
              <a:chOff x="2532" y="2936"/>
              <a:chExt cx="633" cy="403"/>
            </a:xfrm>
          </p:grpSpPr>
          <p:sp>
            <p:nvSpPr>
              <p:cNvPr id="66" name="Rectangle 253"/>
              <p:cNvSpPr>
                <a:spLocks noChangeArrowheads="1"/>
              </p:cNvSpPr>
              <p:nvPr/>
            </p:nvSpPr>
            <p:spPr bwMode="auto">
              <a:xfrm>
                <a:off x="2532" y="2936"/>
                <a:ext cx="633" cy="40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7" name="Group 252"/>
              <p:cNvGrpSpPr>
                <a:grpSpLocks/>
              </p:cNvGrpSpPr>
              <p:nvPr/>
            </p:nvGrpSpPr>
            <p:grpSpPr bwMode="auto">
              <a:xfrm>
                <a:off x="2532" y="2936"/>
                <a:ext cx="633" cy="403"/>
                <a:chOff x="2532" y="2936"/>
                <a:chExt cx="633" cy="403"/>
              </a:xfrm>
            </p:grpSpPr>
            <p:sp>
              <p:nvSpPr>
                <p:cNvPr id="68" name="Rectangle 54"/>
                <p:cNvSpPr>
                  <a:spLocks noChangeArrowheads="1"/>
                </p:cNvSpPr>
                <p:nvPr/>
              </p:nvSpPr>
              <p:spPr bwMode="auto">
                <a:xfrm>
                  <a:off x="2575" y="2936"/>
                  <a:ext cx="547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b="0"/>
                    <a:t>1%</a:t>
                  </a:r>
                </a:p>
                <a:p>
                  <a:pPr algn="ctr"/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69" name="Rectangle 251"/>
                <p:cNvSpPr>
                  <a:spLocks noChangeArrowheads="1"/>
                </p:cNvSpPr>
                <p:nvPr/>
              </p:nvSpPr>
              <p:spPr bwMode="auto">
                <a:xfrm>
                  <a:off x="2532" y="2936"/>
                  <a:ext cx="63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258"/>
            <p:cNvGrpSpPr>
              <a:grpSpLocks/>
            </p:cNvGrpSpPr>
            <p:nvPr/>
          </p:nvGrpSpPr>
          <p:grpSpPr bwMode="auto">
            <a:xfrm>
              <a:off x="3165" y="2936"/>
              <a:ext cx="633" cy="403"/>
              <a:chOff x="3165" y="2936"/>
              <a:chExt cx="633" cy="403"/>
            </a:xfrm>
          </p:grpSpPr>
          <p:sp>
            <p:nvSpPr>
              <p:cNvPr id="62" name="Rectangle 257"/>
              <p:cNvSpPr>
                <a:spLocks noChangeArrowheads="1"/>
              </p:cNvSpPr>
              <p:nvPr/>
            </p:nvSpPr>
            <p:spPr bwMode="auto">
              <a:xfrm>
                <a:off x="3165" y="2936"/>
                <a:ext cx="633" cy="40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3" name="Group 256"/>
              <p:cNvGrpSpPr>
                <a:grpSpLocks/>
              </p:cNvGrpSpPr>
              <p:nvPr/>
            </p:nvGrpSpPr>
            <p:grpSpPr bwMode="auto">
              <a:xfrm>
                <a:off x="3165" y="2936"/>
                <a:ext cx="633" cy="403"/>
                <a:chOff x="3165" y="2936"/>
                <a:chExt cx="633" cy="403"/>
              </a:xfrm>
            </p:grpSpPr>
            <p:sp>
              <p:nvSpPr>
                <p:cNvPr id="64" name="Rectangle 55"/>
                <p:cNvSpPr>
                  <a:spLocks noChangeArrowheads="1"/>
                </p:cNvSpPr>
                <p:nvPr/>
              </p:nvSpPr>
              <p:spPr bwMode="auto">
                <a:xfrm>
                  <a:off x="3208" y="2936"/>
                  <a:ext cx="547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b="0"/>
                    <a:t>2%</a:t>
                  </a:r>
                </a:p>
                <a:p>
                  <a:pPr algn="ctr"/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65" name="Rectangle 255"/>
                <p:cNvSpPr>
                  <a:spLocks noChangeArrowheads="1"/>
                </p:cNvSpPr>
                <p:nvPr/>
              </p:nvSpPr>
              <p:spPr bwMode="auto">
                <a:xfrm>
                  <a:off x="3165" y="2936"/>
                  <a:ext cx="63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7" name="Group 262"/>
            <p:cNvGrpSpPr>
              <a:grpSpLocks/>
            </p:cNvGrpSpPr>
            <p:nvPr/>
          </p:nvGrpSpPr>
          <p:grpSpPr bwMode="auto">
            <a:xfrm>
              <a:off x="3798" y="2936"/>
              <a:ext cx="633" cy="403"/>
              <a:chOff x="3798" y="2936"/>
              <a:chExt cx="633" cy="403"/>
            </a:xfrm>
          </p:grpSpPr>
          <p:sp>
            <p:nvSpPr>
              <p:cNvPr id="58" name="Rectangle 261"/>
              <p:cNvSpPr>
                <a:spLocks noChangeArrowheads="1"/>
              </p:cNvSpPr>
              <p:nvPr/>
            </p:nvSpPr>
            <p:spPr bwMode="auto">
              <a:xfrm>
                <a:off x="3798" y="2936"/>
                <a:ext cx="633" cy="40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9" name="Group 260"/>
              <p:cNvGrpSpPr>
                <a:grpSpLocks/>
              </p:cNvGrpSpPr>
              <p:nvPr/>
            </p:nvGrpSpPr>
            <p:grpSpPr bwMode="auto">
              <a:xfrm>
                <a:off x="3798" y="2936"/>
                <a:ext cx="633" cy="403"/>
                <a:chOff x="3798" y="2936"/>
                <a:chExt cx="633" cy="403"/>
              </a:xfrm>
            </p:grpSpPr>
            <p:sp>
              <p:nvSpPr>
                <p:cNvPr id="60" name="Rectangle 56"/>
                <p:cNvSpPr>
                  <a:spLocks noChangeArrowheads="1"/>
                </p:cNvSpPr>
                <p:nvPr/>
              </p:nvSpPr>
              <p:spPr bwMode="auto">
                <a:xfrm>
                  <a:off x="3841" y="2936"/>
                  <a:ext cx="547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b="0"/>
                    <a:t>1%</a:t>
                  </a:r>
                </a:p>
                <a:p>
                  <a:pPr algn="ctr"/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61" name="Rectangle 259"/>
                <p:cNvSpPr>
                  <a:spLocks noChangeArrowheads="1"/>
                </p:cNvSpPr>
                <p:nvPr/>
              </p:nvSpPr>
              <p:spPr bwMode="auto">
                <a:xfrm>
                  <a:off x="3798" y="2936"/>
                  <a:ext cx="63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pull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en-GB" i="1" u="sng" dirty="0">
                <a:solidFill>
                  <a:schemeClr val="tx1"/>
                </a:solidFill>
              </a:rPr>
              <a:t>Dynamic Percentage of Operands</a:t>
            </a:r>
            <a:endParaRPr lang="en-US" i="1" u="sng" dirty="0">
              <a:solidFill>
                <a:schemeClr val="tx1"/>
              </a:solidFill>
            </a:endParaRPr>
          </a:p>
        </p:txBody>
      </p:sp>
      <p:grpSp>
        <p:nvGrpSpPr>
          <p:cNvPr id="4" name="Group 92"/>
          <p:cNvGrpSpPr>
            <a:grpSpLocks noGrp="1"/>
          </p:cNvGrpSpPr>
          <p:nvPr/>
        </p:nvGrpSpPr>
        <p:grpSpPr bwMode="auto">
          <a:xfrm>
            <a:off x="533400" y="1905000"/>
            <a:ext cx="8229600" cy="3797300"/>
            <a:chOff x="-3" y="-3"/>
            <a:chExt cx="3210" cy="1618"/>
          </a:xfrm>
        </p:grpSpPr>
        <p:grpSp>
          <p:nvGrpSpPr>
            <p:cNvPr id="5" name="Group 90"/>
            <p:cNvGrpSpPr>
              <a:grpSpLocks/>
            </p:cNvGrpSpPr>
            <p:nvPr/>
          </p:nvGrpSpPr>
          <p:grpSpPr bwMode="auto">
            <a:xfrm>
              <a:off x="0" y="0"/>
              <a:ext cx="3204" cy="1612"/>
              <a:chOff x="0" y="0"/>
              <a:chExt cx="3204" cy="1612"/>
            </a:xfrm>
          </p:grpSpPr>
          <p:grpSp>
            <p:nvGrpSpPr>
              <p:cNvPr id="7" name="Group 29"/>
              <p:cNvGrpSpPr>
                <a:grpSpLocks/>
              </p:cNvGrpSpPr>
              <p:nvPr/>
            </p:nvGrpSpPr>
            <p:grpSpPr bwMode="auto">
              <a:xfrm>
                <a:off x="0" y="0"/>
                <a:ext cx="1044" cy="403"/>
                <a:chOff x="0" y="0"/>
                <a:chExt cx="1044" cy="403"/>
              </a:xfrm>
            </p:grpSpPr>
            <p:sp>
              <p:nvSpPr>
                <p:cNvPr id="83" name="Rectangle 12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958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ctr"/>
                  <a:r>
                    <a:rPr lang="en-US" b="0"/>
                    <a:t> </a:t>
                  </a:r>
                </a:p>
                <a:p>
                  <a:pPr algn="ctr"/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84" name="Rectangle 2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4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33"/>
              <p:cNvGrpSpPr>
                <a:grpSpLocks/>
              </p:cNvGrpSpPr>
              <p:nvPr/>
            </p:nvGrpSpPr>
            <p:grpSpPr bwMode="auto">
              <a:xfrm>
                <a:off x="1044" y="0"/>
                <a:ext cx="720" cy="403"/>
                <a:chOff x="1044" y="0"/>
                <a:chExt cx="720" cy="403"/>
              </a:xfrm>
            </p:grpSpPr>
            <p:sp>
              <p:nvSpPr>
                <p:cNvPr id="79" name="Rectangle 32"/>
                <p:cNvSpPr>
                  <a:spLocks noChangeArrowheads="1"/>
                </p:cNvSpPr>
                <p:nvPr/>
              </p:nvSpPr>
              <p:spPr bwMode="auto">
                <a:xfrm>
                  <a:off x="1044" y="0"/>
                  <a:ext cx="720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0" name="Group 31"/>
                <p:cNvGrpSpPr>
                  <a:grpSpLocks/>
                </p:cNvGrpSpPr>
                <p:nvPr/>
              </p:nvGrpSpPr>
              <p:grpSpPr bwMode="auto">
                <a:xfrm>
                  <a:off x="1044" y="0"/>
                  <a:ext cx="720" cy="403"/>
                  <a:chOff x="1044" y="0"/>
                  <a:chExt cx="720" cy="403"/>
                </a:xfrm>
              </p:grpSpPr>
              <p:sp>
                <p:nvSpPr>
                  <p:cNvPr id="81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1087" y="0"/>
                    <a:ext cx="634" cy="403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ctr"/>
                    <a:r>
                      <a:rPr lang="en-US" u="sng" dirty="0"/>
                      <a:t>Pascal</a:t>
                    </a:r>
                    <a:endParaRPr lang="en-US" b="0" u="sng" dirty="0"/>
                  </a:p>
                  <a:p>
                    <a:pPr algn="ctr"/>
                    <a:endParaRPr lang="en-US" sz="2400" b="0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82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1044" y="0"/>
                    <a:ext cx="720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9" name="Group 37"/>
              <p:cNvGrpSpPr>
                <a:grpSpLocks/>
              </p:cNvGrpSpPr>
              <p:nvPr/>
            </p:nvGrpSpPr>
            <p:grpSpPr bwMode="auto">
              <a:xfrm>
                <a:off x="1764" y="0"/>
                <a:ext cx="720" cy="403"/>
                <a:chOff x="1764" y="0"/>
                <a:chExt cx="720" cy="403"/>
              </a:xfrm>
            </p:grpSpPr>
            <p:sp>
              <p:nvSpPr>
                <p:cNvPr id="75" name="Rectangle 36"/>
                <p:cNvSpPr>
                  <a:spLocks noChangeArrowheads="1"/>
                </p:cNvSpPr>
                <p:nvPr/>
              </p:nvSpPr>
              <p:spPr bwMode="auto">
                <a:xfrm>
                  <a:off x="1764" y="0"/>
                  <a:ext cx="720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6" name="Group 35"/>
                <p:cNvGrpSpPr>
                  <a:grpSpLocks/>
                </p:cNvGrpSpPr>
                <p:nvPr/>
              </p:nvGrpSpPr>
              <p:grpSpPr bwMode="auto">
                <a:xfrm>
                  <a:off x="1764" y="0"/>
                  <a:ext cx="720" cy="403"/>
                  <a:chOff x="1764" y="0"/>
                  <a:chExt cx="720" cy="403"/>
                </a:xfrm>
              </p:grpSpPr>
              <p:sp>
                <p:nvSpPr>
                  <p:cNvPr id="77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1807" y="0"/>
                    <a:ext cx="634" cy="403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ctr"/>
                    <a:r>
                      <a:rPr lang="en-US" u="sng" dirty="0"/>
                      <a:t>C</a:t>
                    </a:r>
                    <a:endParaRPr lang="en-US" b="0" u="sng" dirty="0"/>
                  </a:p>
                  <a:p>
                    <a:pPr algn="ctr"/>
                    <a:endParaRPr lang="en-US" sz="2400" b="0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78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1764" y="0"/>
                    <a:ext cx="720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" name="Group 41"/>
              <p:cNvGrpSpPr>
                <a:grpSpLocks/>
              </p:cNvGrpSpPr>
              <p:nvPr/>
            </p:nvGrpSpPr>
            <p:grpSpPr bwMode="auto">
              <a:xfrm>
                <a:off x="2484" y="0"/>
                <a:ext cx="720" cy="403"/>
                <a:chOff x="2484" y="0"/>
                <a:chExt cx="720" cy="403"/>
              </a:xfrm>
            </p:grpSpPr>
            <p:sp>
              <p:nvSpPr>
                <p:cNvPr id="71" name="Rectangle 40"/>
                <p:cNvSpPr>
                  <a:spLocks noChangeArrowheads="1"/>
                </p:cNvSpPr>
                <p:nvPr/>
              </p:nvSpPr>
              <p:spPr bwMode="auto">
                <a:xfrm>
                  <a:off x="2484" y="0"/>
                  <a:ext cx="720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2" name="Group 39"/>
                <p:cNvGrpSpPr>
                  <a:grpSpLocks/>
                </p:cNvGrpSpPr>
                <p:nvPr/>
              </p:nvGrpSpPr>
              <p:grpSpPr bwMode="auto">
                <a:xfrm>
                  <a:off x="2484" y="0"/>
                  <a:ext cx="720" cy="403"/>
                  <a:chOff x="2484" y="0"/>
                  <a:chExt cx="720" cy="403"/>
                </a:xfrm>
              </p:grpSpPr>
              <p:sp>
                <p:nvSpPr>
                  <p:cNvPr id="73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2527" y="0"/>
                    <a:ext cx="634" cy="403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ctr"/>
                    <a:r>
                      <a:rPr lang="en-US" u="sng" dirty="0"/>
                      <a:t>Average</a:t>
                    </a:r>
                    <a:endParaRPr lang="en-US" b="0" u="sng" dirty="0"/>
                  </a:p>
                  <a:p>
                    <a:pPr algn="ctr"/>
                    <a:endParaRPr lang="en-US" sz="2400" b="0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74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2484" y="0"/>
                    <a:ext cx="720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1" name="Group 45"/>
              <p:cNvGrpSpPr>
                <a:grpSpLocks/>
              </p:cNvGrpSpPr>
              <p:nvPr/>
            </p:nvGrpSpPr>
            <p:grpSpPr bwMode="auto">
              <a:xfrm>
                <a:off x="0" y="403"/>
                <a:ext cx="1044" cy="403"/>
                <a:chOff x="0" y="403"/>
                <a:chExt cx="1044" cy="403"/>
              </a:xfrm>
            </p:grpSpPr>
            <p:sp>
              <p:nvSpPr>
                <p:cNvPr id="67" name="Rectangle 44"/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1044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8" name="Group 43"/>
                <p:cNvGrpSpPr>
                  <a:grpSpLocks/>
                </p:cNvGrpSpPr>
                <p:nvPr/>
              </p:nvGrpSpPr>
              <p:grpSpPr bwMode="auto">
                <a:xfrm>
                  <a:off x="0" y="403"/>
                  <a:ext cx="1044" cy="403"/>
                  <a:chOff x="0" y="403"/>
                  <a:chExt cx="1044" cy="403"/>
                </a:xfrm>
              </p:grpSpPr>
              <p:sp>
                <p:nvSpPr>
                  <p:cNvPr id="69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403"/>
                    <a:ext cx="958" cy="403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ctr"/>
                    <a:r>
                      <a:rPr lang="en-US" b="0"/>
                      <a:t>Integer Constant</a:t>
                    </a:r>
                  </a:p>
                  <a:p>
                    <a:pPr algn="ctr"/>
                    <a:endParaRPr lang="en-US" sz="2400" b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70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403"/>
                    <a:ext cx="1044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2" name="Group 49"/>
              <p:cNvGrpSpPr>
                <a:grpSpLocks/>
              </p:cNvGrpSpPr>
              <p:nvPr/>
            </p:nvGrpSpPr>
            <p:grpSpPr bwMode="auto">
              <a:xfrm>
                <a:off x="1044" y="403"/>
                <a:ext cx="720" cy="403"/>
                <a:chOff x="1044" y="403"/>
                <a:chExt cx="720" cy="403"/>
              </a:xfrm>
            </p:grpSpPr>
            <p:sp>
              <p:nvSpPr>
                <p:cNvPr id="63" name="Rectangle 48"/>
                <p:cNvSpPr>
                  <a:spLocks noChangeArrowheads="1"/>
                </p:cNvSpPr>
                <p:nvPr/>
              </p:nvSpPr>
              <p:spPr bwMode="auto">
                <a:xfrm>
                  <a:off x="1044" y="403"/>
                  <a:ext cx="720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4" name="Group 47"/>
                <p:cNvGrpSpPr>
                  <a:grpSpLocks/>
                </p:cNvGrpSpPr>
                <p:nvPr/>
              </p:nvGrpSpPr>
              <p:grpSpPr bwMode="auto">
                <a:xfrm>
                  <a:off x="1044" y="403"/>
                  <a:ext cx="720" cy="403"/>
                  <a:chOff x="1044" y="403"/>
                  <a:chExt cx="720" cy="403"/>
                </a:xfrm>
              </p:grpSpPr>
              <p:sp>
                <p:nvSpPr>
                  <p:cNvPr id="65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1087" y="403"/>
                    <a:ext cx="634" cy="403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ctr"/>
                    <a:r>
                      <a:rPr lang="en-US" b="0"/>
                      <a:t>16%</a:t>
                    </a:r>
                  </a:p>
                  <a:p>
                    <a:pPr algn="ctr"/>
                    <a:endParaRPr lang="en-US" sz="2400" b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6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1044" y="403"/>
                    <a:ext cx="720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3" name="Group 53"/>
              <p:cNvGrpSpPr>
                <a:grpSpLocks/>
              </p:cNvGrpSpPr>
              <p:nvPr/>
            </p:nvGrpSpPr>
            <p:grpSpPr bwMode="auto">
              <a:xfrm>
                <a:off x="1764" y="403"/>
                <a:ext cx="720" cy="403"/>
                <a:chOff x="1764" y="403"/>
                <a:chExt cx="720" cy="403"/>
              </a:xfrm>
            </p:grpSpPr>
            <p:sp>
              <p:nvSpPr>
                <p:cNvPr id="59" name="Rectangle 52"/>
                <p:cNvSpPr>
                  <a:spLocks noChangeArrowheads="1"/>
                </p:cNvSpPr>
                <p:nvPr/>
              </p:nvSpPr>
              <p:spPr bwMode="auto">
                <a:xfrm>
                  <a:off x="1764" y="403"/>
                  <a:ext cx="720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0" name="Group 51"/>
                <p:cNvGrpSpPr>
                  <a:grpSpLocks/>
                </p:cNvGrpSpPr>
                <p:nvPr/>
              </p:nvGrpSpPr>
              <p:grpSpPr bwMode="auto">
                <a:xfrm>
                  <a:off x="1764" y="403"/>
                  <a:ext cx="720" cy="403"/>
                  <a:chOff x="1764" y="403"/>
                  <a:chExt cx="720" cy="403"/>
                </a:xfrm>
              </p:grpSpPr>
              <p:sp>
                <p:nvSpPr>
                  <p:cNvPr id="61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1807" y="403"/>
                    <a:ext cx="634" cy="403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ctr"/>
                    <a:r>
                      <a:rPr lang="en-US" b="0" dirty="0"/>
                      <a:t>23%</a:t>
                    </a:r>
                  </a:p>
                  <a:p>
                    <a:pPr algn="ctr"/>
                    <a:endParaRPr lang="en-US" sz="2400" b="0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2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1764" y="403"/>
                    <a:ext cx="720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4" name="Group 57"/>
              <p:cNvGrpSpPr>
                <a:grpSpLocks/>
              </p:cNvGrpSpPr>
              <p:nvPr/>
            </p:nvGrpSpPr>
            <p:grpSpPr bwMode="auto">
              <a:xfrm>
                <a:off x="2484" y="403"/>
                <a:ext cx="720" cy="403"/>
                <a:chOff x="2484" y="403"/>
                <a:chExt cx="720" cy="403"/>
              </a:xfrm>
            </p:grpSpPr>
            <p:sp>
              <p:nvSpPr>
                <p:cNvPr id="55" name="Rectangle 56"/>
                <p:cNvSpPr>
                  <a:spLocks noChangeArrowheads="1"/>
                </p:cNvSpPr>
                <p:nvPr/>
              </p:nvSpPr>
              <p:spPr bwMode="auto">
                <a:xfrm>
                  <a:off x="2484" y="403"/>
                  <a:ext cx="720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" name="Group 55"/>
                <p:cNvGrpSpPr>
                  <a:grpSpLocks/>
                </p:cNvGrpSpPr>
                <p:nvPr/>
              </p:nvGrpSpPr>
              <p:grpSpPr bwMode="auto">
                <a:xfrm>
                  <a:off x="2484" y="403"/>
                  <a:ext cx="720" cy="403"/>
                  <a:chOff x="2484" y="403"/>
                  <a:chExt cx="720" cy="403"/>
                </a:xfrm>
              </p:grpSpPr>
              <p:sp>
                <p:nvSpPr>
                  <p:cNvPr id="57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2527" y="403"/>
                    <a:ext cx="634" cy="403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ctr"/>
                    <a:r>
                      <a:rPr lang="en-US" b="0"/>
                      <a:t>20%</a:t>
                    </a:r>
                  </a:p>
                  <a:p>
                    <a:pPr algn="ctr"/>
                    <a:endParaRPr lang="en-US" sz="2400" b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8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2484" y="403"/>
                    <a:ext cx="720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5" name="Group 61"/>
              <p:cNvGrpSpPr>
                <a:grpSpLocks/>
              </p:cNvGrpSpPr>
              <p:nvPr/>
            </p:nvGrpSpPr>
            <p:grpSpPr bwMode="auto">
              <a:xfrm>
                <a:off x="0" y="806"/>
                <a:ext cx="1044" cy="403"/>
                <a:chOff x="0" y="806"/>
                <a:chExt cx="1044" cy="403"/>
              </a:xfrm>
            </p:grpSpPr>
            <p:sp>
              <p:nvSpPr>
                <p:cNvPr id="51" name="Rectangle 60"/>
                <p:cNvSpPr>
                  <a:spLocks noChangeArrowheads="1"/>
                </p:cNvSpPr>
                <p:nvPr/>
              </p:nvSpPr>
              <p:spPr bwMode="auto">
                <a:xfrm>
                  <a:off x="0" y="806"/>
                  <a:ext cx="1044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" name="Group 59"/>
                <p:cNvGrpSpPr>
                  <a:grpSpLocks/>
                </p:cNvGrpSpPr>
                <p:nvPr/>
              </p:nvGrpSpPr>
              <p:grpSpPr bwMode="auto">
                <a:xfrm>
                  <a:off x="0" y="806"/>
                  <a:ext cx="1044" cy="403"/>
                  <a:chOff x="0" y="806"/>
                  <a:chExt cx="1044" cy="403"/>
                </a:xfrm>
              </p:grpSpPr>
              <p:sp>
                <p:nvSpPr>
                  <p:cNvPr id="53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806"/>
                    <a:ext cx="958" cy="403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ctr"/>
                    <a:r>
                      <a:rPr lang="en-US" b="0"/>
                      <a:t>Scalar Variable</a:t>
                    </a:r>
                  </a:p>
                  <a:p>
                    <a:pPr algn="ctr"/>
                    <a:endParaRPr lang="en-US" sz="2400" b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4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806"/>
                    <a:ext cx="1044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6" name="Group 65"/>
              <p:cNvGrpSpPr>
                <a:grpSpLocks/>
              </p:cNvGrpSpPr>
              <p:nvPr/>
            </p:nvGrpSpPr>
            <p:grpSpPr bwMode="auto">
              <a:xfrm>
                <a:off x="1044" y="806"/>
                <a:ext cx="720" cy="403"/>
                <a:chOff x="1044" y="806"/>
                <a:chExt cx="720" cy="403"/>
              </a:xfrm>
            </p:grpSpPr>
            <p:sp>
              <p:nvSpPr>
                <p:cNvPr id="47" name="Rectangle 64"/>
                <p:cNvSpPr>
                  <a:spLocks noChangeArrowheads="1"/>
                </p:cNvSpPr>
                <p:nvPr/>
              </p:nvSpPr>
              <p:spPr bwMode="auto">
                <a:xfrm>
                  <a:off x="1044" y="806"/>
                  <a:ext cx="720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8" name="Group 63"/>
                <p:cNvGrpSpPr>
                  <a:grpSpLocks/>
                </p:cNvGrpSpPr>
                <p:nvPr/>
              </p:nvGrpSpPr>
              <p:grpSpPr bwMode="auto">
                <a:xfrm>
                  <a:off x="1044" y="806"/>
                  <a:ext cx="720" cy="403"/>
                  <a:chOff x="1044" y="806"/>
                  <a:chExt cx="720" cy="403"/>
                </a:xfrm>
              </p:grpSpPr>
              <p:sp>
                <p:nvSpPr>
                  <p:cNvPr id="49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087" y="806"/>
                    <a:ext cx="634" cy="403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ctr"/>
                    <a:r>
                      <a:rPr lang="en-US" b="0"/>
                      <a:t>58%</a:t>
                    </a:r>
                  </a:p>
                  <a:p>
                    <a:pPr algn="ctr"/>
                    <a:endParaRPr lang="en-US" sz="2400" b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0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1044" y="806"/>
                    <a:ext cx="720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" name="Group 69"/>
              <p:cNvGrpSpPr>
                <a:grpSpLocks/>
              </p:cNvGrpSpPr>
              <p:nvPr/>
            </p:nvGrpSpPr>
            <p:grpSpPr bwMode="auto">
              <a:xfrm>
                <a:off x="1764" y="806"/>
                <a:ext cx="720" cy="403"/>
                <a:chOff x="1764" y="806"/>
                <a:chExt cx="720" cy="403"/>
              </a:xfrm>
            </p:grpSpPr>
            <p:sp>
              <p:nvSpPr>
                <p:cNvPr id="43" name="Rectangle 68"/>
                <p:cNvSpPr>
                  <a:spLocks noChangeArrowheads="1"/>
                </p:cNvSpPr>
                <p:nvPr/>
              </p:nvSpPr>
              <p:spPr bwMode="auto">
                <a:xfrm>
                  <a:off x="1764" y="806"/>
                  <a:ext cx="720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4" name="Group 67"/>
                <p:cNvGrpSpPr>
                  <a:grpSpLocks/>
                </p:cNvGrpSpPr>
                <p:nvPr/>
              </p:nvGrpSpPr>
              <p:grpSpPr bwMode="auto">
                <a:xfrm>
                  <a:off x="1764" y="806"/>
                  <a:ext cx="720" cy="403"/>
                  <a:chOff x="1764" y="806"/>
                  <a:chExt cx="720" cy="403"/>
                </a:xfrm>
              </p:grpSpPr>
              <p:sp>
                <p:nvSpPr>
                  <p:cNvPr id="45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1807" y="806"/>
                    <a:ext cx="634" cy="403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ctr"/>
                    <a:r>
                      <a:rPr lang="en-US" b="0"/>
                      <a:t>53%</a:t>
                    </a:r>
                  </a:p>
                  <a:p>
                    <a:pPr algn="ctr"/>
                    <a:endParaRPr lang="en-US" sz="2400" b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46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1764" y="806"/>
                    <a:ext cx="720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" name="Group 73"/>
              <p:cNvGrpSpPr>
                <a:grpSpLocks/>
              </p:cNvGrpSpPr>
              <p:nvPr/>
            </p:nvGrpSpPr>
            <p:grpSpPr bwMode="auto">
              <a:xfrm>
                <a:off x="2484" y="806"/>
                <a:ext cx="720" cy="403"/>
                <a:chOff x="2484" y="806"/>
                <a:chExt cx="720" cy="403"/>
              </a:xfrm>
            </p:grpSpPr>
            <p:sp>
              <p:nvSpPr>
                <p:cNvPr id="39" name="Rectangle 72"/>
                <p:cNvSpPr>
                  <a:spLocks noChangeArrowheads="1"/>
                </p:cNvSpPr>
                <p:nvPr/>
              </p:nvSpPr>
              <p:spPr bwMode="auto">
                <a:xfrm>
                  <a:off x="2484" y="806"/>
                  <a:ext cx="720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0" name="Group 71"/>
                <p:cNvGrpSpPr>
                  <a:grpSpLocks/>
                </p:cNvGrpSpPr>
                <p:nvPr/>
              </p:nvGrpSpPr>
              <p:grpSpPr bwMode="auto">
                <a:xfrm>
                  <a:off x="2484" y="806"/>
                  <a:ext cx="720" cy="403"/>
                  <a:chOff x="2484" y="806"/>
                  <a:chExt cx="720" cy="403"/>
                </a:xfrm>
              </p:grpSpPr>
              <p:sp>
                <p:nvSpPr>
                  <p:cNvPr id="41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2527" y="806"/>
                    <a:ext cx="634" cy="403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ctr"/>
                    <a:r>
                      <a:rPr lang="en-US" b="0"/>
                      <a:t>55%</a:t>
                    </a:r>
                  </a:p>
                  <a:p>
                    <a:pPr algn="ctr"/>
                    <a:endParaRPr lang="en-US" sz="2400" b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42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2484" y="806"/>
                    <a:ext cx="720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9" name="Group 77"/>
              <p:cNvGrpSpPr>
                <a:grpSpLocks/>
              </p:cNvGrpSpPr>
              <p:nvPr/>
            </p:nvGrpSpPr>
            <p:grpSpPr bwMode="auto">
              <a:xfrm>
                <a:off x="0" y="1209"/>
                <a:ext cx="1044" cy="403"/>
                <a:chOff x="0" y="1209"/>
                <a:chExt cx="1044" cy="403"/>
              </a:xfrm>
            </p:grpSpPr>
            <p:sp>
              <p:nvSpPr>
                <p:cNvPr id="35" name="Rectangle 76"/>
                <p:cNvSpPr>
                  <a:spLocks noChangeArrowheads="1"/>
                </p:cNvSpPr>
                <p:nvPr/>
              </p:nvSpPr>
              <p:spPr bwMode="auto">
                <a:xfrm>
                  <a:off x="0" y="1209"/>
                  <a:ext cx="1044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6" name="Group 75"/>
                <p:cNvGrpSpPr>
                  <a:grpSpLocks/>
                </p:cNvGrpSpPr>
                <p:nvPr/>
              </p:nvGrpSpPr>
              <p:grpSpPr bwMode="auto">
                <a:xfrm>
                  <a:off x="0" y="1209"/>
                  <a:ext cx="1044" cy="403"/>
                  <a:chOff x="0" y="1209"/>
                  <a:chExt cx="1044" cy="403"/>
                </a:xfrm>
              </p:grpSpPr>
              <p:sp>
                <p:nvSpPr>
                  <p:cNvPr id="37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1209"/>
                    <a:ext cx="958" cy="403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ctr"/>
                    <a:r>
                      <a:rPr lang="en-US" b="0"/>
                      <a:t>Array/Structure</a:t>
                    </a:r>
                  </a:p>
                  <a:p>
                    <a:pPr algn="ctr"/>
                    <a:endParaRPr lang="en-US" sz="2400" b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8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209"/>
                    <a:ext cx="1044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0" name="Group 81"/>
              <p:cNvGrpSpPr>
                <a:grpSpLocks/>
              </p:cNvGrpSpPr>
              <p:nvPr/>
            </p:nvGrpSpPr>
            <p:grpSpPr bwMode="auto">
              <a:xfrm>
                <a:off x="1044" y="1209"/>
                <a:ext cx="720" cy="403"/>
                <a:chOff x="1044" y="1209"/>
                <a:chExt cx="720" cy="403"/>
              </a:xfrm>
            </p:grpSpPr>
            <p:sp>
              <p:nvSpPr>
                <p:cNvPr id="31" name="Rectangle 80"/>
                <p:cNvSpPr>
                  <a:spLocks noChangeArrowheads="1"/>
                </p:cNvSpPr>
                <p:nvPr/>
              </p:nvSpPr>
              <p:spPr bwMode="auto">
                <a:xfrm>
                  <a:off x="1044" y="1209"/>
                  <a:ext cx="720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2" name="Group 79"/>
                <p:cNvGrpSpPr>
                  <a:grpSpLocks/>
                </p:cNvGrpSpPr>
                <p:nvPr/>
              </p:nvGrpSpPr>
              <p:grpSpPr bwMode="auto">
                <a:xfrm>
                  <a:off x="1044" y="1209"/>
                  <a:ext cx="720" cy="403"/>
                  <a:chOff x="1044" y="1209"/>
                  <a:chExt cx="720" cy="403"/>
                </a:xfrm>
              </p:grpSpPr>
              <p:sp>
                <p:nvSpPr>
                  <p:cNvPr id="33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1087" y="1209"/>
                    <a:ext cx="634" cy="403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ctr"/>
                    <a:r>
                      <a:rPr lang="en-US" b="0"/>
                      <a:t>26%</a:t>
                    </a:r>
                  </a:p>
                  <a:p>
                    <a:pPr algn="ctr"/>
                    <a:endParaRPr lang="en-US" sz="2400" b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4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1044" y="1209"/>
                    <a:ext cx="720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1" name="Group 85"/>
              <p:cNvGrpSpPr>
                <a:grpSpLocks/>
              </p:cNvGrpSpPr>
              <p:nvPr/>
            </p:nvGrpSpPr>
            <p:grpSpPr bwMode="auto">
              <a:xfrm>
                <a:off x="1764" y="1209"/>
                <a:ext cx="720" cy="403"/>
                <a:chOff x="1764" y="1209"/>
                <a:chExt cx="720" cy="403"/>
              </a:xfrm>
            </p:grpSpPr>
            <p:sp>
              <p:nvSpPr>
                <p:cNvPr id="27" name="Rectangle 84"/>
                <p:cNvSpPr>
                  <a:spLocks noChangeArrowheads="1"/>
                </p:cNvSpPr>
                <p:nvPr/>
              </p:nvSpPr>
              <p:spPr bwMode="auto">
                <a:xfrm>
                  <a:off x="1764" y="1209"/>
                  <a:ext cx="720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" name="Group 83"/>
                <p:cNvGrpSpPr>
                  <a:grpSpLocks/>
                </p:cNvGrpSpPr>
                <p:nvPr/>
              </p:nvGrpSpPr>
              <p:grpSpPr bwMode="auto">
                <a:xfrm>
                  <a:off x="1764" y="1209"/>
                  <a:ext cx="720" cy="403"/>
                  <a:chOff x="1764" y="1209"/>
                  <a:chExt cx="720" cy="403"/>
                </a:xfrm>
              </p:grpSpPr>
              <p:sp>
                <p:nvSpPr>
                  <p:cNvPr id="29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1807" y="1209"/>
                    <a:ext cx="634" cy="403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ctr"/>
                    <a:r>
                      <a:rPr lang="en-US" b="0"/>
                      <a:t>24%</a:t>
                    </a:r>
                  </a:p>
                  <a:p>
                    <a:pPr algn="ctr"/>
                    <a:endParaRPr lang="en-US" sz="2400" b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0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1764" y="1209"/>
                    <a:ext cx="720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2" name="Group 89"/>
              <p:cNvGrpSpPr>
                <a:grpSpLocks/>
              </p:cNvGrpSpPr>
              <p:nvPr/>
            </p:nvGrpSpPr>
            <p:grpSpPr bwMode="auto">
              <a:xfrm>
                <a:off x="2484" y="1209"/>
                <a:ext cx="720" cy="403"/>
                <a:chOff x="2484" y="1209"/>
                <a:chExt cx="720" cy="403"/>
              </a:xfrm>
            </p:grpSpPr>
            <p:sp>
              <p:nvSpPr>
                <p:cNvPr id="23" name="Rectangle 88"/>
                <p:cNvSpPr>
                  <a:spLocks noChangeArrowheads="1"/>
                </p:cNvSpPr>
                <p:nvPr/>
              </p:nvSpPr>
              <p:spPr bwMode="auto">
                <a:xfrm>
                  <a:off x="2484" y="1209"/>
                  <a:ext cx="720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" name="Group 87"/>
                <p:cNvGrpSpPr>
                  <a:grpSpLocks/>
                </p:cNvGrpSpPr>
                <p:nvPr/>
              </p:nvGrpSpPr>
              <p:grpSpPr bwMode="auto">
                <a:xfrm>
                  <a:off x="2484" y="1209"/>
                  <a:ext cx="720" cy="403"/>
                  <a:chOff x="2484" y="1209"/>
                  <a:chExt cx="720" cy="403"/>
                </a:xfrm>
              </p:grpSpPr>
              <p:sp>
                <p:nvSpPr>
                  <p:cNvPr id="25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527" y="1209"/>
                    <a:ext cx="634" cy="403"/>
                  </a:xfrm>
                  <a:prstGeom prst="rect">
                    <a:avLst/>
                  </a:prstGeom>
                  <a:solidFill>
                    <a:srgbClr val="CCCCCC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ctr"/>
                    <a:r>
                      <a:rPr lang="en-US" b="0"/>
                      <a:t>25%</a:t>
                    </a:r>
                  </a:p>
                  <a:p>
                    <a:pPr algn="ctr"/>
                    <a:endParaRPr lang="en-US" sz="2400" b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6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2484" y="1209"/>
                    <a:ext cx="720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6" name="Rectangle 91"/>
            <p:cNvSpPr>
              <a:spLocks noChangeArrowheads="1"/>
            </p:cNvSpPr>
            <p:nvPr/>
          </p:nvSpPr>
          <p:spPr bwMode="auto">
            <a:xfrm>
              <a:off x="-3" y="-3"/>
              <a:ext cx="3210" cy="1618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>
    <p:pull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i="1" u="sng" dirty="0">
                <a:solidFill>
                  <a:schemeClr val="tx1"/>
                </a:solidFill>
              </a:rPr>
              <a:t>Procedure Calls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Very time consuming</a:t>
            </a:r>
          </a:p>
          <a:p>
            <a:r>
              <a:rPr lang="en-GB" dirty="0">
                <a:latin typeface="+mj-lt"/>
              </a:rPr>
              <a:t>Depends on number of parameters passed</a:t>
            </a:r>
          </a:p>
          <a:p>
            <a:r>
              <a:rPr lang="en-GB" dirty="0">
                <a:latin typeface="+mj-lt"/>
              </a:rPr>
              <a:t>Depends on level of nesting</a:t>
            </a:r>
          </a:p>
          <a:p>
            <a:r>
              <a:rPr lang="en-GB" dirty="0">
                <a:latin typeface="+mj-lt"/>
              </a:rPr>
              <a:t>Most programs do not do a lot of calls followed by lots of returns</a:t>
            </a:r>
          </a:p>
          <a:p>
            <a:r>
              <a:rPr lang="en-GB" dirty="0">
                <a:latin typeface="+mj-lt"/>
              </a:rPr>
              <a:t>Most variables are local</a:t>
            </a:r>
          </a:p>
          <a:p>
            <a:endParaRPr lang="en-GB" dirty="0">
              <a:latin typeface="+mj-lt"/>
            </a:endParaRPr>
          </a:p>
        </p:txBody>
      </p:sp>
    </p:spTree>
  </p:cSld>
  <p:clrMapOvr>
    <a:masterClrMapping/>
  </p:clrMapOvr>
  <p:transition>
    <p:pull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i="1" u="sng" dirty="0">
                <a:solidFill>
                  <a:schemeClr val="tx1"/>
                </a:solidFill>
              </a:rPr>
              <a:t>Large Register File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u="sng" dirty="0">
                <a:latin typeface="+mj-lt"/>
              </a:rPr>
              <a:t>Software solution</a:t>
            </a:r>
          </a:p>
          <a:p>
            <a:pPr lvl="1">
              <a:buFont typeface="Arial" pitchFamily="34" charset="0"/>
              <a:buChar char="•"/>
            </a:pPr>
            <a:r>
              <a:rPr lang="en-GB" dirty="0">
                <a:latin typeface="+mj-lt"/>
              </a:rPr>
              <a:t>Require compiler to allocate registers</a:t>
            </a:r>
          </a:p>
          <a:p>
            <a:pPr lvl="1">
              <a:buFont typeface="Arial" pitchFamily="34" charset="0"/>
              <a:buChar char="•"/>
            </a:pPr>
            <a:r>
              <a:rPr lang="en-GB" dirty="0">
                <a:latin typeface="+mj-lt"/>
              </a:rPr>
              <a:t>Allocate based on most used variables in a given time</a:t>
            </a:r>
          </a:p>
          <a:p>
            <a:pPr lvl="1">
              <a:buFont typeface="Arial" pitchFamily="34" charset="0"/>
              <a:buChar char="•"/>
            </a:pPr>
            <a:r>
              <a:rPr lang="en-GB" dirty="0">
                <a:latin typeface="+mj-lt"/>
              </a:rPr>
              <a:t>Requires sophisticated program analysis</a:t>
            </a:r>
          </a:p>
          <a:p>
            <a:r>
              <a:rPr lang="en-GB" u="sng" dirty="0">
                <a:latin typeface="+mj-lt"/>
              </a:rPr>
              <a:t>Hardware solution</a:t>
            </a:r>
          </a:p>
          <a:p>
            <a:pPr lvl="1">
              <a:buFont typeface="Arial" pitchFamily="34" charset="0"/>
              <a:buChar char="•"/>
            </a:pPr>
            <a:r>
              <a:rPr lang="en-GB" dirty="0">
                <a:latin typeface="+mj-lt"/>
              </a:rPr>
              <a:t>Have more registers</a:t>
            </a:r>
          </a:p>
          <a:p>
            <a:pPr lvl="1">
              <a:buFont typeface="Arial" pitchFamily="34" charset="0"/>
              <a:buChar char="•"/>
            </a:pPr>
            <a:r>
              <a:rPr lang="en-GB" dirty="0">
                <a:latin typeface="+mj-lt"/>
              </a:rPr>
              <a:t>Thus more variables will be in registers</a:t>
            </a:r>
          </a:p>
        </p:txBody>
      </p:sp>
    </p:spTree>
  </p:cSld>
  <p:clrMapOvr>
    <a:masterClrMapping/>
  </p:clrMapOvr>
  <p:transition>
    <p:pull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i="1" u="sng">
                <a:solidFill>
                  <a:schemeClr val="tx1"/>
                </a:solidFill>
              </a:rPr>
              <a:t>Registers for Local Variables</a:t>
            </a:r>
            <a:endParaRPr lang="en-GB" sz="3200" i="1" u="sng">
              <a:solidFill>
                <a:schemeClr val="tx1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Store local scalar variables in registers</a:t>
            </a:r>
          </a:p>
          <a:p>
            <a:r>
              <a:rPr lang="en-GB" dirty="0">
                <a:latin typeface="+mj-lt"/>
              </a:rPr>
              <a:t>Reduces memory access</a:t>
            </a:r>
          </a:p>
          <a:p>
            <a:r>
              <a:rPr lang="en-GB" dirty="0">
                <a:latin typeface="+mj-lt"/>
              </a:rPr>
              <a:t>Every procedure (function) call changes locality</a:t>
            </a:r>
          </a:p>
          <a:p>
            <a:r>
              <a:rPr lang="en-GB" dirty="0">
                <a:latin typeface="+mj-lt"/>
              </a:rPr>
              <a:t>Parameters must be passed</a:t>
            </a:r>
          </a:p>
          <a:p>
            <a:r>
              <a:rPr lang="en-GB" dirty="0">
                <a:latin typeface="+mj-lt"/>
              </a:rPr>
              <a:t>Results must be returned</a:t>
            </a:r>
          </a:p>
          <a:p>
            <a:r>
              <a:rPr lang="en-GB" dirty="0">
                <a:latin typeface="+mj-lt"/>
              </a:rPr>
              <a:t>Variables from calling programs must be restored</a:t>
            </a:r>
          </a:p>
        </p:txBody>
      </p:sp>
    </p:spTree>
  </p:cSld>
  <p:clrMapOvr>
    <a:masterClrMapping/>
  </p:clrMapOvr>
  <p:transition>
    <p:pull dir="rd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Custom 1">
      <a:majorFont>
        <a:latin typeface="Georgia"/>
        <a:ea typeface=""/>
        <a:cs typeface=""/>
      </a:majorFont>
      <a:minorFont>
        <a:latin typeface="Lower cas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255</TotalTime>
  <Words>425</Words>
  <Application>Microsoft Office PowerPoint</Application>
  <PresentationFormat>On-screen Show (4:3)</PresentationFormat>
  <Paragraphs>149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Algerian</vt:lpstr>
      <vt:lpstr>Arial</vt:lpstr>
      <vt:lpstr>Baskerville Old Face</vt:lpstr>
      <vt:lpstr>Calibri</vt:lpstr>
      <vt:lpstr>Georgia</vt:lpstr>
      <vt:lpstr>Lower case</vt:lpstr>
      <vt:lpstr>Times</vt:lpstr>
      <vt:lpstr>Times New Roman</vt:lpstr>
      <vt:lpstr>Verdana</vt:lpstr>
      <vt:lpstr>Wingdings 2</vt:lpstr>
      <vt:lpstr>Wingdings 3</vt:lpstr>
      <vt:lpstr>Concourse</vt:lpstr>
      <vt:lpstr>PowerPoint Presentation</vt:lpstr>
      <vt:lpstr>PowerPoint Presentation</vt:lpstr>
      <vt:lpstr>Comparison of processors</vt:lpstr>
      <vt:lpstr>Execution Characteristics</vt:lpstr>
      <vt:lpstr>Weighted Relative Dynamic Frequency of HLL Operations</vt:lpstr>
      <vt:lpstr>Dynamic Percentage of Operands</vt:lpstr>
      <vt:lpstr>Procedure Calls</vt:lpstr>
      <vt:lpstr>Large Register File</vt:lpstr>
      <vt:lpstr>Registers for Local Variables</vt:lpstr>
      <vt:lpstr>Register Windows</vt:lpstr>
      <vt:lpstr>Register Windows cont.</vt:lpstr>
      <vt:lpstr>Overlapping Register Windows</vt:lpstr>
      <vt:lpstr>Circular Buffer diagram</vt:lpstr>
      <vt:lpstr>Registers v Cache</vt:lpstr>
      <vt:lpstr>Referencing a Scalar -  Window Based Register File</vt:lpstr>
      <vt:lpstr>Referencing a Scalar - Cache</vt:lpstr>
      <vt:lpstr>PowerPoint Presentation</vt:lpstr>
    </vt:vector>
  </TitlesOfParts>
  <Company>Afrigis Bangladesh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Hasan Mahmud</dc:creator>
  <cp:lastModifiedBy>Tanjida</cp:lastModifiedBy>
  <cp:revision>41</cp:revision>
  <dcterms:created xsi:type="dcterms:W3CDTF">2012-07-27T16:17:13Z</dcterms:created>
  <dcterms:modified xsi:type="dcterms:W3CDTF">2020-08-19T19:43:28Z</dcterms:modified>
</cp:coreProperties>
</file>