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5" r:id="rId6"/>
    <p:sldId id="263" r:id="rId7"/>
    <p:sldId id="266" r:id="rId8"/>
    <p:sldId id="270" r:id="rId9"/>
    <p:sldId id="267" r:id="rId10"/>
    <p:sldId id="268" r:id="rId11"/>
    <p:sldId id="269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633F8-1860-46FB-AAA9-0ADE3666B0D8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A36CF-1A6B-4CD0-AE16-913DE632D5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A36CF-1A6B-4CD0-AE16-913DE632D55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A36CF-1A6B-4CD0-AE16-913DE632D55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A36CF-1A6B-4CD0-AE16-913DE632D55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A36CF-1A6B-4CD0-AE16-913DE632D55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/>
          <a:stretch>
            <a:fillRect/>
          </a:stretch>
        </p:blipFill>
        <p:spPr bwMode="auto">
          <a:xfrm>
            <a:off x="1371599" y="685800"/>
            <a:ext cx="717267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3429000"/>
            <a:ext cx="8229600" cy="3886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sz="3200" b="1" dirty="0">
                <a:solidFill>
                  <a:schemeClr val="tx2"/>
                </a:solidFill>
                <a:latin typeface="Aparajita" pitchFamily="34" charset="0"/>
                <a:ea typeface="Batang" pitchFamily="18" charset="-127"/>
                <a:cs typeface="Aparajita" pitchFamily="34" charset="0"/>
              </a:rPr>
              <a:t>Department of Computer Science &amp; Engineering</a:t>
            </a:r>
            <a:br>
              <a:rPr sz="3200" dirty="0">
                <a:solidFill>
                  <a:schemeClr val="tx2"/>
                </a:solidFill>
                <a:latin typeface="Garamond" pitchFamily="18" charset="0"/>
              </a:rPr>
            </a:br>
            <a:br>
              <a:rPr sz="3200" dirty="0">
                <a:solidFill>
                  <a:schemeClr val="tx2"/>
                </a:solidFill>
                <a:latin typeface="Garamond" pitchFamily="18" charset="0"/>
              </a:rPr>
            </a:br>
            <a:r>
              <a:rPr sz="3200" b="1" dirty="0">
                <a:solidFill>
                  <a:schemeClr val="tx2"/>
                </a:solidFill>
                <a:latin typeface="Garamond" pitchFamily="18" charset="0"/>
              </a:rPr>
              <a:t>Course Title: </a:t>
            </a:r>
            <a:r>
              <a:rPr lang="en-US" sz="3200" dirty="0">
                <a:solidFill>
                  <a:schemeClr val="tx2"/>
                </a:solidFill>
                <a:latin typeface="Garamond" pitchFamily="18" charset="0"/>
              </a:rPr>
              <a:t>Theory of computing</a:t>
            </a:r>
            <a:br>
              <a:rPr sz="3200" dirty="0">
                <a:solidFill>
                  <a:schemeClr val="tx2"/>
                </a:solidFill>
                <a:latin typeface="Garamond" pitchFamily="18" charset="0"/>
              </a:rPr>
            </a:br>
            <a:r>
              <a:rPr sz="3200" b="1" dirty="0">
                <a:solidFill>
                  <a:schemeClr val="tx2"/>
                </a:solidFill>
                <a:latin typeface="Garamond" pitchFamily="18" charset="0"/>
              </a:rPr>
              <a:t>Course Code: </a:t>
            </a:r>
            <a:r>
              <a:rPr sz="3200" dirty="0">
                <a:solidFill>
                  <a:schemeClr val="tx2"/>
                </a:solidFill>
                <a:latin typeface="Garamond" pitchFamily="18" charset="0"/>
              </a:rPr>
              <a:t>CSE2</a:t>
            </a:r>
            <a:r>
              <a:rPr lang="en-US" sz="3200" dirty="0">
                <a:solidFill>
                  <a:schemeClr val="tx2"/>
                </a:solidFill>
                <a:latin typeface="Garamond" pitchFamily="18" charset="0"/>
              </a:rPr>
              <a:t>21</a:t>
            </a:r>
            <a:br>
              <a:rPr lang="en-US" sz="3200" dirty="0">
                <a:solidFill>
                  <a:schemeClr val="tx2"/>
                </a:solidFill>
                <a:latin typeface="Garamond" pitchFamily="18" charset="0"/>
              </a:rPr>
            </a:br>
            <a:br>
              <a:rPr lang="en-US" sz="3200" dirty="0">
                <a:solidFill>
                  <a:schemeClr val="tx2"/>
                </a:solidFill>
                <a:latin typeface="Garamond" pitchFamily="18" charset="0"/>
              </a:rPr>
            </a:br>
            <a:r>
              <a:rPr lang="en-US" sz="3200" b="1" i="1" dirty="0">
                <a:solidFill>
                  <a:schemeClr val="tx2"/>
                </a:solidFill>
                <a:latin typeface="Batang" pitchFamily="18" charset="-127"/>
                <a:ea typeface="Batang" pitchFamily="18" charset="-127"/>
              </a:rPr>
              <a:t>Thanjida  Akhter(102-15-1030)</a:t>
            </a:r>
            <a:br>
              <a:rPr lang="en-US" sz="3200" b="1" i="1" dirty="0">
                <a:solidFill>
                  <a:schemeClr val="tx2"/>
                </a:solidFill>
                <a:latin typeface="Batang" pitchFamily="18" charset="-127"/>
                <a:ea typeface="Batang" pitchFamily="18" charset="-127"/>
              </a:rPr>
            </a:br>
            <a:endParaRPr lang="en-US" sz="3200" dirty="0">
              <a:solidFill>
                <a:schemeClr val="tx2"/>
              </a:solidFill>
              <a:latin typeface="Garamond" pitchFamily="18" charset="0"/>
            </a:endParaRPr>
          </a:p>
        </p:txBody>
      </p:sp>
    </p:spTree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72400" cy="6324600"/>
          </a:xfrm>
        </p:spPr>
        <p:txBody>
          <a:bodyPr>
            <a:normAutofit/>
          </a:bodyPr>
          <a:lstStyle/>
          <a:p>
            <a:r>
              <a:rPr lang="en-US" sz="4800" i="1" u="sng" dirty="0">
                <a:solidFill>
                  <a:schemeClr val="tx2"/>
                </a:solidFill>
                <a:latin typeface="Algerian" pitchFamily="82" charset="0"/>
              </a:rPr>
              <a:t>Implementation of ENUM: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4000" dirty="0"/>
              <a:t>1. E-mail </a:t>
            </a:r>
            <a:br>
              <a:rPr lang="en-US" sz="4000" dirty="0"/>
            </a:br>
            <a:r>
              <a:rPr lang="en-US" sz="4000" dirty="0"/>
              <a:t>2.  Voice Mail </a:t>
            </a:r>
            <a:br>
              <a:rPr lang="en-US" sz="4000" dirty="0"/>
            </a:br>
            <a:r>
              <a:rPr lang="en-US" sz="4000" dirty="0"/>
              <a:t>3. Fax Machines</a:t>
            </a:r>
            <a:br>
              <a:rPr lang="en-US" sz="4000" dirty="0"/>
            </a:br>
            <a:r>
              <a:rPr lang="en-US" sz="4000" dirty="0"/>
              <a:t>4. Telephone</a:t>
            </a:r>
            <a:br>
              <a:rPr lang="en-US" sz="4000" dirty="0"/>
            </a:br>
            <a:r>
              <a:rPr lang="en-US" sz="4000" dirty="0"/>
              <a:t>5.  Web homepage</a:t>
            </a:r>
            <a:br>
              <a:rPr lang="en-US" sz="4000" dirty="0"/>
            </a:br>
            <a:endParaRPr lang="en-US" dirty="0"/>
          </a:p>
        </p:txBody>
      </p:sp>
    </p:spTree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848600" cy="6400800"/>
          </a:xfrm>
        </p:spPr>
        <p:txBody>
          <a:bodyPr>
            <a:normAutofit fontScale="90000"/>
          </a:bodyPr>
          <a:lstStyle/>
          <a:p>
            <a:r>
              <a:rPr lang="en-US" sz="4400" i="1" u="sng" dirty="0">
                <a:latin typeface="Algerian" pitchFamily="82" charset="0"/>
              </a:rPr>
              <a:t>What ENUM does not do:</a:t>
            </a:r>
            <a:br>
              <a:rPr lang="en-US" sz="4400" i="1" u="sng" dirty="0">
                <a:latin typeface="Algerian" pitchFamily="82" charset="0"/>
              </a:rPr>
            </a:br>
            <a:br>
              <a:rPr lang="en-US" sz="4400" i="1" u="sng" dirty="0">
                <a:latin typeface="Algerian" pitchFamily="82" charset="0"/>
              </a:rPr>
            </a:br>
            <a:br>
              <a:rPr lang="en-US" sz="4400" i="1" u="sng" dirty="0">
                <a:latin typeface="Algerian" pitchFamily="82" charset="0"/>
              </a:rPr>
            </a:br>
            <a:r>
              <a:rPr lang="en-US" sz="3600" dirty="0">
                <a:latin typeface="Batang" pitchFamily="18" charset="-127"/>
                <a:ea typeface="Batang" pitchFamily="18" charset="-127"/>
              </a:rPr>
              <a:t>1. Each one of these services can be handled by separate contracts between customer and service provider, e.g. phone, mobile, email, . . . </a:t>
            </a:r>
            <a:br>
              <a:rPr lang="en-US" sz="3600" dirty="0">
                <a:latin typeface="Batang" pitchFamily="18" charset="-127"/>
                <a:ea typeface="Batang" pitchFamily="18" charset="-127"/>
              </a:rPr>
            </a:br>
            <a:br>
              <a:rPr lang="en-US" sz="3600" dirty="0">
                <a:latin typeface="Batang" pitchFamily="18" charset="-127"/>
                <a:ea typeface="Batang" pitchFamily="18" charset="-127"/>
              </a:rPr>
            </a:br>
            <a:r>
              <a:rPr lang="en-US" sz="3600" dirty="0">
                <a:latin typeface="Batang" pitchFamily="18" charset="-127"/>
                <a:ea typeface="Batang" pitchFamily="18" charset="-127"/>
              </a:rPr>
              <a:t>2. ENUM is not about telecom bypass.</a:t>
            </a:r>
            <a:br>
              <a:rPr lang="en-US" sz="3600" dirty="0">
                <a:latin typeface="Batang" pitchFamily="18" charset="-127"/>
                <a:ea typeface="Batang" pitchFamily="18" charset="-127"/>
              </a:rPr>
            </a:br>
            <a:br>
              <a:rPr lang="en-US" sz="3600" dirty="0">
                <a:latin typeface="Batang" pitchFamily="18" charset="-127"/>
                <a:ea typeface="Batang" pitchFamily="18" charset="-127"/>
              </a:rPr>
            </a:br>
            <a:r>
              <a:rPr lang="en-US" sz="3600" dirty="0">
                <a:latin typeface="Batang" pitchFamily="18" charset="-127"/>
                <a:ea typeface="Batang" pitchFamily="18" charset="-127"/>
              </a:rPr>
              <a:t>3.ENUM does not change the Numbering Plan.</a:t>
            </a:r>
            <a:endParaRPr lang="en-US" sz="3600" i="1" u="sng" dirty="0"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098792" cy="6202680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atin typeface="Algerian" pitchFamily="82" charset="0"/>
              </a:rPr>
              <a:t>END</a:t>
            </a:r>
          </a:p>
        </p:txBody>
      </p:sp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848600" cy="6019800"/>
          </a:xfrm>
        </p:spPr>
        <p:txBody>
          <a:bodyPr/>
          <a:lstStyle/>
          <a:p>
            <a:pPr algn="ctr"/>
            <a:r>
              <a:rPr lang="en-US" sz="4400" b="1" i="1" u="sng" dirty="0">
                <a:solidFill>
                  <a:schemeClr val="tx2"/>
                </a:solidFill>
                <a:effectLst/>
                <a:latin typeface="Algerian" pitchFamily="82" charset="0"/>
              </a:rPr>
              <a:t>Topic</a:t>
            </a:r>
            <a:br>
              <a:rPr lang="en-US" sz="4400" b="1" i="1" u="sng" dirty="0">
                <a:solidFill>
                  <a:schemeClr val="tx2"/>
                </a:solidFill>
                <a:latin typeface="Algerian" pitchFamily="82" charset="0"/>
              </a:rPr>
            </a:br>
            <a:br>
              <a:rPr lang="en-US" sz="4400" b="1" i="1" u="sng" dirty="0">
                <a:solidFill>
                  <a:schemeClr val="tx2"/>
                </a:solidFill>
                <a:latin typeface="Algerian" pitchFamily="82" charset="0"/>
              </a:rPr>
            </a:br>
            <a:br>
              <a:rPr lang="en-US" sz="4400" b="1" i="1" u="sng" dirty="0">
                <a:solidFill>
                  <a:schemeClr val="tx2"/>
                </a:solidFill>
                <a:latin typeface="Algerian" pitchFamily="82" charset="0"/>
              </a:rPr>
            </a:br>
            <a:r>
              <a:rPr lang="en-US" sz="4400" b="1" i="1" dirty="0">
                <a:solidFill>
                  <a:schemeClr val="tx2"/>
                </a:solidFill>
                <a:latin typeface="Batang" pitchFamily="18" charset="-127"/>
                <a:ea typeface="Batang" pitchFamily="18" charset="-127"/>
              </a:rPr>
              <a:t>Enumerators</a:t>
            </a:r>
            <a:br>
              <a:rPr lang="en-US" sz="4400" b="1" i="1" dirty="0">
                <a:solidFill>
                  <a:schemeClr val="tx2"/>
                </a:solidFill>
                <a:latin typeface="Batang" pitchFamily="18" charset="-127"/>
                <a:ea typeface="Batang" pitchFamily="18" charset="-127"/>
              </a:rPr>
            </a:br>
            <a:r>
              <a:rPr lang="en-US" sz="4400" b="1" i="1" dirty="0">
                <a:solidFill>
                  <a:schemeClr val="tx2"/>
                </a:solidFill>
                <a:latin typeface="Batang" pitchFamily="18" charset="-127"/>
                <a:ea typeface="Batang" pitchFamily="18" charset="-127"/>
              </a:rPr>
              <a:t>or</a:t>
            </a:r>
            <a:br>
              <a:rPr lang="en-US" sz="4400" b="1" i="1" dirty="0">
                <a:solidFill>
                  <a:schemeClr val="tx2"/>
                </a:solidFill>
                <a:latin typeface="Batang" pitchFamily="18" charset="-127"/>
                <a:ea typeface="Batang" pitchFamily="18" charset="-127"/>
              </a:rPr>
            </a:br>
            <a:r>
              <a:rPr lang="en-US" sz="4400" b="1" dirty="0">
                <a:latin typeface="Batang" pitchFamily="18" charset="-127"/>
                <a:ea typeface="Batang" pitchFamily="18" charset="-127"/>
              </a:rPr>
              <a:t>Enumerations</a:t>
            </a:r>
            <a:br>
              <a:rPr lang="en-US" sz="4400" b="1" dirty="0">
                <a:latin typeface="Batang" pitchFamily="18" charset="-127"/>
                <a:ea typeface="Batang" pitchFamily="18" charset="-127"/>
              </a:rPr>
            </a:br>
            <a:r>
              <a:rPr lang="en-US" sz="4400" b="1" dirty="0">
                <a:latin typeface="Batang" pitchFamily="18" charset="-127"/>
                <a:ea typeface="Batang" pitchFamily="18" charset="-127"/>
              </a:rPr>
              <a:t>or</a:t>
            </a:r>
            <a:br>
              <a:rPr lang="en-US" sz="4400" b="1" i="1" dirty="0">
                <a:solidFill>
                  <a:schemeClr val="tx2"/>
                </a:solidFill>
                <a:latin typeface="Batang" pitchFamily="18" charset="-127"/>
                <a:ea typeface="Batang" pitchFamily="18" charset="-127"/>
              </a:rPr>
            </a:br>
            <a:r>
              <a:rPr lang="en-US" sz="4400" b="1" i="1" dirty="0" err="1">
                <a:solidFill>
                  <a:schemeClr val="tx2"/>
                </a:solidFill>
                <a:latin typeface="Batang" pitchFamily="18" charset="-127"/>
                <a:ea typeface="Batang" pitchFamily="18" charset="-127"/>
              </a:rPr>
              <a:t>Enum</a:t>
            </a:r>
            <a:endParaRPr lang="en-US" b="1" i="1" dirty="0">
              <a:solidFill>
                <a:schemeClr val="tx2"/>
              </a:solidFill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6172200"/>
          </a:xfrm>
        </p:spPr>
        <p:txBody>
          <a:bodyPr/>
          <a:lstStyle/>
          <a:p>
            <a:r>
              <a:rPr lang="en-US" u="sng" dirty="0">
                <a:latin typeface="Algerian" pitchFamily="82" charset="0"/>
              </a:rPr>
              <a:t>Turing Machine: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</a:t>
            </a:r>
            <a:r>
              <a:rPr lang="en-US" sz="4000" dirty="0">
                <a:latin typeface="Batang" pitchFamily="18" charset="-127"/>
                <a:ea typeface="Batang" pitchFamily="18" charset="-127"/>
              </a:rPr>
              <a:t>A Turing machine is a kind of </a:t>
            </a:r>
            <a:r>
              <a:rPr lang="en-US" sz="4000" i="1" dirty="0">
                <a:latin typeface="Batang" pitchFamily="18" charset="-127"/>
                <a:ea typeface="Batang" pitchFamily="18" charset="-127"/>
              </a:rPr>
              <a:t>state machine</a:t>
            </a:r>
            <a:r>
              <a:rPr lang="en-US" sz="4000" dirty="0">
                <a:latin typeface="Batang" pitchFamily="18" charset="-127"/>
                <a:ea typeface="Batang" pitchFamily="18" charset="-127"/>
              </a:rPr>
              <a:t>. At any time the machine is in any one of a finite number of states.</a:t>
            </a:r>
            <a:br>
              <a:rPr lang="en-US" dirty="0">
                <a:latin typeface="Batang" pitchFamily="18" charset="-127"/>
                <a:ea typeface="Batang" pitchFamily="18" charset="-127"/>
              </a:rPr>
            </a:br>
            <a:endParaRPr lang="en-US" dirty="0"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153400" cy="6858000"/>
          </a:xfrm>
        </p:spPr>
        <p:txBody>
          <a:bodyPr>
            <a:noAutofit/>
          </a:bodyPr>
          <a:lstStyle/>
          <a:p>
            <a:r>
              <a:rPr lang="en-US" sz="4000" b="1" i="1" u="sng" dirty="0">
                <a:latin typeface="Algerian" pitchFamily="82" charset="0"/>
                <a:ea typeface="Batang" pitchFamily="18" charset="-127"/>
              </a:rPr>
              <a:t>Enumerators:</a:t>
            </a:r>
            <a:br>
              <a:rPr lang="en-US" sz="3600" b="1" i="1" u="sng" dirty="0">
                <a:latin typeface="Batang" pitchFamily="18" charset="-127"/>
                <a:ea typeface="Batang" pitchFamily="18" charset="-127"/>
              </a:rPr>
            </a:br>
            <a:br>
              <a:rPr lang="en-US" sz="3600" b="1" i="1" u="sng" dirty="0">
                <a:latin typeface="Batang" pitchFamily="18" charset="-127"/>
                <a:ea typeface="Batang" pitchFamily="18" charset="-127"/>
              </a:rPr>
            </a:br>
            <a:r>
              <a:rPr lang="en-US" sz="3600" b="1" dirty="0">
                <a:effectLst/>
                <a:latin typeface="Batang" pitchFamily="18" charset="-127"/>
                <a:ea typeface="Batang" pitchFamily="18" charset="-127"/>
              </a:rPr>
              <a:t>&gt;&gt;&gt;</a:t>
            </a:r>
            <a:r>
              <a:rPr lang="en-US" sz="3600" dirty="0">
                <a:latin typeface="Batang" pitchFamily="18" charset="-127"/>
                <a:ea typeface="Batang" pitchFamily="18" charset="-127"/>
              </a:rPr>
              <a:t> An enumerator is a variant of a TM with an attached printer or an output tape.</a:t>
            </a:r>
            <a:br>
              <a:rPr lang="en-US" sz="3600" dirty="0">
                <a:latin typeface="Batang" pitchFamily="18" charset="-127"/>
                <a:ea typeface="Batang" pitchFamily="18" charset="-127"/>
              </a:rPr>
            </a:br>
            <a:br>
              <a:rPr lang="en-US" sz="3600" dirty="0">
                <a:latin typeface="Batang" pitchFamily="18" charset="-127"/>
                <a:ea typeface="Batang" pitchFamily="18" charset="-127"/>
              </a:rPr>
            </a:br>
            <a:r>
              <a:rPr lang="en-US" sz="3600" dirty="0">
                <a:latin typeface="Batang" pitchFamily="18" charset="-127"/>
                <a:ea typeface="Batang" pitchFamily="18" charset="-127"/>
              </a:rPr>
              <a:t>&gt;&gt;&gt;Some people use the term recursively enumerable language for languages recognized by enumerators.</a:t>
            </a:r>
            <a:br>
              <a:rPr lang="en-US" sz="2800" dirty="0">
                <a:latin typeface="Batang" pitchFamily="18" charset="-127"/>
                <a:ea typeface="Batang" pitchFamily="18" charset="-127"/>
              </a:rPr>
            </a:br>
            <a:endParaRPr lang="en-US" sz="2800" i="1" u="sng" dirty="0"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320"/>
            <a:ext cx="7696200" cy="6202680"/>
          </a:xfrm>
        </p:spPr>
        <p:txBody>
          <a:bodyPr/>
          <a:lstStyle/>
          <a:p>
            <a:pPr algn="ctr"/>
            <a:br>
              <a:rPr lang="en-US" sz="5400" b="1" i="1" u="sng" dirty="0">
                <a:latin typeface="Algerian" pitchFamily="82" charset="0"/>
                <a:ea typeface="Batang" pitchFamily="18" charset="-127"/>
              </a:rPr>
            </a:br>
            <a:br>
              <a:rPr lang="en-US" sz="5400" b="1" i="1" u="sng" dirty="0">
                <a:latin typeface="Algerian" pitchFamily="82" charset="0"/>
                <a:ea typeface="Batang" pitchFamily="18" charset="-127"/>
              </a:rPr>
            </a:br>
            <a:r>
              <a:rPr lang="en-US" sz="6000" b="1" i="1" u="sng" dirty="0">
                <a:latin typeface="Algerian" pitchFamily="82" charset="0"/>
                <a:ea typeface="Batang" pitchFamily="18" charset="-127"/>
              </a:rPr>
              <a:t>Example:</a:t>
            </a:r>
            <a:br>
              <a:rPr lang="en-US" sz="3200" dirty="0">
                <a:latin typeface="Batang" pitchFamily="18" charset="-127"/>
                <a:ea typeface="Batang" pitchFamily="18" charset="-127"/>
              </a:rPr>
            </a:br>
            <a:br>
              <a:rPr lang="en-US" sz="3200" dirty="0">
                <a:latin typeface="Batang" pitchFamily="18" charset="-127"/>
                <a:ea typeface="Batang" pitchFamily="18" charset="-127"/>
              </a:rPr>
            </a:br>
            <a:br>
              <a:rPr lang="en-US" sz="3200" dirty="0">
                <a:latin typeface="Batang" pitchFamily="18" charset="-127"/>
                <a:ea typeface="Batang" pitchFamily="18" charset="-127"/>
              </a:rPr>
            </a:br>
            <a:br>
              <a:rPr lang="en-US" sz="3200" dirty="0">
                <a:latin typeface="Batang" pitchFamily="18" charset="-127"/>
                <a:ea typeface="Batang" pitchFamily="18" charset="-127"/>
              </a:rPr>
            </a:br>
            <a:endParaRPr lang="en-US" dirty="0"/>
          </a:p>
        </p:txBody>
      </p:sp>
    </p:spTree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titled-cro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886200"/>
            <a:ext cx="8153400" cy="358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43000" y="381000"/>
            <a:ext cx="769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Batang" pitchFamily="18" charset="-127"/>
                <a:ea typeface="Batang" pitchFamily="18" charset="-127"/>
              </a:rPr>
              <a:t>&gt;&gt;&gt;Whenever the TM wants to print something, I sends the string to the printer</a:t>
            </a:r>
          </a:p>
          <a:p>
            <a:endParaRPr lang="en-US" sz="3200" dirty="0">
              <a:latin typeface="Batang" pitchFamily="18" charset="-127"/>
              <a:ea typeface="Batang" pitchFamily="18" charset="-127"/>
            </a:endParaRPr>
          </a:p>
          <a:p>
            <a:r>
              <a:rPr lang="en-US" sz="3200" dirty="0">
                <a:latin typeface="Batang" pitchFamily="18" charset="-127"/>
                <a:ea typeface="Batang" pitchFamily="18" charset="-127"/>
              </a:rPr>
              <a:t>&gt;&gt;&gt;If the enumerator does not halt, it may print an infinite list of strings</a:t>
            </a:r>
          </a:p>
        </p:txBody>
      </p:sp>
    </p:spTree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8077200" cy="6629400"/>
          </a:xfrm>
        </p:spPr>
        <p:txBody>
          <a:bodyPr>
            <a:normAutofit/>
          </a:bodyPr>
          <a:lstStyle/>
          <a:p>
            <a:r>
              <a:rPr lang="en-US" b="1" i="1" u="sng" dirty="0">
                <a:latin typeface="Algerian" pitchFamily="82" charset="0"/>
              </a:rPr>
              <a:t>schematic of an Enumerator</a:t>
            </a:r>
            <a:br>
              <a:rPr lang="en-US" b="1" dirty="0"/>
            </a:br>
            <a:br>
              <a:rPr lang="en-US" b="1" dirty="0"/>
            </a:br>
            <a:r>
              <a:rPr lang="en-US" sz="3100" dirty="0">
                <a:latin typeface="Batang" pitchFamily="18" charset="-127"/>
                <a:ea typeface="Batang" pitchFamily="18" charset="-127"/>
              </a:rPr>
              <a:t>&gt;An enumerator starts with a blank input tape</a:t>
            </a:r>
            <a:br>
              <a:rPr lang="en-US" sz="3100" dirty="0">
                <a:latin typeface="Batang" pitchFamily="18" charset="-127"/>
                <a:ea typeface="Batang" pitchFamily="18" charset="-127"/>
              </a:rPr>
            </a:br>
            <a:br>
              <a:rPr lang="en-US" sz="3100" dirty="0">
                <a:latin typeface="Batang" pitchFamily="18" charset="-127"/>
                <a:ea typeface="Batang" pitchFamily="18" charset="-127"/>
              </a:rPr>
            </a:br>
            <a:r>
              <a:rPr lang="en-US" sz="3100" dirty="0">
                <a:latin typeface="Batang" pitchFamily="18" charset="-127"/>
                <a:ea typeface="Batang" pitchFamily="18" charset="-127"/>
              </a:rPr>
              <a:t>&gt;&gt;If the enumerator does not halt it may print an infinite list of strings</a:t>
            </a:r>
            <a:br>
              <a:rPr lang="en-US" sz="3100" dirty="0">
                <a:latin typeface="Batang" pitchFamily="18" charset="-127"/>
                <a:ea typeface="Batang" pitchFamily="18" charset="-127"/>
              </a:rPr>
            </a:br>
            <a:br>
              <a:rPr lang="en-US" sz="3100" dirty="0">
                <a:latin typeface="Batang" pitchFamily="18" charset="-127"/>
                <a:ea typeface="Batang" pitchFamily="18" charset="-127"/>
              </a:rPr>
            </a:br>
            <a:r>
              <a:rPr lang="en-US" sz="3100" dirty="0">
                <a:latin typeface="Batang" pitchFamily="18" charset="-127"/>
                <a:ea typeface="Batang" pitchFamily="18" charset="-127"/>
              </a:rPr>
              <a:t>&gt;&gt;&gt;The language recognized by the enumerator is the collection of strings that it eventually prints out.</a:t>
            </a:r>
            <a:endParaRPr lang="en-US" dirty="0"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62200"/>
            <a:ext cx="7498080" cy="11125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Algerian" pitchFamily="82" charset="0"/>
              </a:rPr>
              <a:t>Do you know</a:t>
            </a:r>
            <a:br>
              <a:rPr lang="en-US" sz="6000" dirty="0">
                <a:latin typeface="Algerian" pitchFamily="82" charset="0"/>
              </a:rPr>
            </a:br>
            <a:r>
              <a:rPr lang="en-US" sz="6000" dirty="0">
                <a:latin typeface="Algerian" pitchFamily="82" charset="0"/>
              </a:rPr>
              <a:t>???</a:t>
            </a:r>
          </a:p>
        </p:txBody>
      </p:sp>
    </p:spTree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6629400"/>
          </a:xfrm>
        </p:spPr>
        <p:txBody>
          <a:bodyPr>
            <a:normAutofit/>
          </a:bodyPr>
          <a:lstStyle/>
          <a:p>
            <a:r>
              <a:rPr lang="en-US" i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/>
                <a:latin typeface="Algerian" pitchFamily="82" charset="0"/>
              </a:rPr>
              <a:t>Theorem: </a:t>
            </a:r>
            <a:br>
              <a:rPr lang="en-US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</a:br>
            <a:br>
              <a:rPr lang="en-US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</a:br>
            <a:r>
              <a:rPr lang="en-US" sz="3600" dirty="0">
                <a:latin typeface="Batang" pitchFamily="18" charset="-127"/>
                <a:ea typeface="Batang" pitchFamily="18" charset="-127"/>
              </a:rPr>
              <a:t>Let L be a language,</a:t>
            </a:r>
            <a:br>
              <a:rPr lang="en-US" sz="3600" dirty="0">
                <a:latin typeface="Batang" pitchFamily="18" charset="-127"/>
                <a:ea typeface="Batang" pitchFamily="18" charset="-127"/>
              </a:rPr>
            </a:br>
            <a:br>
              <a:rPr lang="en-US" sz="3600" dirty="0">
                <a:latin typeface="Batang" pitchFamily="18" charset="-127"/>
                <a:ea typeface="Batang" pitchFamily="18" charset="-127"/>
              </a:rPr>
            </a:br>
            <a:r>
              <a:rPr lang="en-US" sz="3600" dirty="0">
                <a:latin typeface="Batang" pitchFamily="18" charset="-127"/>
                <a:ea typeface="Batang" pitchFamily="18" charset="-127"/>
              </a:rPr>
              <a:t>1.If L is enumerated by some</a:t>
            </a:r>
            <a:br>
              <a:rPr lang="en-US" sz="3600" dirty="0">
                <a:latin typeface="Batang" pitchFamily="18" charset="-127"/>
                <a:ea typeface="Batang" pitchFamily="18" charset="-127"/>
              </a:rPr>
            </a:br>
            <a:r>
              <a:rPr lang="en-US" sz="3600" dirty="0">
                <a:latin typeface="Batang" pitchFamily="18" charset="-127"/>
                <a:ea typeface="Batang" pitchFamily="18" charset="-127"/>
              </a:rPr>
              <a:t>enumerator, there is a TM that</a:t>
            </a:r>
            <a:br>
              <a:rPr lang="en-US" sz="3600" dirty="0">
                <a:latin typeface="Batang" pitchFamily="18" charset="-127"/>
                <a:ea typeface="Batang" pitchFamily="18" charset="-127"/>
              </a:rPr>
            </a:br>
            <a:r>
              <a:rPr lang="en-US" sz="3600" dirty="0">
                <a:latin typeface="Batang" pitchFamily="18" charset="-127"/>
                <a:ea typeface="Batang" pitchFamily="18" charset="-127"/>
              </a:rPr>
              <a:t>recognizes L.</a:t>
            </a:r>
            <a:br>
              <a:rPr lang="en-US" sz="3600" dirty="0">
                <a:latin typeface="Batang" pitchFamily="18" charset="-127"/>
                <a:ea typeface="Batang" pitchFamily="18" charset="-127"/>
              </a:rPr>
            </a:br>
            <a:br>
              <a:rPr lang="en-US" sz="3600" dirty="0">
                <a:latin typeface="Batang" pitchFamily="18" charset="-127"/>
                <a:ea typeface="Batang" pitchFamily="18" charset="-127"/>
              </a:rPr>
            </a:br>
            <a:r>
              <a:rPr lang="en-US" sz="3600" dirty="0">
                <a:latin typeface="Batang" pitchFamily="18" charset="-127"/>
                <a:ea typeface="Batang" pitchFamily="18" charset="-127"/>
              </a:rPr>
              <a:t>2.If L is recognized by some TM,  there is an enumerator that enumerates L.</a:t>
            </a:r>
            <a:endParaRPr lang="en-US" dirty="0"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ransition>
    <p:strips dir="r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296</TotalTime>
  <Words>362</Words>
  <Application>Microsoft Office PowerPoint</Application>
  <PresentationFormat>On-screen Show (4:3)</PresentationFormat>
  <Paragraphs>18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Batang</vt:lpstr>
      <vt:lpstr>Algerian</vt:lpstr>
      <vt:lpstr>Aparajita</vt:lpstr>
      <vt:lpstr>Calibri</vt:lpstr>
      <vt:lpstr>Garamond</vt:lpstr>
      <vt:lpstr>Gill Sans MT</vt:lpstr>
      <vt:lpstr>Verdana</vt:lpstr>
      <vt:lpstr>Wingdings 2</vt:lpstr>
      <vt:lpstr>Solstice</vt:lpstr>
      <vt:lpstr>Department of Computer Science &amp; Engineering  Course Title: Theory of computing Course Code: CSE221  Thanjida  Akhter(102-15-1030) </vt:lpstr>
      <vt:lpstr>Topic   Enumerators or Enumerations or Enum</vt:lpstr>
      <vt:lpstr>Turing Machine:          A Turing machine is a kind of state machine. At any time the machine is in any one of a finite number of states. </vt:lpstr>
      <vt:lpstr>Enumerators:  &gt;&gt;&gt; An enumerator is a variant of a TM with an attached printer or an output tape.  &gt;&gt;&gt;Some people use the term recursively enumerable language for languages recognized by enumerators. </vt:lpstr>
      <vt:lpstr>  Example:    </vt:lpstr>
      <vt:lpstr>PowerPoint Presentation</vt:lpstr>
      <vt:lpstr>schematic of an Enumerator  &gt;An enumerator starts with a blank input tape  &gt;&gt;If the enumerator does not halt it may print an infinite list of strings  &gt;&gt;&gt;The language recognized by the enumerator is the collection of strings that it eventually prints out.</vt:lpstr>
      <vt:lpstr>Do you know ???</vt:lpstr>
      <vt:lpstr>Theorem:   Let L be a language,  1.If L is enumerated by some enumerator, there is a TM that recognizes L.  2.If L is recognized by some TM,  there is an enumerator that enumerates L.</vt:lpstr>
      <vt:lpstr>Implementation of ENUM:   1. E-mail  2.  Voice Mail  3. Fax Machines 4. Telephone 5.  Web homepage </vt:lpstr>
      <vt:lpstr>What ENUM does not do:   1. Each one of these services can be handled by separate contracts between customer and service provider, e.g. phone, mobile, email, . . .   2. ENUM is not about telecom bypass.  3.ENUM does not change the Numbering Plan.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&amp; Engineering  Course Title : Theory of computing Course Code : CSE221</dc:title>
  <dc:creator>Nisha</dc:creator>
  <cp:lastModifiedBy>Tanjida</cp:lastModifiedBy>
  <cp:revision>43</cp:revision>
  <dcterms:created xsi:type="dcterms:W3CDTF">2006-08-16T00:00:00Z</dcterms:created>
  <dcterms:modified xsi:type="dcterms:W3CDTF">2020-08-19T19:50:34Z</dcterms:modified>
</cp:coreProperties>
</file>