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31"/>
  </p:notesMasterIdLst>
  <p:sldIdLst>
    <p:sldId id="256" r:id="rId4"/>
    <p:sldId id="282" r:id="rId5"/>
    <p:sldId id="281" r:id="rId6"/>
    <p:sldId id="291" r:id="rId7"/>
    <p:sldId id="283" r:id="rId8"/>
    <p:sldId id="292" r:id="rId9"/>
    <p:sldId id="284" r:id="rId10"/>
    <p:sldId id="285" r:id="rId11"/>
    <p:sldId id="298" r:id="rId12"/>
    <p:sldId id="296" r:id="rId13"/>
    <p:sldId id="297" r:id="rId14"/>
    <p:sldId id="299" r:id="rId15"/>
    <p:sldId id="304" r:id="rId16"/>
    <p:sldId id="305" r:id="rId17"/>
    <p:sldId id="306" r:id="rId18"/>
    <p:sldId id="307" r:id="rId19"/>
    <p:sldId id="308" r:id="rId20"/>
    <p:sldId id="309" r:id="rId21"/>
    <p:sldId id="300" r:id="rId22"/>
    <p:sldId id="301" r:id="rId23"/>
    <p:sldId id="302" r:id="rId24"/>
    <p:sldId id="303" r:id="rId25"/>
    <p:sldId id="286" r:id="rId26"/>
    <p:sldId id="295" r:id="rId27"/>
    <p:sldId id="290" r:id="rId28"/>
    <p:sldId id="288" r:id="rId29"/>
    <p:sldId id="273" r:id="rId3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422C16"/>
    <a:srgbClr val="0C788E"/>
    <a:srgbClr val="0099CC"/>
    <a:srgbClr val="E0C0A0"/>
    <a:srgbClr val="DDDDDD"/>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06" autoAdjust="0"/>
    <p:restoredTop sz="94306" autoAdjust="0"/>
  </p:normalViewPr>
  <p:slideViewPr>
    <p:cSldViewPr>
      <p:cViewPr varScale="1">
        <p:scale>
          <a:sx n="68" d="100"/>
          <a:sy n="68" d="100"/>
        </p:scale>
        <p:origin x="7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855251B4-DED8-48C7-9DC2-A967593765A5}" type="datetimeFigureOut">
              <a:rPr lang="en-US"/>
              <a:pPr>
                <a:defRPr/>
              </a:pPr>
              <a:t>19-Aug-20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FD924DE-04AB-43D2-B732-9670686340CF}" type="slidenum">
              <a:rPr lang="en-US"/>
              <a:pPr>
                <a:defRPr/>
              </a:pPr>
              <a:t>‹#›</a:t>
            </a:fld>
            <a:endParaRPr lang="en-US"/>
          </a:p>
        </p:txBody>
      </p:sp>
    </p:spTree>
    <p:extLst>
      <p:ext uri="{BB962C8B-B14F-4D97-AF65-F5344CB8AC3E}">
        <p14:creationId xmlns:p14="http://schemas.microsoft.com/office/powerpoint/2010/main" val="1656104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itchFamily="2" charset="2"/>
              <a:buChar char="Ø"/>
            </a:pPr>
            <a:r>
              <a:rPr lang="en-US" sz="1200" dirty="0">
                <a:latin typeface="Times New Roman" pitchFamily="18" charset="0"/>
                <a:cs typeface="Times New Roman" pitchFamily="18" charset="0"/>
              </a:rPr>
              <a:t>Information and Communications Technology - or Technologies is an umbrella term that includes any communication device or application encompassing: radio, television, cellular phones, computer and network ,hardware and software, satellite systems and so on, as well as the various services and applications associated with them, such as videoconferencing and distance learning.</a:t>
            </a:r>
          </a:p>
        </p:txBody>
      </p:sp>
      <p:sp>
        <p:nvSpPr>
          <p:cNvPr id="4" name="Slide Number Placeholder 3"/>
          <p:cNvSpPr>
            <a:spLocks noGrp="1"/>
          </p:cNvSpPr>
          <p:nvPr>
            <p:ph type="sldNum" sz="quarter" idx="10"/>
          </p:nvPr>
        </p:nvSpPr>
        <p:spPr/>
        <p:txBody>
          <a:bodyPr/>
          <a:lstStyle/>
          <a:p>
            <a:pPr>
              <a:defRPr/>
            </a:pPr>
            <a:fld id="{CFD924DE-04AB-43D2-B732-9670686340CF}" type="slidenum">
              <a:rPr lang="en-US" smtClean="0"/>
              <a:pPr>
                <a:defRPr/>
              </a:pPr>
              <a:t>7</a:t>
            </a:fld>
            <a:endParaRPr lang="en-US"/>
          </a:p>
        </p:txBody>
      </p:sp>
    </p:spTree>
    <p:extLst>
      <p:ext uri="{BB962C8B-B14F-4D97-AF65-F5344CB8AC3E}">
        <p14:creationId xmlns:p14="http://schemas.microsoft.com/office/powerpoint/2010/main" val="90834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fontAlgn="auto" hangingPunct="1">
              <a:spcAft>
                <a:spcPts val="0"/>
              </a:spcAft>
              <a:buFont typeface="Wingdings 2"/>
              <a:buChar char=""/>
              <a:defRPr/>
            </a:pPr>
            <a:r>
              <a:rPr lang="en-US" dirty="0"/>
              <a:t>Assistive technology (AT) is any item, piece of equipment, service or product system whether acquired commercially on the shelf, modified or customized, that is used to increase, maintain, or improve functional capabilities of individuals with disabilities. </a:t>
            </a:r>
          </a:p>
          <a:p>
            <a:pPr algn="just" eaLnBrk="1" fontAlgn="auto" hangingPunct="1">
              <a:spcAft>
                <a:spcPts val="0"/>
              </a:spcAft>
              <a:buFont typeface="Wingdings 2"/>
              <a:buChar char=""/>
              <a:defRPr/>
            </a:pPr>
            <a:r>
              <a:rPr lang="en-US" dirty="0"/>
              <a:t>It can be a very complex and multifaceted field, yet in some cases be a relatively easy and creative problem solving process</a:t>
            </a:r>
          </a:p>
          <a:p>
            <a:pPr algn="just" eaLnBrk="1" fontAlgn="auto" hangingPunct="1">
              <a:spcAft>
                <a:spcPts val="0"/>
              </a:spcAft>
              <a:buFont typeface="Wingdings 2"/>
              <a:buChar char=""/>
              <a:defRPr/>
            </a:pPr>
            <a:r>
              <a:rPr lang="en-US" dirty="0"/>
              <a:t>Includes a range of technologies, which enable people to build on their abilities and participate as fully as possible at home, school, work and in their community</a:t>
            </a:r>
          </a:p>
          <a:p>
            <a:endParaRPr lang="en-US" dirty="0"/>
          </a:p>
        </p:txBody>
      </p:sp>
      <p:sp>
        <p:nvSpPr>
          <p:cNvPr id="4" name="Slide Number Placeholder 3"/>
          <p:cNvSpPr>
            <a:spLocks noGrp="1"/>
          </p:cNvSpPr>
          <p:nvPr>
            <p:ph type="sldNum" sz="quarter" idx="10"/>
          </p:nvPr>
        </p:nvSpPr>
        <p:spPr/>
        <p:txBody>
          <a:bodyPr/>
          <a:lstStyle/>
          <a:p>
            <a:pPr>
              <a:defRPr/>
            </a:pPr>
            <a:fld id="{CFD924DE-04AB-43D2-B732-9670686340CF}" type="slidenum">
              <a:rPr lang="en-US" smtClean="0"/>
              <a:pPr>
                <a:defRPr/>
              </a:pPr>
              <a:t>13</a:t>
            </a:fld>
            <a:endParaRPr lang="en-US"/>
          </a:p>
        </p:txBody>
      </p:sp>
    </p:spTree>
    <p:extLst>
      <p:ext uri="{BB962C8B-B14F-4D97-AF65-F5344CB8AC3E}">
        <p14:creationId xmlns:p14="http://schemas.microsoft.com/office/powerpoint/2010/main" val="883652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1600201"/>
            <a:ext cx="6248400"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821976" y="4344916"/>
            <a:ext cx="56388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pPr>
              <a:defRPr/>
            </a:pPr>
            <a:endParaRPr lang="es-ES"/>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r>
              <a:rPr lang="es-ES"/>
              <a:t>Computer  Architecture  Presentation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defRPr/>
            </a:pPr>
            <a:fld id="{B8A7A7EC-6310-4C50-8850-F5DC5CC81135}" type="slidenum">
              <a:rPr lang="es-ES" smtClean="0"/>
              <a:pPr>
                <a:defRPr/>
              </a:pPr>
              <a:t>‹#›</a:t>
            </a:fld>
            <a:endParaRPr lang="es-E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 y="5643561"/>
            <a:ext cx="920337" cy="1226796"/>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a:t>Computer  Architecture  Presentation</a:t>
            </a:r>
          </a:p>
        </p:txBody>
      </p:sp>
      <p:sp>
        <p:nvSpPr>
          <p:cNvPr id="6" name="Slide Number Placeholder 5"/>
          <p:cNvSpPr>
            <a:spLocks noGrp="1"/>
          </p:cNvSpPr>
          <p:nvPr>
            <p:ph type="sldNum" sz="quarter" idx="12"/>
          </p:nvPr>
        </p:nvSpPr>
        <p:spPr/>
        <p:txBody>
          <a:bodyPr/>
          <a:lstStyle/>
          <a:p>
            <a:pPr>
              <a:defRPr/>
            </a:pPr>
            <a:fld id="{22A5714D-B362-4991-9AD5-5FAB2C8D398A}" type="slidenum">
              <a:rPr lang="es-ES" smtClean="0"/>
              <a:pPr>
                <a:defRPr/>
              </a:pPr>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49" y="934836"/>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201584" y="685800"/>
            <a:ext cx="134099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99272" y="685800"/>
            <a:ext cx="588798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a:t>Computer  Architecture  Presentation</a:t>
            </a:r>
          </a:p>
        </p:txBody>
      </p:sp>
      <p:sp>
        <p:nvSpPr>
          <p:cNvPr id="6" name="Slide Number Placeholder 5"/>
          <p:cNvSpPr>
            <a:spLocks noGrp="1"/>
          </p:cNvSpPr>
          <p:nvPr>
            <p:ph type="sldNum" sz="quarter" idx="12"/>
          </p:nvPr>
        </p:nvSpPr>
        <p:spPr/>
        <p:txBody>
          <a:bodyPr/>
          <a:lstStyle/>
          <a:p>
            <a:pPr>
              <a:defRPr/>
            </a:pPr>
            <a:fld id="{8BC5C13B-2DCD-47E2-A5DC-EEC5D2855AA9}" type="slidenum">
              <a:rPr lang="es-ES" smtClean="0"/>
              <a:pPr>
                <a:defRPr/>
              </a:pPr>
              <a:t>‹#›</a:t>
            </a:fld>
            <a:endParaRPr lang="es-ES"/>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1" name="Rectangle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2" name="Rectangle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1600205"/>
            <a:ext cx="6248400"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821976" y="4344920"/>
            <a:ext cx="56388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D11D8FEF-2CED-4023-B073-3A4855B5D0AC}" type="datetime1">
              <a:rPr lang="en-US" smtClean="0">
                <a:solidFill>
                  <a:srgbClr val="FFFFFF"/>
                </a:solidFill>
              </a:rPr>
              <a:pPr/>
              <a:t>19-Aug-20</a:t>
            </a:fld>
            <a:endParaRPr>
              <a:solidFill>
                <a:srgbClr val="FFFFFF"/>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7" y="5643561"/>
            <a:ext cx="920337" cy="1226796"/>
          </a:xfrm>
          <a:prstGeom prst="rect">
            <a:avLst/>
          </a:prstGeom>
        </p:spPr>
      </p:pic>
    </p:spTree>
    <p:extLst>
      <p:ext uri="{BB962C8B-B14F-4D97-AF65-F5344CB8AC3E}">
        <p14:creationId xmlns:p14="http://schemas.microsoft.com/office/powerpoint/2010/main" val="25593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5389" y="61790"/>
            <a:ext cx="7339012" cy="1239837"/>
          </a:xfrm>
        </p:spPr>
        <p:txBody>
          <a:bodyPr/>
          <a:lstStyle/>
          <a:p>
            <a:r>
              <a:rPr lang="en-US"/>
              <a:t>Click to edit Master title style</a:t>
            </a:r>
            <a:endParaRPr/>
          </a:p>
        </p:txBody>
      </p:sp>
      <p:sp>
        <p:nvSpPr>
          <p:cNvPr id="3" name="Content Placeholder 2"/>
          <p:cNvSpPr>
            <a:spLocks noGrp="1"/>
          </p:cNvSpPr>
          <p:nvPr>
            <p:ph idx="1"/>
          </p:nvPr>
        </p:nvSpPr>
        <p:spPr/>
        <p:txBody>
          <a:bodyPr/>
          <a:lstStyle>
            <a:lvl1pPr marL="463550" indent="-463550">
              <a:buFont typeface="Wingdings" panose="05000000000000000000" pitchFamily="2" charset="2"/>
              <a:buChar char="v"/>
              <a:defRPr>
                <a:solidFill>
                  <a:srgbClr val="0070C0"/>
                </a:solidFill>
              </a:defRPr>
            </a:lvl1pPr>
            <a:lvl2pPr marL="736600" indent="-371475">
              <a:buFont typeface="Wingdings" panose="05000000000000000000" pitchFamily="2" charset="2"/>
              <a:buChar char="Ø"/>
              <a:tabLst>
                <a:tab pos="736600" algn="l"/>
              </a:tabLst>
              <a:defRPr>
                <a:solidFill>
                  <a:schemeClr val="accent5">
                    <a:lumMod val="50000"/>
                  </a:schemeClr>
                </a:solidFill>
              </a:defRPr>
            </a:lvl2pPr>
            <a:lvl3pPr marL="978408" indent="-246888">
              <a:buFont typeface="Wingdings" panose="05000000000000000000" pitchFamily="2" charset="2"/>
              <a:buChar char="§"/>
              <a:defRPr>
                <a:solidFill>
                  <a:schemeClr val="accent4">
                    <a:lumMod val="50000"/>
                  </a:schemeClr>
                </a:solidFill>
              </a:defRPr>
            </a:lvl3pPr>
            <a:lvl4pPr>
              <a:defRPr>
                <a:solidFill>
                  <a:schemeClr val="tx1">
                    <a:lumMod val="50000"/>
                  </a:schemeClr>
                </a:solidFill>
              </a:defRPr>
            </a:lvl4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595D29-422F-4166-B42B-B2BE4509DFD2}" type="datetime1">
              <a:rPr lang="en-US" smtClean="0">
                <a:solidFill>
                  <a:srgbClr val="465562">
                    <a:lumMod val="60000"/>
                    <a:lumOff val="40000"/>
                  </a:srgbClr>
                </a:solidFill>
              </a:rPr>
              <a:pPr/>
              <a:t>19-Aug-20</a:t>
            </a:fld>
            <a:endParaRPr dirty="0">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dirty="0">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8FBEFC60-C7D4-4768-AD01-550E1D914016}" type="slidenum">
              <a:rPr lang="en-US" smtClean="0">
                <a:solidFill>
                  <a:srgbClr val="465562">
                    <a:lumMod val="60000"/>
                    <a:lumOff val="40000"/>
                  </a:srgbClr>
                </a:solidFill>
              </a:rPr>
              <a:pPr/>
              <a:t>‹#›</a:t>
            </a:fld>
            <a:endParaRPr dirty="0">
              <a:solidFill>
                <a:srgbClr val="465562">
                  <a:lumMod val="60000"/>
                  <a:lumOff val="40000"/>
                </a:srgb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283" y="749643"/>
            <a:ext cx="445446" cy="572530"/>
          </a:xfrm>
          <a:prstGeom prst="rect">
            <a:avLst/>
          </a:prstGeom>
        </p:spPr>
      </p:pic>
      <p:sp>
        <p:nvSpPr>
          <p:cNvPr id="9" name="Rectangle 8"/>
          <p:cNvSpPr/>
          <p:nvPr userDrawn="1"/>
        </p:nvSpPr>
        <p:spPr>
          <a:xfrm>
            <a:off x="936269" y="5"/>
            <a:ext cx="7962915" cy="1332471"/>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t="4630" r="454"/>
          <a:stretch/>
        </p:blipFill>
        <p:spPr>
          <a:xfrm>
            <a:off x="-3943" y="6428228"/>
            <a:ext cx="1373041" cy="439790"/>
          </a:xfrm>
          <a:prstGeom prst="rect">
            <a:avLst/>
          </a:prstGeom>
        </p:spPr>
      </p:pic>
    </p:spTree>
    <p:extLst>
      <p:ext uri="{BB962C8B-B14F-4D97-AF65-F5344CB8AC3E}">
        <p14:creationId xmlns:p14="http://schemas.microsoft.com/office/powerpoint/2010/main" val="387530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0" name="Rectangle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4" name="Rectangle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1" name="Rectangle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22" name="Straight Connector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solidFill>
                <a:srgbClr val="465562"/>
              </a:solidFill>
            </a:endParaRPr>
          </a:p>
        </p:txBody>
      </p:sp>
      <p:cxnSp>
        <p:nvCxnSpPr>
          <p:cNvPr id="23" name="Straight Connector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7" name="Rectangle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8" name="Rectangle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30" name="Rectangle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EB1288BD-EA8F-45BE-AA47-AF8945AA1337}" type="datetime1">
              <a:rPr lang="en-US" smtClean="0">
                <a:solidFill>
                  <a:srgbClr val="FFFFFF"/>
                </a:solidFill>
              </a:rPr>
              <a:pPr/>
              <a:t>19-Aug-20</a:t>
            </a:fld>
            <a:endParaRPr>
              <a:solidFill>
                <a:srgbClr val="FFFFFF"/>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sp>
        <p:nvSpPr>
          <p:cNvPr id="2" name="Title 1"/>
          <p:cNvSpPr>
            <a:spLocks noGrp="1"/>
          </p:cNvSpPr>
          <p:nvPr>
            <p:ph type="title"/>
          </p:nvPr>
        </p:nvSpPr>
        <p:spPr>
          <a:xfrm>
            <a:off x="1199272" y="1600201"/>
            <a:ext cx="62140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199273" y="4260001"/>
            <a:ext cx="5449886"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96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95388" y="1600200"/>
            <a:ext cx="361188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922520" y="1600200"/>
            <a:ext cx="361188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39B0409-8DDE-4FC8-B00D-10C3A22642F7}"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24910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95391"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95388" y="2514711"/>
            <a:ext cx="361188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19295"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9295" y="2514600"/>
            <a:ext cx="3615107"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5C430BF1-A48E-489E-9AC3-6CCAFB59AE4A}"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8" name="Footer Placeholder 7"/>
          <p:cNvSpPr>
            <a:spLocks noGrp="1"/>
          </p:cNvSpPr>
          <p:nvPr>
            <p:ph type="ftr" sz="quarter" idx="11"/>
          </p:nvPr>
        </p:nvSpPr>
        <p:spPr/>
        <p:txBody>
          <a:bodyPr/>
          <a:lstStyle/>
          <a:p>
            <a:endParaRPr>
              <a:solidFill>
                <a:srgbClr val="465562">
                  <a:lumMod val="60000"/>
                  <a:lumOff val="40000"/>
                </a:srgbClr>
              </a:solidFill>
            </a:endParaRPr>
          </a:p>
        </p:txBody>
      </p:sp>
      <p:sp>
        <p:nvSpPr>
          <p:cNvPr id="9" name="Slide Number Placeholder 8"/>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30166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573E4BB-8098-4CED-AC67-0082052D3CEF}"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4" name="Footer Placeholder 3"/>
          <p:cNvSpPr>
            <a:spLocks noGrp="1"/>
          </p:cNvSpPr>
          <p:nvPr>
            <p:ph type="ftr" sz="quarter" idx="11"/>
          </p:nvPr>
        </p:nvSpPr>
        <p:spPr/>
        <p:txBody>
          <a:bodyPr/>
          <a:lstStyle/>
          <a:p>
            <a:endParaRPr>
              <a:solidFill>
                <a:srgbClr val="465562">
                  <a:lumMod val="60000"/>
                  <a:lumOff val="40000"/>
                </a:srgbClr>
              </a:solidFill>
            </a:endParaRPr>
          </a:p>
        </p:txBody>
      </p:sp>
      <p:sp>
        <p:nvSpPr>
          <p:cNvPr id="5" name="Slide Number Placeholder 4"/>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11384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6" name="Rectangle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Date Placeholder 1"/>
          <p:cNvSpPr>
            <a:spLocks noGrp="1"/>
          </p:cNvSpPr>
          <p:nvPr>
            <p:ph type="dt" sz="half" idx="10"/>
          </p:nvPr>
        </p:nvSpPr>
        <p:spPr/>
        <p:txBody>
          <a:bodyPr/>
          <a:lstStyle/>
          <a:p>
            <a:fld id="{25B7E97A-99E7-4A58-9A78-EA27DCF769A8}"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3" name="Footer Placeholder 2"/>
          <p:cNvSpPr>
            <a:spLocks noGrp="1"/>
          </p:cNvSpPr>
          <p:nvPr>
            <p:ph type="ftr" sz="quarter" idx="11"/>
          </p:nvPr>
        </p:nvSpPr>
        <p:spPr/>
        <p:txBody>
          <a:bodyPr/>
          <a:lstStyle/>
          <a:p>
            <a:endParaRPr>
              <a:solidFill>
                <a:srgbClr val="465562">
                  <a:lumMod val="60000"/>
                  <a:lumOff val="40000"/>
                </a:srgbClr>
              </a:solidFill>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10469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3886200" y="482600"/>
            <a:ext cx="46482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B541D-7009-4D5D-8BE8-30DCFFE4DD5F}"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31497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5389" y="61786"/>
            <a:ext cx="7339012" cy="1239837"/>
          </a:xfrm>
        </p:spPr>
        <p:txBody>
          <a:bodyPr/>
          <a:lstStyle/>
          <a:p>
            <a:r>
              <a:rPr lang="en-US"/>
              <a:t>Click to edit Master title style</a:t>
            </a:r>
            <a:endParaRPr/>
          </a:p>
        </p:txBody>
      </p:sp>
      <p:sp>
        <p:nvSpPr>
          <p:cNvPr id="3" name="Content Placeholder 2"/>
          <p:cNvSpPr>
            <a:spLocks noGrp="1"/>
          </p:cNvSpPr>
          <p:nvPr>
            <p:ph idx="1" hasCustomPrompt="1"/>
          </p:nvPr>
        </p:nvSpPr>
        <p:spPr/>
        <p:txBody>
          <a:bodyPr/>
          <a:lstStyle>
            <a:lvl1pPr marL="246888" indent="-246888">
              <a:buFont typeface="Wingdings" panose="05000000000000000000" pitchFamily="2" charset="2"/>
              <a:buChar char="v"/>
              <a:defRPr>
                <a:solidFill>
                  <a:srgbClr val="0070C0"/>
                </a:solidFill>
              </a:defRPr>
            </a:lvl1pPr>
            <a:lvl2pPr marL="612648" indent="-246888">
              <a:buFont typeface="Wingdings" panose="05000000000000000000" pitchFamily="2" charset="2"/>
              <a:buChar char="Ø"/>
              <a:defRPr>
                <a:solidFill>
                  <a:schemeClr val="accent5">
                    <a:lumMod val="50000"/>
                  </a:schemeClr>
                </a:solidFill>
              </a:defRPr>
            </a:lvl2pPr>
            <a:lvl3pPr marL="978408" indent="-246888">
              <a:buFont typeface="Wingdings" panose="05000000000000000000" pitchFamily="2" charset="2"/>
              <a:buChar char="§"/>
              <a:defRPr>
                <a:solidFill>
                  <a:schemeClr val="accent4">
                    <a:lumMod val="50000"/>
                  </a:schemeClr>
                </a:solidFill>
              </a:defRPr>
            </a:lvl3pPr>
            <a:lvl4pPr>
              <a:defRPr>
                <a:solidFill>
                  <a:schemeClr val="tx1">
                    <a:lumMod val="50000"/>
                  </a:schemeClr>
                </a:solidFill>
              </a:defRPr>
            </a:lvl4pPr>
            <a:lvl5pPr>
              <a:defRPr/>
            </a:lvl5pPr>
            <a:lvl6pPr>
              <a:defRPr/>
            </a:lvl6pPr>
            <a:lvl7pPr>
              <a:defRPr/>
            </a:lvl7pPr>
            <a:lvl8pPr>
              <a:defRPr/>
            </a:lvl8pPr>
            <a:lvl9pPr>
              <a:defRPr/>
            </a:lvl9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Fifth level</a:t>
            </a:r>
            <a:endParaRPr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a:t>Computer  Architecture  Presentation</a:t>
            </a:r>
          </a:p>
        </p:txBody>
      </p:sp>
      <p:sp>
        <p:nvSpPr>
          <p:cNvPr id="6" name="Slide Number Placeholder 5"/>
          <p:cNvSpPr>
            <a:spLocks noGrp="1"/>
          </p:cNvSpPr>
          <p:nvPr>
            <p:ph type="sldNum" sz="quarter" idx="12"/>
          </p:nvPr>
        </p:nvSpPr>
        <p:spPr/>
        <p:txBody>
          <a:bodyPr/>
          <a:lstStyle/>
          <a:p>
            <a:pPr>
              <a:defRPr/>
            </a:pPr>
            <a:fld id="{74DF3A23-1EE9-4E37-AB3A-398D88C9084D}" type="slidenum">
              <a:rPr lang="es-ES" smtClean="0"/>
              <a:pPr>
                <a:defRPr/>
              </a:pPr>
              <a:t>‹#›</a:t>
            </a:fld>
            <a:endParaRPr lang="es-E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283" y="749643"/>
            <a:ext cx="445446" cy="572530"/>
          </a:xfrm>
          <a:prstGeom prst="rect">
            <a:avLst/>
          </a:prstGeom>
        </p:spPr>
      </p:pic>
      <p:sp>
        <p:nvSpPr>
          <p:cNvPr id="9" name="Rectangle 8"/>
          <p:cNvSpPr/>
          <p:nvPr/>
        </p:nvSpPr>
        <p:spPr>
          <a:xfrm>
            <a:off x="936267" y="1"/>
            <a:ext cx="7962915" cy="1332471"/>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4630" r="454"/>
          <a:stretch/>
        </p:blipFill>
        <p:spPr>
          <a:xfrm>
            <a:off x="-3945" y="6428228"/>
            <a:ext cx="1373041" cy="439790"/>
          </a:xfrm>
          <a:prstGeom prst="rect">
            <a:avLst/>
          </a:prstGeom>
        </p:spPr>
      </p:pic>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a:xfrm>
            <a:off x="805890" y="381000"/>
            <a:ext cx="247071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6D47C-AB93-477B-9B83-7628BA5B8DE4}"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88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41AD00-52CB-4B35-98BF-7A467EEECF4A}"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154818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1" name="Straight Connector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1"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4" name="Straight Connector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201584" y="685800"/>
            <a:ext cx="134099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99272" y="685800"/>
            <a:ext cx="588798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990FDD8-A67E-485C-81B0-F78A5EDCD601}"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15359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1" name="Rectangle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2" name="Rectangle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3"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1600207"/>
            <a:ext cx="6248400"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821976" y="4344922"/>
            <a:ext cx="56388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D11D8FEF-2CED-4023-B073-3A4855B5D0AC}" type="datetime1">
              <a:rPr lang="en-US" smtClean="0">
                <a:solidFill>
                  <a:srgbClr val="FFFFFF"/>
                </a:solidFill>
              </a:rPr>
              <a:pPr/>
              <a:t>19-Aug-20</a:t>
            </a:fld>
            <a:endParaRPr>
              <a:solidFill>
                <a:srgbClr val="FFFFFF"/>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07" y="5643561"/>
            <a:ext cx="920337" cy="1226796"/>
          </a:xfrm>
          <a:prstGeom prst="rect">
            <a:avLst/>
          </a:prstGeom>
        </p:spPr>
      </p:pic>
    </p:spTree>
    <p:extLst>
      <p:ext uri="{BB962C8B-B14F-4D97-AF65-F5344CB8AC3E}">
        <p14:creationId xmlns:p14="http://schemas.microsoft.com/office/powerpoint/2010/main" val="298258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5389" y="61792"/>
            <a:ext cx="7339012" cy="1239837"/>
          </a:xfrm>
        </p:spPr>
        <p:txBody>
          <a:bodyPr/>
          <a:lstStyle/>
          <a:p>
            <a:r>
              <a:rPr lang="en-US"/>
              <a:t>Click to edit Master title style</a:t>
            </a:r>
            <a:endParaRPr/>
          </a:p>
        </p:txBody>
      </p:sp>
      <p:sp>
        <p:nvSpPr>
          <p:cNvPr id="3" name="Content Placeholder 2"/>
          <p:cNvSpPr>
            <a:spLocks noGrp="1"/>
          </p:cNvSpPr>
          <p:nvPr>
            <p:ph idx="1"/>
          </p:nvPr>
        </p:nvSpPr>
        <p:spPr/>
        <p:txBody>
          <a:bodyPr/>
          <a:lstStyle>
            <a:lvl1pPr marL="463550" indent="-463550">
              <a:buFont typeface="Wingdings" panose="05000000000000000000" pitchFamily="2" charset="2"/>
              <a:buChar char="v"/>
              <a:defRPr>
                <a:solidFill>
                  <a:srgbClr val="0070C0"/>
                </a:solidFill>
              </a:defRPr>
            </a:lvl1pPr>
            <a:lvl2pPr marL="736600" indent="-371475">
              <a:buFont typeface="Wingdings" panose="05000000000000000000" pitchFamily="2" charset="2"/>
              <a:buChar char="Ø"/>
              <a:tabLst>
                <a:tab pos="736600" algn="l"/>
              </a:tabLst>
              <a:defRPr>
                <a:solidFill>
                  <a:schemeClr val="accent5">
                    <a:lumMod val="50000"/>
                  </a:schemeClr>
                </a:solidFill>
              </a:defRPr>
            </a:lvl2pPr>
            <a:lvl3pPr marL="978408" indent="-246888">
              <a:buFont typeface="Wingdings" panose="05000000000000000000" pitchFamily="2" charset="2"/>
              <a:buChar char="§"/>
              <a:defRPr>
                <a:solidFill>
                  <a:schemeClr val="accent4">
                    <a:lumMod val="50000"/>
                  </a:schemeClr>
                </a:solidFill>
              </a:defRPr>
            </a:lvl3pPr>
            <a:lvl4pPr>
              <a:defRPr>
                <a:solidFill>
                  <a:schemeClr val="tx1">
                    <a:lumMod val="50000"/>
                  </a:schemeClr>
                </a:solidFill>
              </a:defRPr>
            </a:lvl4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595D29-422F-4166-B42B-B2BE4509DFD2}" type="datetime1">
              <a:rPr lang="en-US" smtClean="0">
                <a:solidFill>
                  <a:srgbClr val="465562">
                    <a:lumMod val="60000"/>
                    <a:lumOff val="40000"/>
                  </a:srgbClr>
                </a:solidFill>
              </a:rPr>
              <a:pPr/>
              <a:t>19-Aug-20</a:t>
            </a:fld>
            <a:endParaRPr dirty="0">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dirty="0">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8FBEFC60-C7D4-4768-AD01-550E1D914016}" type="slidenum">
              <a:rPr lang="en-US" smtClean="0">
                <a:solidFill>
                  <a:srgbClr val="465562">
                    <a:lumMod val="60000"/>
                    <a:lumOff val="40000"/>
                  </a:srgbClr>
                </a:solidFill>
              </a:rPr>
              <a:pPr/>
              <a:t>‹#›</a:t>
            </a:fld>
            <a:endParaRPr dirty="0">
              <a:solidFill>
                <a:srgbClr val="465562">
                  <a:lumMod val="60000"/>
                  <a:lumOff val="40000"/>
                </a:srgb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283" y="749643"/>
            <a:ext cx="445446" cy="572530"/>
          </a:xfrm>
          <a:prstGeom prst="rect">
            <a:avLst/>
          </a:prstGeom>
        </p:spPr>
      </p:pic>
      <p:sp>
        <p:nvSpPr>
          <p:cNvPr id="9" name="Rectangle 8"/>
          <p:cNvSpPr/>
          <p:nvPr userDrawn="1"/>
        </p:nvSpPr>
        <p:spPr>
          <a:xfrm>
            <a:off x="936270" y="7"/>
            <a:ext cx="7962915" cy="1332471"/>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t="4630" r="454"/>
          <a:stretch/>
        </p:blipFill>
        <p:spPr>
          <a:xfrm>
            <a:off x="-3942" y="6428228"/>
            <a:ext cx="1373041" cy="439790"/>
          </a:xfrm>
          <a:prstGeom prst="rect">
            <a:avLst/>
          </a:prstGeom>
        </p:spPr>
      </p:pic>
    </p:spTree>
    <p:extLst>
      <p:ext uri="{BB962C8B-B14F-4D97-AF65-F5344CB8AC3E}">
        <p14:creationId xmlns:p14="http://schemas.microsoft.com/office/powerpoint/2010/main" val="12640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0" name="Rectangle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4" name="Rectangle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1" name="Rectangle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22" name="Straight Connector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solidFill>
                <a:srgbClr val="465562"/>
              </a:solidFill>
            </a:endParaRPr>
          </a:p>
        </p:txBody>
      </p:sp>
      <p:cxnSp>
        <p:nvCxnSpPr>
          <p:cNvPr id="23" name="Straight Connector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7" name="Rectangle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8" name="Rectangle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30" name="Rectangle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EB1288BD-EA8F-45BE-AA47-AF8945AA1337}" type="datetime1">
              <a:rPr lang="en-US" smtClean="0">
                <a:solidFill>
                  <a:srgbClr val="FFFFFF"/>
                </a:solidFill>
              </a:rPr>
              <a:pPr/>
              <a:t>19-Aug-20</a:t>
            </a:fld>
            <a:endParaRPr>
              <a:solidFill>
                <a:srgbClr val="FFFFFF"/>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sp>
        <p:nvSpPr>
          <p:cNvPr id="2" name="Title 1"/>
          <p:cNvSpPr>
            <a:spLocks noGrp="1"/>
          </p:cNvSpPr>
          <p:nvPr>
            <p:ph type="title"/>
          </p:nvPr>
        </p:nvSpPr>
        <p:spPr>
          <a:xfrm>
            <a:off x="1199272" y="1600201"/>
            <a:ext cx="62140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199273" y="4260003"/>
            <a:ext cx="5449886"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962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95388" y="1600200"/>
            <a:ext cx="361188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922520" y="1600200"/>
            <a:ext cx="361188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39B0409-8DDE-4FC8-B00D-10C3A22642F7}"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133209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95392"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95388" y="2514713"/>
            <a:ext cx="361188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19296"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9296" y="2514600"/>
            <a:ext cx="3615107"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5C430BF1-A48E-489E-9AC3-6CCAFB59AE4A}"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8" name="Footer Placeholder 7"/>
          <p:cNvSpPr>
            <a:spLocks noGrp="1"/>
          </p:cNvSpPr>
          <p:nvPr>
            <p:ph type="ftr" sz="quarter" idx="11"/>
          </p:nvPr>
        </p:nvSpPr>
        <p:spPr/>
        <p:txBody>
          <a:bodyPr/>
          <a:lstStyle/>
          <a:p>
            <a:endParaRPr>
              <a:solidFill>
                <a:srgbClr val="465562">
                  <a:lumMod val="60000"/>
                  <a:lumOff val="40000"/>
                </a:srgbClr>
              </a:solidFill>
            </a:endParaRPr>
          </a:p>
        </p:txBody>
      </p:sp>
      <p:sp>
        <p:nvSpPr>
          <p:cNvPr id="9" name="Slide Number Placeholder 8"/>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5914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573E4BB-8098-4CED-AC67-0082052D3CEF}"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4" name="Footer Placeholder 3"/>
          <p:cNvSpPr>
            <a:spLocks noGrp="1"/>
          </p:cNvSpPr>
          <p:nvPr>
            <p:ph type="ftr" sz="quarter" idx="11"/>
          </p:nvPr>
        </p:nvSpPr>
        <p:spPr/>
        <p:txBody>
          <a:bodyPr/>
          <a:lstStyle/>
          <a:p>
            <a:endParaRPr>
              <a:solidFill>
                <a:srgbClr val="465562">
                  <a:lumMod val="60000"/>
                  <a:lumOff val="40000"/>
                </a:srgbClr>
              </a:solidFill>
            </a:endParaRPr>
          </a:p>
        </p:txBody>
      </p:sp>
      <p:sp>
        <p:nvSpPr>
          <p:cNvPr id="5" name="Slide Number Placeholder 4"/>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264171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6" name="Rectangle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Date Placeholder 1"/>
          <p:cNvSpPr>
            <a:spLocks noGrp="1"/>
          </p:cNvSpPr>
          <p:nvPr>
            <p:ph type="dt" sz="half" idx="10"/>
          </p:nvPr>
        </p:nvSpPr>
        <p:spPr/>
        <p:txBody>
          <a:bodyPr/>
          <a:lstStyle/>
          <a:p>
            <a:fld id="{25B7E97A-99E7-4A58-9A78-EA27DCF769A8}"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3" name="Footer Placeholder 2"/>
          <p:cNvSpPr>
            <a:spLocks noGrp="1"/>
          </p:cNvSpPr>
          <p:nvPr>
            <p:ph type="ftr" sz="quarter" idx="11"/>
          </p:nvPr>
        </p:nvSpPr>
        <p:spPr/>
        <p:txBody>
          <a:bodyPr/>
          <a:lstStyle/>
          <a:p>
            <a:endParaRPr>
              <a:solidFill>
                <a:srgbClr val="465562">
                  <a:lumMod val="60000"/>
                  <a:lumOff val="40000"/>
                </a:srgbClr>
              </a:solidFill>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solidFill>
                  <a:srgbClr val="FFFFFF"/>
                </a:solidFill>
              </a:rPr>
              <a:pPr/>
              <a:t>‹#›</a:t>
            </a:fld>
            <a:endParaRPr>
              <a:solidFill>
                <a:srgbClr val="FFFFFF"/>
              </a:solidFill>
            </a:endParaRPr>
          </a:p>
        </p:txBody>
      </p:sp>
    </p:spTree>
    <p:extLst>
      <p:ext uri="{BB962C8B-B14F-4D97-AF65-F5344CB8AC3E}">
        <p14:creationId xmlns:p14="http://schemas.microsoft.com/office/powerpoint/2010/main" val="235821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912352"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pPr>
              <a:defRPr/>
            </a:pPr>
            <a:endParaRPr lang="es-ES"/>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r>
              <a:rPr lang="es-ES"/>
              <a:t>Computer  Architecture  Presentation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defRPr/>
            </a:pPr>
            <a:fld id="{F8DCA335-A5C9-43E1-834D-1C216FBAAB44}" type="slidenum">
              <a:rPr lang="es-ES" smtClean="0"/>
              <a:pPr>
                <a:defRPr/>
              </a:pPr>
              <a:t>‹#›</a:t>
            </a:fld>
            <a:endParaRPr lang="es-ES"/>
          </a:p>
        </p:txBody>
      </p:sp>
      <p:sp>
        <p:nvSpPr>
          <p:cNvPr id="2" name="Title 1"/>
          <p:cNvSpPr>
            <a:spLocks noGrp="1"/>
          </p:cNvSpPr>
          <p:nvPr>
            <p:ph type="title"/>
          </p:nvPr>
        </p:nvSpPr>
        <p:spPr>
          <a:xfrm>
            <a:off x="1199272" y="1600201"/>
            <a:ext cx="62140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199273" y="4259997"/>
            <a:ext cx="5449886"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3886200" y="482600"/>
            <a:ext cx="46482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B541D-7009-4D5D-8BE8-30DCFFE4DD5F}"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52281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2" name="Title 1"/>
          <p:cNvSpPr>
            <a:spLocks noGrp="1"/>
          </p:cNvSpPr>
          <p:nvPr>
            <p:ph type="title"/>
          </p:nvPr>
        </p:nvSpPr>
        <p:spPr>
          <a:xfrm>
            <a:off x="805890" y="381000"/>
            <a:ext cx="247071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6D47C-AB93-477B-9B83-7628BA5B8DE4}"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6" name="Footer Placeholder 5"/>
          <p:cNvSpPr>
            <a:spLocks noGrp="1"/>
          </p:cNvSpPr>
          <p:nvPr>
            <p:ph type="ftr" sz="quarter" idx="11"/>
          </p:nvPr>
        </p:nvSpPr>
        <p:spPr/>
        <p:txBody>
          <a:bodyPr/>
          <a:lstStyle/>
          <a:p>
            <a:endParaRPr>
              <a:solidFill>
                <a:srgbClr val="465562">
                  <a:lumMod val="60000"/>
                  <a:lumOff val="40000"/>
                </a:srgbClr>
              </a:solidFill>
            </a:endParaRPr>
          </a:p>
        </p:txBody>
      </p:sp>
      <p:sp>
        <p:nvSpPr>
          <p:cNvPr id="7" name="Slide Number Placeholder 6"/>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90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41AD00-52CB-4B35-98BF-7A467EEECF4A}"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314778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0" name="Rectangle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1" name="Straight Connector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2"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4" name="Straight Connector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7201584" y="685800"/>
            <a:ext cx="1340994"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99272" y="685800"/>
            <a:ext cx="588798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990FDD8-A67E-485C-81B0-F78A5EDCD601}"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11"/>
          </p:nvPr>
        </p:nvSpPr>
        <p:spPr/>
        <p:txBody>
          <a:bodyPr/>
          <a:lstStyle/>
          <a:p>
            <a:endParaRPr>
              <a:solidFill>
                <a:srgbClr val="465562">
                  <a:lumMod val="60000"/>
                  <a:lumOff val="40000"/>
                </a:srgbClr>
              </a:solidFill>
            </a:endParaRPr>
          </a:p>
        </p:txBody>
      </p:sp>
      <p:sp>
        <p:nvSpPr>
          <p:cNvPr id="6" name="Slide Number Placeholder 5"/>
          <p:cNvSpPr>
            <a:spLocks noGrp="1"/>
          </p:cNvSpPr>
          <p:nvPr>
            <p:ph type="sldNum" sz="quarter" idx="12"/>
          </p:nvPr>
        </p:nvSpPr>
        <p:spPr/>
        <p:txBody>
          <a:body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107262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95388" y="1600200"/>
            <a:ext cx="361188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922520" y="1600200"/>
            <a:ext cx="361188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a:t>Computer  Architecture  Presentation</a:t>
            </a:r>
          </a:p>
        </p:txBody>
      </p:sp>
      <p:sp>
        <p:nvSpPr>
          <p:cNvPr id="7" name="Slide Number Placeholder 6"/>
          <p:cNvSpPr>
            <a:spLocks noGrp="1"/>
          </p:cNvSpPr>
          <p:nvPr>
            <p:ph type="sldNum" sz="quarter" idx="12"/>
          </p:nvPr>
        </p:nvSpPr>
        <p:spPr/>
        <p:txBody>
          <a:bodyPr/>
          <a:lstStyle/>
          <a:p>
            <a:pPr>
              <a:defRPr/>
            </a:pPr>
            <a:fld id="{080FD788-F51F-4ADD-AF3D-BD1B65DBFC05}" type="slidenum">
              <a:rPr lang="es-ES" smtClean="0"/>
              <a:pPr>
                <a:defRPr/>
              </a:pPr>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95389"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95388" y="2514707"/>
            <a:ext cx="361188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19293" y="1499616"/>
            <a:ext cx="3615107"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9293" y="2514600"/>
            <a:ext cx="3615107"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r>
              <a:rPr lang="es-ES"/>
              <a:t>Computer  Architecture  Presentation</a:t>
            </a:r>
          </a:p>
        </p:txBody>
      </p:sp>
      <p:sp>
        <p:nvSpPr>
          <p:cNvPr id="9" name="Slide Number Placeholder 8"/>
          <p:cNvSpPr>
            <a:spLocks noGrp="1"/>
          </p:cNvSpPr>
          <p:nvPr>
            <p:ph type="sldNum" sz="quarter" idx="12"/>
          </p:nvPr>
        </p:nvSpPr>
        <p:spPr/>
        <p:txBody>
          <a:bodyPr/>
          <a:lstStyle/>
          <a:p>
            <a:pPr>
              <a:defRPr/>
            </a:pPr>
            <a:fld id="{87D887DF-B3E2-4A53-A4DF-81837B9FFC22}" type="slidenum">
              <a:rPr lang="es-ES" smtClean="0"/>
              <a:pPr>
                <a:defRPr/>
              </a:pPr>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r>
              <a:rPr lang="es-ES"/>
              <a:t>Computer  Architecture  Presentation</a:t>
            </a:r>
          </a:p>
        </p:txBody>
      </p:sp>
      <p:sp>
        <p:nvSpPr>
          <p:cNvPr id="5" name="Slide Number Placeholder 4"/>
          <p:cNvSpPr>
            <a:spLocks noGrp="1"/>
          </p:cNvSpPr>
          <p:nvPr>
            <p:ph type="sldNum" sz="quarter" idx="12"/>
          </p:nvPr>
        </p:nvSpPr>
        <p:spPr/>
        <p:txBody>
          <a:bodyPr/>
          <a:lstStyle/>
          <a:p>
            <a:pPr>
              <a:defRPr/>
            </a:pPr>
            <a:fld id="{04D1F834-184E-418D-BE05-D99678735706}" type="slidenum">
              <a:rPr lang="es-ES" smtClean="0"/>
              <a:pPr>
                <a:defRPr/>
              </a:pPr>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229600"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r>
              <a:rPr lang="es-ES"/>
              <a:t>Computer  Architecture  Presentation</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pPr>
              <a:defRPr/>
            </a:pPr>
            <a:fld id="{F59EB865-82A7-499A-B1D4-1BA6F0275D1A}" type="slidenum">
              <a:rPr lang="es-ES" smtClean="0"/>
              <a:pPr>
                <a:defRPr/>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3886200" y="482600"/>
            <a:ext cx="46482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a:t>Computer  Architecture  Presentation</a:t>
            </a:r>
          </a:p>
        </p:txBody>
      </p:sp>
      <p:sp>
        <p:nvSpPr>
          <p:cNvPr id="7" name="Slide Number Placeholder 6"/>
          <p:cNvSpPr>
            <a:spLocks noGrp="1"/>
          </p:cNvSpPr>
          <p:nvPr>
            <p:ph type="sldNum" sz="quarter" idx="12"/>
          </p:nvPr>
        </p:nvSpPr>
        <p:spPr/>
        <p:txBody>
          <a:bodyPr/>
          <a:lstStyle/>
          <a:p>
            <a:pPr>
              <a:defRPr/>
            </a:pPr>
            <a:fld id="{082B110B-A11E-45B6-8061-8BC76775722C}" type="slidenum">
              <a:rPr lang="es-ES" smtClean="0"/>
              <a:pPr>
                <a:defRPr/>
              </a:pPr>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805890" y="381000"/>
            <a:ext cx="247071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a:t>Computer  Architecture  Presentation</a:t>
            </a:r>
          </a:p>
        </p:txBody>
      </p:sp>
      <p:sp>
        <p:nvSpPr>
          <p:cNvPr id="7" name="Slide Number Placeholder 6"/>
          <p:cNvSpPr>
            <a:spLocks noGrp="1"/>
          </p:cNvSpPr>
          <p:nvPr>
            <p:ph type="sldNum" sz="quarter" idx="12"/>
          </p:nvPr>
        </p:nvSpPr>
        <p:spPr/>
        <p:txBody>
          <a:bodyPr/>
          <a:lstStyle/>
          <a:p>
            <a:pPr>
              <a:defRPr/>
            </a:pPr>
            <a:fld id="{886A4F91-C1EC-4B5F-957E-1425026D4EBA}" type="slidenum">
              <a:rPr lang="es-ES" smtClean="0"/>
              <a:pPr>
                <a:defRPr/>
              </a:pPr>
              <a:t>‹#›</a:t>
            </a:fld>
            <a:endParaRPr lang="es-ES"/>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19"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95389" y="177801"/>
            <a:ext cx="7339012"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86200" y="6356352"/>
            <a:ext cx="914400"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pPr>
              <a:defRPr/>
            </a:pPr>
            <a:endParaRPr lang="es-ES"/>
          </a:p>
        </p:txBody>
      </p:sp>
      <p:sp>
        <p:nvSpPr>
          <p:cNvPr id="5" name="Footer Placeholder 4"/>
          <p:cNvSpPr>
            <a:spLocks noGrp="1"/>
          </p:cNvSpPr>
          <p:nvPr>
            <p:ph type="ftr" sz="quarter" idx="3"/>
          </p:nvPr>
        </p:nvSpPr>
        <p:spPr>
          <a:xfrm>
            <a:off x="4948239" y="6356352"/>
            <a:ext cx="298132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pPr>
              <a:defRPr/>
            </a:pPr>
            <a:r>
              <a:rPr lang="es-ES"/>
              <a:t>Computer  Architecture  Presentation</a:t>
            </a:r>
          </a:p>
        </p:txBody>
      </p:sp>
      <p:sp>
        <p:nvSpPr>
          <p:cNvPr id="6" name="Slide Number Placeholder 5"/>
          <p:cNvSpPr>
            <a:spLocks noGrp="1"/>
          </p:cNvSpPr>
          <p:nvPr>
            <p:ph type="sldNum" sz="quarter" idx="4"/>
          </p:nvPr>
        </p:nvSpPr>
        <p:spPr>
          <a:xfrm>
            <a:off x="8077201" y="6356352"/>
            <a:ext cx="457200"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pPr>
              <a:defRPr/>
            </a:pPr>
            <a:fld id="{FE9D7743-7945-4198-B970-4EDF5EF9A048}" type="slidenum">
              <a:rPr lang="es-ES" smtClean="0"/>
              <a:pPr>
                <a:defRPr/>
              </a:pPr>
              <a:t>‹#›</a:t>
            </a:fld>
            <a:endParaRPr lang="es-E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3" name="Rectangle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4" name="Straight Connector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6" name="Straight Connector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3D8EE21A-3226-40F5-97BC-A40B6248157C}"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solidFill>
                <a:srgbClr val="465562">
                  <a:lumMod val="60000"/>
                  <a:lumOff val="40000"/>
                </a:srgbClr>
              </a:solidFill>
            </a:endParaRPr>
          </a:p>
        </p:txBody>
      </p:sp>
      <p:sp>
        <p:nvSpPr>
          <p:cNvPr id="6" name="Slide Number Placeholder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25997853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8" name="Rectangle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9" name="Rectangle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solidFill>
                <a:srgbClr val="FFFFFF"/>
              </a:solidFill>
            </a:endParaRPr>
          </a:p>
        </p:txBody>
      </p:sp>
      <p:sp>
        <p:nvSpPr>
          <p:cNvPr id="13" name="Rectangle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cxnSp>
        <p:nvCxnSpPr>
          <p:cNvPr id="14" name="Straight Connector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1"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solidFill>
                <a:srgbClr val="465562"/>
              </a:solidFill>
            </a:endParaRPr>
          </a:p>
        </p:txBody>
      </p:sp>
      <p:cxnSp>
        <p:nvCxnSpPr>
          <p:cNvPr id="16" name="Straight Connector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95389" y="177805"/>
            <a:ext cx="7339012"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86200" y="6356356"/>
            <a:ext cx="914400"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3D8EE21A-3226-40F5-97BC-A40B6248157C}" type="datetime1">
              <a:rPr lang="en-US" smtClean="0">
                <a:solidFill>
                  <a:srgbClr val="465562">
                    <a:lumMod val="60000"/>
                    <a:lumOff val="40000"/>
                  </a:srgbClr>
                </a:solidFill>
              </a:rPr>
              <a:pPr/>
              <a:t>19-Aug-20</a:t>
            </a:fld>
            <a:endParaRPr>
              <a:solidFill>
                <a:srgbClr val="465562">
                  <a:lumMod val="60000"/>
                  <a:lumOff val="40000"/>
                </a:srgbClr>
              </a:solidFill>
            </a:endParaRPr>
          </a:p>
        </p:txBody>
      </p:sp>
      <p:sp>
        <p:nvSpPr>
          <p:cNvPr id="5" name="Footer Placeholder 4"/>
          <p:cNvSpPr>
            <a:spLocks noGrp="1"/>
          </p:cNvSpPr>
          <p:nvPr>
            <p:ph type="ftr" sz="quarter" idx="3"/>
          </p:nvPr>
        </p:nvSpPr>
        <p:spPr>
          <a:xfrm>
            <a:off x="4948241" y="6356356"/>
            <a:ext cx="298132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solidFill>
                <a:srgbClr val="465562">
                  <a:lumMod val="60000"/>
                  <a:lumOff val="40000"/>
                </a:srgbClr>
              </a:solidFill>
            </a:endParaRPr>
          </a:p>
        </p:txBody>
      </p:sp>
      <p:sp>
        <p:nvSpPr>
          <p:cNvPr id="6" name="Slide Number Placeholder 5"/>
          <p:cNvSpPr>
            <a:spLocks noGrp="1"/>
          </p:cNvSpPr>
          <p:nvPr>
            <p:ph type="sldNum" sz="quarter" idx="4"/>
          </p:nvPr>
        </p:nvSpPr>
        <p:spPr>
          <a:xfrm>
            <a:off x="8077201" y="6356356"/>
            <a:ext cx="457200"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solidFill>
                  <a:srgbClr val="465562">
                    <a:lumMod val="60000"/>
                    <a:lumOff val="40000"/>
                  </a:srgbClr>
                </a:solidFill>
              </a:rPr>
              <a:pPr/>
              <a:t>‹#›</a:t>
            </a:fld>
            <a:endParaRPr>
              <a:solidFill>
                <a:srgbClr val="465562">
                  <a:lumMod val="60000"/>
                  <a:lumOff val="40000"/>
                </a:srgbClr>
              </a:solidFill>
            </a:endParaRPr>
          </a:p>
        </p:txBody>
      </p:sp>
    </p:spTree>
    <p:extLst>
      <p:ext uri="{BB962C8B-B14F-4D97-AF65-F5344CB8AC3E}">
        <p14:creationId xmlns:p14="http://schemas.microsoft.com/office/powerpoint/2010/main" val="22475115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1" name="Rectangle 175"/>
          <p:cNvSpPr>
            <a:spLocks noChangeArrowheads="1"/>
          </p:cNvSpPr>
          <p:nvPr/>
        </p:nvSpPr>
        <p:spPr bwMode="auto">
          <a:xfrm>
            <a:off x="254000" y="4797425"/>
            <a:ext cx="5254625" cy="647700"/>
          </a:xfrm>
          <a:prstGeom prst="rect">
            <a:avLst/>
          </a:prstGeom>
          <a:noFill/>
          <a:ln w="9525">
            <a:noFill/>
            <a:miter lim="800000"/>
            <a:headEnd/>
            <a:tailEnd/>
          </a:ln>
        </p:spPr>
        <p:txBody>
          <a:bodyPr anchor="ctr"/>
          <a:lstStyle/>
          <a:p>
            <a:endParaRPr lang="en-US" sz="2000" b="1" dirty="0">
              <a:solidFill>
                <a:srgbClr val="663300"/>
              </a:solidFill>
              <a:latin typeface="Times New Roman" pitchFamily="18" charset="0"/>
              <a:cs typeface="Times New Roman" pitchFamily="18" charset="0"/>
            </a:endParaRPr>
          </a:p>
        </p:txBody>
      </p:sp>
      <p:sp>
        <p:nvSpPr>
          <p:cNvPr id="2" name="Rectangle 1"/>
          <p:cNvSpPr/>
          <p:nvPr/>
        </p:nvSpPr>
        <p:spPr>
          <a:xfrm>
            <a:off x="1371600" y="306249"/>
            <a:ext cx="7772400"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solidFill>
                  <a:schemeClr val="tx2"/>
                </a:solidFill>
                <a:effectLst>
                  <a:outerShdw blurRad="76200" dist="50800" dir="5400000" algn="tl" rotWithShape="0">
                    <a:srgbClr val="000000">
                      <a:alpha val="65000"/>
                    </a:srgbClr>
                  </a:outerShdw>
                </a:effectLst>
                <a:latin typeface="Times New Roman" pitchFamily="18" charset="0"/>
                <a:cs typeface="Times New Roman" pitchFamily="18" charset="0"/>
              </a:rPr>
              <a:t>ICT to empower disable: Exclusion to inclusion</a:t>
            </a:r>
          </a:p>
        </p:txBody>
      </p:sp>
      <p:sp>
        <p:nvSpPr>
          <p:cNvPr id="6" name="TextBox 5">
            <a:extLst>
              <a:ext uri="{FF2B5EF4-FFF2-40B4-BE49-F238E27FC236}">
                <a16:creationId xmlns:a16="http://schemas.microsoft.com/office/drawing/2014/main" id="{603C183B-E0CA-417F-8E33-FB2584C8A54A}"/>
              </a:ext>
            </a:extLst>
          </p:cNvPr>
          <p:cNvSpPr txBox="1"/>
          <p:nvPr/>
        </p:nvSpPr>
        <p:spPr>
          <a:xfrm>
            <a:off x="1371600" y="3946029"/>
            <a:ext cx="6324600" cy="1692771"/>
          </a:xfrm>
          <a:prstGeom prst="rect">
            <a:avLst/>
          </a:prstGeom>
          <a:noFill/>
        </p:spPr>
        <p:txBody>
          <a:bodyPr wrap="square">
            <a:spAutoFit/>
          </a:bodyPr>
          <a:lstStyle/>
          <a:p>
            <a:r>
              <a:rPr lang="en-US" sz="2400" b="1" dirty="0">
                <a:solidFill>
                  <a:schemeClr val="tx2"/>
                </a:solidFill>
              </a:rPr>
              <a:t>Thanjida Akhter</a:t>
            </a:r>
          </a:p>
          <a:p>
            <a:endParaRPr lang="en-US" sz="2000" dirty="0">
              <a:solidFill>
                <a:schemeClr val="tx2"/>
              </a:solidFill>
            </a:endParaRPr>
          </a:p>
          <a:p>
            <a:endParaRPr lang="en-US" sz="2000" dirty="0">
              <a:solidFill>
                <a:schemeClr val="tx2"/>
              </a:solidFill>
            </a:endParaRPr>
          </a:p>
          <a:p>
            <a:r>
              <a:rPr lang="en-US" sz="2000" dirty="0">
                <a:solidFill>
                  <a:schemeClr val="tx2"/>
                </a:solidFill>
              </a:rPr>
              <a:t>Department of CSE</a:t>
            </a:r>
          </a:p>
          <a:p>
            <a:r>
              <a:rPr lang="en-US" sz="2000" dirty="0">
                <a:solidFill>
                  <a:schemeClr val="tx2"/>
                </a:solidFill>
              </a:rPr>
              <a:t>United International University</a:t>
            </a:r>
            <a:endParaRPr lang="en-US" sz="2000" dirty="0">
              <a:solidFill>
                <a:schemeClr val="tx2"/>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r>
              <a:rPr lang="en-US" i="1" u="sng" dirty="0">
                <a:solidFill>
                  <a:schemeClr val="tx2"/>
                </a:solidFill>
                <a:latin typeface="Algerian" pitchFamily="82" charset="0"/>
              </a:rPr>
              <a:t>Challenges</a:t>
            </a:r>
            <a:br>
              <a:rPr lang="en-US" i="1" u="sng" dirty="0">
                <a:solidFill>
                  <a:schemeClr val="tx2"/>
                </a:solidFill>
                <a:latin typeface="Algerian" pitchFamily="82" charset="0"/>
              </a:rPr>
            </a:br>
            <a:endParaRPr lang="en-US" i="1" u="sng" dirty="0">
              <a:solidFill>
                <a:schemeClr val="tx2"/>
              </a:solidFill>
              <a:latin typeface="Algerian" pitchFamily="82" charset="0"/>
            </a:endParaRPr>
          </a:p>
        </p:txBody>
      </p:sp>
      <p:sp>
        <p:nvSpPr>
          <p:cNvPr id="3" name="Content Placeholder 2"/>
          <p:cNvSpPr>
            <a:spLocks noGrp="1"/>
          </p:cNvSpPr>
          <p:nvPr>
            <p:ph idx="1"/>
          </p:nvPr>
        </p:nvSpPr>
        <p:spPr>
          <a:xfrm>
            <a:off x="838200" y="1341437"/>
            <a:ext cx="8001000" cy="4525963"/>
          </a:xfrm>
        </p:spPr>
        <p:txBody>
          <a:bodyPr>
            <a:normAutofit/>
          </a:bodyPr>
          <a:lstStyle/>
          <a:p>
            <a:pPr>
              <a:buFont typeface="Wingdings" pitchFamily="2" charset="2"/>
              <a:buChar char="Ø"/>
            </a:pPr>
            <a:r>
              <a:rPr lang="en-US" dirty="0">
                <a:solidFill>
                  <a:schemeClr val="tx2"/>
                </a:solidFill>
                <a:latin typeface="Baskerville Old Face" pitchFamily="18" charset="0"/>
              </a:rPr>
              <a:t>To bring them to the mainstream of the society and making them self sustainable to the extent possible</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10</a:t>
            </a:fld>
            <a:endParaRPr lang="es-E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29000"/>
            <a:ext cx="4191000" cy="2997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9000"/>
            <a:ext cx="4336576" cy="2997200"/>
          </a:xfrm>
          <a:prstGeom prst="rect">
            <a:avLst/>
          </a:prstGeom>
        </p:spPr>
      </p:pic>
    </p:spTree>
    <p:extLst>
      <p:ext uri="{BB962C8B-B14F-4D97-AF65-F5344CB8AC3E}">
        <p14:creationId xmlns:p14="http://schemas.microsoft.com/office/powerpoint/2010/main" val="3790396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US" i="1" u="sng" dirty="0">
                <a:solidFill>
                  <a:schemeClr val="tx2"/>
                </a:solidFill>
                <a:latin typeface="Algerian" pitchFamily="82" charset="0"/>
              </a:rPr>
              <a:t>Barriers</a:t>
            </a:r>
          </a:p>
        </p:txBody>
      </p:sp>
      <p:sp>
        <p:nvSpPr>
          <p:cNvPr id="3" name="Content Placeholder 2"/>
          <p:cNvSpPr>
            <a:spLocks noGrp="1"/>
          </p:cNvSpPr>
          <p:nvPr>
            <p:ph idx="1"/>
          </p:nvPr>
        </p:nvSpPr>
        <p:spPr>
          <a:xfrm>
            <a:off x="914400" y="1371600"/>
            <a:ext cx="8686800" cy="4876800"/>
          </a:xfrm>
        </p:spPr>
        <p:txBody>
          <a:bodyPr>
            <a:normAutofit/>
          </a:bodyPr>
          <a:lstStyle/>
          <a:p>
            <a:pPr>
              <a:buFont typeface="Wingdings" pitchFamily="2" charset="2"/>
              <a:buChar char="Ø"/>
            </a:pPr>
            <a:r>
              <a:rPr lang="en-US" altLang="zh-CN" sz="2400" dirty="0">
                <a:solidFill>
                  <a:schemeClr val="tx2"/>
                </a:solidFill>
                <a:latin typeface="Baskerville Old Face" pitchFamily="18" charset="0"/>
                <a:ea typeface="SimSun" pitchFamily="2" charset="-122"/>
              </a:rPr>
              <a:t>Inadequate Education Facilities  </a:t>
            </a:r>
          </a:p>
          <a:p>
            <a:pPr>
              <a:buFont typeface="Wingdings" pitchFamily="2" charset="2"/>
              <a:buChar char="Ø"/>
            </a:pPr>
            <a:r>
              <a:rPr lang="en-US" altLang="zh-CN" sz="2400" dirty="0">
                <a:solidFill>
                  <a:schemeClr val="tx2"/>
                </a:solidFill>
                <a:latin typeface="Baskerville Old Face" pitchFamily="18" charset="0"/>
                <a:ea typeface="SimSun" pitchFamily="2" charset="-122"/>
              </a:rPr>
              <a:t> Lack of Community Support Systems </a:t>
            </a:r>
          </a:p>
          <a:p>
            <a:pPr>
              <a:buFont typeface="Wingdings" pitchFamily="2" charset="2"/>
              <a:buChar char="Ø"/>
            </a:pPr>
            <a:r>
              <a:rPr lang="en-US" altLang="zh-CN" sz="2400" dirty="0">
                <a:solidFill>
                  <a:schemeClr val="tx2"/>
                </a:solidFill>
                <a:latin typeface="Baskerville Old Face" pitchFamily="18" charset="0"/>
                <a:ea typeface="SimSun" pitchFamily="2" charset="-122"/>
              </a:rPr>
              <a:t> Lack of Accessibility &amp; Awareness</a:t>
            </a:r>
          </a:p>
          <a:p>
            <a:pPr>
              <a:buFont typeface="Wingdings" pitchFamily="2" charset="2"/>
              <a:buChar char="Ø"/>
            </a:pPr>
            <a:r>
              <a:rPr lang="en-US" altLang="zh-CN" sz="2400" dirty="0">
                <a:solidFill>
                  <a:schemeClr val="tx2"/>
                </a:solidFill>
                <a:latin typeface="Baskerville Old Face" pitchFamily="18" charset="0"/>
                <a:ea typeface="SimSun" pitchFamily="2" charset="-122"/>
              </a:rPr>
              <a:t> Lack of Access to Technology</a:t>
            </a:r>
          </a:p>
          <a:p>
            <a:pPr>
              <a:buFont typeface="Wingdings" pitchFamily="2" charset="2"/>
              <a:buChar char="Ø"/>
            </a:pPr>
            <a:r>
              <a:rPr lang="en-US" altLang="zh-CN" sz="2400" dirty="0">
                <a:solidFill>
                  <a:schemeClr val="tx2"/>
                </a:solidFill>
                <a:latin typeface="Baskerville Old Face" pitchFamily="18" charset="0"/>
                <a:ea typeface="SimSun" pitchFamily="2" charset="-122"/>
              </a:rPr>
              <a:t> Inadequate Health Care Systems </a:t>
            </a:r>
          </a:p>
          <a:p>
            <a:pPr>
              <a:buFont typeface="Wingdings" pitchFamily="2" charset="2"/>
              <a:buChar char="Ø"/>
            </a:pPr>
            <a:r>
              <a:rPr lang="en-US" sz="2400" dirty="0">
                <a:solidFill>
                  <a:schemeClr val="tx2"/>
                </a:solidFill>
                <a:latin typeface="Baskerville Old Face" pitchFamily="18" charset="0"/>
                <a:cs typeface="Times New Roman" pitchFamily="18" charset="0"/>
              </a:rPr>
              <a:t>Inadequacy of ICT equipment</a:t>
            </a:r>
          </a:p>
          <a:p>
            <a:pPr>
              <a:buFont typeface="Wingdings" pitchFamily="2" charset="2"/>
              <a:buChar char="Ø"/>
            </a:pPr>
            <a:r>
              <a:rPr lang="en-US" sz="2400" dirty="0">
                <a:solidFill>
                  <a:schemeClr val="tx2"/>
                </a:solidFill>
                <a:latin typeface="Baskerville Old Face" pitchFamily="18" charset="0"/>
                <a:cs typeface="Times New Roman" pitchFamily="18" charset="0"/>
              </a:rPr>
              <a:t>Motivation of their family as well as society</a:t>
            </a:r>
          </a:p>
          <a:p>
            <a:pPr>
              <a:buFont typeface="Wingdings" pitchFamily="2" charset="2"/>
              <a:buChar char="Ø"/>
            </a:pPr>
            <a:r>
              <a:rPr lang="en-US" sz="2400" dirty="0">
                <a:solidFill>
                  <a:schemeClr val="tx2"/>
                </a:solidFill>
                <a:latin typeface="Baskerville Old Face" pitchFamily="18" charset="0"/>
                <a:cs typeface="Times New Roman" pitchFamily="18" charset="0"/>
              </a:rPr>
              <a:t>Cooperativeness</a:t>
            </a:r>
          </a:p>
          <a:p>
            <a:pPr>
              <a:buFont typeface="Wingdings" pitchFamily="2" charset="2"/>
              <a:buChar char="Ø"/>
            </a:pPr>
            <a:r>
              <a:rPr lang="en-US" sz="2400" dirty="0">
                <a:solidFill>
                  <a:schemeClr val="tx2"/>
                </a:solidFill>
                <a:latin typeface="Baskerville Old Face" pitchFamily="18" charset="0"/>
                <a:cs typeface="Times New Roman" pitchFamily="18" charset="0"/>
              </a:rPr>
              <a:t>Cost</a:t>
            </a:r>
          </a:p>
          <a:p>
            <a:pPr>
              <a:buFont typeface="Wingdings" pitchFamily="2" charset="2"/>
              <a:buChar char="Ø"/>
            </a:pPr>
            <a:endParaRPr lang="en-US" sz="2400" dirty="0">
              <a:solidFill>
                <a:schemeClr val="tx2"/>
              </a:solidFill>
              <a:latin typeface="Baskerville Old Face" pitchFamily="18" charset="0"/>
              <a:cs typeface="Times New Roman" pitchFamily="18" charset="0"/>
            </a:endParaRPr>
          </a:p>
          <a:p>
            <a:pPr>
              <a:buFont typeface="Wingdings" pitchFamily="2" charset="2"/>
              <a:buChar char="Ø"/>
            </a:pPr>
            <a:endParaRPr lang="en-US" sz="2400" dirty="0">
              <a:solidFill>
                <a:schemeClr val="tx2"/>
              </a:solidFill>
              <a:latin typeface="Baskerville Old Face" pitchFamily="18" charset="0"/>
            </a:endParaRPr>
          </a:p>
        </p:txBody>
      </p:sp>
    </p:spTree>
    <p:extLst>
      <p:ext uri="{BB962C8B-B14F-4D97-AF65-F5344CB8AC3E}">
        <p14:creationId xmlns:p14="http://schemas.microsoft.com/office/powerpoint/2010/main" val="24934967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US" i="1" u="sng" dirty="0">
                <a:solidFill>
                  <a:schemeClr val="tx2"/>
                </a:solidFill>
                <a:latin typeface="Algerian" pitchFamily="82" charset="0"/>
              </a:rPr>
              <a:t>ICT as </a:t>
            </a:r>
            <a:r>
              <a:rPr lang="en-IE" i="1" u="sng" dirty="0">
                <a:solidFill>
                  <a:schemeClr val="tx2"/>
                </a:solidFill>
                <a:latin typeface="Algerian" pitchFamily="82" charset="0"/>
              </a:rPr>
              <a:t>types of AT devices?</a:t>
            </a:r>
            <a:r>
              <a:rPr lang="en-US" i="1" u="sng" dirty="0">
                <a:solidFill>
                  <a:schemeClr val="tx2"/>
                </a:solidFill>
                <a:latin typeface="Algerian" pitchFamily="82" charset="0"/>
              </a:rPr>
              <a:t> </a:t>
            </a:r>
          </a:p>
        </p:txBody>
      </p:sp>
      <p:sp>
        <p:nvSpPr>
          <p:cNvPr id="3" name="Content Placeholder 2"/>
          <p:cNvSpPr>
            <a:spLocks noGrp="1"/>
          </p:cNvSpPr>
          <p:nvPr>
            <p:ph idx="1"/>
          </p:nvPr>
        </p:nvSpPr>
        <p:spPr>
          <a:xfrm>
            <a:off x="914400" y="1417637"/>
            <a:ext cx="8229600" cy="4525963"/>
          </a:xfrm>
        </p:spPr>
        <p:txBody>
          <a:bodyPr/>
          <a:lstStyle/>
          <a:p>
            <a:pPr>
              <a:buFont typeface="Wingdings" panose="05000000000000000000" pitchFamily="2" charset="2"/>
              <a:buChar char="Ø"/>
            </a:pPr>
            <a:r>
              <a:rPr lang="en-US" dirty="0">
                <a:solidFill>
                  <a:schemeClr val="tx2"/>
                </a:solidFill>
                <a:latin typeface="Baskerville Old Face" pitchFamily="18" charset="0"/>
              </a:rPr>
              <a:t>Low-tech</a:t>
            </a:r>
          </a:p>
          <a:p>
            <a:pPr>
              <a:buFont typeface="Wingdings" panose="05000000000000000000" pitchFamily="2" charset="2"/>
              <a:buChar char="Ø"/>
            </a:pPr>
            <a:r>
              <a:rPr lang="en-US" dirty="0">
                <a:solidFill>
                  <a:schemeClr val="tx2"/>
                </a:solidFill>
                <a:latin typeface="Baskerville Old Face" pitchFamily="18" charset="0"/>
              </a:rPr>
              <a:t>Medium-tech</a:t>
            </a:r>
          </a:p>
          <a:p>
            <a:pPr>
              <a:buFont typeface="Wingdings" panose="05000000000000000000" pitchFamily="2" charset="2"/>
              <a:buChar char="Ø"/>
            </a:pPr>
            <a:r>
              <a:rPr lang="en-US" dirty="0">
                <a:solidFill>
                  <a:schemeClr val="tx2"/>
                </a:solidFill>
                <a:latin typeface="Baskerville Old Face" pitchFamily="18" charset="0"/>
              </a:rPr>
              <a:t>High-tech</a:t>
            </a:r>
            <a:endParaRPr lang="en-US" dirty="0">
              <a:latin typeface="Baskerville Old Face" pitchFamily="18"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371600"/>
            <a:ext cx="3424238" cy="223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922581"/>
            <a:ext cx="4221494" cy="255441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29" y="3886200"/>
            <a:ext cx="3726671" cy="2590800"/>
          </a:xfrm>
          <a:prstGeom prst="rect">
            <a:avLst/>
          </a:prstGeom>
        </p:spPr>
      </p:pic>
      <p:sp>
        <p:nvSpPr>
          <p:cNvPr id="4" name="Rectangle 3"/>
          <p:cNvSpPr/>
          <p:nvPr/>
        </p:nvSpPr>
        <p:spPr>
          <a:xfrm>
            <a:off x="6248400" y="3544568"/>
            <a:ext cx="1736373" cy="341632"/>
          </a:xfrm>
          <a:prstGeom prst="rect">
            <a:avLst/>
          </a:prstGeom>
        </p:spPr>
        <p:txBody>
          <a:bodyPr wrap="none">
            <a:spAutoFit/>
          </a:bodyPr>
          <a:lstStyle/>
          <a:p>
            <a:pPr>
              <a:lnSpc>
                <a:spcPct val="90000"/>
              </a:lnSpc>
            </a:pPr>
            <a:r>
              <a:rPr lang="en-GB" b="1" dirty="0">
                <a:solidFill>
                  <a:schemeClr val="tx2"/>
                </a:solidFill>
              </a:rPr>
              <a:t>sign language</a:t>
            </a:r>
          </a:p>
        </p:txBody>
      </p:sp>
      <p:sp>
        <p:nvSpPr>
          <p:cNvPr id="12" name="Rectangle 11"/>
          <p:cNvSpPr/>
          <p:nvPr/>
        </p:nvSpPr>
        <p:spPr>
          <a:xfrm>
            <a:off x="6201995" y="6488668"/>
            <a:ext cx="1646605" cy="369332"/>
          </a:xfrm>
          <a:prstGeom prst="rect">
            <a:avLst/>
          </a:prstGeom>
        </p:spPr>
        <p:txBody>
          <a:bodyPr wrap="none">
            <a:spAutoFit/>
          </a:bodyPr>
          <a:lstStyle/>
          <a:p>
            <a:r>
              <a:rPr lang="en-GB" b="1" dirty="0">
                <a:solidFill>
                  <a:schemeClr val="tx2"/>
                </a:solidFill>
              </a:rPr>
              <a:t>Braille paper </a:t>
            </a:r>
            <a:endParaRPr lang="en-US" dirty="0">
              <a:solidFill>
                <a:schemeClr val="tx2"/>
              </a:solidFill>
            </a:endParaRPr>
          </a:p>
        </p:txBody>
      </p:sp>
      <p:sp>
        <p:nvSpPr>
          <p:cNvPr id="13" name="Rectangle 12"/>
          <p:cNvSpPr/>
          <p:nvPr/>
        </p:nvSpPr>
        <p:spPr>
          <a:xfrm>
            <a:off x="1711578" y="6488668"/>
            <a:ext cx="2403222" cy="369332"/>
          </a:xfrm>
          <a:prstGeom prst="rect">
            <a:avLst/>
          </a:prstGeom>
        </p:spPr>
        <p:txBody>
          <a:bodyPr wrap="none">
            <a:spAutoFit/>
          </a:bodyPr>
          <a:lstStyle/>
          <a:p>
            <a:r>
              <a:rPr lang="en-IE" b="1" dirty="0">
                <a:solidFill>
                  <a:schemeClr val="tx2"/>
                </a:solidFill>
              </a:rPr>
              <a:t>Adapting Computer</a:t>
            </a:r>
            <a:r>
              <a:rPr lang="en-IE" b="1" dirty="0"/>
              <a:t> </a:t>
            </a:r>
            <a:endParaRPr lang="en-US" dirty="0"/>
          </a:p>
        </p:txBody>
      </p:sp>
    </p:spTree>
    <p:extLst>
      <p:ext uri="{BB962C8B-B14F-4D97-AF65-F5344CB8AC3E}">
        <p14:creationId xmlns:p14="http://schemas.microsoft.com/office/powerpoint/2010/main" val="30779644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229600" cy="1143000"/>
          </a:xfrm>
        </p:spPr>
        <p:txBody>
          <a:bodyPr/>
          <a:lstStyle/>
          <a:p>
            <a:r>
              <a:rPr lang="en-US" i="1" u="sng" dirty="0">
                <a:solidFill>
                  <a:schemeClr val="tx2"/>
                </a:solidFill>
                <a:latin typeface="Algerian" pitchFamily="82" charset="0"/>
              </a:rPr>
              <a:t>ICT FOR INCLUSION</a:t>
            </a:r>
          </a:p>
        </p:txBody>
      </p:sp>
      <p:sp>
        <p:nvSpPr>
          <p:cNvPr id="3" name="Content Placeholder 2"/>
          <p:cNvSpPr>
            <a:spLocks noGrp="1"/>
          </p:cNvSpPr>
          <p:nvPr>
            <p:ph idx="1"/>
          </p:nvPr>
        </p:nvSpPr>
        <p:spPr>
          <a:xfrm>
            <a:off x="914400" y="1493837"/>
            <a:ext cx="8229600" cy="4525963"/>
          </a:xfrm>
        </p:spPr>
        <p:txBody>
          <a:bodyPr/>
          <a:lstStyle/>
          <a:p>
            <a:pPr eaLnBrk="1" hangingPunct="1">
              <a:buFont typeface="Wingdings" pitchFamily="2" charset="2"/>
              <a:buChar char="Ø"/>
            </a:pPr>
            <a:r>
              <a:rPr lang="en-US" dirty="0">
                <a:solidFill>
                  <a:schemeClr val="tx2"/>
                </a:solidFill>
                <a:latin typeface="Baskerville Old Face" pitchFamily="18" charset="0"/>
              </a:rPr>
              <a:t>Individual level</a:t>
            </a:r>
          </a:p>
          <a:p>
            <a:pPr eaLnBrk="1" hangingPunct="1">
              <a:buFont typeface="Wingdings" pitchFamily="2" charset="2"/>
              <a:buChar char="Ø"/>
            </a:pPr>
            <a:r>
              <a:rPr lang="en-US" dirty="0">
                <a:solidFill>
                  <a:schemeClr val="tx2"/>
                </a:solidFill>
                <a:latin typeface="Baskerville Old Face" pitchFamily="18" charset="0"/>
              </a:rPr>
              <a:t>Systemic/Institutional level</a:t>
            </a:r>
          </a:p>
          <a:p>
            <a:pPr>
              <a:buFont typeface="Wingdings" pitchFamily="2" charset="2"/>
              <a:buChar char="Ø"/>
            </a:pPr>
            <a:endParaRPr lang="en-US" dirty="0">
              <a:solidFill>
                <a:schemeClr val="tx2"/>
              </a:solidFill>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13</a:t>
            </a:fld>
            <a:endParaRPr lang="es-ES"/>
          </a:p>
        </p:txBody>
      </p:sp>
    </p:spTree>
    <p:extLst>
      <p:ext uri="{BB962C8B-B14F-4D97-AF65-F5344CB8AC3E}">
        <p14:creationId xmlns:p14="http://schemas.microsoft.com/office/powerpoint/2010/main" val="396515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8229600" cy="1143000"/>
          </a:xfrm>
        </p:spPr>
        <p:txBody>
          <a:bodyPr/>
          <a:lstStyle/>
          <a:p>
            <a:r>
              <a:rPr lang="en-US" i="1" u="sng" dirty="0">
                <a:solidFill>
                  <a:schemeClr val="tx2"/>
                </a:solidFill>
                <a:latin typeface="Algerian" pitchFamily="82" charset="0"/>
              </a:rPr>
              <a:t>INDIVIDUAL LEVEL</a:t>
            </a:r>
            <a:br>
              <a:rPr lang="en-US" i="1" u="sng" dirty="0">
                <a:solidFill>
                  <a:schemeClr val="tx2"/>
                </a:solidFill>
                <a:latin typeface="Algerian" pitchFamily="82" charset="0"/>
              </a:rPr>
            </a:br>
            <a:endParaRPr lang="en-US" i="1" u="sng" dirty="0">
              <a:solidFill>
                <a:schemeClr val="tx2"/>
              </a:solidFill>
              <a:latin typeface="Algerian" pitchFamily="82" charset="0"/>
            </a:endParaRPr>
          </a:p>
        </p:txBody>
      </p:sp>
      <p:sp>
        <p:nvSpPr>
          <p:cNvPr id="3" name="Content Placeholder 2"/>
          <p:cNvSpPr>
            <a:spLocks noGrp="1"/>
          </p:cNvSpPr>
          <p:nvPr>
            <p:ph idx="1"/>
          </p:nvPr>
        </p:nvSpPr>
        <p:spPr>
          <a:xfrm>
            <a:off x="914400" y="1371600"/>
            <a:ext cx="5252184" cy="5181600"/>
          </a:xfrm>
        </p:spPr>
        <p:txBody>
          <a:bodyPr>
            <a:normAutofit/>
          </a:bodyPr>
          <a:lstStyle/>
          <a:p>
            <a:pPr eaLnBrk="1" hangingPunct="1">
              <a:lnSpc>
                <a:spcPct val="80000"/>
              </a:lnSpc>
              <a:buFont typeface="Wingdings" pitchFamily="2" charset="2"/>
              <a:buChar char="Ø"/>
            </a:pPr>
            <a:r>
              <a:rPr lang="en-US" sz="2400" b="1" dirty="0">
                <a:solidFill>
                  <a:schemeClr val="tx2"/>
                </a:solidFill>
                <a:latin typeface="Cambria" panose="02040503050406030204" pitchFamily="18" charset="0"/>
                <a:ea typeface="Cambria" panose="02040503050406030204" pitchFamily="18" charset="0"/>
              </a:rPr>
              <a:t>Education</a:t>
            </a:r>
          </a:p>
          <a:p>
            <a:pPr eaLnBrk="1" hangingPunct="1">
              <a:lnSpc>
                <a:spcPct val="80000"/>
              </a:lnSpc>
              <a:buFont typeface="Wingdings" pitchFamily="2" charset="2"/>
              <a:buNone/>
            </a:pPr>
            <a:r>
              <a:rPr lang="en-US" sz="2000" dirty="0">
                <a:solidFill>
                  <a:schemeClr val="tx2"/>
                </a:solidFill>
                <a:latin typeface="Cambria" panose="02040503050406030204" pitchFamily="18" charset="0"/>
                <a:ea typeface="Cambria" panose="02040503050406030204" pitchFamily="18" charset="0"/>
              </a:rPr>
              <a:t>Braille, Pictorial communication, Large Print, Personalized  environment</a:t>
            </a:r>
            <a:r>
              <a:rPr lang="en-US" sz="2800" dirty="0">
                <a:solidFill>
                  <a:schemeClr val="tx2"/>
                </a:solidFill>
                <a:latin typeface="Cambria" panose="02040503050406030204" pitchFamily="18" charset="0"/>
                <a:ea typeface="Cambria" panose="02040503050406030204" pitchFamily="18" charset="0"/>
              </a:rPr>
              <a:t> </a:t>
            </a:r>
          </a:p>
          <a:p>
            <a:pPr eaLnBrk="1" hangingPunct="1">
              <a:lnSpc>
                <a:spcPct val="80000"/>
              </a:lnSpc>
              <a:buFont typeface="Wingdings" pitchFamily="2" charset="2"/>
              <a:buNone/>
            </a:pPr>
            <a:endParaRPr lang="en-US" sz="2800" b="1" dirty="0">
              <a:solidFill>
                <a:schemeClr val="tx2"/>
              </a:solidFill>
              <a:latin typeface="Cambria" panose="02040503050406030204" pitchFamily="18" charset="0"/>
              <a:ea typeface="Cambria" panose="02040503050406030204" pitchFamily="18" charset="0"/>
            </a:endParaRPr>
          </a:p>
          <a:p>
            <a:pPr eaLnBrk="1" hangingPunct="1">
              <a:lnSpc>
                <a:spcPct val="80000"/>
              </a:lnSpc>
              <a:buFont typeface="Wingdings" pitchFamily="2" charset="2"/>
              <a:buChar char="Ø"/>
            </a:pPr>
            <a:r>
              <a:rPr lang="en-US" sz="2400" b="1" dirty="0">
                <a:solidFill>
                  <a:schemeClr val="tx2"/>
                </a:solidFill>
                <a:latin typeface="Cambria" panose="02040503050406030204" pitchFamily="18" charset="0"/>
                <a:ea typeface="Cambria" panose="02040503050406030204" pitchFamily="18" charset="0"/>
              </a:rPr>
              <a:t>Rehabilitation/Inclusion</a:t>
            </a:r>
          </a:p>
          <a:p>
            <a:pPr eaLnBrk="1" hangingPunct="1">
              <a:lnSpc>
                <a:spcPct val="80000"/>
              </a:lnSpc>
              <a:buFont typeface="Wingdings" pitchFamily="2" charset="2"/>
              <a:buNone/>
            </a:pPr>
            <a:r>
              <a:rPr lang="en-US" sz="2000" dirty="0">
                <a:solidFill>
                  <a:schemeClr val="tx2"/>
                </a:solidFill>
                <a:latin typeface="Cambria" panose="02040503050406030204" pitchFamily="18" charset="0"/>
                <a:ea typeface="Cambria" panose="02040503050406030204" pitchFamily="18" charset="0"/>
              </a:rPr>
              <a:t>Physiotherapy, Beauty care, Call center, office jobs, Bank, Court etc.</a:t>
            </a:r>
          </a:p>
          <a:p>
            <a:pPr eaLnBrk="1" hangingPunct="1">
              <a:lnSpc>
                <a:spcPct val="80000"/>
              </a:lnSpc>
              <a:buFont typeface="Wingdings" pitchFamily="2" charset="2"/>
              <a:buNone/>
            </a:pPr>
            <a:endParaRPr lang="en-US" sz="2000" dirty="0">
              <a:solidFill>
                <a:schemeClr val="tx2"/>
              </a:solidFill>
              <a:latin typeface="Cambria" panose="02040503050406030204" pitchFamily="18" charset="0"/>
              <a:ea typeface="Cambria" panose="02040503050406030204" pitchFamily="18" charset="0"/>
            </a:endParaRPr>
          </a:p>
          <a:p>
            <a:pPr eaLnBrk="1" hangingPunct="1">
              <a:lnSpc>
                <a:spcPct val="80000"/>
              </a:lnSpc>
              <a:buFont typeface="Wingdings" pitchFamily="2" charset="2"/>
              <a:buChar char="Ø"/>
            </a:pPr>
            <a:r>
              <a:rPr lang="en-US" sz="2400" b="1" dirty="0">
                <a:solidFill>
                  <a:schemeClr val="tx2"/>
                </a:solidFill>
                <a:latin typeface="Cambria" panose="02040503050406030204" pitchFamily="18" charset="0"/>
                <a:ea typeface="Cambria" panose="02040503050406030204" pitchFamily="18" charset="0"/>
              </a:rPr>
              <a:t>Communication</a:t>
            </a:r>
          </a:p>
          <a:p>
            <a:pPr eaLnBrk="1" hangingPunct="1">
              <a:lnSpc>
                <a:spcPct val="80000"/>
              </a:lnSpc>
              <a:buFont typeface="Wingdings" pitchFamily="2" charset="2"/>
              <a:buNone/>
            </a:pPr>
            <a:r>
              <a:rPr lang="en-US" sz="2000" dirty="0">
                <a:solidFill>
                  <a:schemeClr val="tx2"/>
                </a:solidFill>
                <a:latin typeface="Cambria" panose="02040503050406030204" pitchFamily="18" charset="0"/>
                <a:ea typeface="Cambria" panose="02040503050406030204" pitchFamily="18" charset="0"/>
              </a:rPr>
              <a:t>Voice commands, Descriptors, Large Print</a:t>
            </a:r>
            <a:endParaRPr lang="en-US" sz="2400" dirty="0">
              <a:solidFill>
                <a:schemeClr val="tx2"/>
              </a:solidFill>
              <a:latin typeface="Cambria" panose="02040503050406030204" pitchFamily="18" charset="0"/>
              <a:ea typeface="Cambria" panose="02040503050406030204" pitchFamily="18" charset="0"/>
            </a:endParaRPr>
          </a:p>
          <a:p>
            <a:pPr marL="0" indent="0">
              <a:buNone/>
            </a:pPr>
            <a:endParaRPr lang="en-US" sz="2000" dirty="0">
              <a:solidFill>
                <a:schemeClr val="tx2"/>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14</a:t>
            </a:fld>
            <a:endParaRPr lang="es-E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33" y="5638800"/>
            <a:ext cx="2963767"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4010025"/>
            <a:ext cx="2886074" cy="1400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447800"/>
            <a:ext cx="2886075" cy="1905000"/>
          </a:xfrm>
          <a:prstGeom prst="rect">
            <a:avLst/>
          </a:prstGeom>
        </p:spPr>
      </p:pic>
      <p:sp>
        <p:nvSpPr>
          <p:cNvPr id="9" name="Rectangle 8"/>
          <p:cNvSpPr/>
          <p:nvPr/>
        </p:nvSpPr>
        <p:spPr>
          <a:xfrm>
            <a:off x="6210158" y="3593068"/>
            <a:ext cx="2621230" cy="369332"/>
          </a:xfrm>
          <a:prstGeom prst="rect">
            <a:avLst/>
          </a:prstGeom>
        </p:spPr>
        <p:txBody>
          <a:bodyPr wrap="none">
            <a:spAutoFit/>
          </a:bodyPr>
          <a:lstStyle/>
          <a:p>
            <a:r>
              <a:rPr lang="en-US" dirty="0">
                <a:solidFill>
                  <a:schemeClr val="tx2"/>
                </a:solidFill>
              </a:rPr>
              <a:t>Pictorial communication</a:t>
            </a:r>
          </a:p>
        </p:txBody>
      </p:sp>
      <p:sp>
        <p:nvSpPr>
          <p:cNvPr id="10" name="Rectangle 9"/>
          <p:cNvSpPr/>
          <p:nvPr/>
        </p:nvSpPr>
        <p:spPr>
          <a:xfrm>
            <a:off x="7107839" y="5345668"/>
            <a:ext cx="825867" cy="369332"/>
          </a:xfrm>
          <a:prstGeom prst="rect">
            <a:avLst/>
          </a:prstGeom>
        </p:spPr>
        <p:txBody>
          <a:bodyPr wrap="none">
            <a:spAutoFit/>
          </a:bodyPr>
          <a:lstStyle/>
          <a:p>
            <a:r>
              <a:rPr lang="en-US" dirty="0">
                <a:solidFill>
                  <a:schemeClr val="tx2"/>
                </a:solidFill>
              </a:rPr>
              <a:t>Braille</a:t>
            </a:r>
          </a:p>
        </p:txBody>
      </p:sp>
    </p:spTree>
    <p:extLst>
      <p:ext uri="{BB962C8B-B14F-4D97-AF65-F5344CB8AC3E}">
        <p14:creationId xmlns:p14="http://schemas.microsoft.com/office/powerpoint/2010/main" val="87666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533400"/>
            <a:ext cx="8229600" cy="1143000"/>
          </a:xfrm>
        </p:spPr>
        <p:txBody>
          <a:bodyPr/>
          <a:lstStyle/>
          <a:p>
            <a:r>
              <a:rPr lang="en-US" i="1" u="sng" dirty="0">
                <a:solidFill>
                  <a:schemeClr val="tx2"/>
                </a:solidFill>
                <a:latin typeface="Algerian" pitchFamily="82" charset="0"/>
              </a:rPr>
              <a:t>INDIVIDUAL LEVEL</a:t>
            </a:r>
            <a:br>
              <a:rPr lang="en-US" i="1" u="sng" dirty="0">
                <a:solidFill>
                  <a:schemeClr val="tx2"/>
                </a:solidFill>
                <a:latin typeface="Algerian" pitchFamily="82" charset="0"/>
              </a:rPr>
            </a:br>
            <a:endParaRPr lang="en-US" i="1" u="sng" dirty="0">
              <a:solidFill>
                <a:schemeClr val="tx2"/>
              </a:solidFill>
              <a:latin typeface="Algerian" pitchFamily="82" charset="0"/>
            </a:endParaRPr>
          </a:p>
        </p:txBody>
      </p:sp>
      <p:sp>
        <p:nvSpPr>
          <p:cNvPr id="7" name="Content Placeholder 6"/>
          <p:cNvSpPr>
            <a:spLocks noGrp="1"/>
          </p:cNvSpPr>
          <p:nvPr>
            <p:ph idx="1"/>
          </p:nvPr>
        </p:nvSpPr>
        <p:spPr>
          <a:xfrm>
            <a:off x="914570" y="1341437"/>
            <a:ext cx="5410030" cy="4525963"/>
          </a:xfrm>
        </p:spPr>
        <p:txBody>
          <a:bodyPr>
            <a:noAutofit/>
          </a:bodyPr>
          <a:lstStyle/>
          <a:p>
            <a:pPr marL="0" indent="0" eaLnBrk="1" hangingPunct="1">
              <a:lnSpc>
                <a:spcPct val="80000"/>
              </a:lnSpc>
              <a:buNone/>
            </a:pPr>
            <a:r>
              <a:rPr lang="en-US" sz="1600" b="1" i="1" u="sng" dirty="0">
                <a:solidFill>
                  <a:schemeClr val="tx2"/>
                </a:solidFill>
                <a:latin typeface="Cambria" panose="02040503050406030204" pitchFamily="18" charset="0"/>
                <a:ea typeface="Cambria" panose="02040503050406030204" pitchFamily="18" charset="0"/>
              </a:rPr>
              <a:t>Some Gadgets available</a:t>
            </a:r>
            <a:endParaRPr lang="en-US" sz="1600" b="1" dirty="0">
              <a:solidFill>
                <a:schemeClr val="tx2"/>
              </a:solidFill>
              <a:latin typeface="Cambria" panose="02040503050406030204" pitchFamily="18" charset="0"/>
              <a:ea typeface="Cambria" panose="02040503050406030204" pitchFamily="18" charset="0"/>
            </a:endParaRPr>
          </a:p>
          <a:p>
            <a:pPr eaLnBrk="1" hangingPunct="1">
              <a:lnSpc>
                <a:spcPct val="80000"/>
              </a:lnSpc>
              <a:buFont typeface="Wingdings" pitchFamily="2" charset="2"/>
              <a:buChar char="Ø"/>
            </a:pPr>
            <a:r>
              <a:rPr lang="en-US" sz="1600" b="1" dirty="0">
                <a:solidFill>
                  <a:schemeClr val="tx2"/>
                </a:solidFill>
                <a:latin typeface="Cambria" panose="02040503050406030204" pitchFamily="18" charset="0"/>
                <a:ea typeface="Cambria" panose="02040503050406030204" pitchFamily="18" charset="0"/>
              </a:rPr>
              <a:t>Visual Impairment</a:t>
            </a:r>
            <a:endParaRPr lang="en-US" sz="1600" dirty="0">
              <a:solidFill>
                <a:schemeClr val="tx2"/>
              </a:solidFill>
              <a:latin typeface="Cambria" panose="02040503050406030204" pitchFamily="18" charset="0"/>
              <a:ea typeface="Cambria" panose="02040503050406030204" pitchFamily="18" charset="0"/>
            </a:endParaRP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Braille shorthand machine</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Distance vision telescopes</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Handheld magnifiers</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KNFB portable reader for blind people</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Talking dictionary</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Smart Cane </a:t>
            </a:r>
            <a:endParaRPr lang="en-US" sz="1600" b="1" u="sng" dirty="0">
              <a:solidFill>
                <a:schemeClr val="tx2"/>
              </a:solidFill>
              <a:latin typeface="Cambria" panose="02040503050406030204" pitchFamily="18" charset="0"/>
              <a:ea typeface="Cambria" panose="02040503050406030204" pitchFamily="18" charset="0"/>
            </a:endParaRPr>
          </a:p>
          <a:p>
            <a:pPr eaLnBrk="1" hangingPunct="1">
              <a:lnSpc>
                <a:spcPct val="80000"/>
              </a:lnSpc>
              <a:buFont typeface="Wingdings" pitchFamily="2" charset="2"/>
              <a:buChar char="Ø"/>
            </a:pPr>
            <a:r>
              <a:rPr lang="en-US" sz="1600" b="1" dirty="0">
                <a:solidFill>
                  <a:schemeClr val="tx2"/>
                </a:solidFill>
                <a:latin typeface="Cambria" panose="02040503050406030204" pitchFamily="18" charset="0"/>
                <a:ea typeface="Cambria" panose="02040503050406030204" pitchFamily="18" charset="0"/>
              </a:rPr>
              <a:t>Speech Impairment</a:t>
            </a:r>
            <a:endParaRPr lang="en-US" sz="1600" dirty="0">
              <a:solidFill>
                <a:schemeClr val="tx2"/>
              </a:solidFill>
              <a:latin typeface="Cambria" panose="02040503050406030204" pitchFamily="18" charset="0"/>
              <a:ea typeface="Cambria" panose="02040503050406030204" pitchFamily="18" charset="0"/>
            </a:endParaRP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Delayed Auditory Feedback (DAF)</a:t>
            </a:r>
            <a:r>
              <a:rPr lang="en-US" sz="1600" b="1" i="1" u="sng" dirty="0">
                <a:solidFill>
                  <a:schemeClr val="tx2"/>
                </a:solidFill>
                <a:latin typeface="Cambria" panose="02040503050406030204" pitchFamily="18" charset="0"/>
                <a:ea typeface="Cambria" panose="02040503050406030204" pitchFamily="18" charset="0"/>
              </a:rPr>
              <a:t> </a:t>
            </a:r>
          </a:p>
          <a:p>
            <a:pPr eaLnBrk="1" hangingPunct="1">
              <a:lnSpc>
                <a:spcPct val="80000"/>
              </a:lnSpc>
              <a:buFont typeface="Wingdings" pitchFamily="2" charset="2"/>
              <a:buChar char="Ø"/>
            </a:pPr>
            <a:r>
              <a:rPr lang="en-US" sz="1600" b="1" i="1" dirty="0">
                <a:solidFill>
                  <a:schemeClr val="tx2"/>
                </a:solidFill>
                <a:latin typeface="Cambria" panose="02040503050406030204" pitchFamily="18" charset="0"/>
                <a:ea typeface="Cambria" panose="02040503050406030204" pitchFamily="18" charset="0"/>
              </a:rPr>
              <a:t>Hearing Impairment</a:t>
            </a:r>
            <a:endParaRPr lang="en-US" sz="1600" i="1" dirty="0">
              <a:solidFill>
                <a:schemeClr val="tx2"/>
              </a:solidFill>
              <a:latin typeface="Cambria" panose="02040503050406030204" pitchFamily="18" charset="0"/>
              <a:ea typeface="Cambria" panose="02040503050406030204" pitchFamily="18" charset="0"/>
            </a:endParaRP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Advanced Digital Speech Audiometer</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Hearing Aid</a:t>
            </a:r>
          </a:p>
          <a:p>
            <a:pPr marL="0" indent="0" eaLnBrk="1" hangingPunct="1">
              <a:lnSpc>
                <a:spcPct val="80000"/>
              </a:lnSpc>
              <a:buNone/>
            </a:pPr>
            <a:r>
              <a:rPr lang="en-US" sz="1600" dirty="0">
                <a:solidFill>
                  <a:schemeClr val="tx2"/>
                </a:solidFill>
                <a:latin typeface="Cambria" panose="02040503050406030204" pitchFamily="18" charset="0"/>
                <a:ea typeface="Cambria" panose="02040503050406030204" pitchFamily="18" charset="0"/>
              </a:rPr>
              <a:t>	Wireless FM Assistive Listening  System</a:t>
            </a:r>
            <a:endParaRPr lang="en-AU" sz="1600" dirty="0">
              <a:solidFill>
                <a:schemeClr val="tx2"/>
              </a:solidFill>
              <a:latin typeface="Cambria" panose="02040503050406030204" pitchFamily="18" charset="0"/>
              <a:ea typeface="Cambria" panose="02040503050406030204" pitchFamily="18" charset="0"/>
            </a:endParaRPr>
          </a:p>
          <a:p>
            <a:pPr marL="0" indent="0" eaLnBrk="1" hangingPunct="1">
              <a:lnSpc>
                <a:spcPct val="80000"/>
              </a:lnSpc>
              <a:buNone/>
            </a:pPr>
            <a:endParaRPr lang="en-US" sz="1600" b="1" u="sng" dirty="0">
              <a:solidFill>
                <a:schemeClr val="tx2"/>
              </a:solidFill>
              <a:latin typeface="Cambria" panose="02040503050406030204" pitchFamily="18" charset="0"/>
              <a:ea typeface="Cambria" panose="02040503050406030204" pitchFamily="18" charset="0"/>
            </a:endParaRPr>
          </a:p>
          <a:p>
            <a:endParaRPr lang="en-US" sz="1600" dirty="0">
              <a:solidFill>
                <a:schemeClr val="tx2"/>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15</a:t>
            </a:fld>
            <a:endParaRPr lang="es-E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343400"/>
            <a:ext cx="3429000" cy="2514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654" y="1371600"/>
            <a:ext cx="3451746" cy="2590800"/>
          </a:xfrm>
          <a:prstGeom prst="rect">
            <a:avLst/>
          </a:prstGeom>
        </p:spPr>
      </p:pic>
      <p:sp>
        <p:nvSpPr>
          <p:cNvPr id="10" name="Rectangle 9"/>
          <p:cNvSpPr/>
          <p:nvPr/>
        </p:nvSpPr>
        <p:spPr>
          <a:xfrm>
            <a:off x="6477000" y="6467868"/>
            <a:ext cx="1377365" cy="313932"/>
          </a:xfrm>
          <a:prstGeom prst="rect">
            <a:avLst/>
          </a:prstGeom>
        </p:spPr>
        <p:txBody>
          <a:bodyPr wrap="none">
            <a:spAutoFit/>
          </a:bodyPr>
          <a:lstStyle/>
          <a:p>
            <a:pPr marL="0" indent="0" eaLnBrk="1" hangingPunct="1">
              <a:lnSpc>
                <a:spcPct val="80000"/>
              </a:lnSpc>
              <a:buNone/>
            </a:pPr>
            <a:r>
              <a:rPr lang="en-US" dirty="0"/>
              <a:t>Hearing Aid</a:t>
            </a:r>
          </a:p>
        </p:txBody>
      </p:sp>
      <p:sp>
        <p:nvSpPr>
          <p:cNvPr id="11" name="Rectangle 10"/>
          <p:cNvSpPr/>
          <p:nvPr/>
        </p:nvSpPr>
        <p:spPr>
          <a:xfrm>
            <a:off x="6624642" y="3733800"/>
            <a:ext cx="1479892" cy="369332"/>
          </a:xfrm>
          <a:prstGeom prst="rect">
            <a:avLst/>
          </a:prstGeom>
        </p:spPr>
        <p:txBody>
          <a:bodyPr wrap="none">
            <a:spAutoFit/>
          </a:bodyPr>
          <a:lstStyle/>
          <a:p>
            <a:r>
              <a:rPr lang="en-US" dirty="0"/>
              <a:t>Smart Cane </a:t>
            </a:r>
          </a:p>
        </p:txBody>
      </p:sp>
    </p:spTree>
    <p:extLst>
      <p:ext uri="{BB962C8B-B14F-4D97-AF65-F5344CB8AC3E}">
        <p14:creationId xmlns:p14="http://schemas.microsoft.com/office/powerpoint/2010/main" val="107420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609600"/>
            <a:ext cx="8229600" cy="685800"/>
          </a:xfrm>
        </p:spPr>
        <p:txBody>
          <a:bodyPr/>
          <a:lstStyle/>
          <a:p>
            <a:r>
              <a:rPr lang="en-US" i="1" u="sng" dirty="0">
                <a:solidFill>
                  <a:schemeClr val="tx2"/>
                </a:solidFill>
                <a:latin typeface="Algerian" pitchFamily="82" charset="0"/>
              </a:rPr>
              <a:t>INDIVIDUAL LEVEL</a:t>
            </a:r>
          </a:p>
        </p:txBody>
      </p:sp>
      <p:sp>
        <p:nvSpPr>
          <p:cNvPr id="3" name="Content Placeholder 2"/>
          <p:cNvSpPr>
            <a:spLocks noGrp="1"/>
          </p:cNvSpPr>
          <p:nvPr>
            <p:ph idx="1"/>
          </p:nvPr>
        </p:nvSpPr>
        <p:spPr>
          <a:xfrm>
            <a:off x="838200" y="1417637"/>
            <a:ext cx="8229600" cy="4525963"/>
          </a:xfrm>
        </p:spPr>
        <p:txBody>
          <a:bodyPr>
            <a:normAutofit fontScale="85000" lnSpcReduction="20000"/>
          </a:bodyPr>
          <a:lstStyle/>
          <a:p>
            <a:pPr eaLnBrk="1" hangingPunct="1">
              <a:lnSpc>
                <a:spcPct val="80000"/>
              </a:lnSpc>
              <a:buFont typeface="Wingdings" pitchFamily="2" charset="2"/>
              <a:buChar char="Ø"/>
            </a:pPr>
            <a:r>
              <a:rPr lang="en-US" sz="2000" b="1" u="sng" dirty="0" err="1">
                <a:solidFill>
                  <a:schemeClr val="tx2"/>
                </a:solidFill>
                <a:latin typeface="Times New Roman" pitchFamily="18" charset="0"/>
                <a:cs typeface="Times New Roman" pitchFamily="18" charset="0"/>
              </a:rPr>
              <a:t>Locomotor</a:t>
            </a:r>
            <a:r>
              <a:rPr lang="en-US" sz="2000" b="1" u="sng" dirty="0">
                <a:solidFill>
                  <a:schemeClr val="tx2"/>
                </a:solidFill>
                <a:latin typeface="Times New Roman" pitchFamily="18" charset="0"/>
                <a:cs typeface="Times New Roman" pitchFamily="18" charset="0"/>
              </a:rPr>
              <a:t> Impairment</a:t>
            </a:r>
            <a:endParaRPr lang="en-US" sz="1600" dirty="0">
              <a:solidFill>
                <a:schemeClr val="tx2"/>
              </a:solidFill>
              <a:latin typeface="Times New Roman" pitchFamily="18" charset="0"/>
              <a:cs typeface="Times New Roman" pitchFamily="18" charset="0"/>
            </a:endParaRP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Battery Powered Joystick Operated Wheelchair</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Aluminum Crutches</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Ankle Brace for ankle support</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Prosthetic limbs</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Cervical Immobilizer</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Child model tricycle</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Folding sticks and folding walkers</a:t>
            </a:r>
          </a:p>
          <a:p>
            <a:pPr marL="609600" indent="-609600" eaLnBrk="1" hangingPunct="1">
              <a:lnSpc>
                <a:spcPct val="80000"/>
              </a:lnSpc>
              <a:buFont typeface="Wingdings" pitchFamily="2" charset="2"/>
              <a:buNone/>
            </a:pPr>
            <a:endParaRPr lang="en-US" sz="1600" b="1" u="sng" dirty="0">
              <a:solidFill>
                <a:schemeClr val="tx2"/>
              </a:solidFill>
              <a:latin typeface="Times New Roman" pitchFamily="18" charset="0"/>
              <a:cs typeface="Times New Roman" pitchFamily="18" charset="0"/>
            </a:endParaRPr>
          </a:p>
          <a:p>
            <a:pPr eaLnBrk="1" hangingPunct="1">
              <a:lnSpc>
                <a:spcPct val="80000"/>
              </a:lnSpc>
              <a:buFont typeface="Wingdings" pitchFamily="2" charset="2"/>
              <a:buChar char="Ø"/>
            </a:pPr>
            <a:r>
              <a:rPr lang="en-US" sz="2000" b="1" u="sng" dirty="0">
                <a:solidFill>
                  <a:schemeClr val="tx2"/>
                </a:solidFill>
                <a:latin typeface="Times New Roman" pitchFamily="18" charset="0"/>
                <a:cs typeface="Times New Roman" pitchFamily="18" charset="0"/>
              </a:rPr>
              <a:t>Mental Retardation</a:t>
            </a:r>
            <a:endParaRPr lang="en-US" sz="2000" dirty="0">
              <a:solidFill>
                <a:schemeClr val="tx2"/>
              </a:solidFill>
              <a:latin typeface="Times New Roman" pitchFamily="18" charset="0"/>
              <a:cs typeface="Times New Roman" pitchFamily="18" charset="0"/>
            </a:endParaRP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Basic Skill Wooden Puzzles</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We can (daily living activities)</a:t>
            </a:r>
          </a:p>
          <a:p>
            <a:pPr marL="400050" lvl="1" indent="0" eaLnBrk="1" hangingPunct="1">
              <a:lnSpc>
                <a:spcPct val="80000"/>
              </a:lnSpc>
              <a:buNone/>
            </a:pPr>
            <a:r>
              <a:rPr lang="en-US" sz="1800" dirty="0">
                <a:solidFill>
                  <a:schemeClr val="tx2"/>
                </a:solidFill>
                <a:latin typeface="Times New Roman" pitchFamily="18" charset="0"/>
                <a:cs typeface="Times New Roman" pitchFamily="18" charset="0"/>
              </a:rPr>
              <a:t>Calendar of seasons</a:t>
            </a:r>
          </a:p>
          <a:p>
            <a:pPr marL="400050" lvl="1" indent="0" eaLnBrk="1" hangingPunct="1">
              <a:lnSpc>
                <a:spcPct val="80000"/>
              </a:lnSpc>
              <a:buNone/>
            </a:pPr>
            <a:r>
              <a:rPr lang="en-US" sz="1800" dirty="0" err="1">
                <a:solidFill>
                  <a:schemeClr val="tx2"/>
                </a:solidFill>
                <a:latin typeface="Times New Roman" pitchFamily="18" charset="0"/>
                <a:cs typeface="Times New Roman" pitchFamily="18" charset="0"/>
              </a:rPr>
              <a:t>Punnarjani</a:t>
            </a:r>
            <a:r>
              <a:rPr lang="en-US" sz="1800" dirty="0">
                <a:solidFill>
                  <a:schemeClr val="tx2"/>
                </a:solidFill>
                <a:latin typeface="Times New Roman" pitchFamily="18" charset="0"/>
                <a:cs typeface="Times New Roman" pitchFamily="18" charset="0"/>
              </a:rPr>
              <a:t> </a:t>
            </a:r>
          </a:p>
          <a:p>
            <a:pPr marL="609600" indent="-609600" eaLnBrk="1" hangingPunct="1">
              <a:lnSpc>
                <a:spcPct val="80000"/>
              </a:lnSpc>
              <a:buFont typeface="Wingdings" pitchFamily="2" charset="2"/>
              <a:buNone/>
            </a:pPr>
            <a:endParaRPr lang="en-US" sz="1600" b="1" dirty="0">
              <a:solidFill>
                <a:schemeClr val="tx2"/>
              </a:solidFill>
              <a:latin typeface="Times New Roman" pitchFamily="18" charset="0"/>
              <a:cs typeface="Times New Roman" pitchFamily="18" charset="0"/>
            </a:endParaRPr>
          </a:p>
          <a:p>
            <a:pPr eaLnBrk="1" hangingPunct="1">
              <a:lnSpc>
                <a:spcPct val="80000"/>
              </a:lnSpc>
              <a:buFont typeface="Wingdings" pitchFamily="2" charset="2"/>
              <a:buChar char="Ø"/>
            </a:pPr>
            <a:r>
              <a:rPr lang="en-US" sz="2000" b="1" i="1" u="sng" dirty="0">
                <a:solidFill>
                  <a:schemeClr val="tx2"/>
                </a:solidFill>
                <a:latin typeface="Times New Roman" pitchFamily="18" charset="0"/>
                <a:cs typeface="Times New Roman" pitchFamily="18" charset="0"/>
              </a:rPr>
              <a:t>Cerebral Palsy</a:t>
            </a:r>
            <a:endParaRPr lang="en-US" sz="2000" i="1" u="sng" dirty="0">
              <a:solidFill>
                <a:schemeClr val="tx2"/>
              </a:solidFill>
              <a:latin typeface="Times New Roman" pitchFamily="18" charset="0"/>
              <a:cs typeface="Times New Roman" pitchFamily="18" charset="0"/>
            </a:endParaRPr>
          </a:p>
          <a:p>
            <a:pPr marL="457200" lvl="1" indent="0" eaLnBrk="1" hangingPunct="1">
              <a:lnSpc>
                <a:spcPct val="80000"/>
              </a:lnSpc>
              <a:buNone/>
            </a:pPr>
            <a:r>
              <a:rPr lang="en-US" sz="1800" dirty="0" err="1">
                <a:solidFill>
                  <a:schemeClr val="tx2"/>
                </a:solidFill>
                <a:latin typeface="Times New Roman" pitchFamily="18" charset="0"/>
                <a:cs typeface="Times New Roman" pitchFamily="18" charset="0"/>
              </a:rPr>
              <a:t>Sanyog</a:t>
            </a:r>
            <a:endParaRPr lang="en-US" sz="1800" dirty="0">
              <a:solidFill>
                <a:schemeClr val="tx2"/>
              </a:solidFill>
              <a:latin typeface="Times New Roman" pitchFamily="18" charset="0"/>
              <a:cs typeface="Times New Roman" pitchFamily="18" charset="0"/>
            </a:endParaRPr>
          </a:p>
          <a:p>
            <a:pPr marL="457200" lvl="1" indent="0" eaLnBrk="1" hangingPunct="1">
              <a:lnSpc>
                <a:spcPct val="80000"/>
              </a:lnSpc>
              <a:buNone/>
            </a:pPr>
            <a:r>
              <a:rPr lang="en-US" sz="1800" dirty="0" err="1">
                <a:solidFill>
                  <a:schemeClr val="tx2"/>
                </a:solidFill>
                <a:latin typeface="Times New Roman" pitchFamily="18" charset="0"/>
                <a:cs typeface="Times New Roman" pitchFamily="18" charset="0"/>
              </a:rPr>
              <a:t>Gupshup</a:t>
            </a:r>
            <a:endParaRPr lang="en-US" sz="1800" dirty="0">
              <a:solidFill>
                <a:schemeClr val="tx2"/>
              </a:solidFill>
              <a:latin typeface="Times New Roman" pitchFamily="18" charset="0"/>
              <a:cs typeface="Times New Roman" pitchFamily="18" charset="0"/>
            </a:endParaRPr>
          </a:p>
          <a:p>
            <a:pPr marL="457200" lvl="1" indent="0" eaLnBrk="1" hangingPunct="1">
              <a:lnSpc>
                <a:spcPct val="80000"/>
              </a:lnSpc>
              <a:buNone/>
            </a:pPr>
            <a:r>
              <a:rPr lang="en-US" sz="1800" dirty="0">
                <a:solidFill>
                  <a:schemeClr val="tx2"/>
                </a:solidFill>
                <a:latin typeface="Times New Roman" pitchFamily="18" charset="0"/>
                <a:cs typeface="Times New Roman" pitchFamily="18" charset="0"/>
              </a:rPr>
              <a:t>Switches</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16</a:t>
            </a:fld>
            <a:endParaRPr lang="es-E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447800"/>
            <a:ext cx="2047875" cy="2238375"/>
          </a:xfrm>
          <a:prstGeom prst="rect">
            <a:avLst/>
          </a:prstGeom>
        </p:spPr>
      </p:pic>
      <p:sp>
        <p:nvSpPr>
          <p:cNvPr id="8" name="Rectangle 7"/>
          <p:cNvSpPr/>
          <p:nvPr/>
        </p:nvSpPr>
        <p:spPr>
          <a:xfrm>
            <a:off x="5302652" y="3669268"/>
            <a:ext cx="1402948" cy="369332"/>
          </a:xfrm>
          <a:prstGeom prst="rect">
            <a:avLst/>
          </a:prstGeom>
        </p:spPr>
        <p:txBody>
          <a:bodyPr wrap="none">
            <a:spAutoFit/>
          </a:bodyPr>
          <a:lstStyle/>
          <a:p>
            <a:r>
              <a:rPr lang="en-US" dirty="0">
                <a:latin typeface="Times New Roman" pitchFamily="18" charset="0"/>
                <a:cs typeface="Times New Roman" pitchFamily="18" charset="0"/>
              </a:rPr>
              <a:t>Ankle Brace </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371600"/>
            <a:ext cx="1932189" cy="2286000"/>
          </a:xfrm>
          <a:prstGeom prst="rect">
            <a:avLst/>
          </a:prstGeom>
        </p:spPr>
      </p:pic>
      <p:sp>
        <p:nvSpPr>
          <p:cNvPr id="10" name="Rectangle 9"/>
          <p:cNvSpPr/>
          <p:nvPr/>
        </p:nvSpPr>
        <p:spPr>
          <a:xfrm>
            <a:off x="6781800" y="3648468"/>
            <a:ext cx="2082621" cy="313932"/>
          </a:xfrm>
          <a:prstGeom prst="rect">
            <a:avLst/>
          </a:prstGeom>
        </p:spPr>
        <p:txBody>
          <a:bodyPr wrap="none">
            <a:spAutoFit/>
          </a:bodyPr>
          <a:lstStyle/>
          <a:p>
            <a:pPr marL="400050" lvl="1" indent="0" eaLnBrk="1" hangingPunct="1">
              <a:lnSpc>
                <a:spcPct val="80000"/>
              </a:lnSpc>
              <a:buNone/>
            </a:pPr>
            <a:r>
              <a:rPr lang="en-US" dirty="0">
                <a:latin typeface="Times New Roman" pitchFamily="18" charset="0"/>
                <a:cs typeface="Times New Roman" pitchFamily="18" charset="0"/>
              </a:rPr>
              <a:t>Prosthetic limbs</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25" y="4030682"/>
            <a:ext cx="2466975" cy="2293918"/>
          </a:xfrm>
          <a:prstGeom prst="rect">
            <a:avLst/>
          </a:prstGeom>
        </p:spPr>
      </p:pic>
      <p:sp>
        <p:nvSpPr>
          <p:cNvPr id="12" name="Rectangle 11"/>
          <p:cNvSpPr/>
          <p:nvPr/>
        </p:nvSpPr>
        <p:spPr>
          <a:xfrm>
            <a:off x="6686843" y="6315468"/>
            <a:ext cx="1204176" cy="313932"/>
          </a:xfrm>
          <a:prstGeom prst="rect">
            <a:avLst/>
          </a:prstGeom>
        </p:spPr>
        <p:txBody>
          <a:bodyPr wrap="none">
            <a:spAutoFit/>
          </a:bodyPr>
          <a:lstStyle/>
          <a:p>
            <a:pPr marL="400050" lvl="1" indent="0" eaLnBrk="1" hangingPunct="1">
              <a:lnSpc>
                <a:spcPct val="80000"/>
              </a:lnSpc>
              <a:buNone/>
            </a:pPr>
            <a:r>
              <a:rPr lang="en-US" dirty="0">
                <a:latin typeface="Times New Roman" pitchFamily="18" charset="0"/>
                <a:cs typeface="Times New Roman" pitchFamily="18" charset="0"/>
              </a:rPr>
              <a:t>Puzzle</a:t>
            </a:r>
          </a:p>
        </p:txBody>
      </p:sp>
    </p:spTree>
    <p:extLst>
      <p:ext uri="{BB962C8B-B14F-4D97-AF65-F5344CB8AC3E}">
        <p14:creationId xmlns:p14="http://schemas.microsoft.com/office/powerpoint/2010/main" val="382808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77200" cy="1143000"/>
          </a:xfrm>
        </p:spPr>
        <p:txBody>
          <a:bodyPr>
            <a:normAutofit fontScale="90000"/>
          </a:bodyPr>
          <a:lstStyle/>
          <a:p>
            <a:r>
              <a:rPr lang="en-US" sz="4000" i="1" u="sng" dirty="0">
                <a:solidFill>
                  <a:schemeClr val="tx2"/>
                </a:solidFill>
                <a:latin typeface="Algerian" pitchFamily="82" charset="0"/>
              </a:rPr>
              <a:t>SYSTEMIC / INSTITUTIONAL LEVEL</a:t>
            </a:r>
          </a:p>
        </p:txBody>
      </p:sp>
      <p:sp>
        <p:nvSpPr>
          <p:cNvPr id="3" name="Content Placeholder 2"/>
          <p:cNvSpPr>
            <a:spLocks noGrp="1"/>
          </p:cNvSpPr>
          <p:nvPr>
            <p:ph idx="1"/>
          </p:nvPr>
        </p:nvSpPr>
        <p:spPr>
          <a:xfrm>
            <a:off x="838200" y="1417637"/>
            <a:ext cx="8001000" cy="4525963"/>
          </a:xfrm>
        </p:spPr>
        <p:txBody>
          <a:bodyPr>
            <a:normAutofit/>
          </a:bodyPr>
          <a:lstStyle/>
          <a:p>
            <a:pPr algn="just" eaLnBrk="1" hangingPunct="1">
              <a:buFont typeface="Wingdings" pitchFamily="2" charset="2"/>
              <a:buChar char="Ø"/>
            </a:pPr>
            <a:r>
              <a:rPr lang="en-US" sz="2000" dirty="0">
                <a:solidFill>
                  <a:schemeClr val="tx2"/>
                </a:solidFill>
                <a:latin typeface="Times New Roman" pitchFamily="18" charset="0"/>
                <a:cs typeface="Times New Roman" pitchFamily="18" charset="0"/>
              </a:rPr>
              <a:t>Any tool or service that is helpful in advancing student learning</a:t>
            </a:r>
          </a:p>
          <a:p>
            <a:pPr algn="just" eaLnBrk="1" hangingPunct="1">
              <a:buFont typeface="Wingdings" pitchFamily="2" charset="2"/>
              <a:buChar char="Ø"/>
            </a:pPr>
            <a:r>
              <a:rPr lang="en-US" sz="2000" dirty="0">
                <a:solidFill>
                  <a:schemeClr val="tx2"/>
                </a:solidFill>
                <a:latin typeface="Times New Roman" pitchFamily="18" charset="0"/>
                <a:cs typeface="Times New Roman" pitchFamily="18" charset="0"/>
              </a:rPr>
              <a:t>An evidence-based applied science derived from basic educational and psychological research</a:t>
            </a:r>
          </a:p>
          <a:p>
            <a:pPr algn="just" eaLnBrk="1" hangingPunct="1">
              <a:buFont typeface="Wingdings" pitchFamily="2" charset="2"/>
              <a:buChar char="Ø"/>
            </a:pPr>
            <a:r>
              <a:rPr lang="en-US" sz="2000" dirty="0">
                <a:solidFill>
                  <a:schemeClr val="tx2"/>
                </a:solidFill>
                <a:latin typeface="Times New Roman" pitchFamily="18" charset="0"/>
                <a:cs typeface="Times New Roman" pitchFamily="18" charset="0"/>
              </a:rPr>
              <a:t>Enhances capabilities of exploring ideas, innovations and communicating meanings</a:t>
            </a:r>
          </a:p>
          <a:p>
            <a:pPr>
              <a:buFont typeface="Wingdings" pitchFamily="2" charset="2"/>
              <a:buChar char="Ø"/>
            </a:pPr>
            <a:endParaRPr lang="en-US" sz="2000"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17</a:t>
            </a:fld>
            <a:endParaRPr lang="es-E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11" y="4005723"/>
            <a:ext cx="4671389" cy="284993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08068"/>
            <a:ext cx="4267200" cy="2849931"/>
          </a:xfrm>
          <a:prstGeom prst="rect">
            <a:avLst/>
          </a:prstGeom>
        </p:spPr>
      </p:pic>
    </p:spTree>
    <p:extLst>
      <p:ext uri="{BB962C8B-B14F-4D97-AF65-F5344CB8AC3E}">
        <p14:creationId xmlns:p14="http://schemas.microsoft.com/office/powerpoint/2010/main" val="15213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14400" y="152400"/>
            <a:ext cx="8763000" cy="1143000"/>
          </a:xfrm>
        </p:spPr>
        <p:txBody>
          <a:bodyPr/>
          <a:lstStyle/>
          <a:p>
            <a:r>
              <a:rPr lang="en-US" sz="4000" i="1" u="sng" dirty="0">
                <a:solidFill>
                  <a:schemeClr val="tx2"/>
                </a:solidFill>
                <a:latin typeface="Algerian" pitchFamily="82" charset="0"/>
              </a:rPr>
              <a:t>SYSTEMIC / INSTITUTIONAL LEVEL</a:t>
            </a:r>
          </a:p>
        </p:txBody>
      </p:sp>
      <p:sp>
        <p:nvSpPr>
          <p:cNvPr id="6" name="Content Placeholder 2"/>
          <p:cNvSpPr>
            <a:spLocks noGrp="1"/>
          </p:cNvSpPr>
          <p:nvPr>
            <p:ph idx="1"/>
          </p:nvPr>
        </p:nvSpPr>
        <p:spPr>
          <a:xfrm>
            <a:off x="914400" y="1371600"/>
            <a:ext cx="8915400" cy="5257800"/>
          </a:xfrm>
        </p:spPr>
        <p:txBody>
          <a:bodyPr>
            <a:normAutofit/>
          </a:bodyPr>
          <a:lstStyle/>
          <a:p>
            <a:pPr algn="just" eaLnBrk="1" hangingPunct="1">
              <a:lnSpc>
                <a:spcPct val="90000"/>
              </a:lnSpc>
              <a:spcAft>
                <a:spcPts val="1200"/>
              </a:spcAft>
              <a:buFont typeface="Wingdings" pitchFamily="2" charset="2"/>
              <a:buChar char="Ø"/>
            </a:pPr>
            <a:r>
              <a:rPr lang="en-US" sz="2400" dirty="0">
                <a:solidFill>
                  <a:schemeClr val="tx2"/>
                </a:solidFill>
                <a:latin typeface="Times New Roman" pitchFamily="18" charset="0"/>
                <a:cs typeface="Times New Roman" pitchFamily="18" charset="0"/>
              </a:rPr>
              <a:t>Examples of some AT to help PWDs in education includes –</a:t>
            </a:r>
          </a:p>
          <a:p>
            <a:pPr algn="just" eaLnBrk="1" hangingPunct="1">
              <a:lnSpc>
                <a:spcPct val="90000"/>
              </a:lnSpc>
              <a:spcAft>
                <a:spcPts val="600"/>
              </a:spcAft>
              <a:buFont typeface="Wingdings" pitchFamily="2" charset="2"/>
              <a:buChar char="Ø"/>
            </a:pPr>
            <a:r>
              <a:rPr lang="en-US" sz="2400" dirty="0">
                <a:solidFill>
                  <a:schemeClr val="tx2"/>
                </a:solidFill>
                <a:latin typeface="Times New Roman" pitchFamily="18" charset="0"/>
                <a:cs typeface="Times New Roman" pitchFamily="18" charset="0"/>
              </a:rPr>
              <a:t>Braille Duplicators and Writers </a:t>
            </a:r>
          </a:p>
          <a:p>
            <a:pPr algn="just" eaLnBrk="1" hangingPunct="1">
              <a:lnSpc>
                <a:spcPct val="90000"/>
              </a:lnSpc>
              <a:spcAft>
                <a:spcPts val="600"/>
              </a:spcAft>
              <a:buFont typeface="Wingdings" pitchFamily="2" charset="2"/>
              <a:buChar char="Ø"/>
            </a:pPr>
            <a:r>
              <a:rPr lang="en-US" sz="2400" dirty="0">
                <a:solidFill>
                  <a:schemeClr val="tx2"/>
                </a:solidFill>
                <a:latin typeface="Times New Roman" pitchFamily="18" charset="0"/>
                <a:cs typeface="Times New Roman" pitchFamily="18" charset="0"/>
              </a:rPr>
              <a:t>Group Hearing Aid for classrooms</a:t>
            </a:r>
          </a:p>
          <a:p>
            <a:pPr algn="just" eaLnBrk="1" hangingPunct="1">
              <a:lnSpc>
                <a:spcPct val="90000"/>
              </a:lnSpc>
              <a:spcAft>
                <a:spcPts val="600"/>
              </a:spcAft>
              <a:buFont typeface="Wingdings" pitchFamily="2" charset="2"/>
              <a:buChar char="Ø"/>
            </a:pPr>
            <a:r>
              <a:rPr lang="en-US" sz="2400" dirty="0">
                <a:solidFill>
                  <a:schemeClr val="tx2"/>
                </a:solidFill>
                <a:latin typeface="Times New Roman" pitchFamily="18" charset="0"/>
                <a:cs typeface="Times New Roman" pitchFamily="18" charset="0"/>
              </a:rPr>
              <a:t>Alternative &amp; Augmentative Communication software/devices</a:t>
            </a:r>
          </a:p>
          <a:p>
            <a:pPr algn="just" eaLnBrk="1" hangingPunct="1">
              <a:lnSpc>
                <a:spcPct val="90000"/>
              </a:lnSpc>
              <a:spcAft>
                <a:spcPts val="600"/>
              </a:spcAft>
              <a:buFont typeface="Wingdings" pitchFamily="2" charset="2"/>
              <a:buChar char="Ø"/>
            </a:pPr>
            <a:r>
              <a:rPr lang="en-US" sz="2400" dirty="0">
                <a:solidFill>
                  <a:schemeClr val="tx2"/>
                </a:solidFill>
                <a:latin typeface="Times New Roman" pitchFamily="18" charset="0"/>
                <a:cs typeface="Times New Roman" pitchFamily="18" charset="0"/>
              </a:rPr>
              <a:t>Multi-Sensory systems</a:t>
            </a:r>
          </a:p>
          <a:p>
            <a:pPr algn="just" eaLnBrk="1" hangingPunct="1">
              <a:lnSpc>
                <a:spcPct val="90000"/>
              </a:lnSpc>
              <a:spcAft>
                <a:spcPts val="600"/>
              </a:spcAft>
              <a:buFont typeface="Wingdings" pitchFamily="2" charset="2"/>
              <a:buChar char="Ø"/>
            </a:pPr>
            <a:r>
              <a:rPr lang="en-US" sz="2400" dirty="0">
                <a:solidFill>
                  <a:schemeClr val="tx2"/>
                </a:solidFill>
                <a:latin typeface="Times New Roman" pitchFamily="18" charset="0"/>
                <a:cs typeface="Times New Roman" pitchFamily="18" charset="0"/>
              </a:rPr>
              <a:t>Tactile mathematical devices </a:t>
            </a:r>
          </a:p>
          <a:p>
            <a:pPr eaLnBrk="1" hangingPunct="1">
              <a:lnSpc>
                <a:spcPct val="90000"/>
              </a:lnSpc>
              <a:buFont typeface="Wingdings" pitchFamily="2" charset="2"/>
              <a:buChar char="Ø"/>
            </a:pPr>
            <a:endParaRPr lang="en-US" sz="2400"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18</a:t>
            </a:fld>
            <a:endParaRPr lang="es-ES"/>
          </a:p>
        </p:txBody>
      </p:sp>
      <p:pic>
        <p:nvPicPr>
          <p:cNvPr id="7" name="Picture 4" descr="mobilit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582" y="4842260"/>
            <a:ext cx="2280218" cy="161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IMG_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756" y="4601854"/>
            <a:ext cx="2349121" cy="176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81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IE" i="1" u="sng" dirty="0">
                <a:solidFill>
                  <a:schemeClr val="tx2"/>
                </a:solidFill>
                <a:latin typeface="Algerian" pitchFamily="82" charset="0"/>
              </a:rPr>
              <a:t>Peripherals </a:t>
            </a:r>
            <a:endParaRPr lang="en-US" i="1" u="sng" dirty="0">
              <a:solidFill>
                <a:schemeClr val="tx2"/>
              </a:solidFill>
              <a:latin typeface="Algerian" pitchFamily="82"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19</a:t>
            </a:fld>
            <a:endParaRPr lang="es-ES"/>
          </a:p>
        </p:txBody>
      </p:sp>
      <p:pic>
        <p:nvPicPr>
          <p:cNvPr id="7" name="table"/>
          <p:cNvPicPr>
            <a:picLocks noChangeAspect="1"/>
          </p:cNvPicPr>
          <p:nvPr/>
        </p:nvPicPr>
        <p:blipFill>
          <a:blip r:embed="rId2"/>
          <a:stretch>
            <a:fillRect/>
          </a:stretch>
        </p:blipFill>
        <p:spPr>
          <a:xfrm>
            <a:off x="905681" y="1528549"/>
            <a:ext cx="8009719" cy="3805451"/>
          </a:xfrm>
          <a:prstGeom prst="rect">
            <a:avLst/>
          </a:prstGeom>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438400"/>
            <a:ext cx="198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886200"/>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4921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43000"/>
          </a:xfrm>
        </p:spPr>
        <p:txBody>
          <a:bodyPr/>
          <a:lstStyle/>
          <a:p>
            <a:r>
              <a:rPr lang="en-US" i="1" u="sng" dirty="0">
                <a:solidFill>
                  <a:schemeClr val="tx2"/>
                </a:solidFill>
                <a:latin typeface="Algerian" pitchFamily="82" charset="0"/>
                <a:ea typeface="Arial Unicode MS" pitchFamily="34" charset="-128"/>
                <a:cs typeface="Times New Roman" pitchFamily="1" charset="0"/>
              </a:rPr>
              <a:t>Agenda</a:t>
            </a:r>
            <a:endParaRPr lang="en-US" dirty="0">
              <a:solidFill>
                <a:schemeClr val="tx2"/>
              </a:solidFill>
            </a:endParaRPr>
          </a:p>
        </p:txBody>
      </p:sp>
      <p:sp>
        <p:nvSpPr>
          <p:cNvPr id="3" name="Content Placeholder 2"/>
          <p:cNvSpPr>
            <a:spLocks noGrp="1"/>
          </p:cNvSpPr>
          <p:nvPr>
            <p:ph idx="1"/>
          </p:nvPr>
        </p:nvSpPr>
        <p:spPr>
          <a:xfrm>
            <a:off x="990600" y="1433514"/>
            <a:ext cx="8229600" cy="5105400"/>
          </a:xfrm>
        </p:spPr>
        <p:txBody>
          <a:bodyPr>
            <a:normAutofit fontScale="92500" lnSpcReduction="20000"/>
          </a:bodyPr>
          <a:lstStyle/>
          <a:p>
            <a:pPr>
              <a:buFont typeface="Wingdings" pitchFamily="2" charset="2"/>
              <a:buChar char="Ø"/>
            </a:pPr>
            <a:r>
              <a:rPr lang="en-US" sz="2400" dirty="0">
                <a:solidFill>
                  <a:schemeClr val="tx2"/>
                </a:solidFill>
                <a:latin typeface="Times New Roman" pitchFamily="18" charset="0"/>
                <a:cs typeface="Times New Roman" pitchFamily="18" charset="0"/>
              </a:rPr>
              <a:t>Introduction</a:t>
            </a:r>
          </a:p>
          <a:p>
            <a:pPr>
              <a:buFont typeface="Wingdings" pitchFamily="2" charset="2"/>
              <a:buChar char="Ø"/>
            </a:pPr>
            <a:r>
              <a:rPr lang="en-US" sz="2400" dirty="0">
                <a:solidFill>
                  <a:schemeClr val="tx2"/>
                </a:solidFill>
                <a:latin typeface="Times New Roman" pitchFamily="18" charset="0"/>
                <a:cs typeface="Times New Roman" pitchFamily="18" charset="0"/>
              </a:rPr>
              <a:t>Disabilities</a:t>
            </a:r>
          </a:p>
          <a:p>
            <a:pPr>
              <a:buFont typeface="Wingdings" pitchFamily="2" charset="2"/>
              <a:buChar char="Ø"/>
            </a:pPr>
            <a:r>
              <a:rPr lang="en-US" sz="2400" dirty="0">
                <a:solidFill>
                  <a:schemeClr val="tx2"/>
                </a:solidFill>
                <a:latin typeface="Times New Roman" pitchFamily="18" charset="0"/>
                <a:cs typeface="Times New Roman" pitchFamily="18" charset="0"/>
              </a:rPr>
              <a:t>Statistics on Disability</a:t>
            </a:r>
          </a:p>
          <a:p>
            <a:pPr>
              <a:buFont typeface="Wingdings" pitchFamily="2" charset="2"/>
              <a:buChar char="Ø"/>
            </a:pPr>
            <a:r>
              <a:rPr lang="en-US" sz="2400" dirty="0">
                <a:solidFill>
                  <a:schemeClr val="tx2"/>
                </a:solidFill>
                <a:latin typeface="Times New Roman" pitchFamily="18" charset="0"/>
                <a:cs typeface="Times New Roman" pitchFamily="18" charset="0"/>
              </a:rPr>
              <a:t>ICT</a:t>
            </a:r>
          </a:p>
          <a:p>
            <a:pPr>
              <a:buFont typeface="Wingdings" pitchFamily="2" charset="2"/>
              <a:buChar char="Ø"/>
            </a:pPr>
            <a:r>
              <a:rPr lang="en-US" sz="2400" dirty="0">
                <a:solidFill>
                  <a:schemeClr val="tx2"/>
                </a:solidFill>
                <a:latin typeface="Times New Roman" pitchFamily="18" charset="0"/>
                <a:cs typeface="Times New Roman" pitchFamily="18" charset="0"/>
              </a:rPr>
              <a:t>Impact on Economy</a:t>
            </a:r>
          </a:p>
          <a:p>
            <a:pPr>
              <a:buFont typeface="Wingdings" pitchFamily="2" charset="2"/>
              <a:buChar char="Ø"/>
            </a:pPr>
            <a:r>
              <a:rPr lang="en-US" sz="2400" dirty="0">
                <a:solidFill>
                  <a:schemeClr val="tx2"/>
                </a:solidFill>
                <a:latin typeface="Times New Roman" pitchFamily="18" charset="0"/>
                <a:cs typeface="Times New Roman" pitchFamily="18" charset="0"/>
              </a:rPr>
              <a:t>What is inclusion? </a:t>
            </a:r>
          </a:p>
          <a:p>
            <a:pPr>
              <a:buFont typeface="Wingdings" pitchFamily="2" charset="2"/>
              <a:buChar char="Ø"/>
            </a:pPr>
            <a:r>
              <a:rPr lang="en-US" sz="2400" dirty="0">
                <a:solidFill>
                  <a:schemeClr val="tx2"/>
                </a:solidFill>
                <a:latin typeface="Times New Roman" pitchFamily="18" charset="0"/>
                <a:cs typeface="Times New Roman" pitchFamily="18" charset="0"/>
              </a:rPr>
              <a:t>Challenges and Barriers</a:t>
            </a:r>
          </a:p>
          <a:p>
            <a:pPr>
              <a:buFont typeface="Wingdings" pitchFamily="2" charset="2"/>
              <a:buChar char="Ø"/>
            </a:pPr>
            <a:r>
              <a:rPr lang="en-US" sz="2400" dirty="0">
                <a:solidFill>
                  <a:schemeClr val="tx2"/>
                </a:solidFill>
                <a:latin typeface="Times New Roman" pitchFamily="18" charset="0"/>
                <a:cs typeface="Times New Roman" pitchFamily="18" charset="0"/>
              </a:rPr>
              <a:t>ICT as </a:t>
            </a:r>
            <a:r>
              <a:rPr lang="en-IE" sz="2400" dirty="0">
                <a:solidFill>
                  <a:schemeClr val="tx2"/>
                </a:solidFill>
                <a:latin typeface="Times New Roman" pitchFamily="18" charset="0"/>
                <a:cs typeface="Times New Roman" pitchFamily="18" charset="0"/>
              </a:rPr>
              <a:t>types of at devices</a:t>
            </a:r>
          </a:p>
          <a:p>
            <a:pPr>
              <a:buFont typeface="Wingdings" pitchFamily="2" charset="2"/>
              <a:buChar char="Ø"/>
            </a:pPr>
            <a:r>
              <a:rPr lang="en-US" sz="2400" dirty="0">
                <a:solidFill>
                  <a:schemeClr val="tx2"/>
                </a:solidFill>
                <a:latin typeface="Times New Roman" pitchFamily="18" charset="0"/>
                <a:cs typeface="Times New Roman" pitchFamily="18" charset="0"/>
              </a:rPr>
              <a:t>ICT for inclusion</a:t>
            </a:r>
            <a:endParaRPr lang="en-IE" sz="2400" dirty="0">
              <a:solidFill>
                <a:schemeClr val="tx2"/>
              </a:solidFill>
              <a:latin typeface="Times New Roman" pitchFamily="18" charset="0"/>
              <a:cs typeface="Times New Roman" pitchFamily="18" charset="0"/>
            </a:endParaRPr>
          </a:p>
          <a:p>
            <a:pPr>
              <a:buFont typeface="Wingdings" pitchFamily="2" charset="2"/>
              <a:buChar char="Ø"/>
            </a:pPr>
            <a:r>
              <a:rPr lang="en-IE" sz="2400" dirty="0">
                <a:solidFill>
                  <a:schemeClr val="tx2"/>
                </a:solidFill>
                <a:latin typeface="Times New Roman" pitchFamily="18" charset="0"/>
                <a:cs typeface="Times New Roman" pitchFamily="18" charset="0"/>
              </a:rPr>
              <a:t>Peripherals</a:t>
            </a:r>
            <a:endParaRPr lang="en-US" sz="2400" dirty="0">
              <a:solidFill>
                <a:schemeClr val="tx2"/>
              </a:solidFill>
              <a:latin typeface="Times New Roman" pitchFamily="18" charset="0"/>
              <a:cs typeface="Times New Roman" pitchFamily="18" charset="0"/>
            </a:endParaRPr>
          </a:p>
          <a:p>
            <a:pPr>
              <a:buFont typeface="Wingdings" pitchFamily="2" charset="2"/>
              <a:buChar char="Ø"/>
            </a:pPr>
            <a:r>
              <a:rPr lang="en-US" sz="2400" dirty="0">
                <a:solidFill>
                  <a:schemeClr val="tx2"/>
                </a:solidFill>
                <a:latin typeface="Times New Roman" pitchFamily="18" charset="0"/>
                <a:cs typeface="Times New Roman" pitchFamily="18" charset="0"/>
              </a:rPr>
              <a:t>How to Empower Disable</a:t>
            </a:r>
          </a:p>
          <a:p>
            <a:pPr>
              <a:buFont typeface="Wingdings" pitchFamily="2" charset="2"/>
              <a:buChar char="Ø"/>
            </a:pPr>
            <a:r>
              <a:rPr lang="en-US" sz="2400" dirty="0">
                <a:solidFill>
                  <a:schemeClr val="tx2"/>
                </a:solidFill>
                <a:latin typeface="Times New Roman" pitchFamily="18" charset="0"/>
                <a:cs typeface="Times New Roman" pitchFamily="18" charset="0"/>
              </a:rPr>
              <a:t>Conclusion</a:t>
            </a:r>
          </a:p>
          <a:p>
            <a:pPr>
              <a:buFont typeface="Wingdings" pitchFamily="2" charset="2"/>
              <a:buChar char="Ø"/>
            </a:pPr>
            <a:endParaRPr lang="en-US" sz="2400"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a:t>
            </a:fld>
            <a:endParaRPr lang="es-ES"/>
          </a:p>
        </p:txBody>
      </p:sp>
    </p:spTree>
    <p:extLst>
      <p:ext uri="{BB962C8B-B14F-4D97-AF65-F5344CB8AC3E}">
        <p14:creationId xmlns:p14="http://schemas.microsoft.com/office/powerpoint/2010/main" val="35877419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6325" y="212723"/>
            <a:ext cx="7051313" cy="1078651"/>
          </a:xfrm>
        </p:spPr>
        <p:txBody>
          <a:bodyPr/>
          <a:lstStyle/>
          <a:p>
            <a:r>
              <a:rPr lang="en-IE" i="1" u="sng" dirty="0">
                <a:solidFill>
                  <a:schemeClr val="tx2"/>
                </a:solidFill>
                <a:latin typeface="Algerian" pitchFamily="82" charset="0"/>
              </a:rPr>
              <a:t>Peripherals </a:t>
            </a:r>
            <a:endParaRPr lang="en-US" i="1" u="sng" dirty="0">
              <a:solidFill>
                <a:schemeClr val="tx2"/>
              </a:solidFill>
              <a:latin typeface="Algerian" pitchFamily="82" charset="0"/>
            </a:endParaRPr>
          </a:p>
        </p:txBody>
      </p:sp>
      <p:sp>
        <p:nvSpPr>
          <p:cNvPr id="5" name="Slide Number Placeholder 4"/>
          <p:cNvSpPr>
            <a:spLocks noGrp="1"/>
          </p:cNvSpPr>
          <p:nvPr>
            <p:ph type="sldNum" sz="quarter" idx="12"/>
          </p:nvPr>
        </p:nvSpPr>
        <p:spPr>
          <a:xfrm>
            <a:off x="8305800" y="6400800"/>
            <a:ext cx="391740" cy="344569"/>
          </a:xfrm>
        </p:spPr>
        <p:txBody>
          <a:bodyPr/>
          <a:lstStyle/>
          <a:p>
            <a:pPr>
              <a:defRPr/>
            </a:pPr>
            <a:fld id="{74DF3A23-1EE9-4E37-AB3A-398D88C9084D}" type="slidenum">
              <a:rPr lang="es-ES" smtClean="0"/>
              <a:pPr>
                <a:defRPr/>
              </a:pPr>
              <a:t>20</a:t>
            </a:fld>
            <a:endParaRPr lang="es-ES" dirty="0"/>
          </a:p>
        </p:txBody>
      </p:sp>
      <p:pic>
        <p:nvPicPr>
          <p:cNvPr id="7" name="table"/>
          <p:cNvPicPr>
            <a:picLocks noChangeAspect="1"/>
          </p:cNvPicPr>
          <p:nvPr/>
        </p:nvPicPr>
        <p:blipFill>
          <a:blip r:embed="rId2"/>
          <a:stretch>
            <a:fillRect/>
          </a:stretch>
        </p:blipFill>
        <p:spPr>
          <a:xfrm>
            <a:off x="933451" y="1486788"/>
            <a:ext cx="7905750" cy="3859846"/>
          </a:xfrm>
          <a:prstGeom prst="rect">
            <a:avLst/>
          </a:prstGeom>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077" y="2254451"/>
            <a:ext cx="2151874" cy="1381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descr="Braille displ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585" y="4049803"/>
            <a:ext cx="2082396" cy="122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3269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705600" y="6492208"/>
            <a:ext cx="2133600" cy="476250"/>
          </a:xfrm>
        </p:spPr>
        <p:txBody>
          <a:bodyPr/>
          <a:lstStyle/>
          <a:p>
            <a:pPr>
              <a:defRPr/>
            </a:pPr>
            <a:fld id="{74DF3A23-1EE9-4E37-AB3A-398D88C9084D}" type="slidenum">
              <a:rPr lang="es-ES" smtClean="0"/>
              <a:pPr>
                <a:defRPr/>
              </a:pPr>
              <a:t>21</a:t>
            </a:fld>
            <a:endParaRPr lang="es-ES"/>
          </a:p>
        </p:txBody>
      </p:sp>
      <p:pic>
        <p:nvPicPr>
          <p:cNvPr id="6" name="table"/>
          <p:cNvPicPr>
            <a:picLocks noChangeAspect="1"/>
          </p:cNvPicPr>
          <p:nvPr/>
        </p:nvPicPr>
        <p:blipFill>
          <a:blip r:embed="rId2"/>
          <a:stretch>
            <a:fillRect/>
          </a:stretch>
        </p:blipFill>
        <p:spPr>
          <a:xfrm>
            <a:off x="914400" y="1447800"/>
            <a:ext cx="7924800" cy="4876800"/>
          </a:xfrm>
          <a:prstGeom prst="rect">
            <a:avLst/>
          </a:prstGeom>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362200"/>
            <a:ext cx="1219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276600"/>
            <a:ext cx="1219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5100" y="4572000"/>
            <a:ext cx="1206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1900" y="5576887"/>
            <a:ext cx="14097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676197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229600" cy="1143000"/>
          </a:xfrm>
        </p:spPr>
        <p:txBody>
          <a:bodyPr/>
          <a:lstStyle/>
          <a:p>
            <a:r>
              <a:rPr lang="en-US" i="1" u="sng" dirty="0">
                <a:solidFill>
                  <a:schemeClr val="tx2"/>
                </a:solidFill>
                <a:latin typeface="Algerian" pitchFamily="82" charset="0"/>
              </a:rPr>
              <a:t>How to Empower Disable</a:t>
            </a:r>
            <a:endParaRPr lang="en-US" dirty="0">
              <a:solidFill>
                <a:schemeClr val="tx2"/>
              </a:solidFill>
            </a:endParaRPr>
          </a:p>
        </p:txBody>
      </p:sp>
      <p:sp>
        <p:nvSpPr>
          <p:cNvPr id="3" name="Content Placeholder 2"/>
          <p:cNvSpPr>
            <a:spLocks noGrp="1"/>
          </p:cNvSpPr>
          <p:nvPr>
            <p:ph idx="1"/>
          </p:nvPr>
        </p:nvSpPr>
        <p:spPr>
          <a:xfrm>
            <a:off x="914400" y="1417637"/>
            <a:ext cx="7924800" cy="4525963"/>
          </a:xfrm>
        </p:spPr>
        <p:txBody>
          <a:bodyPr/>
          <a:lstStyle/>
          <a:p>
            <a:pPr>
              <a:buFont typeface="Wingdings" pitchFamily="2" charset="2"/>
              <a:buChar char="Ø"/>
            </a:pPr>
            <a:r>
              <a:rPr lang="en-US" dirty="0">
                <a:solidFill>
                  <a:schemeClr val="tx2"/>
                </a:solidFill>
                <a:latin typeface="Times New Roman" pitchFamily="18" charset="0"/>
                <a:cs typeface="Times New Roman" pitchFamily="18" charset="0"/>
              </a:rPr>
              <a:t>Some major area where ICT can be very effective for disable people are</a:t>
            </a:r>
          </a:p>
          <a:p>
            <a:pPr marL="0" indent="0">
              <a:buNone/>
            </a:pPr>
            <a:endParaRPr lang="en-US" dirty="0">
              <a:solidFill>
                <a:schemeClr val="tx2"/>
              </a:solidFill>
              <a:latin typeface="Times New Roman" pitchFamily="18" charset="0"/>
              <a:cs typeface="Times New Roman" pitchFamily="18" charset="0"/>
            </a:endParaRPr>
          </a:p>
          <a:p>
            <a:pPr lvl="1"/>
            <a:r>
              <a:rPr lang="en-US" dirty="0">
                <a:solidFill>
                  <a:schemeClr val="tx2"/>
                </a:solidFill>
                <a:latin typeface="Times New Roman" pitchFamily="18" charset="0"/>
                <a:cs typeface="Times New Roman" pitchFamily="18" charset="0"/>
              </a:rPr>
              <a:t>Education</a:t>
            </a:r>
          </a:p>
          <a:p>
            <a:pPr lvl="1"/>
            <a:r>
              <a:rPr lang="en-US" dirty="0">
                <a:solidFill>
                  <a:schemeClr val="tx2"/>
                </a:solidFill>
                <a:latin typeface="Times New Roman" pitchFamily="18" charset="0"/>
                <a:cs typeface="Times New Roman" pitchFamily="18" charset="0"/>
              </a:rPr>
              <a:t>Health</a:t>
            </a:r>
          </a:p>
          <a:p>
            <a:pPr lvl="1"/>
            <a:r>
              <a:rPr lang="en-US" dirty="0">
                <a:solidFill>
                  <a:schemeClr val="tx2"/>
                </a:solidFill>
                <a:latin typeface="Times New Roman" pitchFamily="18" charset="0"/>
                <a:cs typeface="Times New Roman" pitchFamily="18" charset="0"/>
              </a:rPr>
              <a:t>Basic Life Style</a:t>
            </a:r>
          </a:p>
          <a:p>
            <a:pPr lvl="1"/>
            <a:r>
              <a:rPr lang="en-US" dirty="0">
                <a:solidFill>
                  <a:schemeClr val="tx2"/>
                </a:solidFill>
                <a:latin typeface="Times New Roman" pitchFamily="18" charset="0"/>
                <a:cs typeface="Times New Roman" pitchFamily="18" charset="0"/>
              </a:rPr>
              <a:t>Job</a:t>
            </a:r>
          </a:p>
          <a:p>
            <a:pPr lvl="1"/>
            <a:r>
              <a:rPr lang="en-US" dirty="0">
                <a:solidFill>
                  <a:schemeClr val="tx2"/>
                </a:solidFill>
                <a:latin typeface="Times New Roman" pitchFamily="18" charset="0"/>
                <a:cs typeface="Times New Roman" pitchFamily="18" charset="0"/>
              </a:rPr>
              <a:t>Mind Awareness </a:t>
            </a:r>
          </a:p>
          <a:p>
            <a:pPr lvl="1"/>
            <a:r>
              <a:rPr lang="en-US" dirty="0">
                <a:solidFill>
                  <a:schemeClr val="tx2"/>
                </a:solidFill>
                <a:latin typeface="Times New Roman" pitchFamily="18" charset="0"/>
                <a:cs typeface="Times New Roman" pitchFamily="18" charset="0"/>
              </a:rPr>
              <a:t>Confidence</a:t>
            </a:r>
          </a:p>
          <a:p>
            <a:pPr lvl="1"/>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22</a:t>
            </a:fld>
            <a:endParaRPr lang="es-ES"/>
          </a:p>
        </p:txBody>
      </p:sp>
      <p:sp>
        <p:nvSpPr>
          <p:cNvPr id="7"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dirty="0"/>
              <a:t>Date: 03-12-15</a:t>
            </a:r>
          </a:p>
        </p:txBody>
      </p:sp>
    </p:spTree>
    <p:extLst>
      <p:ext uri="{BB962C8B-B14F-4D97-AF65-F5344CB8AC3E}">
        <p14:creationId xmlns:p14="http://schemas.microsoft.com/office/powerpoint/2010/main" val="5144559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04" y="228600"/>
            <a:ext cx="9036496" cy="1143000"/>
          </a:xfrm>
        </p:spPr>
        <p:txBody>
          <a:bodyPr/>
          <a:lstStyle/>
          <a:p>
            <a:r>
              <a:rPr lang="en-US" i="1" u="sng" dirty="0">
                <a:solidFill>
                  <a:schemeClr val="tx2"/>
                </a:solidFill>
                <a:latin typeface="Algerian" pitchFamily="82" charset="0"/>
              </a:rPr>
              <a:t>How to Empower Disable </a:t>
            </a:r>
          </a:p>
        </p:txBody>
      </p:sp>
      <p:sp>
        <p:nvSpPr>
          <p:cNvPr id="3" name="Content Placeholder 2"/>
          <p:cNvSpPr>
            <a:spLocks noGrp="1"/>
          </p:cNvSpPr>
          <p:nvPr>
            <p:ph idx="1"/>
          </p:nvPr>
        </p:nvSpPr>
        <p:spPr>
          <a:xfrm>
            <a:off x="838200" y="1417637"/>
            <a:ext cx="8991600" cy="4525963"/>
          </a:xfrm>
        </p:spPr>
        <p:txBody>
          <a:bodyPr/>
          <a:lstStyle/>
          <a:p>
            <a:pPr algn="just">
              <a:buFont typeface="Wingdings" panose="05000000000000000000" pitchFamily="2" charset="2"/>
              <a:buChar char="Ø"/>
            </a:pPr>
            <a:r>
              <a:rPr lang="en-US" dirty="0">
                <a:solidFill>
                  <a:schemeClr val="tx2"/>
                </a:solidFill>
                <a:latin typeface="Times New Roman" pitchFamily="18" charset="0"/>
                <a:cs typeface="Times New Roman" pitchFamily="18" charset="0"/>
              </a:rPr>
              <a:t>Distance Learning and e-Learning for disable</a:t>
            </a:r>
          </a:p>
          <a:p>
            <a:pPr lvl="1" algn="just">
              <a:buFont typeface="Wingdings" panose="05000000000000000000" pitchFamily="2" charset="2"/>
              <a:buChar char="§"/>
            </a:pPr>
            <a:r>
              <a:rPr lang="en-US" dirty="0">
                <a:solidFill>
                  <a:schemeClr val="tx2"/>
                </a:solidFill>
                <a:latin typeface="Times New Roman" pitchFamily="18" charset="0"/>
                <a:cs typeface="Times New Roman" pitchFamily="18" charset="0"/>
              </a:rPr>
              <a:t>Single or Group learning</a:t>
            </a: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a:p>
            <a:pPr algn="just">
              <a:buFont typeface="Wingdings" panose="05000000000000000000" pitchFamily="2" charset="2"/>
              <a:buChar char="Ø"/>
            </a:pP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23</a:t>
            </a:fld>
            <a:endParaRPr lang="es-ES" dirty="0"/>
          </a:p>
        </p:txBody>
      </p:sp>
      <p:pic>
        <p:nvPicPr>
          <p:cNvPr id="7" name="Picture 6" descr="ivfvmages.jpg"/>
          <p:cNvPicPr/>
          <p:nvPr/>
        </p:nvPicPr>
        <p:blipFill>
          <a:blip r:embed="rId2"/>
          <a:stretch>
            <a:fillRect/>
          </a:stretch>
        </p:blipFill>
        <p:spPr>
          <a:xfrm>
            <a:off x="1182286" y="3068960"/>
            <a:ext cx="2894330" cy="2523227"/>
          </a:xfrm>
          <a:prstGeom prst="rect">
            <a:avLst/>
          </a:prstGeom>
        </p:spPr>
      </p:pic>
      <p:pic>
        <p:nvPicPr>
          <p:cNvPr id="8" name="Picture 7" descr="secsv.jpg"/>
          <p:cNvPicPr/>
          <p:nvPr/>
        </p:nvPicPr>
        <p:blipFill>
          <a:blip r:embed="rId3"/>
          <a:stretch>
            <a:fillRect/>
          </a:stretch>
        </p:blipFill>
        <p:spPr>
          <a:xfrm>
            <a:off x="4515587" y="3150266"/>
            <a:ext cx="3080749" cy="2360614"/>
          </a:xfrm>
          <a:prstGeom prst="rect">
            <a:avLst/>
          </a:prstGeom>
        </p:spPr>
      </p:pic>
      <p:sp>
        <p:nvSpPr>
          <p:cNvPr id="9"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dirty="0"/>
              <a:t>Date: 03-12-15</a:t>
            </a:r>
          </a:p>
        </p:txBody>
      </p:sp>
    </p:spTree>
    <p:extLst>
      <p:ext uri="{BB962C8B-B14F-4D97-AF65-F5344CB8AC3E}">
        <p14:creationId xmlns:p14="http://schemas.microsoft.com/office/powerpoint/2010/main" val="23984805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04" y="152400"/>
            <a:ext cx="9036496" cy="1143000"/>
          </a:xfrm>
        </p:spPr>
        <p:txBody>
          <a:bodyPr/>
          <a:lstStyle/>
          <a:p>
            <a:r>
              <a:rPr lang="en-US" i="1" u="sng" dirty="0">
                <a:solidFill>
                  <a:schemeClr val="tx2"/>
                </a:solidFill>
                <a:latin typeface="Algerian" pitchFamily="82" charset="0"/>
              </a:rPr>
              <a:t>How to Empower Disable </a:t>
            </a:r>
          </a:p>
        </p:txBody>
      </p:sp>
      <p:sp>
        <p:nvSpPr>
          <p:cNvPr id="3" name="Content Placeholder 2"/>
          <p:cNvSpPr>
            <a:spLocks noGrp="1"/>
          </p:cNvSpPr>
          <p:nvPr>
            <p:ph idx="1"/>
          </p:nvPr>
        </p:nvSpPr>
        <p:spPr>
          <a:xfrm>
            <a:off x="914400" y="1524000"/>
            <a:ext cx="7848600" cy="4648200"/>
          </a:xfrm>
        </p:spPr>
        <p:txBody>
          <a:bodyPr/>
          <a:lstStyle/>
          <a:p>
            <a:pPr>
              <a:buFont typeface="Wingdings" pitchFamily="2" charset="2"/>
              <a:buChar char="Ø"/>
            </a:pPr>
            <a:r>
              <a:rPr lang="en-US" dirty="0">
                <a:solidFill>
                  <a:schemeClr val="tx2"/>
                </a:solidFill>
                <a:latin typeface="Times New Roman" pitchFamily="18" charset="0"/>
                <a:cs typeface="Times New Roman" pitchFamily="18" charset="0"/>
              </a:rPr>
              <a:t>ICT can help disables to do jobs in different aspects of life like in a call centre, data centre etc.</a:t>
            </a:r>
          </a:p>
          <a:p>
            <a:pPr>
              <a:buFont typeface="Wingdings" pitchFamily="2" charset="2"/>
              <a:buChar char="Ø"/>
            </a:pPr>
            <a:endParaRPr lang="en-US" dirty="0">
              <a:solidFill>
                <a:schemeClr val="tx2"/>
              </a:solidFill>
              <a:latin typeface="Times New Roman" pitchFamily="18" charset="0"/>
              <a:cs typeface="Times New Roman" pitchFamily="18" charset="0"/>
            </a:endParaRPr>
          </a:p>
          <a:p>
            <a:pPr>
              <a:buFont typeface="Wingdings" pitchFamily="2" charset="2"/>
              <a:buChar char="Ø"/>
            </a:pPr>
            <a:endParaRPr lang="en-US" dirty="0">
              <a:solidFill>
                <a:schemeClr val="tx2"/>
              </a:solidFill>
              <a:latin typeface="Times New Roman" pitchFamily="18" charset="0"/>
              <a:cs typeface="Times New Roman" pitchFamily="18" charset="0"/>
            </a:endParaRPr>
          </a:p>
          <a:p>
            <a:pPr>
              <a:buFont typeface="Wingdings" pitchFamily="2" charset="2"/>
              <a:buChar char="Ø"/>
            </a:pPr>
            <a:endParaRPr lang="en-US" dirty="0">
              <a:solidFill>
                <a:schemeClr val="tx2"/>
              </a:solidFill>
              <a:latin typeface="Times New Roman" pitchFamily="18" charset="0"/>
              <a:cs typeface="Times New Roman" pitchFamily="18" charset="0"/>
            </a:endParaRPr>
          </a:p>
          <a:p>
            <a:pPr>
              <a:buFont typeface="Wingdings" pitchFamily="2" charset="2"/>
              <a:buChar char="Ø"/>
            </a:pPr>
            <a:endParaRPr lang="en-US" dirty="0">
              <a:solidFill>
                <a:schemeClr val="tx2"/>
              </a:solidFill>
              <a:latin typeface="Times New Roman" pitchFamily="18" charset="0"/>
              <a:cs typeface="Times New Roman" pitchFamily="18" charset="0"/>
            </a:endParaRPr>
          </a:p>
          <a:p>
            <a:pPr>
              <a:buFont typeface="Wingdings" pitchFamily="2" charset="2"/>
              <a:buChar char="Ø"/>
            </a:pPr>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24</a:t>
            </a:fld>
            <a:endParaRPr lang="es-ES" dirty="0"/>
          </a:p>
        </p:txBody>
      </p:sp>
      <p:sp>
        <p:nvSpPr>
          <p:cNvPr id="9"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dirty="0"/>
              <a:t>Date: 03-12-15</a:t>
            </a:r>
          </a:p>
        </p:txBody>
      </p:sp>
      <p:pic>
        <p:nvPicPr>
          <p:cNvPr id="10" name="Picture 9" descr="download (8).jpg"/>
          <p:cNvPicPr>
            <a:picLocks noChangeAspect="1"/>
          </p:cNvPicPr>
          <p:nvPr/>
        </p:nvPicPr>
        <p:blipFill>
          <a:blip r:embed="rId2"/>
          <a:stretch>
            <a:fillRect/>
          </a:stretch>
        </p:blipFill>
        <p:spPr>
          <a:xfrm>
            <a:off x="1148993" y="3200400"/>
            <a:ext cx="3575407" cy="2438400"/>
          </a:xfrm>
          <a:prstGeom prst="rect">
            <a:avLst/>
          </a:prstGeom>
        </p:spPr>
      </p:pic>
      <p:pic>
        <p:nvPicPr>
          <p:cNvPr id="11" name="Picture 10" descr="download (7).jpg"/>
          <p:cNvPicPr>
            <a:picLocks noChangeAspect="1"/>
          </p:cNvPicPr>
          <p:nvPr/>
        </p:nvPicPr>
        <p:blipFill>
          <a:blip r:embed="rId3"/>
          <a:stretch>
            <a:fillRect/>
          </a:stretch>
        </p:blipFill>
        <p:spPr>
          <a:xfrm>
            <a:off x="5355466" y="3222008"/>
            <a:ext cx="3407534" cy="2389496"/>
          </a:xfrm>
          <a:prstGeom prst="rect">
            <a:avLst/>
          </a:prstGeom>
        </p:spPr>
      </p:pic>
    </p:spTree>
    <p:extLst>
      <p:ext uri="{BB962C8B-B14F-4D97-AF65-F5344CB8AC3E}">
        <p14:creationId xmlns:p14="http://schemas.microsoft.com/office/powerpoint/2010/main" val="23984805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848600" cy="4525963"/>
          </a:xfrm>
        </p:spPr>
        <p:txBody>
          <a:bodyPr/>
          <a:lstStyle/>
          <a:p>
            <a:pPr>
              <a:buFont typeface="Wingdings" pitchFamily="2" charset="2"/>
              <a:buChar char="Ø"/>
            </a:pPr>
            <a:r>
              <a:rPr lang="en-US" dirty="0">
                <a:solidFill>
                  <a:schemeClr val="tx2"/>
                </a:solidFill>
                <a:latin typeface="Times New Roman" pitchFamily="18" charset="0"/>
                <a:cs typeface="Times New Roman" pitchFamily="18" charset="0"/>
              </a:rPr>
              <a:t>Different kind of Apps in Smart phones like</a:t>
            </a:r>
          </a:p>
          <a:p>
            <a:pPr lvl="1"/>
            <a:r>
              <a:rPr lang="en-US" dirty="0">
                <a:solidFill>
                  <a:schemeClr val="tx2"/>
                </a:solidFill>
                <a:latin typeface="Times New Roman" pitchFamily="18" charset="0"/>
                <a:cs typeface="Times New Roman" pitchFamily="18" charset="0"/>
              </a:rPr>
              <a:t>Money recognizer for blind person</a:t>
            </a:r>
          </a:p>
          <a:p>
            <a:pPr lvl="1"/>
            <a:r>
              <a:rPr lang="en-US" dirty="0">
                <a:solidFill>
                  <a:schemeClr val="tx2"/>
                </a:solidFill>
                <a:latin typeface="Times New Roman" pitchFamily="18" charset="0"/>
                <a:cs typeface="Times New Roman" pitchFamily="18" charset="0"/>
              </a:rPr>
              <a:t>Automated Car to carry </a:t>
            </a:r>
            <a:r>
              <a:rPr lang="en-US" dirty="0" err="1">
                <a:solidFill>
                  <a:schemeClr val="tx2"/>
                </a:solidFill>
                <a:latin typeface="Times New Roman" pitchFamily="18" charset="0"/>
                <a:cs typeface="Times New Roman" pitchFamily="18" charset="0"/>
              </a:rPr>
              <a:t>PwD</a:t>
            </a:r>
            <a:r>
              <a:rPr lang="en-US" dirty="0">
                <a:solidFill>
                  <a:schemeClr val="tx2"/>
                </a:solidFill>
                <a:latin typeface="Times New Roman" pitchFamily="18" charset="0"/>
                <a:cs typeface="Times New Roman" pitchFamily="18" charset="0"/>
              </a:rPr>
              <a:t> by GPS</a:t>
            </a:r>
          </a:p>
          <a:p>
            <a:pPr lvl="1"/>
            <a:endParaRPr lang="en-US" dirty="0">
              <a:solidFill>
                <a:schemeClr val="tx2"/>
              </a:solidFill>
              <a:latin typeface="Times New Roman" pitchFamily="18" charset="0"/>
              <a:cs typeface="Times New Roman" pitchFamily="18" charset="0"/>
            </a:endParaRPr>
          </a:p>
          <a:p>
            <a:pPr lvl="1"/>
            <a:endParaRPr lang="en-US"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25</a:t>
            </a:fld>
            <a:endParaRPr lang="es-ES"/>
          </a:p>
        </p:txBody>
      </p:sp>
      <p:pic>
        <p:nvPicPr>
          <p:cNvPr id="7" name="Picture 6" descr="20150814__0817blindtech~1_300.JPG"/>
          <p:cNvPicPr/>
          <p:nvPr/>
        </p:nvPicPr>
        <p:blipFill>
          <a:blip r:embed="rId2"/>
          <a:stretch>
            <a:fillRect/>
          </a:stretch>
        </p:blipFill>
        <p:spPr>
          <a:xfrm>
            <a:off x="1480066" y="3412941"/>
            <a:ext cx="2939534" cy="2592288"/>
          </a:xfrm>
          <a:prstGeom prst="rect">
            <a:avLst/>
          </a:prstGeom>
        </p:spPr>
      </p:pic>
      <p:pic>
        <p:nvPicPr>
          <p:cNvPr id="8" name="Picture 7" descr="_71088501_152766339.jpg"/>
          <p:cNvPicPr/>
          <p:nvPr/>
        </p:nvPicPr>
        <p:blipFill>
          <a:blip r:embed="rId3"/>
          <a:stretch>
            <a:fillRect/>
          </a:stretch>
        </p:blipFill>
        <p:spPr>
          <a:xfrm>
            <a:off x="4713784" y="3412941"/>
            <a:ext cx="3744416" cy="1554480"/>
          </a:xfrm>
          <a:prstGeom prst="rect">
            <a:avLst/>
          </a:prstGeom>
        </p:spPr>
      </p:pic>
      <p:pic>
        <p:nvPicPr>
          <p:cNvPr id="9" name="Picture 8" descr="articlespic20100104-10-02.jpg"/>
          <p:cNvPicPr/>
          <p:nvPr/>
        </p:nvPicPr>
        <p:blipFill>
          <a:blip r:embed="rId4"/>
          <a:stretch>
            <a:fillRect/>
          </a:stretch>
        </p:blipFill>
        <p:spPr>
          <a:xfrm>
            <a:off x="4749654" y="4805988"/>
            <a:ext cx="3708546" cy="1253832"/>
          </a:xfrm>
          <a:prstGeom prst="rect">
            <a:avLst/>
          </a:prstGeom>
        </p:spPr>
      </p:pic>
      <p:sp>
        <p:nvSpPr>
          <p:cNvPr id="11"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a:t>Date: 03-12-15</a:t>
            </a:r>
            <a:endParaRPr lang="es-ES" b="1" dirty="0"/>
          </a:p>
        </p:txBody>
      </p:sp>
      <p:sp>
        <p:nvSpPr>
          <p:cNvPr id="13" name="Title 1"/>
          <p:cNvSpPr txBox="1">
            <a:spLocks/>
          </p:cNvSpPr>
          <p:nvPr/>
        </p:nvSpPr>
        <p:spPr bwMode="auto">
          <a:xfrm>
            <a:off x="0" y="381000"/>
            <a:ext cx="903649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i="1" u="sng" dirty="0">
                <a:latin typeface="Algerian" pitchFamily="82" charset="0"/>
              </a:rPr>
              <a:t>How to Empower Disable </a:t>
            </a:r>
          </a:p>
        </p:txBody>
      </p:sp>
    </p:spTree>
    <p:extLst>
      <p:ext uri="{BB962C8B-B14F-4D97-AF65-F5344CB8AC3E}">
        <p14:creationId xmlns:p14="http://schemas.microsoft.com/office/powerpoint/2010/main" val="13636915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1143000"/>
          </a:xfrm>
        </p:spPr>
        <p:txBody>
          <a:bodyPr/>
          <a:lstStyle/>
          <a:p>
            <a:r>
              <a:rPr lang="en-US" i="1" u="sng" dirty="0">
                <a:solidFill>
                  <a:schemeClr val="tx2"/>
                </a:solidFill>
                <a:latin typeface="Algerian" pitchFamily="82" charset="0"/>
              </a:rPr>
              <a:t>Conclusion</a:t>
            </a:r>
          </a:p>
        </p:txBody>
      </p:sp>
      <p:sp>
        <p:nvSpPr>
          <p:cNvPr id="3" name="Content Placeholder 2"/>
          <p:cNvSpPr>
            <a:spLocks noGrp="1"/>
          </p:cNvSpPr>
          <p:nvPr>
            <p:ph idx="1"/>
          </p:nvPr>
        </p:nvSpPr>
        <p:spPr>
          <a:xfrm>
            <a:off x="914400" y="1417637"/>
            <a:ext cx="7924800" cy="4525963"/>
          </a:xfrm>
        </p:spPr>
        <p:txBody>
          <a:bodyPr/>
          <a:lstStyle/>
          <a:p>
            <a:pPr marL="0" indent="0" eaLnBrk="1" fontAlgn="auto" hangingPunct="1">
              <a:spcAft>
                <a:spcPts val="0"/>
              </a:spcAft>
              <a:buFont typeface="Wingdings 2"/>
              <a:buNone/>
              <a:defRPr/>
            </a:pPr>
            <a:r>
              <a:rPr lang="en-US" sz="3600" b="1" dirty="0">
                <a:solidFill>
                  <a:schemeClr val="tx2"/>
                </a:solidFill>
                <a:latin typeface="Baskerville Old Face" pitchFamily="18" charset="0"/>
                <a:cs typeface="Arial" charset="0"/>
              </a:rPr>
              <a:t>There may be many questions regarding the application of Technology in Serving Persons with Disabilities</a:t>
            </a:r>
          </a:p>
          <a:p>
            <a:pPr marL="0" indent="0" eaLnBrk="1" fontAlgn="auto" hangingPunct="1">
              <a:spcAft>
                <a:spcPts val="0"/>
              </a:spcAft>
              <a:buFont typeface="Wingdings 2"/>
              <a:buNone/>
              <a:defRPr/>
            </a:pPr>
            <a:endParaRPr lang="en-US" sz="1400" b="1" dirty="0">
              <a:solidFill>
                <a:schemeClr val="tx2"/>
              </a:solidFill>
              <a:latin typeface="Baskerville Old Face" pitchFamily="18" charset="0"/>
              <a:cs typeface="Arial" charset="0"/>
            </a:endParaRPr>
          </a:p>
          <a:p>
            <a:pPr algn="ctr" eaLnBrk="1" fontAlgn="auto" hangingPunct="1">
              <a:spcAft>
                <a:spcPts val="0"/>
              </a:spcAft>
              <a:buFont typeface="Wingdings 2"/>
              <a:buNone/>
              <a:defRPr/>
            </a:pPr>
            <a:r>
              <a:rPr lang="en-US" sz="3600" b="1" dirty="0">
                <a:solidFill>
                  <a:schemeClr val="tx2"/>
                </a:solidFill>
                <a:latin typeface="Baskerville Old Face" pitchFamily="18" charset="0"/>
                <a:cs typeface="Arial" charset="0"/>
              </a:rPr>
              <a:t>But</a:t>
            </a:r>
          </a:p>
          <a:p>
            <a:pPr algn="ctr" eaLnBrk="1" fontAlgn="auto" hangingPunct="1">
              <a:spcAft>
                <a:spcPts val="0"/>
              </a:spcAft>
              <a:buFont typeface="Wingdings 2"/>
              <a:buNone/>
              <a:defRPr/>
            </a:pPr>
            <a:endParaRPr lang="en-US" sz="2800" b="1" dirty="0">
              <a:solidFill>
                <a:schemeClr val="tx2"/>
              </a:solidFill>
              <a:latin typeface="Baskerville Old Face" pitchFamily="18" charset="0"/>
              <a:cs typeface="Arial" charset="0"/>
            </a:endParaRPr>
          </a:p>
          <a:p>
            <a:pPr marL="0" indent="0" eaLnBrk="1" fontAlgn="auto" hangingPunct="1">
              <a:spcAft>
                <a:spcPts val="0"/>
              </a:spcAft>
              <a:buFont typeface="Wingdings 2"/>
              <a:buNone/>
              <a:defRPr/>
            </a:pPr>
            <a:r>
              <a:rPr lang="en-US" sz="3600" b="1" dirty="0">
                <a:solidFill>
                  <a:schemeClr val="tx2"/>
                </a:solidFill>
                <a:latin typeface="Baskerville Old Face" pitchFamily="18" charset="0"/>
                <a:cs typeface="Arial" charset="0"/>
              </a:rPr>
              <a:t>Use of Technology becomes inevitable in the growing technological world  </a:t>
            </a:r>
          </a:p>
          <a:p>
            <a:pPr eaLnBrk="1" fontAlgn="auto" hangingPunct="1">
              <a:spcAft>
                <a:spcPts val="0"/>
              </a:spcAft>
              <a:buFont typeface="Wingdings 2"/>
              <a:buChar char=""/>
              <a:defRPr/>
            </a:pPr>
            <a:endParaRPr lang="en-US" sz="3600" b="1" dirty="0">
              <a:solidFill>
                <a:schemeClr val="tx2"/>
              </a:solidFill>
              <a:latin typeface="Baskerville Old Face" pitchFamily="18" charset="0"/>
              <a:cs typeface="Arial" charset="0"/>
            </a:endParaRPr>
          </a:p>
          <a:p>
            <a:pPr eaLnBrk="1" fontAlgn="auto" hangingPunct="1">
              <a:spcAft>
                <a:spcPts val="0"/>
              </a:spcAft>
              <a:buFont typeface="Wingdings 2"/>
              <a:buChar char=""/>
              <a:defRPr/>
            </a:pPr>
            <a:endParaRPr lang="en-IN" sz="3600" dirty="0">
              <a:solidFill>
                <a:schemeClr val="tx2"/>
              </a:solidFill>
              <a:latin typeface="Baskerville Old Face" pitchFamily="18" charset="0"/>
            </a:endParaRP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26</a:t>
            </a:fld>
            <a:endParaRPr lang="es-ES"/>
          </a:p>
        </p:txBody>
      </p:sp>
      <p:sp>
        <p:nvSpPr>
          <p:cNvPr id="7"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a:t>Date: 03-12-15</a:t>
            </a:r>
            <a:endParaRPr lang="es-ES" b="1" dirty="0"/>
          </a:p>
        </p:txBody>
      </p:sp>
    </p:spTree>
    <p:extLst>
      <p:ext uri="{BB962C8B-B14F-4D97-AF65-F5344CB8AC3E}">
        <p14:creationId xmlns:p14="http://schemas.microsoft.com/office/powerpoint/2010/main" val="29754128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590007" y="2895600"/>
            <a:ext cx="5792789" cy="646113"/>
          </a:xfrm>
          <a:prstGeom prst="rect">
            <a:avLst/>
          </a:prstGeom>
        </p:spPr>
        <p:txBody>
          <a:bodyPr vert="horz" lIns="45720" tIns="45720" rIns="45720" bIns="45720" rtlCol="0" anchor="t">
            <a:normAutofit fontScale="75000" lnSpcReduction="20000"/>
          </a:bodyPr>
          <a:lstStyle>
            <a:lvl1pPr algn="ctr" defTabSz="457200" rtl="0" eaLnBrk="1" latinLnBrk="0" hangingPunct="1">
              <a:spcBef>
                <a:spcPct val="0"/>
              </a:spcBef>
              <a:buNone/>
              <a:defRPr sz="4400" b="1" i="0" kern="1200">
                <a:solidFill>
                  <a:schemeClr val="tx2">
                    <a:lumMod val="60000"/>
                    <a:lumOff val="40000"/>
                  </a:schemeClr>
                </a:solidFill>
                <a:latin typeface="Calibri"/>
                <a:ea typeface="+mj-ea"/>
                <a:cs typeface="Calibri"/>
              </a:defRPr>
            </a:lvl1pPr>
          </a:lstStyle>
          <a:p>
            <a:pPr>
              <a:defRPr/>
            </a:pPr>
            <a:r>
              <a:rPr lang="fr-FR" dirty="0">
                <a:solidFill>
                  <a:schemeClr val="tx2"/>
                </a:solidFill>
                <a:effectLst>
                  <a:outerShdw blurRad="38100" dist="38100" dir="2700000" algn="tl">
                    <a:srgbClr val="C0C0C0"/>
                  </a:outerShdw>
                </a:effectLst>
                <a:latin typeface="Times New Roman" pitchFamily="18" charset="0"/>
                <a:cs typeface="Times New Roman" pitchFamily="18" charset="0"/>
              </a:rPr>
              <a:t>Thank you for your attention!</a:t>
            </a:r>
          </a:p>
        </p:txBody>
      </p:sp>
      <p:pic>
        <p:nvPicPr>
          <p:cNvPr id="6" name="Picture 5" descr="http://lifeprint.com/asl101/images-signs/goo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49" y="1962150"/>
            <a:ext cx="2571751"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43000"/>
          </a:xfrm>
        </p:spPr>
        <p:txBody>
          <a:bodyPr/>
          <a:lstStyle/>
          <a:p>
            <a:r>
              <a:rPr lang="en-US" i="1" u="sng" dirty="0">
                <a:solidFill>
                  <a:schemeClr val="tx2"/>
                </a:solidFill>
                <a:latin typeface="Algerian" pitchFamily="82" charset="0"/>
                <a:cs typeface="Times New Roman" pitchFamily="1" charset="0"/>
              </a:rPr>
              <a:t>Introduction</a:t>
            </a:r>
            <a:endParaRPr lang="en-US" dirty="0">
              <a:solidFill>
                <a:schemeClr val="tx2"/>
              </a:solidFill>
            </a:endParaRPr>
          </a:p>
        </p:txBody>
      </p:sp>
      <p:sp>
        <p:nvSpPr>
          <p:cNvPr id="3" name="Content Placeholder 2"/>
          <p:cNvSpPr>
            <a:spLocks noGrp="1"/>
          </p:cNvSpPr>
          <p:nvPr>
            <p:ph idx="1"/>
          </p:nvPr>
        </p:nvSpPr>
        <p:spPr>
          <a:xfrm>
            <a:off x="838200" y="1322506"/>
            <a:ext cx="7982272" cy="4525963"/>
          </a:xfrm>
        </p:spPr>
        <p:txBody>
          <a:bodyPr>
            <a:normAutofit/>
          </a:bodyPr>
          <a:lstStyle/>
          <a:p>
            <a:pPr algn="just">
              <a:buFont typeface="Wingdings" pitchFamily="2" charset="2"/>
              <a:buChar char="Ø"/>
            </a:pPr>
            <a:r>
              <a:rPr lang="en-US" sz="3200" dirty="0">
                <a:solidFill>
                  <a:schemeClr val="tx2"/>
                </a:solidFill>
                <a:latin typeface="Times New Roman" pitchFamily="18" charset="0"/>
                <a:cs typeface="Times New Roman" pitchFamily="18" charset="0"/>
              </a:rPr>
              <a:t> “The worst thing about disability is that   people see it before they see you.”</a:t>
            </a:r>
          </a:p>
          <a:p>
            <a:pPr lvl="8" algn="just">
              <a:buFont typeface="Wingdings" pitchFamily="2" charset="2"/>
              <a:buChar char="Ø"/>
            </a:pPr>
            <a:r>
              <a:rPr lang="en-US" sz="2000" dirty="0">
                <a:solidFill>
                  <a:schemeClr val="tx2"/>
                </a:solidFill>
                <a:latin typeface="Times New Roman" pitchFamily="18" charset="0"/>
                <a:cs typeface="Times New Roman" pitchFamily="18" charset="0"/>
              </a:rPr>
              <a:t>Easter Seals</a:t>
            </a:r>
          </a:p>
          <a:p>
            <a:pPr lvl="8" algn="just">
              <a:buFont typeface="Wingdings" pitchFamily="2" charset="2"/>
              <a:buChar char="Ø"/>
            </a:pPr>
            <a:endParaRPr lang="en-US" sz="2000" dirty="0">
              <a:solidFill>
                <a:schemeClr val="tx2"/>
              </a:solidFill>
              <a:latin typeface="Times New Roman" pitchFamily="18" charset="0"/>
              <a:cs typeface="Times New Roman" pitchFamily="18" charset="0"/>
            </a:endParaRPr>
          </a:p>
          <a:p>
            <a:pPr algn="just">
              <a:buFont typeface="Wingdings" pitchFamily="2" charset="2"/>
              <a:buChar char="Ø"/>
            </a:pPr>
            <a:endParaRPr lang="en-US" sz="3200" dirty="0">
              <a:solidFill>
                <a:schemeClr val="tx2"/>
              </a:solidFill>
              <a:latin typeface="Times New Roman" pitchFamily="18" charset="0"/>
              <a:cs typeface="Times New Roman" pitchFamily="18" charset="0"/>
            </a:endParaRPr>
          </a:p>
          <a:p>
            <a:pPr algn="just">
              <a:buFont typeface="Wingdings" pitchFamily="2" charset="2"/>
              <a:buChar char="Ø"/>
            </a:pPr>
            <a:endParaRPr lang="en-US" sz="3200" dirty="0">
              <a:solidFill>
                <a:schemeClr val="tx2"/>
              </a:solidFill>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756592" y="6337126"/>
            <a:ext cx="2895600" cy="476250"/>
          </a:xfrm>
        </p:spPr>
        <p:txBody>
          <a:bodyPr/>
          <a:lstStyle/>
          <a:p>
            <a:pPr>
              <a:defRPr/>
            </a:pPr>
            <a:r>
              <a:rPr lang="es-ES" b="1" dirty="0"/>
              <a:t>Date: 03-12-15</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3</a:t>
            </a:fld>
            <a:endParaRPr lang="es-ES"/>
          </a:p>
        </p:txBody>
      </p:sp>
      <p:pic>
        <p:nvPicPr>
          <p:cNvPr id="6" name="Picture 5" descr="3.jpg"/>
          <p:cNvPicPr/>
          <p:nvPr/>
        </p:nvPicPr>
        <p:blipFill>
          <a:blip r:embed="rId2"/>
          <a:stretch>
            <a:fillRect/>
          </a:stretch>
        </p:blipFill>
        <p:spPr>
          <a:xfrm>
            <a:off x="1000944" y="3342929"/>
            <a:ext cx="4104456" cy="2448271"/>
          </a:xfrm>
          <a:prstGeom prst="rect">
            <a:avLst/>
          </a:prstGeom>
        </p:spPr>
      </p:pic>
      <p:pic>
        <p:nvPicPr>
          <p:cNvPr id="1026" name="Picture 2" descr="E:\TA-Research\New folder\New folder\index.jpeg"/>
          <p:cNvPicPr>
            <a:picLocks noChangeAspect="1" noChangeArrowheads="1"/>
          </p:cNvPicPr>
          <p:nvPr/>
        </p:nvPicPr>
        <p:blipFill>
          <a:blip r:embed="rId3"/>
          <a:srcRect/>
          <a:stretch>
            <a:fillRect/>
          </a:stretch>
        </p:blipFill>
        <p:spPr bwMode="auto">
          <a:xfrm>
            <a:off x="5105400" y="3352800"/>
            <a:ext cx="3810000" cy="2438400"/>
          </a:xfrm>
          <a:prstGeom prst="rect">
            <a:avLst/>
          </a:prstGeom>
          <a:noFill/>
        </p:spPr>
      </p:pic>
    </p:spTree>
    <p:extLst>
      <p:ext uri="{BB962C8B-B14F-4D97-AF65-F5344CB8AC3E}">
        <p14:creationId xmlns:p14="http://schemas.microsoft.com/office/powerpoint/2010/main" val="11620817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43000"/>
          </a:xfrm>
        </p:spPr>
        <p:txBody>
          <a:bodyPr/>
          <a:lstStyle/>
          <a:p>
            <a:r>
              <a:rPr lang="en-US" i="1" u="sng" dirty="0">
                <a:solidFill>
                  <a:schemeClr val="tx2"/>
                </a:solidFill>
                <a:latin typeface="Algerian" pitchFamily="82" charset="0"/>
                <a:cs typeface="Times New Roman" pitchFamily="1" charset="0"/>
              </a:rPr>
              <a:t>Introduction</a:t>
            </a:r>
            <a:endParaRPr lang="en-US" dirty="0">
              <a:solidFill>
                <a:schemeClr val="tx2"/>
              </a:solidFill>
            </a:endParaRPr>
          </a:p>
        </p:txBody>
      </p:sp>
      <p:sp>
        <p:nvSpPr>
          <p:cNvPr id="3" name="Content Placeholder 2"/>
          <p:cNvSpPr>
            <a:spLocks noGrp="1"/>
          </p:cNvSpPr>
          <p:nvPr>
            <p:ph idx="1"/>
          </p:nvPr>
        </p:nvSpPr>
        <p:spPr>
          <a:xfrm>
            <a:off x="838200" y="1356048"/>
            <a:ext cx="7924800" cy="4968552"/>
          </a:xfrm>
        </p:spPr>
        <p:txBody>
          <a:bodyPr>
            <a:normAutofit/>
          </a:bodyPr>
          <a:lstStyle/>
          <a:p>
            <a:pPr algn="just">
              <a:buFont typeface="Wingdings" pitchFamily="2" charset="2"/>
              <a:buChar char="Ø"/>
            </a:pPr>
            <a:r>
              <a:rPr lang="en-US" sz="2400" dirty="0">
                <a:solidFill>
                  <a:schemeClr val="tx2"/>
                </a:solidFill>
                <a:latin typeface="Times New Roman" pitchFamily="18" charset="0"/>
                <a:cs typeface="Times New Roman" pitchFamily="18" charset="0"/>
              </a:rPr>
              <a:t>We tried to find missing  facts in developing countries to help the people with disabilities on the basis of current ICT technology that is available to us so that no disable people have to go through the emotional death.      </a:t>
            </a:r>
          </a:p>
          <a:p>
            <a:pPr algn="just">
              <a:buFont typeface="Wingdings" pitchFamily="2" charset="2"/>
              <a:buChar char="Ø"/>
            </a:pPr>
            <a:endParaRPr lang="en-US" sz="2400" dirty="0">
              <a:solidFill>
                <a:schemeClr val="tx2"/>
              </a:solidFill>
              <a:latin typeface="Times New Roman" pitchFamily="18" charset="0"/>
              <a:cs typeface="Times New Roman" pitchFamily="18" charset="0"/>
            </a:endParaRPr>
          </a:p>
          <a:p>
            <a:pPr marL="0" indent="0" algn="just">
              <a:buNone/>
            </a:pPr>
            <a:endParaRPr lang="en-US" sz="2400" dirty="0">
              <a:solidFill>
                <a:schemeClr val="tx2"/>
              </a:solidFill>
              <a:latin typeface="Times New Roman" pitchFamily="18" charset="0"/>
              <a:cs typeface="Times New Roman" pitchFamily="18" charset="0"/>
            </a:endParaRPr>
          </a:p>
          <a:p>
            <a:pPr algn="just">
              <a:buFont typeface="Wingdings" pitchFamily="2" charset="2"/>
              <a:buChar char="Ø"/>
            </a:pPr>
            <a:endParaRPr lang="en-US" sz="2400" dirty="0">
              <a:solidFill>
                <a:schemeClr val="tx2"/>
              </a:solidFill>
              <a:latin typeface="Times New Roman" pitchFamily="18" charset="0"/>
              <a:cs typeface="Times New Roman" pitchFamily="18" charset="0"/>
            </a:endParaRPr>
          </a:p>
        </p:txBody>
      </p:sp>
      <p:sp>
        <p:nvSpPr>
          <p:cNvPr id="6" name="Footer Placeholder 3"/>
          <p:cNvSpPr>
            <a:spLocks noGrp="1"/>
          </p:cNvSpPr>
          <p:nvPr>
            <p:ph type="ftr" sz="quarter" idx="11"/>
          </p:nvPr>
        </p:nvSpPr>
        <p:spPr>
          <a:xfrm>
            <a:off x="-756592" y="6337126"/>
            <a:ext cx="2895600" cy="476250"/>
          </a:xfrm>
        </p:spPr>
        <p:txBody>
          <a:bodyPr/>
          <a:lstStyle/>
          <a:p>
            <a:pPr>
              <a:defRPr/>
            </a:pPr>
            <a:r>
              <a:rPr lang="es-ES" b="1" dirty="0"/>
              <a:t>Date: 03-12-15</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4</a:t>
            </a:fld>
            <a:endParaRPr lang="es-ES"/>
          </a:p>
        </p:txBody>
      </p:sp>
      <p:pic>
        <p:nvPicPr>
          <p:cNvPr id="7" name="Picture 6" descr="images (1).jpg"/>
          <p:cNvPicPr>
            <a:picLocks noChangeAspect="1"/>
          </p:cNvPicPr>
          <p:nvPr/>
        </p:nvPicPr>
        <p:blipFill>
          <a:blip r:embed="rId2"/>
          <a:stretch>
            <a:fillRect/>
          </a:stretch>
        </p:blipFill>
        <p:spPr>
          <a:xfrm>
            <a:off x="3771900" y="3293722"/>
            <a:ext cx="2209800" cy="1276350"/>
          </a:xfrm>
          <a:prstGeom prst="rect">
            <a:avLst/>
          </a:prstGeom>
        </p:spPr>
      </p:pic>
      <p:sp>
        <p:nvSpPr>
          <p:cNvPr id="12" name="TextBox 11"/>
          <p:cNvSpPr txBox="1"/>
          <p:nvPr/>
        </p:nvSpPr>
        <p:spPr>
          <a:xfrm>
            <a:off x="959227" y="5161002"/>
            <a:ext cx="2895600" cy="369332"/>
          </a:xfrm>
          <a:prstGeom prst="rect">
            <a:avLst/>
          </a:prstGeom>
          <a:noFill/>
        </p:spPr>
        <p:txBody>
          <a:bodyPr wrap="square" rtlCol="0">
            <a:spAutoFit/>
          </a:bodyPr>
          <a:lstStyle/>
          <a:p>
            <a:r>
              <a:rPr lang="en-US" b="1" dirty="0">
                <a:solidFill>
                  <a:srgbClr val="00B050"/>
                </a:solidFill>
              </a:rPr>
              <a:t>Excluded Disable People</a:t>
            </a:r>
          </a:p>
        </p:txBody>
      </p:sp>
      <p:sp>
        <p:nvSpPr>
          <p:cNvPr id="13" name="TextBox 12"/>
          <p:cNvSpPr txBox="1"/>
          <p:nvPr/>
        </p:nvSpPr>
        <p:spPr>
          <a:xfrm>
            <a:off x="3949505" y="4709636"/>
            <a:ext cx="2133600" cy="369332"/>
          </a:xfrm>
          <a:prstGeom prst="rect">
            <a:avLst/>
          </a:prstGeom>
          <a:noFill/>
        </p:spPr>
        <p:txBody>
          <a:bodyPr wrap="square" rtlCol="0">
            <a:spAutoFit/>
          </a:bodyPr>
          <a:lstStyle/>
          <a:p>
            <a:r>
              <a:rPr lang="en-US" b="1" dirty="0">
                <a:solidFill>
                  <a:srgbClr val="0070C0"/>
                </a:solidFill>
              </a:rPr>
              <a:t>ICT as a Bridge</a:t>
            </a:r>
          </a:p>
        </p:txBody>
      </p:sp>
      <p:sp>
        <p:nvSpPr>
          <p:cNvPr id="14" name="TextBox 13"/>
          <p:cNvSpPr txBox="1"/>
          <p:nvPr/>
        </p:nvSpPr>
        <p:spPr>
          <a:xfrm>
            <a:off x="6172200" y="5181600"/>
            <a:ext cx="2286000" cy="369332"/>
          </a:xfrm>
          <a:prstGeom prst="rect">
            <a:avLst/>
          </a:prstGeom>
          <a:noFill/>
        </p:spPr>
        <p:txBody>
          <a:bodyPr wrap="square" rtlCol="0">
            <a:spAutoFit/>
          </a:bodyPr>
          <a:lstStyle/>
          <a:p>
            <a:r>
              <a:rPr lang="en-US" b="1" dirty="0">
                <a:solidFill>
                  <a:srgbClr val="00B050"/>
                </a:solidFill>
              </a:rPr>
              <a:t>Included in Society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938" y="2895600"/>
            <a:ext cx="2841986" cy="210149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676" y="3032535"/>
            <a:ext cx="2895600" cy="2072865"/>
          </a:xfrm>
          <a:prstGeom prst="rect">
            <a:avLst/>
          </a:prstGeom>
        </p:spPr>
      </p:pic>
    </p:spTree>
    <p:extLst>
      <p:ext uri="{BB962C8B-B14F-4D97-AF65-F5344CB8AC3E}">
        <p14:creationId xmlns:p14="http://schemas.microsoft.com/office/powerpoint/2010/main" val="30154180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1143000"/>
          </a:xfrm>
        </p:spPr>
        <p:txBody>
          <a:bodyPr/>
          <a:lstStyle/>
          <a:p>
            <a:r>
              <a:rPr lang="en-US" i="1" u="sng" dirty="0">
                <a:solidFill>
                  <a:schemeClr val="tx2"/>
                </a:solidFill>
                <a:latin typeface="Algerian" pitchFamily="82" charset="0"/>
              </a:rPr>
              <a:t>Disabilities</a:t>
            </a:r>
          </a:p>
        </p:txBody>
      </p:sp>
      <p:sp>
        <p:nvSpPr>
          <p:cNvPr id="3" name="Content Placeholder 2"/>
          <p:cNvSpPr>
            <a:spLocks noGrp="1"/>
          </p:cNvSpPr>
          <p:nvPr>
            <p:ph idx="1"/>
          </p:nvPr>
        </p:nvSpPr>
        <p:spPr>
          <a:xfrm>
            <a:off x="868593" y="1368608"/>
            <a:ext cx="7970607" cy="4525963"/>
          </a:xfrm>
        </p:spPr>
        <p:txBody>
          <a:bodyPr/>
          <a:lstStyle/>
          <a:p>
            <a:pPr>
              <a:buFont typeface="Wingdings" pitchFamily="2" charset="2"/>
              <a:buChar char="Ø"/>
            </a:pPr>
            <a:r>
              <a:rPr lang="en-US" sz="2800" dirty="0">
                <a:solidFill>
                  <a:schemeClr val="tx2"/>
                </a:solidFill>
                <a:latin typeface="Times New Roman" pitchFamily="18" charset="0"/>
                <a:cs typeface="Times New Roman" pitchFamily="18" charset="0"/>
              </a:rPr>
              <a:t>Disability is the consequence of an impairment that may be one of the following or a  combination of them</a:t>
            </a:r>
          </a:p>
          <a:p>
            <a:pPr lvl="1">
              <a:buFont typeface="Wingdings" pitchFamily="2" charset="2"/>
              <a:buChar char="Ø"/>
            </a:pPr>
            <a:endParaRPr lang="en-US" sz="3200" dirty="0">
              <a:solidFill>
                <a:schemeClr val="tx2"/>
              </a:solidFill>
              <a:latin typeface="Times New Roman" pitchFamily="18" charset="0"/>
              <a:cs typeface="Times New Roman" pitchFamily="18" charset="0"/>
            </a:endParaRPr>
          </a:p>
        </p:txBody>
      </p:sp>
      <p:sp>
        <p:nvSpPr>
          <p:cNvPr id="7" name="Footer Placeholder 3"/>
          <p:cNvSpPr>
            <a:spLocks noGrp="1"/>
          </p:cNvSpPr>
          <p:nvPr>
            <p:ph type="ftr" sz="quarter" idx="11"/>
          </p:nvPr>
        </p:nvSpPr>
        <p:spPr>
          <a:xfrm>
            <a:off x="-756592" y="6337126"/>
            <a:ext cx="2895600" cy="476250"/>
          </a:xfrm>
        </p:spPr>
        <p:txBody>
          <a:bodyPr/>
          <a:lstStyle/>
          <a:p>
            <a:pPr>
              <a:defRPr/>
            </a:pPr>
            <a:r>
              <a:rPr lang="es-ES" b="1" dirty="0"/>
              <a:t>Date: 03-12-15</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5</a:t>
            </a:fld>
            <a:endParaRPr lang="es-ES"/>
          </a:p>
        </p:txBody>
      </p:sp>
      <p:pic>
        <p:nvPicPr>
          <p:cNvPr id="8" name="Picture 7" descr="images (2).jpg"/>
          <p:cNvPicPr>
            <a:picLocks noChangeAspect="1"/>
          </p:cNvPicPr>
          <p:nvPr/>
        </p:nvPicPr>
        <p:blipFill>
          <a:blip r:embed="rId2"/>
          <a:stretch>
            <a:fillRect/>
          </a:stretch>
        </p:blipFill>
        <p:spPr>
          <a:xfrm>
            <a:off x="1317294" y="2598530"/>
            <a:ext cx="1524000" cy="1676400"/>
          </a:xfrm>
          <a:prstGeom prst="rect">
            <a:avLst/>
          </a:prstGeom>
        </p:spPr>
      </p:pic>
      <p:sp>
        <p:nvSpPr>
          <p:cNvPr id="9" name="TextBox 8"/>
          <p:cNvSpPr txBox="1"/>
          <p:nvPr/>
        </p:nvSpPr>
        <p:spPr>
          <a:xfrm>
            <a:off x="1466850" y="4027036"/>
            <a:ext cx="1295400" cy="369332"/>
          </a:xfrm>
          <a:prstGeom prst="rect">
            <a:avLst/>
          </a:prstGeom>
          <a:noFill/>
        </p:spPr>
        <p:txBody>
          <a:bodyPr wrap="square" rtlCol="0">
            <a:spAutoFit/>
          </a:bodyPr>
          <a:lstStyle/>
          <a:p>
            <a:r>
              <a:rPr lang="en-US" b="1" dirty="0">
                <a:solidFill>
                  <a:schemeClr val="tx2"/>
                </a:solidFill>
                <a:latin typeface="Times New Roman" pitchFamily="18" charset="0"/>
                <a:cs typeface="Times New Roman" pitchFamily="18" charset="0"/>
              </a:rPr>
              <a:t>Physical</a:t>
            </a:r>
            <a:endParaRPr lang="en-US" b="1" dirty="0">
              <a:solidFill>
                <a:schemeClr val="tx2"/>
              </a:solidFill>
            </a:endParaRPr>
          </a:p>
        </p:txBody>
      </p:sp>
      <p:pic>
        <p:nvPicPr>
          <p:cNvPr id="10" name="Picture 9" descr="download (2).jpg"/>
          <p:cNvPicPr>
            <a:picLocks noChangeAspect="1"/>
          </p:cNvPicPr>
          <p:nvPr/>
        </p:nvPicPr>
        <p:blipFill>
          <a:blip r:embed="rId3"/>
          <a:stretch>
            <a:fillRect/>
          </a:stretch>
        </p:blipFill>
        <p:spPr>
          <a:xfrm>
            <a:off x="1273372" y="4698818"/>
            <a:ext cx="1524000" cy="1600200"/>
          </a:xfrm>
          <a:prstGeom prst="rect">
            <a:avLst/>
          </a:prstGeom>
        </p:spPr>
      </p:pic>
      <p:sp>
        <p:nvSpPr>
          <p:cNvPr id="11" name="TextBox 10"/>
          <p:cNvSpPr txBox="1"/>
          <p:nvPr/>
        </p:nvSpPr>
        <p:spPr>
          <a:xfrm>
            <a:off x="1310801" y="6205919"/>
            <a:ext cx="1524000" cy="369332"/>
          </a:xfrm>
          <a:prstGeom prst="rect">
            <a:avLst/>
          </a:prstGeom>
          <a:noFill/>
        </p:spPr>
        <p:txBody>
          <a:bodyPr wrap="square" rtlCol="0">
            <a:spAutoFit/>
          </a:bodyPr>
          <a:lstStyle/>
          <a:p>
            <a:pPr algn="ctr"/>
            <a:r>
              <a:rPr lang="en-US" b="1" dirty="0">
                <a:solidFill>
                  <a:schemeClr val="tx2"/>
                </a:solidFill>
                <a:latin typeface="Times New Roman" pitchFamily="18" charset="0"/>
                <a:cs typeface="Times New Roman" pitchFamily="18" charset="0"/>
              </a:rPr>
              <a:t>Sensory</a:t>
            </a:r>
            <a:endParaRPr lang="en-US" b="1" dirty="0">
              <a:solidFill>
                <a:schemeClr val="tx2"/>
              </a:solidFill>
            </a:endParaRPr>
          </a:p>
        </p:txBody>
      </p:sp>
      <p:pic>
        <p:nvPicPr>
          <p:cNvPr id="15" name="Picture 14" descr="download (3).jpg"/>
          <p:cNvPicPr>
            <a:picLocks noChangeAspect="1"/>
          </p:cNvPicPr>
          <p:nvPr/>
        </p:nvPicPr>
        <p:blipFill>
          <a:blip r:embed="rId4"/>
          <a:stretch>
            <a:fillRect/>
          </a:stretch>
        </p:blipFill>
        <p:spPr>
          <a:xfrm>
            <a:off x="6666497" y="4666371"/>
            <a:ext cx="1602205" cy="1714500"/>
          </a:xfrm>
          <a:prstGeom prst="rect">
            <a:avLst/>
          </a:prstGeom>
        </p:spPr>
      </p:pic>
      <p:sp>
        <p:nvSpPr>
          <p:cNvPr id="16" name="TextBox 15"/>
          <p:cNvSpPr txBox="1"/>
          <p:nvPr/>
        </p:nvSpPr>
        <p:spPr>
          <a:xfrm>
            <a:off x="6575228" y="6244012"/>
            <a:ext cx="1295400" cy="369332"/>
          </a:xfrm>
          <a:prstGeom prst="rect">
            <a:avLst/>
          </a:prstGeom>
          <a:noFill/>
        </p:spPr>
        <p:txBody>
          <a:bodyPr wrap="square" rtlCol="0">
            <a:spAutoFit/>
          </a:bodyPr>
          <a:lstStyle/>
          <a:p>
            <a:pPr algn="ctr"/>
            <a:r>
              <a:rPr lang="en-US" b="1" dirty="0">
                <a:solidFill>
                  <a:schemeClr val="tx2"/>
                </a:solidFill>
                <a:latin typeface="Times New Roman" pitchFamily="18" charset="0"/>
                <a:cs typeface="Times New Roman" pitchFamily="18" charset="0"/>
              </a:rPr>
              <a:t>Mental</a:t>
            </a:r>
            <a:endParaRPr lang="en-US" b="1" dirty="0">
              <a:solidFill>
                <a:schemeClr val="tx2"/>
              </a:solidFill>
            </a:endParaRPr>
          </a:p>
        </p:txBody>
      </p:sp>
      <p:pic>
        <p:nvPicPr>
          <p:cNvPr id="17" name="Picture 16" descr="images (3).jpg"/>
          <p:cNvPicPr>
            <a:picLocks noChangeAspect="1"/>
          </p:cNvPicPr>
          <p:nvPr/>
        </p:nvPicPr>
        <p:blipFill>
          <a:blip r:embed="rId5"/>
          <a:stretch>
            <a:fillRect/>
          </a:stretch>
        </p:blipFill>
        <p:spPr>
          <a:xfrm>
            <a:off x="3429000" y="2514600"/>
            <a:ext cx="2895600" cy="1828800"/>
          </a:xfrm>
          <a:prstGeom prst="rect">
            <a:avLst/>
          </a:prstGeom>
        </p:spPr>
      </p:pic>
      <p:sp>
        <p:nvSpPr>
          <p:cNvPr id="18" name="TextBox 17"/>
          <p:cNvSpPr txBox="1"/>
          <p:nvPr/>
        </p:nvSpPr>
        <p:spPr>
          <a:xfrm>
            <a:off x="3733800" y="4221707"/>
            <a:ext cx="1524000" cy="369332"/>
          </a:xfrm>
          <a:prstGeom prst="rect">
            <a:avLst/>
          </a:prstGeom>
          <a:noFill/>
        </p:spPr>
        <p:txBody>
          <a:bodyPr wrap="square" rtlCol="0">
            <a:spAutoFit/>
          </a:bodyPr>
          <a:lstStyle/>
          <a:p>
            <a:pPr algn="ctr"/>
            <a:r>
              <a:rPr lang="en-US" b="1" dirty="0">
                <a:solidFill>
                  <a:schemeClr val="tx2"/>
                </a:solidFill>
                <a:latin typeface="Times New Roman" pitchFamily="18" charset="0"/>
                <a:cs typeface="Times New Roman" pitchFamily="18" charset="0"/>
              </a:rPr>
              <a:t>Cognitive</a:t>
            </a:r>
            <a:endParaRPr lang="en-US" b="1" dirty="0">
              <a:solidFill>
                <a:schemeClr val="tx2"/>
              </a:solidFill>
            </a:endParaRPr>
          </a:p>
        </p:txBody>
      </p:sp>
      <p:pic>
        <p:nvPicPr>
          <p:cNvPr id="19" name="Picture 18" descr="images.png"/>
          <p:cNvPicPr>
            <a:picLocks noChangeAspect="1"/>
          </p:cNvPicPr>
          <p:nvPr/>
        </p:nvPicPr>
        <p:blipFill>
          <a:blip r:embed="rId6"/>
          <a:stretch>
            <a:fillRect/>
          </a:stretch>
        </p:blipFill>
        <p:spPr>
          <a:xfrm>
            <a:off x="6759613" y="2355662"/>
            <a:ext cx="1676400" cy="1600200"/>
          </a:xfrm>
          <a:prstGeom prst="rect">
            <a:avLst/>
          </a:prstGeom>
        </p:spPr>
      </p:pic>
      <p:sp>
        <p:nvSpPr>
          <p:cNvPr id="20" name="TextBox 19"/>
          <p:cNvSpPr txBox="1"/>
          <p:nvPr/>
        </p:nvSpPr>
        <p:spPr>
          <a:xfrm>
            <a:off x="6591300" y="4026090"/>
            <a:ext cx="1752600" cy="369332"/>
          </a:xfrm>
          <a:prstGeom prst="rect">
            <a:avLst/>
          </a:prstGeom>
          <a:noFill/>
        </p:spPr>
        <p:txBody>
          <a:bodyPr wrap="square" rtlCol="0">
            <a:spAutoFit/>
          </a:bodyPr>
          <a:lstStyle/>
          <a:p>
            <a:r>
              <a:rPr lang="en-US" b="1" dirty="0">
                <a:solidFill>
                  <a:schemeClr val="tx2"/>
                </a:solidFill>
                <a:latin typeface="Times New Roman" pitchFamily="18" charset="0"/>
                <a:cs typeface="Times New Roman" pitchFamily="18" charset="0"/>
              </a:rPr>
              <a:t>Developmental</a:t>
            </a:r>
            <a:endParaRPr lang="en-US" b="1" dirty="0">
              <a:solidFill>
                <a:schemeClr val="tx2"/>
              </a:solidFill>
            </a:endParaRPr>
          </a:p>
        </p:txBody>
      </p:sp>
      <p:pic>
        <p:nvPicPr>
          <p:cNvPr id="21" name="Picture 20" descr="download.png"/>
          <p:cNvPicPr>
            <a:picLocks noChangeAspect="1"/>
          </p:cNvPicPr>
          <p:nvPr/>
        </p:nvPicPr>
        <p:blipFill>
          <a:blip r:embed="rId7"/>
          <a:stretch>
            <a:fillRect/>
          </a:stretch>
        </p:blipFill>
        <p:spPr>
          <a:xfrm>
            <a:off x="3206946" y="4704676"/>
            <a:ext cx="2971800" cy="1828800"/>
          </a:xfrm>
          <a:prstGeom prst="rect">
            <a:avLst/>
          </a:prstGeom>
        </p:spPr>
      </p:pic>
      <p:sp>
        <p:nvSpPr>
          <p:cNvPr id="22" name="TextBox 21"/>
          <p:cNvSpPr txBox="1"/>
          <p:nvPr/>
        </p:nvSpPr>
        <p:spPr>
          <a:xfrm>
            <a:off x="4010101" y="6462447"/>
            <a:ext cx="1524000" cy="369332"/>
          </a:xfrm>
          <a:prstGeom prst="rect">
            <a:avLst/>
          </a:prstGeom>
          <a:noFill/>
        </p:spPr>
        <p:txBody>
          <a:bodyPr wrap="square" rtlCol="0">
            <a:spAutoFit/>
          </a:bodyPr>
          <a:lstStyle/>
          <a:p>
            <a:pPr algn="ctr"/>
            <a:r>
              <a:rPr lang="en-US" b="1" dirty="0">
                <a:solidFill>
                  <a:schemeClr val="tx2"/>
                </a:solidFill>
                <a:latin typeface="Times New Roman" pitchFamily="18" charset="0"/>
                <a:cs typeface="Times New Roman" pitchFamily="18" charset="0"/>
              </a:rPr>
              <a:t>Emotional</a:t>
            </a:r>
            <a:endParaRPr lang="en-US" b="1" dirty="0">
              <a:solidFill>
                <a:schemeClr val="tx2"/>
              </a:solidFill>
            </a:endParaRPr>
          </a:p>
        </p:txBody>
      </p:sp>
    </p:spTree>
    <p:extLst>
      <p:ext uri="{BB962C8B-B14F-4D97-AF65-F5344CB8AC3E}">
        <p14:creationId xmlns:p14="http://schemas.microsoft.com/office/powerpoint/2010/main" val="32497129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18"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43000"/>
          </a:xfrm>
        </p:spPr>
        <p:txBody>
          <a:bodyPr/>
          <a:lstStyle/>
          <a:p>
            <a:r>
              <a:rPr lang="en-US" i="1" u="sng" dirty="0">
                <a:solidFill>
                  <a:schemeClr val="tx2"/>
                </a:solidFill>
                <a:latin typeface="Algerian" pitchFamily="82" charset="0"/>
                <a:cs typeface="Times New Roman" pitchFamily="18" charset="0"/>
              </a:rPr>
              <a:t>Statistics on Disability</a:t>
            </a:r>
            <a:endParaRPr lang="en-US" i="1" u="sng" dirty="0">
              <a:solidFill>
                <a:schemeClr val="tx2"/>
              </a:solidFill>
              <a:latin typeface="Algerian" pitchFamily="82" charset="0"/>
            </a:endParaRPr>
          </a:p>
        </p:txBody>
      </p:sp>
      <p:sp>
        <p:nvSpPr>
          <p:cNvPr id="3" name="Content Placeholder 2"/>
          <p:cNvSpPr>
            <a:spLocks noGrp="1"/>
          </p:cNvSpPr>
          <p:nvPr>
            <p:ph idx="1"/>
          </p:nvPr>
        </p:nvSpPr>
        <p:spPr>
          <a:xfrm>
            <a:off x="838200" y="1447800"/>
            <a:ext cx="8001000" cy="4525963"/>
          </a:xfrm>
        </p:spPr>
        <p:txBody>
          <a:bodyPr/>
          <a:lstStyle/>
          <a:p>
            <a:pPr>
              <a:buFont typeface="Wingdings" pitchFamily="2" charset="2"/>
              <a:buChar char="Ø"/>
            </a:pPr>
            <a:r>
              <a:rPr lang="en-US" dirty="0">
                <a:solidFill>
                  <a:schemeClr val="tx2"/>
                </a:solidFill>
                <a:latin typeface="Times New Roman" pitchFamily="18" charset="0"/>
                <a:cs typeface="Times New Roman" pitchFamily="18" charset="0"/>
              </a:rPr>
              <a:t>More than 1 Billion Disable People present in the world.  </a:t>
            </a:r>
          </a:p>
          <a:p>
            <a:pPr>
              <a:buFont typeface="Wingdings" pitchFamily="2" charset="2"/>
              <a:buChar char="Ø"/>
            </a:pPr>
            <a:r>
              <a:rPr lang="en-US" dirty="0">
                <a:solidFill>
                  <a:schemeClr val="tx2"/>
                </a:solidFill>
                <a:latin typeface="Times New Roman" pitchFamily="18" charset="0"/>
                <a:cs typeface="Times New Roman" pitchFamily="18" charset="0"/>
              </a:rPr>
              <a:t>80% of those are in Developing Countries.</a:t>
            </a:r>
          </a:p>
          <a:p>
            <a:pPr>
              <a:buFont typeface="Wingdings" pitchFamily="2" charset="2"/>
              <a:buChar char="Ø"/>
            </a:pPr>
            <a:endParaRPr lang="en-US" dirty="0">
              <a:solidFill>
                <a:schemeClr val="tx2"/>
              </a:solidFill>
              <a:latin typeface="Times New Roman" pitchFamily="18" charset="0"/>
              <a:cs typeface="Times New Roman" pitchFamily="18" charset="0"/>
            </a:endParaRPr>
          </a:p>
          <a:p>
            <a:pPr>
              <a:buFont typeface="Wingdings" pitchFamily="2" charset="2"/>
              <a:buChar char="Ø"/>
            </a:pPr>
            <a:endParaRPr lang="en-US" dirty="0">
              <a:solidFill>
                <a:schemeClr val="tx2"/>
              </a:solidFill>
            </a:endParaRPr>
          </a:p>
        </p:txBody>
      </p:sp>
      <p:sp>
        <p:nvSpPr>
          <p:cNvPr id="7" name="Footer Placeholder 3"/>
          <p:cNvSpPr>
            <a:spLocks noGrp="1"/>
          </p:cNvSpPr>
          <p:nvPr>
            <p:ph type="ftr" sz="quarter" idx="11"/>
          </p:nvPr>
        </p:nvSpPr>
        <p:spPr>
          <a:xfrm>
            <a:off x="-756592" y="6337126"/>
            <a:ext cx="2895600" cy="476250"/>
          </a:xfrm>
        </p:spPr>
        <p:txBody>
          <a:bodyPr/>
          <a:lstStyle/>
          <a:p>
            <a:pPr>
              <a:defRPr/>
            </a:pPr>
            <a:r>
              <a:rPr lang="es-ES" b="1" dirty="0"/>
              <a:t>Date: 03-12-15</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6</a:t>
            </a:fld>
            <a:endParaRPr lang="es-ES"/>
          </a:p>
        </p:txBody>
      </p:sp>
      <p:pic>
        <p:nvPicPr>
          <p:cNvPr id="8" name="Picture 7" descr="nojs.png"/>
          <p:cNvPicPr>
            <a:picLocks noChangeAspect="1"/>
          </p:cNvPicPr>
          <p:nvPr/>
        </p:nvPicPr>
        <p:blipFill>
          <a:blip r:embed="rId2"/>
          <a:stretch>
            <a:fillRect/>
          </a:stretch>
        </p:blipFill>
        <p:spPr>
          <a:xfrm>
            <a:off x="1829276" y="3276600"/>
            <a:ext cx="7009924" cy="3124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1" y="181296"/>
            <a:ext cx="8229600" cy="1143000"/>
          </a:xfrm>
        </p:spPr>
        <p:txBody>
          <a:bodyPr>
            <a:normAutofit/>
          </a:bodyPr>
          <a:lstStyle/>
          <a:p>
            <a:r>
              <a:rPr lang="en-US" sz="2400" b="1" dirty="0">
                <a:solidFill>
                  <a:schemeClr val="tx2"/>
                </a:solidFill>
                <a:latin typeface="Algerian" panose="04020705040A02060702" pitchFamily="82" charset="0"/>
                <a:cs typeface="Times New Roman" pitchFamily="18" charset="0"/>
              </a:rPr>
              <a:t>Information and Communications Technology (</a:t>
            </a:r>
            <a:r>
              <a:rPr lang="en-US" sz="2400" b="1" dirty="0">
                <a:solidFill>
                  <a:schemeClr val="tx2"/>
                </a:solidFill>
                <a:latin typeface="Algerian" panose="04020705040A02060702" pitchFamily="82" charset="0"/>
              </a:rPr>
              <a:t>ICT)</a:t>
            </a:r>
          </a:p>
        </p:txBody>
      </p:sp>
      <p:sp>
        <p:nvSpPr>
          <p:cNvPr id="3" name="Content Placeholder 2"/>
          <p:cNvSpPr>
            <a:spLocks noGrp="1"/>
          </p:cNvSpPr>
          <p:nvPr>
            <p:ph idx="1"/>
          </p:nvPr>
        </p:nvSpPr>
        <p:spPr>
          <a:xfrm>
            <a:off x="914400" y="1356048"/>
            <a:ext cx="8001000" cy="4968552"/>
          </a:xfrm>
        </p:spPr>
        <p:txBody>
          <a:bodyPr/>
          <a:lstStyle/>
          <a:p>
            <a:pPr algn="just">
              <a:spcAft>
                <a:spcPts val="1200"/>
              </a:spcAft>
              <a:buFont typeface="Wingdings" pitchFamily="2" charset="2"/>
              <a:buChar char="Ø"/>
            </a:pPr>
            <a:r>
              <a:rPr lang="en-US" sz="2400" dirty="0">
                <a:solidFill>
                  <a:schemeClr val="tx2"/>
                </a:solidFill>
                <a:latin typeface="Times New Roman" pitchFamily="18" charset="0"/>
                <a:cs typeface="Times New Roman" pitchFamily="18" charset="0"/>
              </a:rPr>
              <a:t>Information and Communications Technology (ICT)</a:t>
            </a:r>
          </a:p>
          <a:p>
            <a:pPr lvl="1" algn="just">
              <a:spcAft>
                <a:spcPts val="1200"/>
              </a:spcAft>
              <a:buFont typeface="Wingdings" pitchFamily="2" charset="2"/>
              <a:buChar char="Ø"/>
            </a:pPr>
            <a:r>
              <a:rPr lang="en-US" sz="2000" dirty="0">
                <a:solidFill>
                  <a:schemeClr val="tx2"/>
                </a:solidFill>
                <a:latin typeface="Times New Roman" pitchFamily="18" charset="0"/>
                <a:cs typeface="Times New Roman" pitchFamily="18" charset="0"/>
              </a:rPr>
              <a:t>Any communication device or application encompassing</a:t>
            </a:r>
          </a:p>
          <a:p>
            <a:pPr lvl="1" algn="just">
              <a:spcAft>
                <a:spcPts val="1200"/>
              </a:spcAft>
              <a:buFont typeface="Wingdings" pitchFamily="2" charset="2"/>
              <a:buChar char="Ø"/>
            </a:pPr>
            <a:r>
              <a:rPr lang="en-US" sz="2000" dirty="0">
                <a:solidFill>
                  <a:schemeClr val="tx2"/>
                </a:solidFill>
                <a:latin typeface="Times New Roman" pitchFamily="18" charset="0"/>
                <a:cs typeface="Times New Roman" pitchFamily="18" charset="0"/>
              </a:rPr>
              <a:t>Radio, Television, Cellular phones, Computer, Network, Hardware and software, satellite systems and so on, </a:t>
            </a:r>
          </a:p>
          <a:p>
            <a:pPr lvl="1" algn="just">
              <a:spcAft>
                <a:spcPts val="1200"/>
              </a:spcAft>
              <a:buFont typeface="Wingdings" pitchFamily="2" charset="2"/>
              <a:buChar char="Ø"/>
            </a:pPr>
            <a:r>
              <a:rPr lang="en-US" sz="2000" dirty="0">
                <a:solidFill>
                  <a:schemeClr val="tx2"/>
                </a:solidFill>
                <a:latin typeface="Times New Roman" pitchFamily="18" charset="0"/>
                <a:cs typeface="Times New Roman" pitchFamily="18" charset="0"/>
              </a:rPr>
              <a:t>Various services and applications e.g., Online learning, Communication Apps.</a:t>
            </a:r>
          </a:p>
        </p:txBody>
      </p:sp>
      <p:sp>
        <p:nvSpPr>
          <p:cNvPr id="7" name="Footer Placeholder 3"/>
          <p:cNvSpPr>
            <a:spLocks noGrp="1"/>
          </p:cNvSpPr>
          <p:nvPr>
            <p:ph type="ftr" sz="quarter" idx="11"/>
          </p:nvPr>
        </p:nvSpPr>
        <p:spPr>
          <a:xfrm>
            <a:off x="-756592" y="6337126"/>
            <a:ext cx="2895600" cy="476250"/>
          </a:xfrm>
        </p:spPr>
        <p:txBody>
          <a:bodyPr/>
          <a:lstStyle/>
          <a:p>
            <a:pPr>
              <a:defRPr/>
            </a:pPr>
            <a:r>
              <a:rPr lang="es-ES" b="1" dirty="0"/>
              <a:t>Date: 03-12-15</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7</a:t>
            </a:fld>
            <a:endParaRPr lang="es-ES" dirty="0"/>
          </a:p>
        </p:txBody>
      </p:sp>
      <p:pic>
        <p:nvPicPr>
          <p:cNvPr id="6" name="Picture 5" descr="download (1).png"/>
          <p:cNvPicPr>
            <a:picLocks noChangeAspect="1"/>
          </p:cNvPicPr>
          <p:nvPr/>
        </p:nvPicPr>
        <p:blipFill>
          <a:blip r:embed="rId3"/>
          <a:stretch>
            <a:fillRect/>
          </a:stretch>
        </p:blipFill>
        <p:spPr>
          <a:xfrm>
            <a:off x="3048001" y="3804598"/>
            <a:ext cx="5638799" cy="2929246"/>
          </a:xfrm>
          <a:prstGeom prst="rect">
            <a:avLst/>
          </a:prstGeom>
        </p:spPr>
      </p:pic>
    </p:spTree>
    <p:extLst>
      <p:ext uri="{BB962C8B-B14F-4D97-AF65-F5344CB8AC3E}">
        <p14:creationId xmlns:p14="http://schemas.microsoft.com/office/powerpoint/2010/main" val="41754721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3012"/>
            <a:ext cx="8928992" cy="1143000"/>
          </a:xfrm>
        </p:spPr>
        <p:txBody>
          <a:bodyPr/>
          <a:lstStyle/>
          <a:p>
            <a:r>
              <a:rPr lang="en-US" sz="4000" i="1" u="sng" dirty="0">
                <a:solidFill>
                  <a:schemeClr val="tx2"/>
                </a:solidFill>
                <a:latin typeface="Algerian" pitchFamily="82" charset="0"/>
                <a:cs typeface="Times New Roman" pitchFamily="18" charset="0"/>
              </a:rPr>
              <a:t>Impact on Economy</a:t>
            </a:r>
          </a:p>
        </p:txBody>
      </p:sp>
      <p:sp>
        <p:nvSpPr>
          <p:cNvPr id="3" name="Content Placeholder 2"/>
          <p:cNvSpPr>
            <a:spLocks noGrp="1"/>
          </p:cNvSpPr>
          <p:nvPr>
            <p:ph idx="1"/>
          </p:nvPr>
        </p:nvSpPr>
        <p:spPr>
          <a:xfrm>
            <a:off x="838200" y="1359074"/>
            <a:ext cx="8077200" cy="4889326"/>
          </a:xfrm>
        </p:spPr>
        <p:txBody>
          <a:bodyPr/>
          <a:lstStyle/>
          <a:p>
            <a:pPr>
              <a:buFont typeface="Wingdings" pitchFamily="2" charset="2"/>
              <a:buChar char="Ø"/>
            </a:pPr>
            <a:r>
              <a:rPr lang="en-US" dirty="0">
                <a:solidFill>
                  <a:schemeClr val="tx2"/>
                </a:solidFill>
                <a:latin typeface="Times New Roman" pitchFamily="18" charset="0"/>
                <a:cs typeface="Times New Roman" pitchFamily="18" charset="0"/>
              </a:rPr>
              <a:t>A very simple logic tells us that if 0.8 billion disable people of developing countries start earning 1$ per day then</a:t>
            </a:r>
          </a:p>
          <a:p>
            <a:pPr lvl="1">
              <a:buFont typeface="Wingdings" pitchFamily="2" charset="2"/>
              <a:buChar char="§"/>
            </a:pPr>
            <a:r>
              <a:rPr lang="en-US" dirty="0">
                <a:solidFill>
                  <a:schemeClr val="tx2"/>
                </a:solidFill>
                <a:latin typeface="Times New Roman" pitchFamily="18" charset="0"/>
                <a:cs typeface="Times New Roman" pitchFamily="18" charset="0"/>
              </a:rPr>
              <a:t>2400000000 $ per month</a:t>
            </a:r>
          </a:p>
          <a:p>
            <a:pPr lvl="1">
              <a:buFont typeface="Wingdings" pitchFamily="2" charset="2"/>
              <a:buChar char="§"/>
            </a:pPr>
            <a:r>
              <a:rPr lang="en-US" dirty="0">
                <a:solidFill>
                  <a:schemeClr val="tx2"/>
                </a:solidFill>
                <a:latin typeface="Times New Roman" pitchFamily="18" charset="0"/>
                <a:cs typeface="Times New Roman" pitchFamily="18" charset="0"/>
              </a:rPr>
              <a:t>28800000000 $ per year</a:t>
            </a:r>
          </a:p>
          <a:p>
            <a:pPr>
              <a:buFont typeface="Wingdings" pitchFamily="2" charset="2"/>
              <a:buChar char="Ø"/>
            </a:pPr>
            <a:r>
              <a:rPr lang="en-US" dirty="0">
                <a:solidFill>
                  <a:schemeClr val="tx2"/>
                </a:solidFill>
                <a:latin typeface="Times New Roman" pitchFamily="18" charset="0"/>
                <a:cs typeface="Times New Roman" pitchFamily="18" charset="0"/>
              </a:rPr>
              <a:t>which is a huge impact on our</a:t>
            </a:r>
          </a:p>
          <a:p>
            <a:pPr>
              <a:buFont typeface="Wingdings" pitchFamily="2" charset="2"/>
              <a:buChar char="Ø"/>
            </a:pPr>
            <a:r>
              <a:rPr lang="en-US" dirty="0">
                <a:solidFill>
                  <a:schemeClr val="tx2"/>
                </a:solidFill>
                <a:latin typeface="Times New Roman" pitchFamily="18" charset="0"/>
                <a:cs typeface="Times New Roman" pitchFamily="18" charset="0"/>
              </a:rPr>
              <a:t> economy </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8</a:t>
            </a:fld>
            <a:endParaRPr lang="es-ES" dirty="0"/>
          </a:p>
        </p:txBody>
      </p:sp>
      <p:sp>
        <p:nvSpPr>
          <p:cNvPr id="7" name="Footer Placeholder 3"/>
          <p:cNvSpPr txBox="1">
            <a:spLocks/>
          </p:cNvSpPr>
          <p:nvPr/>
        </p:nvSpPr>
        <p:spPr bwMode="auto">
          <a:xfrm>
            <a:off x="-756592" y="6337126"/>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s-ES"/>
            </a:defPPr>
            <a:lvl1pPr algn="ctr"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s-ES" b="1" dirty="0"/>
              <a:t>Date: 03-12-15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3356992"/>
            <a:ext cx="2454399" cy="2235070"/>
          </a:xfrm>
          <a:prstGeom prst="rect">
            <a:avLst/>
          </a:prstGeom>
        </p:spPr>
      </p:pic>
    </p:spTree>
    <p:extLst>
      <p:ext uri="{BB962C8B-B14F-4D97-AF65-F5344CB8AC3E}">
        <p14:creationId xmlns:p14="http://schemas.microsoft.com/office/powerpoint/2010/main" val="317957410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US" i="1" u="sng" dirty="0">
                <a:solidFill>
                  <a:schemeClr val="tx2"/>
                </a:solidFill>
                <a:latin typeface="Algerian" pitchFamily="82" charset="0"/>
              </a:rPr>
              <a:t>What is inclusion? </a:t>
            </a:r>
          </a:p>
        </p:txBody>
      </p:sp>
      <p:sp>
        <p:nvSpPr>
          <p:cNvPr id="3" name="Content Placeholder 2"/>
          <p:cNvSpPr>
            <a:spLocks noGrp="1"/>
          </p:cNvSpPr>
          <p:nvPr>
            <p:ph idx="1"/>
          </p:nvPr>
        </p:nvSpPr>
        <p:spPr>
          <a:xfrm>
            <a:off x="838200" y="1371600"/>
            <a:ext cx="8001000" cy="4343400"/>
          </a:xfrm>
        </p:spPr>
        <p:txBody>
          <a:bodyPr/>
          <a:lstStyle/>
          <a:p>
            <a:pPr algn="just">
              <a:buFont typeface="Wingdings" pitchFamily="2" charset="2"/>
              <a:buChar char="Ø"/>
            </a:pPr>
            <a:r>
              <a:rPr lang="en-US" dirty="0">
                <a:solidFill>
                  <a:schemeClr val="tx2"/>
                </a:solidFill>
                <a:latin typeface="Baskerville Old Face" pitchFamily="18" charset="0"/>
              </a:rPr>
              <a:t>All people should freely, openly and without pity accommodate any person with a disability without restrictions or limitations of any kind</a:t>
            </a:r>
          </a:p>
        </p:txBody>
      </p:sp>
      <p:sp>
        <p:nvSpPr>
          <p:cNvPr id="5" name="Slide Number Placeholder 4"/>
          <p:cNvSpPr>
            <a:spLocks noGrp="1"/>
          </p:cNvSpPr>
          <p:nvPr>
            <p:ph type="sldNum" sz="quarter" idx="12"/>
          </p:nvPr>
        </p:nvSpPr>
        <p:spPr/>
        <p:txBody>
          <a:bodyPr/>
          <a:lstStyle/>
          <a:p>
            <a:pPr>
              <a:defRPr/>
            </a:pPr>
            <a:fld id="{74DF3A23-1EE9-4E37-AB3A-398D88C9084D}" type="slidenum">
              <a:rPr lang="es-ES" smtClean="0"/>
              <a:pPr>
                <a:defRPr/>
              </a:pPr>
              <a:t>9</a:t>
            </a:fld>
            <a:endParaRPr lang="es-E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5201"/>
            <a:ext cx="2743200" cy="30802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1" y="3505201"/>
            <a:ext cx="2895599" cy="31214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6379" y="3505201"/>
            <a:ext cx="3207622" cy="3172876"/>
          </a:xfrm>
          <a:prstGeom prst="rect">
            <a:avLst/>
          </a:prstGeom>
        </p:spPr>
      </p:pic>
    </p:spTree>
    <p:extLst>
      <p:ext uri="{BB962C8B-B14F-4D97-AF65-F5344CB8AC3E}">
        <p14:creationId xmlns:p14="http://schemas.microsoft.com/office/powerpoint/2010/main" val="39988823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S1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TS1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TS102787947">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JPUF seminar 2015 ict</Template>
  <TotalTime>7927</TotalTime>
  <Words>950</Words>
  <Application>Microsoft Office PowerPoint</Application>
  <PresentationFormat>On-screen Show (4:3)</PresentationFormat>
  <Paragraphs>211</Paragraphs>
  <Slides>27</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Algerian</vt:lpstr>
      <vt:lpstr>Arial</vt:lpstr>
      <vt:lpstr>Baskerville Old Face</vt:lpstr>
      <vt:lpstr>Calibri</vt:lpstr>
      <vt:lpstr>Cambria</vt:lpstr>
      <vt:lpstr>Euphemia</vt:lpstr>
      <vt:lpstr>Times New Roman</vt:lpstr>
      <vt:lpstr>Wingdings</vt:lpstr>
      <vt:lpstr>Wingdings 2</vt:lpstr>
      <vt:lpstr>TS102787947</vt:lpstr>
      <vt:lpstr>1_TS102787947</vt:lpstr>
      <vt:lpstr>2_TS102787947</vt:lpstr>
      <vt:lpstr>PowerPoint Presentation</vt:lpstr>
      <vt:lpstr>Agenda</vt:lpstr>
      <vt:lpstr>Introduction</vt:lpstr>
      <vt:lpstr>Introduction</vt:lpstr>
      <vt:lpstr>Disabilities</vt:lpstr>
      <vt:lpstr>Statistics on Disability</vt:lpstr>
      <vt:lpstr>Information and Communications Technology (ICT)</vt:lpstr>
      <vt:lpstr>Impact on Economy</vt:lpstr>
      <vt:lpstr>What is inclusion? </vt:lpstr>
      <vt:lpstr>Challenges </vt:lpstr>
      <vt:lpstr>Barriers</vt:lpstr>
      <vt:lpstr>ICT as types of AT devices? </vt:lpstr>
      <vt:lpstr>ICT FOR INCLUSION</vt:lpstr>
      <vt:lpstr>INDIVIDUAL LEVEL </vt:lpstr>
      <vt:lpstr>INDIVIDUAL LEVEL </vt:lpstr>
      <vt:lpstr>INDIVIDUAL LEVEL</vt:lpstr>
      <vt:lpstr>SYSTEMIC / INSTITUTIONAL LEVEL</vt:lpstr>
      <vt:lpstr>SYSTEMIC / INSTITUTIONAL LEVEL</vt:lpstr>
      <vt:lpstr>Peripherals </vt:lpstr>
      <vt:lpstr>Peripherals </vt:lpstr>
      <vt:lpstr>PowerPoint Presentation</vt:lpstr>
      <vt:lpstr>How to Empower Disable</vt:lpstr>
      <vt:lpstr>How to Empower Disable </vt:lpstr>
      <vt:lpstr>How to Empower Disable </vt:lpstr>
      <vt:lpstr>PowerPoint Presentation</vt:lpstr>
      <vt:lpstr>Conclusion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Tanjida</cp:lastModifiedBy>
  <cp:revision>1084</cp:revision>
  <dcterms:created xsi:type="dcterms:W3CDTF">2010-05-23T14:28:12Z</dcterms:created>
  <dcterms:modified xsi:type="dcterms:W3CDTF">2020-08-19T20:19:44Z</dcterms:modified>
</cp:coreProperties>
</file>