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77" r:id="rId4"/>
    <p:sldId id="285" r:id="rId5"/>
    <p:sldId id="278" r:id="rId6"/>
    <p:sldId id="286" r:id="rId7"/>
    <p:sldId id="287" r:id="rId8"/>
    <p:sldId id="279" r:id="rId9"/>
    <p:sldId id="299" r:id="rId10"/>
    <p:sldId id="283" r:id="rId11"/>
    <p:sldId id="284" r:id="rId12"/>
    <p:sldId id="336" r:id="rId13"/>
    <p:sldId id="292" r:id="rId14"/>
    <p:sldId id="302" r:id="rId15"/>
    <p:sldId id="294" r:id="rId16"/>
    <p:sldId id="295" r:id="rId17"/>
    <p:sldId id="308" r:id="rId18"/>
    <p:sldId id="309" r:id="rId19"/>
    <p:sldId id="310" r:id="rId20"/>
    <p:sldId id="311" r:id="rId21"/>
    <p:sldId id="312" r:id="rId22"/>
    <p:sldId id="296" r:id="rId23"/>
    <p:sldId id="331" r:id="rId24"/>
    <p:sldId id="324" r:id="rId25"/>
    <p:sldId id="304" r:id="rId26"/>
    <p:sldId id="305" r:id="rId27"/>
    <p:sldId id="300" r:id="rId28"/>
    <p:sldId id="301" r:id="rId29"/>
    <p:sldId id="319" r:id="rId30"/>
    <p:sldId id="320" r:id="rId31"/>
    <p:sldId id="325" r:id="rId32"/>
    <p:sldId id="322" r:id="rId33"/>
    <p:sldId id="313" r:id="rId34"/>
    <p:sldId id="314" r:id="rId35"/>
    <p:sldId id="315" r:id="rId36"/>
    <p:sldId id="329" r:id="rId37"/>
    <p:sldId id="335" r:id="rId38"/>
    <p:sldId id="330" r:id="rId39"/>
    <p:sldId id="274" r:id="rId40"/>
    <p:sldId id="273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422C16"/>
    <a:srgbClr val="0C788E"/>
    <a:srgbClr val="0099CC"/>
    <a:srgbClr val="E0C0A0"/>
    <a:srgbClr val="DDDDDD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 autoAdjust="0"/>
    <p:restoredTop sz="97152" autoAdjust="0"/>
  </p:normalViewPr>
  <p:slideViewPr>
    <p:cSldViewPr>
      <p:cViewPr varScale="1">
        <p:scale>
          <a:sx n="68" d="100"/>
          <a:sy n="68" d="100"/>
        </p:scale>
        <p:origin x="140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55251B4-DED8-48C7-9DC2-A967593765A5}" type="datetimeFigureOut">
              <a:rPr lang="en-US"/>
              <a:pPr>
                <a:defRPr/>
              </a:pPr>
              <a:t>19-Aug-20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FD924DE-04AB-43D2-B732-967068634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B156-6B2F-4DFC-823F-3AB47C5DD9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Infrastructure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virtual machines, virtual storage disks, virtual networks or virtual data centers.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DB156-6B2F-4DFC-823F-3AB47C5DD9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7A7EC-6310-4C50-8850-F5DC5CC811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5714D-B362-4991-9AD5-5FAB2C8D398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5C13B-2DCD-47E2-A5DC-EEC5D2855AA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F3A23-1EE9-4E37-AB3A-398D88C9084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CA335-A5C9-43E1-834D-1C216FBAAB4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D788-F51F-4ADD-AF3D-BD1B65DBFC0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887DF-B3E2-4A53-A4DF-81837B9FFC2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F834-184E-418D-BE05-D9967873570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EB865-82A7-499A-B1D4-1BA6F0275D1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B110B-A11E-45B6-8061-8BC7677572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A4F91-C1EC-4B5F-957E-1425026D4EB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s-ES"/>
              <a:t>Computer  Architecture  Presentation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E9D7743-7945-4198-B970-4EDF5EF9A0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75"/>
          <p:cNvSpPr>
            <a:spLocks noChangeArrowheads="1"/>
          </p:cNvSpPr>
          <p:nvPr/>
        </p:nvSpPr>
        <p:spPr bwMode="auto">
          <a:xfrm>
            <a:off x="254000" y="4797425"/>
            <a:ext cx="52546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2000" b="1">
              <a:solidFill>
                <a:srgbClr val="6633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7584" y="560295"/>
            <a:ext cx="77768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4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ura MT Script Capitals" pitchFamily="66" charset="0"/>
                <a:ea typeface="Segoe UI Symbol" pitchFamily="34" charset="0"/>
                <a:cs typeface="Times New Roman" pitchFamily="18" charset="0"/>
              </a:rPr>
              <a:t>A Study 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altLang="zh-CN" sz="4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ura MT Script Capitals" pitchFamily="66" charset="0"/>
                <a:ea typeface="Segoe UI Symbol" pitchFamily="34" charset="0"/>
                <a:cs typeface="Times New Roman" pitchFamily="18" charset="0"/>
              </a:rPr>
              <a:t>Frequent pattern mining</a:t>
            </a:r>
            <a:endParaRPr kumimoji="0" lang="en-US" altLang="zh-CN" sz="6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tura MT Script Capitals" pitchFamily="66" charset="0"/>
              <a:ea typeface="Segoe UI Symbo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576" y="4725144"/>
            <a:ext cx="4333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Thanjida</a:t>
            </a:r>
            <a:r>
              <a:rPr lang="en-US" sz="2800" b="1" dirty="0"/>
              <a:t> Akhter</a:t>
            </a:r>
          </a:p>
          <a:p>
            <a:pPr algn="ctr"/>
            <a:r>
              <a:rPr lang="en-US" sz="2800" b="1" dirty="0"/>
              <a:t>takhter@mun.ca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Three major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9073008" cy="4525963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Baskerville Old Face" pitchFamily="18" charset="0"/>
              </a:rPr>
              <a:t>A brief description of the three frequent pattern mining algorithms namely </a:t>
            </a:r>
            <a:r>
              <a:rPr lang="en-US" sz="2000" dirty="0" err="1">
                <a:latin typeface="Baskerville Old Face" pitchFamily="18" charset="0"/>
              </a:rPr>
              <a:t>Apriori</a:t>
            </a:r>
            <a:r>
              <a:rPr lang="en-US" sz="2000" dirty="0">
                <a:latin typeface="Baskerville Old Face" pitchFamily="18" charset="0"/>
              </a:rPr>
              <a:t>, </a:t>
            </a:r>
            <a:r>
              <a:rPr lang="en-US" sz="2000" dirty="0" err="1">
                <a:latin typeface="Baskerville Old Face" pitchFamily="18" charset="0"/>
              </a:rPr>
              <a:t>Eclat</a:t>
            </a:r>
            <a:r>
              <a:rPr lang="en-US" sz="2000" dirty="0">
                <a:latin typeface="Baskerville Old Face" pitchFamily="18" charset="0"/>
              </a:rPr>
              <a:t> and FP Growth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Baskerville Old Face" pitchFamily="18" charset="0"/>
              </a:rPr>
              <a:t>Apriori</a:t>
            </a:r>
            <a:r>
              <a:rPr lang="en-US" dirty="0">
                <a:latin typeface="Baskerville Old Face" pitchFamily="18" charset="0"/>
              </a:rPr>
              <a:t> [</a:t>
            </a:r>
            <a:r>
              <a:rPr lang="en-US" sz="2000" dirty="0" err="1">
                <a:latin typeface="Baskerville Old Face" pitchFamily="18" charset="0"/>
              </a:rPr>
              <a:t>Agrawal</a:t>
            </a:r>
            <a:r>
              <a:rPr lang="en-US" sz="2000" dirty="0">
                <a:latin typeface="Baskerville Old Face" pitchFamily="18" charset="0"/>
              </a:rPr>
              <a:t> &amp; </a:t>
            </a:r>
            <a:r>
              <a:rPr lang="en-US" sz="2000" dirty="0" err="1">
                <a:latin typeface="Baskerville Old Face" pitchFamily="18" charset="0"/>
              </a:rPr>
              <a:t>Srikant</a:t>
            </a:r>
            <a:r>
              <a:rPr lang="en-US" sz="2000" dirty="0">
                <a:latin typeface="Baskerville Old Face" pitchFamily="18" charset="0"/>
              </a:rPr>
              <a:t> 1994</a:t>
            </a:r>
            <a:r>
              <a:rPr lang="en-US" dirty="0">
                <a:latin typeface="Baskerville Old Face" pitchFamily="18" charset="0"/>
              </a:rPr>
              <a:t>]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Baskerville Old Face" pitchFamily="18" charset="0"/>
              </a:rPr>
              <a:t>FP-growth [</a:t>
            </a:r>
            <a:r>
              <a:rPr lang="en-US" sz="2000" dirty="0">
                <a:latin typeface="Baskerville Old Face" pitchFamily="18" charset="0"/>
              </a:rPr>
              <a:t>Han, Pei &amp; Yin 2000</a:t>
            </a:r>
            <a:r>
              <a:rPr lang="en-US" sz="2800" dirty="0">
                <a:latin typeface="Baskerville Old Face" pitchFamily="18" charset="0"/>
              </a:rPr>
              <a:t>]</a:t>
            </a:r>
            <a:r>
              <a:rPr lang="en-US" dirty="0">
                <a:latin typeface="Baskerville Old Face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Baskerville Old Face" pitchFamily="18" charset="0"/>
              </a:rPr>
              <a:t>Eclat</a:t>
            </a:r>
            <a:r>
              <a:rPr lang="en-US" dirty="0">
                <a:latin typeface="Baskerville Old Face" pitchFamily="18" charset="0"/>
              </a:rPr>
              <a:t>[</a:t>
            </a:r>
            <a:r>
              <a:rPr lang="pl-PL" sz="1800" dirty="0">
                <a:latin typeface="Baskerville Old Face" pitchFamily="18" charset="0"/>
              </a:rPr>
              <a:t>MJ Zaki, S Parthasarathy, M Ogihara, W Li - KDD, 1997</a:t>
            </a:r>
            <a:r>
              <a:rPr lang="en-US" dirty="0">
                <a:latin typeface="Baskerville Old Face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57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 err="1">
                <a:latin typeface="Algerian" pitchFamily="82" charset="0"/>
              </a:rPr>
              <a:t>Apriori</a:t>
            </a:r>
            <a:r>
              <a:rPr lang="en-US" sz="3600" u="sng" dirty="0">
                <a:latin typeface="Algerian" pitchFamily="82" charset="0"/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2776"/>
            <a:ext cx="3851920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400" b="1" u="sng" dirty="0" err="1">
                <a:solidFill>
                  <a:schemeClr val="accent2"/>
                </a:solidFill>
                <a:latin typeface="Baskerville Old Face" pitchFamily="18" charset="0"/>
              </a:rPr>
              <a:t>Apriori</a:t>
            </a:r>
            <a:r>
              <a:rPr lang="en-US" sz="2400" b="1" u="sng" dirty="0">
                <a:solidFill>
                  <a:schemeClr val="accent2"/>
                </a:solidFill>
                <a:latin typeface="Baskerville Old Face" pitchFamily="18" charset="0"/>
              </a:rPr>
              <a:t> principle</a:t>
            </a:r>
            <a:r>
              <a:rPr lang="en-US" sz="2400" dirty="0">
                <a:solidFill>
                  <a:schemeClr val="accent2"/>
                </a:solidFill>
                <a:latin typeface="Baskerville Old Face" pitchFamily="18" charset="0"/>
              </a:rPr>
              <a:t>:</a:t>
            </a: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n-US" sz="1900" dirty="0">
                <a:latin typeface="Baskerville Old Face" pitchFamily="18" charset="0"/>
                <a:ea typeface="宋体"/>
                <a:cs typeface="宋体"/>
              </a:rPr>
              <a:t>Self-joining (L*L)</a:t>
            </a: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endParaRPr lang="en-US" sz="1900" dirty="0">
              <a:latin typeface="Baskerville Old Face" pitchFamily="18" charset="0"/>
              <a:ea typeface="宋体"/>
              <a:cs typeface="宋体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eriod"/>
            </a:pPr>
            <a:r>
              <a:rPr lang="en-US" sz="1900" dirty="0">
                <a:latin typeface="Baskerville Old Face" pitchFamily="18" charset="0"/>
                <a:ea typeface="宋体"/>
                <a:cs typeface="宋体"/>
              </a:rPr>
              <a:t>Pruning(I</a:t>
            </a:r>
            <a:r>
              <a:rPr lang="en-US" sz="2000" dirty="0">
                <a:latin typeface="Baskerville Old Face" pitchFamily="18" charset="0"/>
              </a:rPr>
              <a:t>f there is any </a:t>
            </a:r>
            <a:r>
              <a:rPr lang="en-US" sz="2000" dirty="0" err="1">
                <a:latin typeface="Baskerville Old Face" pitchFamily="18" charset="0"/>
              </a:rPr>
              <a:t>itemset</a:t>
            </a:r>
            <a:r>
              <a:rPr lang="en-US" sz="2000" dirty="0">
                <a:latin typeface="Baskerville Old Face" pitchFamily="18" charset="0"/>
              </a:rPr>
              <a:t> which is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infrequent</a:t>
            </a:r>
            <a:r>
              <a:rPr lang="en-US" sz="2000" dirty="0">
                <a:latin typeface="Baskerville Old Face" pitchFamily="18" charset="0"/>
              </a:rPr>
              <a:t>, its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superset</a:t>
            </a:r>
            <a:r>
              <a:rPr lang="en-US" sz="2000" dirty="0">
                <a:latin typeface="Baskerville Old Face" pitchFamily="18" charset="0"/>
              </a:rPr>
              <a:t> should not be </a:t>
            </a:r>
            <a:r>
              <a:rPr lang="en-US" sz="2000" dirty="0">
                <a:solidFill>
                  <a:schemeClr val="accent2"/>
                </a:solidFill>
                <a:latin typeface="Baskerville Old Face" pitchFamily="18" charset="0"/>
              </a:rPr>
              <a:t>generated/tested</a:t>
            </a:r>
            <a:r>
              <a:rPr lang="en-US" sz="1900" dirty="0">
                <a:latin typeface="Baskerville Old Face" pitchFamily="18" charset="0"/>
                <a:ea typeface="宋体"/>
                <a:cs typeface="宋体"/>
              </a:rPr>
              <a:t>)</a:t>
            </a:r>
            <a:endParaRPr lang="en-US" sz="2400" dirty="0">
              <a:latin typeface="Baskerville Old Face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sz="1050" dirty="0">
              <a:latin typeface="Baskerville Old Face" pitchFamily="18" charset="0"/>
            </a:endParaRPr>
          </a:p>
          <a:p>
            <a:pPr marL="0" indent="0">
              <a:buNone/>
            </a:pPr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6" name="Picture 5" descr="latt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51" y="1988840"/>
            <a:ext cx="4821237" cy="3412604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638128" y="5661248"/>
            <a:ext cx="42462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dirty="0"/>
              <a:t>Large </a:t>
            </a:r>
            <a:r>
              <a:rPr lang="en-US" sz="1800" dirty="0" err="1"/>
              <a:t>Itemset</a:t>
            </a:r>
            <a:r>
              <a:rPr lang="en-US" sz="18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40939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>
          <a:xfrm>
            <a:off x="357188" y="332656"/>
            <a:ext cx="8229600" cy="500063"/>
          </a:xfrm>
        </p:spPr>
        <p:txBody>
          <a:bodyPr/>
          <a:lstStyle/>
          <a:p>
            <a:pPr algn="ctr"/>
            <a:r>
              <a:rPr lang="en-US" sz="3600" u="sng" dirty="0" err="1">
                <a:solidFill>
                  <a:schemeClr val="tx1"/>
                </a:solidFill>
                <a:latin typeface="Algerian" pitchFamily="82" charset="0"/>
              </a:rPr>
              <a:t>Apriori</a:t>
            </a:r>
            <a:r>
              <a:rPr lang="en-US" sz="3600" u="sng" dirty="0">
                <a:solidFill>
                  <a:schemeClr val="tx1"/>
                </a:solidFill>
                <a:latin typeface="Algerian" pitchFamily="82" charset="0"/>
              </a:rPr>
              <a:t>: Example</a:t>
            </a:r>
          </a:p>
        </p:txBody>
      </p:sp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535534" y="1442739"/>
            <a:ext cx="1300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b="1" dirty="0">
                <a:latin typeface="Baskerville Old Face" pitchFamily="18" charset="0"/>
              </a:rPr>
              <a:t>Database</a:t>
            </a:r>
          </a:p>
        </p:txBody>
      </p:sp>
      <p:sp>
        <p:nvSpPr>
          <p:cNvPr id="173064" name="Text Box 4"/>
          <p:cNvSpPr txBox="1">
            <a:spLocks noChangeArrowheads="1"/>
          </p:cNvSpPr>
          <p:nvPr/>
        </p:nvSpPr>
        <p:spPr bwMode="auto">
          <a:xfrm>
            <a:off x="2176463" y="2344439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Baskerville Old Face" pitchFamily="18" charset="0"/>
              </a:rPr>
              <a:t>1</a:t>
            </a:r>
            <a:r>
              <a:rPr lang="en-US" sz="2400" baseline="30000">
                <a:latin typeface="Baskerville Old Face" pitchFamily="18" charset="0"/>
              </a:rPr>
              <a:t>st</a:t>
            </a:r>
            <a:r>
              <a:rPr lang="en-US" sz="2400">
                <a:latin typeface="Baskerville Old Face" pitchFamily="18" charset="0"/>
              </a:rPr>
              <a:t> scan</a:t>
            </a:r>
          </a:p>
        </p:txBody>
      </p:sp>
      <p:sp>
        <p:nvSpPr>
          <p:cNvPr id="173065" name="Line 5"/>
          <p:cNvSpPr>
            <a:spLocks noChangeShapeType="1"/>
          </p:cNvSpPr>
          <p:nvPr/>
        </p:nvSpPr>
        <p:spPr bwMode="auto">
          <a:xfrm>
            <a:off x="2297113" y="2790527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66" name="Text Box 6"/>
          <p:cNvSpPr txBox="1">
            <a:spLocks noChangeArrowheads="1"/>
          </p:cNvSpPr>
          <p:nvPr/>
        </p:nvSpPr>
        <p:spPr bwMode="auto">
          <a:xfrm>
            <a:off x="2759075" y="1791989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1</a:t>
            </a:r>
          </a:p>
        </p:txBody>
      </p:sp>
      <p:sp>
        <p:nvSpPr>
          <p:cNvPr id="173067" name="Text Box 7"/>
          <p:cNvSpPr txBox="1">
            <a:spLocks noChangeArrowheads="1"/>
          </p:cNvSpPr>
          <p:nvPr/>
        </p:nvSpPr>
        <p:spPr bwMode="auto">
          <a:xfrm>
            <a:off x="5337904" y="1632595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Baskerville Old Face" pitchFamily="18" charset="0"/>
              </a:rPr>
              <a:t>L</a:t>
            </a:r>
            <a:r>
              <a:rPr lang="en-US" sz="2400" i="1" baseline="-25000" dirty="0">
                <a:latin typeface="Baskerville Old Face" pitchFamily="18" charset="0"/>
              </a:rPr>
              <a:t>1</a:t>
            </a:r>
          </a:p>
        </p:txBody>
      </p:sp>
      <p:sp>
        <p:nvSpPr>
          <p:cNvPr id="173068" name="Text Box 8"/>
          <p:cNvSpPr txBox="1">
            <a:spLocks noChangeArrowheads="1"/>
          </p:cNvSpPr>
          <p:nvPr/>
        </p:nvSpPr>
        <p:spPr bwMode="auto">
          <a:xfrm>
            <a:off x="292829" y="3797945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L</a:t>
            </a:r>
            <a:r>
              <a:rPr lang="en-US" sz="2400" i="1" baseline="-25000">
                <a:latin typeface="Baskerville Old Face" pitchFamily="18" charset="0"/>
              </a:rPr>
              <a:t>2</a:t>
            </a:r>
          </a:p>
        </p:txBody>
      </p:sp>
      <p:sp>
        <p:nvSpPr>
          <p:cNvPr id="173069" name="Text Box 9"/>
          <p:cNvSpPr txBox="1">
            <a:spLocks noChangeArrowheads="1"/>
          </p:cNvSpPr>
          <p:nvPr/>
        </p:nvSpPr>
        <p:spPr bwMode="auto">
          <a:xfrm>
            <a:off x="2728913" y="340330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2</a:t>
            </a:r>
          </a:p>
        </p:txBody>
      </p:sp>
      <p:sp>
        <p:nvSpPr>
          <p:cNvPr id="173070" name="Text Box 10"/>
          <p:cNvSpPr txBox="1">
            <a:spLocks noChangeArrowheads="1"/>
          </p:cNvSpPr>
          <p:nvPr/>
        </p:nvSpPr>
        <p:spPr bwMode="auto">
          <a:xfrm>
            <a:off x="6948264" y="3104207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 dirty="0">
                <a:latin typeface="Baskerville Old Face" pitchFamily="18" charset="0"/>
              </a:rPr>
              <a:t>C</a:t>
            </a:r>
            <a:r>
              <a:rPr lang="en-US" sz="2400" i="1" baseline="-25000" dirty="0">
                <a:latin typeface="Baskerville Old Face" pitchFamily="18" charset="0"/>
              </a:rPr>
              <a:t>2</a:t>
            </a:r>
          </a:p>
        </p:txBody>
      </p:sp>
      <p:sp>
        <p:nvSpPr>
          <p:cNvPr id="173071" name="Line 11"/>
          <p:cNvSpPr>
            <a:spLocks noChangeShapeType="1"/>
          </p:cNvSpPr>
          <p:nvPr/>
        </p:nvSpPr>
        <p:spPr bwMode="auto">
          <a:xfrm flipH="1">
            <a:off x="5323433" y="4324052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72" name="Text Box 12"/>
          <p:cNvSpPr txBox="1">
            <a:spLocks noChangeArrowheads="1"/>
          </p:cNvSpPr>
          <p:nvPr/>
        </p:nvSpPr>
        <p:spPr bwMode="auto">
          <a:xfrm>
            <a:off x="5214912" y="3822402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dirty="0">
                <a:latin typeface="Baskerville Old Face" pitchFamily="18" charset="0"/>
              </a:rPr>
              <a:t>2</a:t>
            </a:r>
            <a:r>
              <a:rPr lang="en-US" sz="2400" baseline="30000" dirty="0">
                <a:latin typeface="Baskerville Old Face" pitchFamily="18" charset="0"/>
              </a:rPr>
              <a:t>nd</a:t>
            </a:r>
            <a:r>
              <a:rPr lang="en-US" sz="2400" dirty="0">
                <a:latin typeface="Baskerville Old Face" pitchFamily="18" charset="0"/>
              </a:rPr>
              <a:t> scan</a:t>
            </a:r>
          </a:p>
        </p:txBody>
      </p:sp>
      <p:sp>
        <p:nvSpPr>
          <p:cNvPr id="173073" name="AutoShape 13"/>
          <p:cNvSpPr>
            <a:spLocks noChangeArrowheads="1"/>
          </p:cNvSpPr>
          <p:nvPr/>
        </p:nvSpPr>
        <p:spPr bwMode="auto">
          <a:xfrm>
            <a:off x="7861300" y="3332807"/>
            <a:ext cx="627063" cy="461665"/>
          </a:xfrm>
          <a:prstGeom prst="curvedLeftArrow">
            <a:avLst>
              <a:gd name="adj1" fmla="val 24405"/>
              <a:gd name="adj2" fmla="val 48810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2400">
              <a:latin typeface="Baskerville Old Face" pitchFamily="18" charset="0"/>
            </a:endParaRPr>
          </a:p>
        </p:txBody>
      </p:sp>
      <p:sp>
        <p:nvSpPr>
          <p:cNvPr id="173074" name="Line 14"/>
          <p:cNvSpPr>
            <a:spLocks noChangeShapeType="1"/>
          </p:cNvSpPr>
          <p:nvPr/>
        </p:nvSpPr>
        <p:spPr bwMode="auto">
          <a:xfrm>
            <a:off x="2535238" y="6370339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75" name="Text Box 15"/>
          <p:cNvSpPr txBox="1">
            <a:spLocks noChangeArrowheads="1"/>
          </p:cNvSpPr>
          <p:nvPr/>
        </p:nvSpPr>
        <p:spPr bwMode="auto">
          <a:xfrm>
            <a:off x="698500" y="5873452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C</a:t>
            </a:r>
            <a:r>
              <a:rPr lang="en-US" sz="2400" i="1" baseline="-25000">
                <a:latin typeface="Baskerville Old Face" pitchFamily="18" charset="0"/>
              </a:rPr>
              <a:t>3</a:t>
            </a:r>
          </a:p>
        </p:txBody>
      </p:sp>
      <p:sp>
        <p:nvSpPr>
          <p:cNvPr id="173076" name="Text Box 16"/>
          <p:cNvSpPr txBox="1">
            <a:spLocks noChangeArrowheads="1"/>
          </p:cNvSpPr>
          <p:nvPr/>
        </p:nvSpPr>
        <p:spPr bwMode="auto">
          <a:xfrm>
            <a:off x="4106004" y="5860107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Baskerville Old Face" pitchFamily="18" charset="0"/>
              </a:rPr>
              <a:t>L</a:t>
            </a:r>
            <a:r>
              <a:rPr lang="en-US" sz="2400" i="1" baseline="-25000">
                <a:latin typeface="Baskerville Old Face" pitchFamily="18" charset="0"/>
              </a:rPr>
              <a:t>3</a:t>
            </a:r>
          </a:p>
        </p:txBody>
      </p:sp>
      <p:sp>
        <p:nvSpPr>
          <p:cNvPr id="173077" name="Text Box 17"/>
          <p:cNvSpPr txBox="1">
            <a:spLocks noChangeArrowheads="1"/>
          </p:cNvSpPr>
          <p:nvPr/>
        </p:nvSpPr>
        <p:spPr bwMode="auto">
          <a:xfrm>
            <a:off x="2708275" y="5952827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Baskerville Old Face" pitchFamily="18" charset="0"/>
              </a:rPr>
              <a:t>3</a:t>
            </a:r>
            <a:r>
              <a:rPr lang="en-US" sz="2400" baseline="30000">
                <a:latin typeface="Baskerville Old Face" pitchFamily="18" charset="0"/>
              </a:rPr>
              <a:t>rd</a:t>
            </a:r>
            <a:r>
              <a:rPr lang="en-US" sz="2400">
                <a:latin typeface="Baskerville Old Face" pitchFamily="18" charset="0"/>
              </a:rPr>
              <a:t> scan</a:t>
            </a:r>
          </a:p>
        </p:txBody>
      </p:sp>
      <p:sp>
        <p:nvSpPr>
          <p:cNvPr id="173078" name="AutoShape 18"/>
          <p:cNvSpPr>
            <a:spLocks noChangeArrowheads="1"/>
          </p:cNvSpPr>
          <p:nvPr/>
        </p:nvSpPr>
        <p:spPr bwMode="auto">
          <a:xfrm>
            <a:off x="234950" y="5287019"/>
            <a:ext cx="184731" cy="461665"/>
          </a:xfrm>
          <a:prstGeom prst="curvedRightArrow">
            <a:avLst>
              <a:gd name="adj1" fmla="val 79016"/>
              <a:gd name="adj2" fmla="val 158033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2400">
              <a:latin typeface="Baskerville Old Face" pitchFamily="18" charset="0"/>
            </a:endParaRPr>
          </a:p>
        </p:txBody>
      </p:sp>
      <p:sp>
        <p:nvSpPr>
          <p:cNvPr id="173079" name="Line 19"/>
          <p:cNvSpPr>
            <a:spLocks noChangeShapeType="1"/>
          </p:cNvSpPr>
          <p:nvPr/>
        </p:nvSpPr>
        <p:spPr bwMode="auto">
          <a:xfrm>
            <a:off x="5334000" y="2509539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173080" name="Line 20"/>
          <p:cNvSpPr>
            <a:spLocks noChangeShapeType="1"/>
          </p:cNvSpPr>
          <p:nvPr/>
        </p:nvSpPr>
        <p:spPr bwMode="auto">
          <a:xfrm flipH="1">
            <a:off x="2667000" y="471933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Baskerville Old Face" pitchFamily="18" charset="0"/>
            </a:endParaRP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81737"/>
              </p:ext>
            </p:extLst>
          </p:nvPr>
        </p:nvGraphicFramePr>
        <p:xfrm>
          <a:off x="152400" y="1899939"/>
          <a:ext cx="1905000" cy="155416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Tid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A, C, D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B, C, E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A, B, C, E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B, 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92684"/>
              </p:ext>
            </p:extLst>
          </p:nvPr>
        </p:nvGraphicFramePr>
        <p:xfrm>
          <a:off x="3429000" y="1290339"/>
          <a:ext cx="1752600" cy="186531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{D}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8" marB="4571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48013"/>
              </p:ext>
            </p:extLst>
          </p:nvPr>
        </p:nvGraphicFramePr>
        <p:xfrm>
          <a:off x="5943600" y="1442739"/>
          <a:ext cx="1752600" cy="15541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38043"/>
              </p:ext>
            </p:extLst>
          </p:nvPr>
        </p:nvGraphicFramePr>
        <p:xfrm>
          <a:off x="6553200" y="3700809"/>
          <a:ext cx="1143000" cy="217646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24" marB="45724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416729"/>
              </p:ext>
            </p:extLst>
          </p:nvPr>
        </p:nvGraphicFramePr>
        <p:xfrm>
          <a:off x="3395464" y="3500139"/>
          <a:ext cx="1752600" cy="200501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B}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{A, E}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7" marB="45707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29409"/>
              </p:ext>
            </p:extLst>
          </p:nvPr>
        </p:nvGraphicFramePr>
        <p:xfrm>
          <a:off x="762000" y="3933527"/>
          <a:ext cx="1752600" cy="143192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{A,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C}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{B,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{C, E}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00" marB="457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414808"/>
              </p:ext>
            </p:extLst>
          </p:nvPr>
        </p:nvGraphicFramePr>
        <p:xfrm>
          <a:off x="1143000" y="5938539"/>
          <a:ext cx="1143000" cy="658813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8" marB="45738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8" marB="4573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25748"/>
              </p:ext>
            </p:extLst>
          </p:nvPr>
        </p:nvGraphicFramePr>
        <p:xfrm>
          <a:off x="4572000" y="5978226"/>
          <a:ext cx="1752600" cy="619126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{B, C, E}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790" name="Text Box 167"/>
          <p:cNvSpPr txBox="1">
            <a:spLocks noChangeArrowheads="1"/>
          </p:cNvSpPr>
          <p:nvPr/>
        </p:nvSpPr>
        <p:spPr bwMode="auto">
          <a:xfrm>
            <a:off x="467544" y="1082377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err="1">
                <a:solidFill>
                  <a:srgbClr val="CC3300"/>
                </a:solidFill>
                <a:latin typeface="Baskerville Old Face" pitchFamily="18" charset="0"/>
              </a:rPr>
              <a:t>Sup</a:t>
            </a:r>
            <a:r>
              <a:rPr lang="en-US" sz="2000" b="1" baseline="-25000" dirty="0" err="1">
                <a:solidFill>
                  <a:srgbClr val="CC3300"/>
                </a:solidFill>
                <a:latin typeface="Baskerville Old Face" pitchFamily="18" charset="0"/>
              </a:rPr>
              <a:t>min</a:t>
            </a:r>
            <a:r>
              <a:rPr lang="en-US" sz="2000" b="1" dirty="0">
                <a:solidFill>
                  <a:srgbClr val="CC3300"/>
                </a:solidFill>
                <a:latin typeface="Baskerville Old Face" pitchFamily="18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1375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340768"/>
            <a:ext cx="8928992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Advantages: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Uses large </a:t>
            </a:r>
            <a:r>
              <a:rPr lang="en-US" dirty="0" err="1">
                <a:latin typeface="Baskerville Old Face" pitchFamily="18" charset="0"/>
              </a:rPr>
              <a:t>itemset</a:t>
            </a:r>
            <a:r>
              <a:rPr lang="en-US" dirty="0">
                <a:latin typeface="Baskerville Old Face" pitchFamily="18" charset="0"/>
              </a:rPr>
              <a:t> property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Easily parallelized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Easy to implement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b="1" i="1" dirty="0">
                <a:solidFill>
                  <a:schemeClr val="accent2"/>
                </a:solidFill>
                <a:latin typeface="Baskerville Old Face" pitchFamily="18" charset="0"/>
              </a:rPr>
              <a:t>Disadvantages: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Assumes transaction database is memory resident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>
                <a:latin typeface="Baskerville Old Face" pitchFamily="18" charset="0"/>
              </a:rPr>
              <a:t>Requires database scans </a:t>
            </a:r>
          </a:p>
          <a:p>
            <a:endParaRPr lang="en-US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45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2900" y="404664"/>
            <a:ext cx="845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5496" y="1412776"/>
            <a:ext cx="90010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Baskerville Old Face" pitchFamily="18" charset="0"/>
              </a:rPr>
              <a:t>Use a compressed representation of the database using an FP-tree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Once an </a:t>
            </a:r>
            <a:r>
              <a:rPr lang="en-US" sz="2800" dirty="0">
                <a:solidFill>
                  <a:schemeClr val="accent2"/>
                </a:solidFill>
                <a:latin typeface="Baskerville Old Face" pitchFamily="18" charset="0"/>
              </a:rPr>
              <a:t>FP-tree</a:t>
            </a:r>
            <a:r>
              <a:rPr lang="en-US" sz="2800" dirty="0">
                <a:latin typeface="Baskerville Old Face" pitchFamily="18" charset="0"/>
              </a:rPr>
              <a:t> has been constructed, it uses a </a:t>
            </a:r>
            <a:r>
              <a:rPr lang="en-US" sz="2800" dirty="0">
                <a:solidFill>
                  <a:schemeClr val="accent2"/>
                </a:solidFill>
                <a:latin typeface="Baskerville Old Face" pitchFamily="18" charset="0"/>
              </a:rPr>
              <a:t>recursive divide-and-conquer</a:t>
            </a:r>
            <a:r>
              <a:rPr lang="en-US" sz="2800" dirty="0">
                <a:latin typeface="Baskerville Old Face" pitchFamily="18" charset="0"/>
              </a:rPr>
              <a:t> approach to mine the frequent </a:t>
            </a:r>
            <a:r>
              <a:rPr lang="en-US" sz="2800" dirty="0" err="1">
                <a:latin typeface="Baskerville Old Face" pitchFamily="18" charset="0"/>
              </a:rPr>
              <a:t>itemsets</a:t>
            </a:r>
            <a:endParaRPr lang="en-US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7D39-6937-4E4D-A4BF-EC85C44B66DC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93038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FP-tree construction</a:t>
            </a:r>
          </a:p>
        </p:txBody>
      </p:sp>
      <p:sp>
        <p:nvSpPr>
          <p:cNvPr id="807939" name="Oval 3"/>
          <p:cNvSpPr>
            <a:spLocks noChangeArrowheads="1"/>
          </p:cNvSpPr>
          <p:nvPr/>
        </p:nvSpPr>
        <p:spPr bwMode="auto">
          <a:xfrm>
            <a:off x="7010400" y="12242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07940" name="Object 4"/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7941" name="Oval 5"/>
          <p:cNvSpPr>
            <a:spLocks noChangeArrowheads="1"/>
          </p:cNvSpPr>
          <p:nvPr/>
        </p:nvSpPr>
        <p:spPr bwMode="auto">
          <a:xfrm>
            <a:off x="6629400" y="19100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2" name="Oval 6"/>
          <p:cNvSpPr>
            <a:spLocks noChangeArrowheads="1"/>
          </p:cNvSpPr>
          <p:nvPr/>
        </p:nvSpPr>
        <p:spPr bwMode="auto">
          <a:xfrm>
            <a:off x="6172200" y="274828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3" name="Oval 7"/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4" name="Line 8"/>
          <p:cNvSpPr>
            <a:spLocks noChangeShapeType="1"/>
          </p:cNvSpPr>
          <p:nvPr/>
        </p:nvSpPr>
        <p:spPr bwMode="auto">
          <a:xfrm flipH="1">
            <a:off x="6858000" y="1529085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45" name="Line 9"/>
          <p:cNvSpPr>
            <a:spLocks noChangeShapeType="1"/>
          </p:cNvSpPr>
          <p:nvPr/>
        </p:nvSpPr>
        <p:spPr bwMode="auto">
          <a:xfrm flipH="1">
            <a:off x="6324600" y="221488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46" name="Oval 10"/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7" name="Oval 11"/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8" name="Oval 12"/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49" name="Line 13"/>
          <p:cNvSpPr>
            <a:spLocks noChangeShapeType="1"/>
          </p:cNvSpPr>
          <p:nvPr/>
        </p:nvSpPr>
        <p:spPr bwMode="auto">
          <a:xfrm flipH="1">
            <a:off x="6096000" y="3962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0" name="Line 14"/>
          <p:cNvSpPr>
            <a:spLocks noChangeShapeType="1"/>
          </p:cNvSpPr>
          <p:nvPr/>
        </p:nvSpPr>
        <p:spPr bwMode="auto">
          <a:xfrm flipH="1">
            <a:off x="5562600" y="4648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1" name="Oval 15"/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2" name="Oval 16"/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7953" name="Line 17"/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4" name="Line 18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5" name="Line 19"/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7956" name="Text Box 20"/>
          <p:cNvSpPr txBox="1">
            <a:spLocks noChangeArrowheads="1"/>
          </p:cNvSpPr>
          <p:nvPr/>
        </p:nvSpPr>
        <p:spPr bwMode="auto">
          <a:xfrm>
            <a:off x="6477000" y="10718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7957" name="Text Box 21"/>
          <p:cNvSpPr txBox="1">
            <a:spLocks noChangeArrowheads="1"/>
          </p:cNvSpPr>
          <p:nvPr/>
        </p:nvSpPr>
        <p:spPr bwMode="auto">
          <a:xfrm>
            <a:off x="6172200" y="18338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A:1</a:t>
            </a:r>
          </a:p>
        </p:txBody>
      </p:sp>
      <p:sp>
        <p:nvSpPr>
          <p:cNvPr id="807958" name="Text Box 22"/>
          <p:cNvSpPr txBox="1">
            <a:spLocks noChangeArrowheads="1"/>
          </p:cNvSpPr>
          <p:nvPr/>
        </p:nvSpPr>
        <p:spPr bwMode="auto">
          <a:xfrm>
            <a:off x="5715000" y="267208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59" name="Text Box 23"/>
          <p:cNvSpPr txBox="1">
            <a:spLocks noChangeArrowheads="1"/>
          </p:cNvSpPr>
          <p:nvPr/>
        </p:nvSpPr>
        <p:spPr bwMode="auto">
          <a:xfrm>
            <a:off x="5715000" y="3581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7960" name="Text Box 24"/>
          <p:cNvSpPr txBox="1">
            <a:spLocks noChangeArrowheads="1"/>
          </p:cNvSpPr>
          <p:nvPr/>
        </p:nvSpPr>
        <p:spPr bwMode="auto">
          <a:xfrm>
            <a:off x="53340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A:1</a:t>
            </a:r>
          </a:p>
        </p:txBody>
      </p:sp>
      <p:sp>
        <p:nvSpPr>
          <p:cNvPr id="807961" name="Text Box 25"/>
          <p:cNvSpPr txBox="1">
            <a:spLocks noChangeArrowheads="1"/>
          </p:cNvSpPr>
          <p:nvPr/>
        </p:nvSpPr>
        <p:spPr bwMode="auto">
          <a:xfrm>
            <a:off x="48768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62" name="Text Box 26"/>
          <p:cNvSpPr txBox="1">
            <a:spLocks noChangeArrowheads="1"/>
          </p:cNvSpPr>
          <p:nvPr/>
        </p:nvSpPr>
        <p:spPr bwMode="auto">
          <a:xfrm>
            <a:off x="7086600" y="4191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07963" name="Text Box 27"/>
          <p:cNvSpPr txBox="1">
            <a:spLocks noChangeArrowheads="1"/>
          </p:cNvSpPr>
          <p:nvPr/>
        </p:nvSpPr>
        <p:spPr bwMode="auto">
          <a:xfrm>
            <a:off x="7848600" y="5105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07964" name="Text Box 28"/>
          <p:cNvSpPr txBox="1">
            <a:spLocks noChangeArrowheads="1"/>
          </p:cNvSpPr>
          <p:nvPr/>
        </p:nvSpPr>
        <p:spPr bwMode="auto">
          <a:xfrm>
            <a:off x="8229600" y="5867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7965" name="Text Box 29"/>
          <p:cNvSpPr txBox="1">
            <a:spLocks noChangeArrowheads="1"/>
          </p:cNvSpPr>
          <p:nvPr/>
        </p:nvSpPr>
        <p:spPr bwMode="auto">
          <a:xfrm>
            <a:off x="3276600" y="1303933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solidFill>
                  <a:schemeClr val="accent2"/>
                </a:solidFill>
                <a:latin typeface="Arial" pitchFamily="34" charset="0"/>
              </a:rPr>
              <a:t>After reading TID=1:</a:t>
            </a:r>
          </a:p>
        </p:txBody>
      </p:sp>
      <p:sp>
        <p:nvSpPr>
          <p:cNvPr id="807966" name="Text Box 30"/>
          <p:cNvSpPr txBox="1">
            <a:spLocks noChangeArrowheads="1"/>
          </p:cNvSpPr>
          <p:nvPr/>
        </p:nvSpPr>
        <p:spPr bwMode="auto">
          <a:xfrm>
            <a:off x="3200400" y="3413125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>
                <a:solidFill>
                  <a:schemeClr val="accent2"/>
                </a:solidFill>
                <a:latin typeface="Arial" pitchFamily="34" charset="0"/>
              </a:rPr>
              <a:t>After reading TID=2:</a:t>
            </a:r>
          </a:p>
        </p:txBody>
      </p:sp>
      <p:sp>
        <p:nvSpPr>
          <p:cNvPr id="807967" name="Line 31"/>
          <p:cNvSpPr>
            <a:spLocks noChangeShapeType="1"/>
          </p:cNvSpPr>
          <p:nvPr/>
        </p:nvSpPr>
        <p:spPr bwMode="auto">
          <a:xfrm flipV="1">
            <a:off x="5715000" y="4495800"/>
            <a:ext cx="11430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2BFEA-D545-44E1-8CB8-2F5C1B862966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752"/>
            <a:ext cx="7793038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FP-Tree Construction</a:t>
            </a:r>
          </a:p>
        </p:txBody>
      </p:sp>
      <p:sp>
        <p:nvSpPr>
          <p:cNvPr id="808963" name="Oval 3"/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4" name="Oval 4"/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5" name="Oval 5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6" name="Oval 6"/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67" name="Line 7"/>
          <p:cNvSpPr>
            <a:spLocks noChangeShapeType="1"/>
          </p:cNvSpPr>
          <p:nvPr/>
        </p:nvSpPr>
        <p:spPr bwMode="auto">
          <a:xfrm flipH="1">
            <a:off x="4800600" y="2057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68" name="Line 8"/>
          <p:cNvSpPr>
            <a:spLocks noChangeShapeType="1"/>
          </p:cNvSpPr>
          <p:nvPr/>
        </p:nvSpPr>
        <p:spPr bwMode="auto">
          <a:xfrm flipH="1">
            <a:off x="39624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69" name="Oval 9"/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0" name="Oval 10"/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71" name="Line 11"/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2" name="Line 12"/>
          <p:cNvSpPr>
            <a:spLocks noChangeShapeType="1"/>
          </p:cNvSpPr>
          <p:nvPr/>
        </p:nvSpPr>
        <p:spPr bwMode="auto">
          <a:xfrm flipH="1" flipV="1">
            <a:off x="6934200" y="2819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3" name="Line 13"/>
          <p:cNvSpPr>
            <a:spLocks noChangeShapeType="1"/>
          </p:cNvSpPr>
          <p:nvPr/>
        </p:nvSpPr>
        <p:spPr bwMode="auto">
          <a:xfrm flipH="1">
            <a:off x="7315200" y="3733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74" name="Text Box 14"/>
          <p:cNvSpPr txBox="1">
            <a:spLocks noChangeArrowheads="1"/>
          </p:cNvSpPr>
          <p:nvPr/>
        </p:nvSpPr>
        <p:spPr bwMode="auto">
          <a:xfrm>
            <a:off x="5105400" y="1676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8975" name="Text Box 15"/>
          <p:cNvSpPr txBox="1">
            <a:spLocks noChangeArrowheads="1"/>
          </p:cNvSpPr>
          <p:nvPr/>
        </p:nvSpPr>
        <p:spPr bwMode="auto">
          <a:xfrm>
            <a:off x="4114800" y="2514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A:7</a:t>
            </a:r>
          </a:p>
        </p:txBody>
      </p:sp>
      <p:sp>
        <p:nvSpPr>
          <p:cNvPr id="80897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B:5</a:t>
            </a:r>
          </a:p>
        </p:txBody>
      </p:sp>
      <p:sp>
        <p:nvSpPr>
          <p:cNvPr id="808977" name="Text Box 17"/>
          <p:cNvSpPr txBox="1">
            <a:spLocks noChangeArrowheads="1"/>
          </p:cNvSpPr>
          <p:nvPr/>
        </p:nvSpPr>
        <p:spPr bwMode="auto">
          <a:xfrm>
            <a:off x="69342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B:3</a:t>
            </a:r>
          </a:p>
        </p:txBody>
      </p:sp>
      <p:sp>
        <p:nvSpPr>
          <p:cNvPr id="808978" name="Text Box 18"/>
          <p:cNvSpPr txBox="1">
            <a:spLocks noChangeArrowheads="1"/>
          </p:cNvSpPr>
          <p:nvPr/>
        </p:nvSpPr>
        <p:spPr bwMode="auto">
          <a:xfrm>
            <a:off x="7696200" y="3352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08979" name="Text Box 19"/>
          <p:cNvSpPr txBox="1">
            <a:spLocks noChangeArrowheads="1"/>
          </p:cNvSpPr>
          <p:nvPr/>
        </p:nvSpPr>
        <p:spPr bwMode="auto">
          <a:xfrm>
            <a:off x="7391400" y="4114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80" name="Oval 20"/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1" name="Oval 21"/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2" name="Line 22"/>
          <p:cNvSpPr>
            <a:spLocks noChangeShapeType="1"/>
          </p:cNvSpPr>
          <p:nvPr/>
        </p:nvSpPr>
        <p:spPr bwMode="auto">
          <a:xfrm flipV="1">
            <a:off x="4724400" y="28956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3" name="Line 23"/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84" name="Text Box 24"/>
          <p:cNvSpPr txBox="1">
            <a:spLocks noChangeArrowheads="1"/>
          </p:cNvSpPr>
          <p:nvPr/>
        </p:nvSpPr>
        <p:spPr bwMode="auto">
          <a:xfrm>
            <a:off x="48768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08985" name="Text Box 25"/>
          <p:cNvSpPr txBox="1">
            <a:spLocks noChangeArrowheads="1"/>
          </p:cNvSpPr>
          <p:nvPr/>
        </p:nvSpPr>
        <p:spPr bwMode="auto">
          <a:xfrm>
            <a:off x="50292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86" name="Oval 26"/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7" name="Text Box 27"/>
          <p:cNvSpPr txBox="1">
            <a:spLocks noChangeArrowheads="1"/>
          </p:cNvSpPr>
          <p:nvPr/>
        </p:nvSpPr>
        <p:spPr bwMode="auto">
          <a:xfrm>
            <a:off x="289560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08988" name="Oval 28"/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9" name="Text Box 29"/>
          <p:cNvSpPr txBox="1">
            <a:spLocks noChangeArrowheads="1"/>
          </p:cNvSpPr>
          <p:nvPr/>
        </p:nvSpPr>
        <p:spPr bwMode="auto">
          <a:xfrm>
            <a:off x="2743200" y="5181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90" name="Line 30"/>
          <p:cNvSpPr>
            <a:spLocks noChangeShapeType="1"/>
          </p:cNvSpPr>
          <p:nvPr/>
        </p:nvSpPr>
        <p:spPr bwMode="auto">
          <a:xfrm flipV="1">
            <a:off x="3581400" y="3733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1" name="Line 31"/>
          <p:cNvSpPr>
            <a:spLocks noChangeShapeType="1"/>
          </p:cNvSpPr>
          <p:nvPr/>
        </p:nvSpPr>
        <p:spPr bwMode="auto">
          <a:xfrm flipH="1">
            <a:off x="3352800" y="4648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2" name="Oval 32"/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3" name="Text Box 33"/>
          <p:cNvSpPr txBox="1">
            <a:spLocks noChangeArrowheads="1"/>
          </p:cNvSpPr>
          <p:nvPr/>
        </p:nvSpPr>
        <p:spPr bwMode="auto">
          <a:xfrm>
            <a:off x="5867400" y="3505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8994" name="Oval 34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5" name="Text Box 35"/>
          <p:cNvSpPr txBox="1">
            <a:spLocks noChangeArrowheads="1"/>
          </p:cNvSpPr>
          <p:nvPr/>
        </p:nvSpPr>
        <p:spPr bwMode="auto">
          <a:xfrm>
            <a:off x="6019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8996" name="Oval 36"/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97" name="Text Box 37"/>
          <p:cNvSpPr txBox="1">
            <a:spLocks noChangeArrowheads="1"/>
          </p:cNvSpPr>
          <p:nvPr/>
        </p:nvSpPr>
        <p:spPr bwMode="auto">
          <a:xfrm>
            <a:off x="8305800" y="4267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8998" name="Line 38"/>
          <p:cNvSpPr>
            <a:spLocks noChangeShapeType="1"/>
          </p:cNvSpPr>
          <p:nvPr/>
        </p:nvSpPr>
        <p:spPr bwMode="auto">
          <a:xfrm flipH="1" flipV="1">
            <a:off x="7467600" y="3733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8999" name="Line 39"/>
          <p:cNvSpPr>
            <a:spLocks noChangeShapeType="1"/>
          </p:cNvSpPr>
          <p:nvPr/>
        </p:nvSpPr>
        <p:spPr bwMode="auto">
          <a:xfrm flipH="1" flipV="1">
            <a:off x="48006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0" name="Line 40"/>
          <p:cNvSpPr>
            <a:spLocks noChangeShapeType="1"/>
          </p:cNvSpPr>
          <p:nvPr/>
        </p:nvSpPr>
        <p:spPr bwMode="auto">
          <a:xfrm flipH="1" flipV="1">
            <a:off x="5715000" y="3810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900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34181"/>
              </p:ext>
            </p:extLst>
          </p:nvPr>
        </p:nvGraphicFramePr>
        <p:xfrm>
          <a:off x="381000" y="1185664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5664"/>
                        <a:ext cx="169068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2" name="Line 42"/>
          <p:cNvSpPr>
            <a:spLocks noChangeShapeType="1"/>
          </p:cNvSpPr>
          <p:nvPr/>
        </p:nvSpPr>
        <p:spPr bwMode="auto">
          <a:xfrm flipV="1">
            <a:off x="3505200" y="4572000"/>
            <a:ext cx="609600" cy="838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3" name="Line 43"/>
          <p:cNvSpPr>
            <a:spLocks noChangeShapeType="1"/>
          </p:cNvSpPr>
          <p:nvPr/>
        </p:nvSpPr>
        <p:spPr bwMode="auto">
          <a:xfrm flipV="1">
            <a:off x="4953000" y="3825875"/>
            <a:ext cx="685800" cy="6699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4" name="Line 44"/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5" name="Line 45"/>
          <p:cNvSpPr>
            <a:spLocks noChangeShapeType="1"/>
          </p:cNvSpPr>
          <p:nvPr/>
        </p:nvSpPr>
        <p:spPr bwMode="auto">
          <a:xfrm flipV="1">
            <a:off x="6477000" y="4572000"/>
            <a:ext cx="1600200" cy="15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6" name="Line 46"/>
          <p:cNvSpPr>
            <a:spLocks noChangeShapeType="1"/>
          </p:cNvSpPr>
          <p:nvPr/>
        </p:nvSpPr>
        <p:spPr bwMode="auto">
          <a:xfrm flipV="1">
            <a:off x="3657600" y="3825875"/>
            <a:ext cx="914400" cy="59372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7" name="Line 47"/>
          <p:cNvSpPr>
            <a:spLocks noChangeShapeType="1"/>
          </p:cNvSpPr>
          <p:nvPr/>
        </p:nvSpPr>
        <p:spPr bwMode="auto">
          <a:xfrm flipV="1">
            <a:off x="5029200" y="3521075"/>
            <a:ext cx="22860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08" name="Line 48"/>
          <p:cNvSpPr>
            <a:spLocks noChangeShapeType="1"/>
          </p:cNvSpPr>
          <p:nvPr/>
        </p:nvSpPr>
        <p:spPr bwMode="auto">
          <a:xfrm flipV="1">
            <a:off x="4038600" y="2743200"/>
            <a:ext cx="2667000" cy="8540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0" name="Oval 50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1" name="Text Box 51"/>
          <p:cNvSpPr txBox="1">
            <a:spLocks noChangeArrowheads="1"/>
          </p:cNvSpPr>
          <p:nvPr/>
        </p:nvSpPr>
        <p:spPr bwMode="auto">
          <a:xfrm>
            <a:off x="3962400" y="4648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09012" name="Line 52"/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3" name="Line 53"/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4" name="Oval 54"/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5" name="Text Box 55"/>
          <p:cNvSpPr txBox="1">
            <a:spLocks noChangeArrowheads="1"/>
          </p:cNvSpPr>
          <p:nvPr/>
        </p:nvSpPr>
        <p:spPr bwMode="auto">
          <a:xfrm>
            <a:off x="5029200" y="5029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E:1</a:t>
            </a:r>
          </a:p>
        </p:txBody>
      </p:sp>
      <p:sp>
        <p:nvSpPr>
          <p:cNvPr id="809016" name="Line 56"/>
          <p:cNvSpPr>
            <a:spLocks noChangeShapeType="1"/>
          </p:cNvSpPr>
          <p:nvPr/>
        </p:nvSpPr>
        <p:spPr bwMode="auto">
          <a:xfrm>
            <a:off x="48768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7" name="Line 57"/>
          <p:cNvSpPr>
            <a:spLocks noChangeShapeType="1"/>
          </p:cNvSpPr>
          <p:nvPr/>
        </p:nvSpPr>
        <p:spPr bwMode="auto">
          <a:xfrm flipV="1">
            <a:off x="4953000" y="4648200"/>
            <a:ext cx="8382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18" name="Text Box 58"/>
          <p:cNvSpPr txBox="1">
            <a:spLocks noChangeArrowheads="1"/>
          </p:cNvSpPr>
          <p:nvPr/>
        </p:nvSpPr>
        <p:spPr bwMode="auto">
          <a:xfrm>
            <a:off x="2486167" y="1420599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baseline="0" dirty="0">
                <a:solidFill>
                  <a:schemeClr val="accent2"/>
                </a:solidFill>
                <a:latin typeface="Arial" pitchFamily="34" charset="0"/>
              </a:rPr>
              <a:t>Transaction Database</a:t>
            </a:r>
          </a:p>
        </p:txBody>
      </p:sp>
      <p:graphicFrame>
        <p:nvGraphicFramePr>
          <p:cNvPr id="809019" name="Object 59"/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Worksheet" r:id="rId5" imgW="1845000" imgH="1577880" progId="Excel.Sheet.8">
                  <p:embed/>
                </p:oleObj>
              </mc:Choice>
              <mc:Fallback>
                <p:oleObj name="Worksheet" r:id="rId5" imgW="1845000" imgH="1577880" progId="Excel.Sheet.8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0" name="Line 60"/>
          <p:cNvSpPr>
            <a:spLocks noChangeShapeType="1"/>
          </p:cNvSpPr>
          <p:nvPr/>
        </p:nvSpPr>
        <p:spPr bwMode="auto">
          <a:xfrm flipV="1">
            <a:off x="2438400" y="2819400"/>
            <a:ext cx="2209800" cy="533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1" name="Line 61"/>
          <p:cNvSpPr>
            <a:spLocks noChangeShapeType="1"/>
          </p:cNvSpPr>
          <p:nvPr/>
        </p:nvSpPr>
        <p:spPr bwMode="auto">
          <a:xfrm flipH="1">
            <a:off x="1600200" y="4876800"/>
            <a:ext cx="838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 flipH="1" flipV="1">
            <a:off x="2438400" y="3352800"/>
            <a:ext cx="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3" name="Line 63"/>
          <p:cNvSpPr>
            <a:spLocks noChangeShapeType="1"/>
          </p:cNvSpPr>
          <p:nvPr/>
        </p:nvSpPr>
        <p:spPr bwMode="auto">
          <a:xfrm flipH="1">
            <a:off x="1600200" y="5181600"/>
            <a:ext cx="9906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 flipV="1">
            <a:off x="2590800" y="4038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5" name="Line 65"/>
          <p:cNvSpPr>
            <a:spLocks noChangeShapeType="1"/>
          </p:cNvSpPr>
          <p:nvPr/>
        </p:nvSpPr>
        <p:spPr bwMode="auto">
          <a:xfrm flipV="1">
            <a:off x="2590800" y="3657600"/>
            <a:ext cx="1219200" cy="381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 flipV="1">
            <a:off x="2514600" y="4572000"/>
            <a:ext cx="990600" cy="9144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7" name="Line 67"/>
          <p:cNvSpPr>
            <a:spLocks noChangeShapeType="1"/>
          </p:cNvSpPr>
          <p:nvPr/>
        </p:nvSpPr>
        <p:spPr bwMode="auto">
          <a:xfrm flipH="1">
            <a:off x="1600200" y="54864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8" name="Line 68"/>
          <p:cNvSpPr>
            <a:spLocks noChangeShapeType="1"/>
          </p:cNvSpPr>
          <p:nvPr/>
        </p:nvSpPr>
        <p:spPr bwMode="auto">
          <a:xfrm flipH="1">
            <a:off x="1600200" y="5791200"/>
            <a:ext cx="9144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9" name="Line 69"/>
          <p:cNvSpPr>
            <a:spLocks noChangeShapeType="1"/>
          </p:cNvSpPr>
          <p:nvPr/>
        </p:nvSpPr>
        <p:spPr bwMode="auto">
          <a:xfrm flipV="1">
            <a:off x="2514600" y="5562600"/>
            <a:ext cx="685800" cy="2286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0" name="Line 70"/>
          <p:cNvSpPr>
            <a:spLocks noChangeShapeType="1"/>
          </p:cNvSpPr>
          <p:nvPr/>
        </p:nvSpPr>
        <p:spPr bwMode="auto">
          <a:xfrm flipH="1">
            <a:off x="1600200" y="6019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1" name="Line 71"/>
          <p:cNvSpPr>
            <a:spLocks noChangeShapeType="1"/>
          </p:cNvSpPr>
          <p:nvPr/>
        </p:nvSpPr>
        <p:spPr bwMode="auto">
          <a:xfrm flipV="1">
            <a:off x="3048000" y="5334000"/>
            <a:ext cx="1676400" cy="6858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2" name="Text Box 72"/>
          <p:cNvSpPr txBox="1">
            <a:spLocks noChangeArrowheads="1"/>
          </p:cNvSpPr>
          <p:nvPr/>
        </p:nvSpPr>
        <p:spPr bwMode="auto">
          <a:xfrm>
            <a:off x="381000" y="4114800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 baseline="0">
                <a:latin typeface="Arial" pitchFamily="34" charset="0"/>
              </a:rPr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31474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810000" y="2819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1752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838200" y="3733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1981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10668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191000" y="4495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971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 flipV="1">
            <a:off x="40386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 flipH="1">
            <a:off x="44196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2098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219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A:7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3048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B:5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40386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B:3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48006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C:3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4495800" y="4419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1676400" y="38703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1828800" y="4800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V="1">
            <a:off x="1828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828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1981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1336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0" y="4267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C:3</a:t>
            </a:r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304800" y="5638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 flipV="1">
            <a:off x="6858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>
            <a:off x="457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5" name="Oval 31"/>
          <p:cNvSpPr>
            <a:spLocks noChangeArrowheads="1"/>
          </p:cNvSpPr>
          <p:nvPr/>
        </p:nvSpPr>
        <p:spPr bwMode="auto">
          <a:xfrm>
            <a:off x="2667000" y="382587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29718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77" name="Oval 33"/>
          <p:cNvSpPr>
            <a:spLocks noChangeArrowheads="1"/>
          </p:cNvSpPr>
          <p:nvPr/>
        </p:nvSpPr>
        <p:spPr bwMode="auto">
          <a:xfrm>
            <a:off x="2895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1242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 flipH="1" flipV="1">
            <a:off x="4572000" y="4038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 flipV="1">
            <a:off x="1905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 flipH="1" flipV="1">
            <a:off x="2819400" y="4114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3" name="Oval 39"/>
          <p:cNvSpPr>
            <a:spLocks noChangeArrowheads="1"/>
          </p:cNvSpPr>
          <p:nvPr/>
        </p:nvSpPr>
        <p:spPr bwMode="auto">
          <a:xfrm>
            <a:off x="1219200" y="464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1066800" y="4953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1066800" y="4038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21336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88" name="Line 44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5638800" y="1752600"/>
            <a:ext cx="33528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Build conditional pattern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(A:1,D:1),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        (B:1,C:1)}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4724400" y="4876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1791" name="Text Box 47"/>
          <p:cNvSpPr txBox="1">
            <a:spLocks noChangeArrowheads="1"/>
          </p:cNvSpPr>
          <p:nvPr/>
        </p:nvSpPr>
        <p:spPr bwMode="auto">
          <a:xfrm>
            <a:off x="533400" y="579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</p:spTree>
    <p:extLst>
      <p:ext uri="{BB962C8B-B14F-4D97-AF65-F5344CB8AC3E}">
        <p14:creationId xmlns:p14="http://schemas.microsoft.com/office/powerpoint/2010/main" val="368152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3810000" y="2819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752600" y="2895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1981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419600" y="37338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971800" y="2362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 flipV="1">
            <a:off x="4038600" y="3124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209800" y="1981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1219200" y="2819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038600" y="27432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B:1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4800600" y="3657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1676400" y="387032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1828800" y="48006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1828800" y="3200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1828800" y="4191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19812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21336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2667000" y="382587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2971800" y="3810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2895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31242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5181600" y="47244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 flipV="1">
            <a:off x="4572000" y="40386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1905000" y="3200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H="1" flipV="1">
            <a:off x="2819400" y="4114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6" name="Oval 28"/>
          <p:cNvSpPr>
            <a:spLocks noChangeArrowheads="1"/>
          </p:cNvSpPr>
          <p:nvPr/>
        </p:nvSpPr>
        <p:spPr bwMode="auto">
          <a:xfrm>
            <a:off x="1828800" y="5410200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2133600" y="5334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1981200" y="5105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638800" y="1752600"/>
            <a:ext cx="3352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{(A:1,C:1,D:1,E:1),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(A:1,D:1,E:1),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        (B:1,C:1,E:1)}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E is 3: {E}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724400" y="4876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E:1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1447800" y="1219200"/>
            <a:ext cx="304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E:</a:t>
            </a:r>
          </a:p>
        </p:txBody>
      </p:sp>
    </p:spTree>
    <p:extLst>
      <p:ext uri="{BB962C8B-B14F-4D97-AF65-F5344CB8AC3E}">
        <p14:creationId xmlns:p14="http://schemas.microsoft.com/office/powerpoint/2010/main" val="6687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638800" y="1752600"/>
            <a:ext cx="3352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D within conditional base for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{(A:1,C:1,D:1),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	(A:1,D:1)}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D is 2: {D,E}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Recursively apply FP-growth on P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447800" y="1530573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D within conditional tree for E:</a:t>
            </a:r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819400" y="2597373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1752600" y="3435573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1981200" y="2902173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209800" y="25211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219200" y="33593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1676400" y="4410298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1828800" y="5340573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V="1">
            <a:off x="1828800" y="3740373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1828800" y="4730973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81200" y="43499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133600" y="52643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2667000" y="4365848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971800" y="434997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D:1</a:t>
            </a:r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 flipV="1">
            <a:off x="1905000" y="3740373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39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624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u="sng" dirty="0">
                <a:solidFill>
                  <a:schemeClr val="tx1"/>
                </a:solidFill>
                <a:latin typeface="Algerian" pitchFamily="82" charset="0"/>
              </a:rPr>
              <a:t>Contents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229600" cy="452596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Abstract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Introduction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Baskerville Old Face" pitchFamily="18" charset="0"/>
              </a:rPr>
              <a:t>Motivation, Applications, Importance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Algorithm names</a:t>
            </a:r>
            <a:endParaRPr lang="en-US" altLang="zh-CN" sz="2800" dirty="0"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  <a:cs typeface="Times New Roman" pitchFamily="18" charset="0"/>
              </a:rPr>
              <a:t>Basic Concepts</a:t>
            </a:r>
            <a:endParaRPr lang="en-US" sz="2800" dirty="0">
              <a:latin typeface="Baskerville Old Face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Algorithm Details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Time Complexity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Reference</a:t>
            </a:r>
          </a:p>
          <a:p>
            <a:pPr eaLnBrk="1" hangingPunct="1"/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6D114-5889-499B-8705-A583E1D945C5}" type="slidenum">
              <a:rPr lang="es-ES"/>
              <a:pPr/>
              <a:t>2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5638800" y="2342877"/>
            <a:ext cx="3352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Conditional pattern base for C within D within E: </a:t>
            </a:r>
            <a:br>
              <a:rPr lang="en-US" sz="2000" b="1">
                <a:latin typeface="Baskerville Old Face" pitchFamily="18" charset="0"/>
              </a:rPr>
            </a:br>
            <a:r>
              <a:rPr lang="en-US" sz="2000" b="1">
                <a:latin typeface="Baskerville Old Face" pitchFamily="18" charset="0"/>
              </a:rPr>
              <a:t>     P = {(A:1,C:1)}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C is 1: {C,D,E} is NOT frequent itemset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447800" y="1580877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C within D within E:</a:t>
            </a: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819400" y="2647677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1752600" y="3485877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H="1">
            <a:off x="1981200" y="2952477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209800" y="25714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1219200" y="34096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A:1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676400" y="4460602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1828800" y="3790677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981200" y="440027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C:1</a:t>
            </a:r>
          </a:p>
        </p:txBody>
      </p:sp>
    </p:spTree>
    <p:extLst>
      <p:ext uri="{BB962C8B-B14F-4D97-AF65-F5344CB8AC3E}">
        <p14:creationId xmlns:p14="http://schemas.microsoft.com/office/powerpoint/2010/main" val="41062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639762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638800" y="2199605"/>
            <a:ext cx="3352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Count for A is 2: {A,D,E} is frequent itemset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Next step: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Construct conditional tree C within conditional tree E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Baskerville Old Face" pitchFamily="18" charset="0"/>
              </a:rPr>
              <a:t>Continue until exploring conditional tree for A (which has only node A)</a:t>
            </a:r>
          </a:p>
          <a:p>
            <a:pPr eaLnBrk="0" hangingPunct="0">
              <a:spcBef>
                <a:spcPct val="50000"/>
              </a:spcBef>
            </a:pPr>
            <a:endParaRPr lang="en-US" sz="2000" b="1">
              <a:latin typeface="Baskerville Old Face" pitchFamily="18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447800" y="1437605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u="sng">
                <a:latin typeface="Baskerville Old Face" pitchFamily="18" charset="0"/>
              </a:rPr>
              <a:t>Conditional tree for A within D within E: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819400" y="250440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1752600" y="3342605"/>
            <a:ext cx="304800" cy="3048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H="1">
            <a:off x="1981200" y="280920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Baskerville Old Face" pitchFamily="18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209800" y="242820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null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219200" y="326640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Baskerville Old Face" pitchFamily="18" charset="0"/>
              </a:rPr>
              <a:t>A:2</a:t>
            </a:r>
          </a:p>
        </p:txBody>
      </p:sp>
    </p:spTree>
    <p:extLst>
      <p:ext uri="{BB962C8B-B14F-4D97-AF65-F5344CB8AC3E}">
        <p14:creationId xmlns:p14="http://schemas.microsoft.com/office/powerpoint/2010/main" val="27679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ECCF-D824-4952-87CE-1A12BC59FB18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</a:p>
        </p:txBody>
      </p:sp>
      <p:sp>
        <p:nvSpPr>
          <p:cNvPr id="809987" name="Oval 3"/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8" name="Oval 4"/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89" name="Oval 5"/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0" name="Oval 6"/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1" name="Line 7"/>
          <p:cNvSpPr>
            <a:spLocks noChangeShapeType="1"/>
          </p:cNvSpPr>
          <p:nvPr/>
        </p:nvSpPr>
        <p:spPr bwMode="auto">
          <a:xfrm flipH="1">
            <a:off x="2133600" y="2133600"/>
            <a:ext cx="762000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 flipH="1">
            <a:off x="1371600" y="29559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3" name="Oval 9"/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4" name="Oval 10"/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995" name="Line 11"/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6" name="Line 12"/>
          <p:cNvSpPr>
            <a:spLocks noChangeShapeType="1"/>
          </p:cNvSpPr>
          <p:nvPr/>
        </p:nvSpPr>
        <p:spPr bwMode="auto">
          <a:xfrm flipH="1" flipV="1">
            <a:off x="3810000" y="2955925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>
            <a:off x="4343400" y="38703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2133600" y="1736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null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13716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A:7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09600" y="3413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B:5</a:t>
            </a: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3810000" y="25749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B:1</a:t>
            </a:r>
          </a:p>
        </p:txBody>
      </p:sp>
      <p:sp>
        <p:nvSpPr>
          <p:cNvPr id="810002" name="Text Box 18"/>
          <p:cNvSpPr txBox="1">
            <a:spLocks noChangeArrowheads="1"/>
          </p:cNvSpPr>
          <p:nvPr/>
        </p:nvSpPr>
        <p:spPr bwMode="auto">
          <a:xfrm>
            <a:off x="4572000" y="3489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10003" name="Text Box 19"/>
          <p:cNvSpPr txBox="1">
            <a:spLocks noChangeArrowheads="1"/>
          </p:cNvSpPr>
          <p:nvPr/>
        </p:nvSpPr>
        <p:spPr bwMode="auto">
          <a:xfrm>
            <a:off x="4495800" y="42513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04" name="Oval 20"/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05" name="Oval 21"/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06" name="Line 22"/>
          <p:cNvSpPr>
            <a:spLocks noChangeShapeType="1"/>
          </p:cNvSpPr>
          <p:nvPr/>
        </p:nvSpPr>
        <p:spPr bwMode="auto">
          <a:xfrm flipH="1" flipV="1">
            <a:off x="1981200" y="295592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07" name="Line 23"/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08" name="Text Box 24"/>
          <p:cNvSpPr txBox="1">
            <a:spLocks noChangeArrowheads="1"/>
          </p:cNvSpPr>
          <p:nvPr/>
        </p:nvSpPr>
        <p:spPr bwMode="auto">
          <a:xfrm>
            <a:off x="20574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C:1</a:t>
            </a:r>
          </a:p>
        </p:txBody>
      </p:sp>
      <p:sp>
        <p:nvSpPr>
          <p:cNvPr id="810009" name="Text Box 25"/>
          <p:cNvSpPr txBox="1">
            <a:spLocks noChangeArrowheads="1"/>
          </p:cNvSpPr>
          <p:nvPr/>
        </p:nvSpPr>
        <p:spPr bwMode="auto">
          <a:xfrm>
            <a:off x="2438400" y="44640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0" name="Oval 26"/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304800" y="4327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C:3</a:t>
            </a:r>
          </a:p>
        </p:txBody>
      </p:sp>
      <p:sp>
        <p:nvSpPr>
          <p:cNvPr id="810012" name="Oval 28"/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3" name="Text Box 29"/>
          <p:cNvSpPr txBox="1">
            <a:spLocks noChangeArrowheads="1"/>
          </p:cNvSpPr>
          <p:nvPr/>
        </p:nvSpPr>
        <p:spPr bwMode="auto">
          <a:xfrm>
            <a:off x="76200" y="53181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4" name="Line 30"/>
          <p:cNvSpPr>
            <a:spLocks noChangeShapeType="1"/>
          </p:cNvSpPr>
          <p:nvPr/>
        </p:nvSpPr>
        <p:spPr bwMode="auto">
          <a:xfrm flipV="1">
            <a:off x="990600" y="3794125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5" name="Line 31"/>
          <p:cNvSpPr>
            <a:spLocks noChangeShapeType="1"/>
          </p:cNvSpPr>
          <p:nvPr/>
        </p:nvSpPr>
        <p:spPr bwMode="auto">
          <a:xfrm flipH="1">
            <a:off x="762000" y="470852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6" name="Oval 32"/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17" name="Text Box 33"/>
          <p:cNvSpPr txBox="1">
            <a:spLocks noChangeArrowheads="1"/>
          </p:cNvSpPr>
          <p:nvPr/>
        </p:nvSpPr>
        <p:spPr bwMode="auto">
          <a:xfrm>
            <a:off x="3048000" y="3565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18" name="Line 34"/>
          <p:cNvSpPr>
            <a:spLocks noChangeShapeType="1"/>
          </p:cNvSpPr>
          <p:nvPr/>
        </p:nvSpPr>
        <p:spPr bwMode="auto">
          <a:xfrm flipH="1" flipV="1">
            <a:off x="1981200" y="2955925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0019" name="Text Box 35"/>
          <p:cNvSpPr txBox="1">
            <a:spLocks noChangeArrowheads="1"/>
          </p:cNvSpPr>
          <p:nvPr/>
        </p:nvSpPr>
        <p:spPr bwMode="auto">
          <a:xfrm>
            <a:off x="5638800" y="1600200"/>
            <a:ext cx="3352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latin typeface="Arial" pitchFamily="34" charset="0"/>
              </a:rPr>
              <a:t>Conditional Pattern base for D: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P = {(A:1,B:1,C:1),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	(A:1,B:1),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(A:1,C:1),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(A:1), </a:t>
            </a:r>
            <a:br>
              <a:rPr lang="en-US" sz="2000" b="1" baseline="0" dirty="0">
                <a:latin typeface="Arial" pitchFamily="34" charset="0"/>
              </a:rPr>
            </a:br>
            <a:r>
              <a:rPr lang="en-US" sz="2000" b="1" baseline="0" dirty="0">
                <a:latin typeface="Arial" pitchFamily="34" charset="0"/>
              </a:rPr>
              <a:t>             (B:1,C:1)}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 baseline="0" dirty="0">
                <a:latin typeface="Arial" pitchFamily="34" charset="0"/>
              </a:rPr>
              <a:t>Recursively apply FP-growth on P</a:t>
            </a:r>
          </a:p>
        </p:txBody>
      </p:sp>
      <p:sp>
        <p:nvSpPr>
          <p:cNvPr id="810020" name="Oval 36"/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0021" name="Text Box 37"/>
          <p:cNvSpPr txBox="1">
            <a:spLocks noChangeArrowheads="1"/>
          </p:cNvSpPr>
          <p:nvPr/>
        </p:nvSpPr>
        <p:spPr bwMode="auto">
          <a:xfrm>
            <a:off x="1295400" y="4724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aseline="0">
                <a:latin typeface="Times New Roman" pitchFamily="18" charset="0"/>
              </a:rPr>
              <a:t>D:1</a:t>
            </a:r>
          </a:p>
        </p:txBody>
      </p:sp>
      <p:sp>
        <p:nvSpPr>
          <p:cNvPr id="810022" name="Line 38"/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FP-growth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1F834-184E-418D-BE05-D99678735706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5" name="Rectangle 4"/>
          <p:cNvSpPr/>
          <p:nvPr/>
        </p:nvSpPr>
        <p:spPr>
          <a:xfrm>
            <a:off x="3635896" y="2132856"/>
            <a:ext cx="4932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Frequent </a:t>
            </a:r>
            <a:r>
              <a:rPr lang="en-US" b="1" dirty="0" err="1">
                <a:latin typeface="Arial" pitchFamily="34" charset="0"/>
              </a:rPr>
              <a:t>Itemsets</a:t>
            </a:r>
            <a:r>
              <a:rPr lang="en-US" b="1" dirty="0">
                <a:latin typeface="Arial" pitchFamily="34" charset="0"/>
              </a:rPr>
              <a:t> found (with min sup = 2):</a:t>
            </a:r>
            <a:br>
              <a:rPr lang="en-US" b="1" dirty="0">
                <a:latin typeface="Arial" pitchFamily="34" charset="0"/>
              </a:rPr>
            </a:br>
            <a:r>
              <a:rPr lang="en-US" b="1" dirty="0">
                <a:latin typeface="Arial" pitchFamily="34" charset="0"/>
              </a:rPr>
              <a:t>   AD, BD, CD, ACD, BCD, ABD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27584" y="1844824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2" name="Worksheet" r:id="rId3" imgW="1945800" imgH="3254400" progId="Excel.Sheet.8">
                  <p:embed/>
                </p:oleObj>
              </mc:Choice>
              <mc:Fallback>
                <p:oleObj name="Worksheet" r:id="rId3" imgW="1945800" imgH="32544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2374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8964488" cy="1143000"/>
          </a:xfrm>
        </p:spPr>
        <p:txBody>
          <a:bodyPr/>
          <a:lstStyle/>
          <a:p>
            <a:r>
              <a:rPr lang="en-US" sz="3200" u="sng" dirty="0">
                <a:latin typeface="Algerian" pitchFamily="82" charset="0"/>
              </a:rPr>
              <a:t>Challenges of Frequent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4544" y="1412776"/>
            <a:ext cx="9144000" cy="4525963"/>
          </a:xfrm>
        </p:spPr>
        <p:txBody>
          <a:bodyPr/>
          <a:lstStyle/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Multiple scans of transaction database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Huge number of candidates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Tedious workload of support counting for candidates</a:t>
            </a:r>
          </a:p>
          <a:p>
            <a:pPr lvl="1" eaLnBrk="1" hangingPunct="1">
              <a:lnSpc>
                <a:spcPct val="130000"/>
              </a:lnSpc>
              <a:buNone/>
            </a:pPr>
            <a:endParaRPr lang="en-US" sz="2400" dirty="0">
              <a:latin typeface="Baskerville Old Face" pitchFamily="18" charset="0"/>
            </a:endParaRP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9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342900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>
                <a:latin typeface="Algerian" pitchFamily="82" charset="0"/>
              </a:rPr>
              <a:t>Vertical Layout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95536" y="1268760"/>
            <a:ext cx="8458200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000" dirty="0">
                <a:latin typeface="Baskerville Old Face" pitchFamily="18" charset="0"/>
              </a:rPr>
              <a:t>Rather than have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Transaction ID – list of items (Transactional)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>
                <a:latin typeface="Baskerville Old Face" pitchFamily="18" charset="0"/>
              </a:rPr>
              <a:t>We have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Item – List of transactions  (TID-list)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>
                <a:latin typeface="Baskerville Old Face" pitchFamily="18" charset="0"/>
              </a:rPr>
              <a:t>Now to count </a:t>
            </a:r>
            <a:r>
              <a:rPr lang="en-US" sz="2000" dirty="0" err="1">
                <a:latin typeface="Baskerville Old Face" pitchFamily="18" charset="0"/>
              </a:rPr>
              <a:t>itemset</a:t>
            </a:r>
            <a:r>
              <a:rPr lang="en-US" sz="2000" dirty="0">
                <a:latin typeface="Baskerville Old Face" pitchFamily="18" charset="0"/>
              </a:rPr>
              <a:t> AB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Intersect TID-list of item A with TID-list of item B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000" dirty="0">
                <a:latin typeface="Baskerville Old Face" pitchFamily="18" charset="0"/>
              </a:rPr>
              <a:t>All data for a particular item is available </a:t>
            </a:r>
          </a:p>
        </p:txBody>
      </p:sp>
      <p:pic>
        <p:nvPicPr>
          <p:cNvPr id="5" name="Picture 4" descr="frequent-itemset-mining-methods-20-6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4077072"/>
            <a:ext cx="5400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18864" y="4462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u="sng" dirty="0" err="1">
                <a:latin typeface="Algerian" pitchFamily="82" charset="0"/>
              </a:rPr>
              <a:t>Eclat</a:t>
            </a:r>
            <a:r>
              <a:rPr lang="en-US" sz="3600" u="sng" dirty="0">
                <a:latin typeface="Algerian" pitchFamily="82" charset="0"/>
              </a:rPr>
              <a:t> Algorithm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36512" y="1484784"/>
            <a:ext cx="9001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Dynamically process each transaction online maintaining 2-itemset counts.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Transform</a:t>
            </a:r>
          </a:p>
          <a:p>
            <a:pPr lvl="1" eaLnBrk="1" hangingPunct="1"/>
            <a:r>
              <a:rPr lang="en-US" sz="2400" dirty="0">
                <a:latin typeface="Baskerville Old Face" pitchFamily="18" charset="0"/>
              </a:rPr>
              <a:t>Partition L2 using 1-item prefix</a:t>
            </a:r>
          </a:p>
          <a:p>
            <a:pPr lvl="2" eaLnBrk="1" hangingPunct="1"/>
            <a:r>
              <a:rPr lang="en-US" sz="2000" dirty="0">
                <a:latin typeface="Baskerville Old Face" pitchFamily="18" charset="0"/>
              </a:rPr>
              <a:t>Equivalence classes - {AB, AC, AD}, {BC, BD}, {CD}</a:t>
            </a:r>
          </a:p>
          <a:p>
            <a:pPr lvl="1" eaLnBrk="1" hangingPunct="1"/>
            <a:r>
              <a:rPr lang="en-US" sz="2400" dirty="0">
                <a:latin typeface="Baskerville Old Face" pitchFamily="18" charset="0"/>
              </a:rPr>
              <a:t>Transform database to vertical form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Asynchronous Phase</a:t>
            </a:r>
          </a:p>
          <a:p>
            <a:pPr lvl="1" eaLnBrk="1" hangingPunct="1"/>
            <a:r>
              <a:rPr lang="en-US" sz="2400" dirty="0">
                <a:latin typeface="Baskerville Old Face" pitchFamily="18" charset="0"/>
              </a:rPr>
              <a:t>For each equivalence class E</a:t>
            </a:r>
          </a:p>
          <a:p>
            <a:pPr lvl="2" eaLnBrk="1" hangingPunct="1"/>
            <a:r>
              <a:rPr lang="en-US" sz="2000" dirty="0">
                <a:latin typeface="Baskerville Old Face" pitchFamily="18" charset="0"/>
              </a:rPr>
              <a:t>Compute frequent (E)</a:t>
            </a:r>
          </a:p>
        </p:txBody>
      </p:sp>
    </p:spTree>
    <p:extLst>
      <p:ext uri="{BB962C8B-B14F-4D97-AF65-F5344CB8AC3E}">
        <p14:creationId xmlns:p14="http://schemas.microsoft.com/office/powerpoint/2010/main" val="13552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0" y="116632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>
                <a:latin typeface="Algerian" pitchFamily="82" charset="0"/>
              </a:rPr>
              <a:t>Frequent </a:t>
            </a:r>
            <a:r>
              <a:rPr lang="en-US" sz="3600" u="sng" dirty="0" err="1">
                <a:latin typeface="Algerian" pitchFamily="82" charset="0"/>
              </a:rPr>
              <a:t>Itemset</a:t>
            </a:r>
            <a:r>
              <a:rPr lang="en-US" sz="3600" u="sng" dirty="0">
                <a:latin typeface="Algerian" pitchFamily="82" charset="0"/>
              </a:rPr>
              <a:t> Generation</a:t>
            </a:r>
          </a:p>
        </p:txBody>
      </p:sp>
      <p:sp>
        <p:nvSpPr>
          <p:cNvPr id="12" name="Rectangle 11"/>
          <p:cNvSpPr>
            <a:spLocks noGrp="1" noChangeArrowheads="1"/>
          </p:cNvSpPr>
          <p:nvPr/>
        </p:nvSpPr>
        <p:spPr bwMode="auto">
          <a:xfrm>
            <a:off x="35496" y="1412776"/>
            <a:ext cx="8879904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latin typeface="Baskerville Old Face" pitchFamily="18" charset="0"/>
              </a:rPr>
              <a:t>ECLAT: for each item, store a list of transaction ids (</a:t>
            </a:r>
            <a:r>
              <a:rPr lang="en-US" sz="2800" dirty="0" err="1">
                <a:latin typeface="Baskerville Old Face" pitchFamily="18" charset="0"/>
              </a:rPr>
              <a:t>tids</a:t>
            </a:r>
            <a:r>
              <a:rPr lang="en-US" sz="2800" dirty="0">
                <a:latin typeface="Baskerville Old Face" pitchFamily="18" charset="0"/>
              </a:rPr>
              <a:t>); vertical data layout</a:t>
            </a:r>
          </a:p>
          <a:p>
            <a:pPr lvl="1">
              <a:buFontTx/>
              <a:buNone/>
            </a:pPr>
            <a:endParaRPr lang="en-US" sz="2400" dirty="0">
              <a:latin typeface="Baskerville Old Face" pitchFamily="18" charset="0"/>
            </a:endParaRPr>
          </a:p>
          <a:p>
            <a:pPr lvl="1">
              <a:buFontTx/>
              <a:buNone/>
            </a:pP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36912"/>
            <a:ext cx="5803900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764088" y="573801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383088" y="611901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000" b="1"/>
              <a:t>TID-list</a:t>
            </a:r>
          </a:p>
        </p:txBody>
      </p:sp>
    </p:spTree>
    <p:extLst>
      <p:ext uri="{BB962C8B-B14F-4D97-AF65-F5344CB8AC3E}">
        <p14:creationId xmlns:p14="http://schemas.microsoft.com/office/powerpoint/2010/main" val="28997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5496" y="1295400"/>
            <a:ext cx="892899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Determine support of any k-</a:t>
            </a:r>
            <a:r>
              <a:rPr lang="en-US" sz="2400" dirty="0" err="1">
                <a:latin typeface="Baskerville Old Face" pitchFamily="18" charset="0"/>
              </a:rPr>
              <a:t>itemset</a:t>
            </a:r>
            <a:r>
              <a:rPr lang="en-US" sz="2400" dirty="0">
                <a:latin typeface="Baskerville Old Face" pitchFamily="18" charset="0"/>
              </a:rPr>
              <a:t> by intersecting </a:t>
            </a:r>
            <a:r>
              <a:rPr lang="en-US" sz="2400" dirty="0" err="1">
                <a:latin typeface="Baskerville Old Face" pitchFamily="18" charset="0"/>
              </a:rPr>
              <a:t>tid</a:t>
            </a:r>
            <a:r>
              <a:rPr lang="en-US" sz="2400" dirty="0">
                <a:latin typeface="Baskerville Old Face" pitchFamily="18" charset="0"/>
              </a:rPr>
              <a:t>-lists of two of its (k-1) subsets.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3 traversal approaches: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top-down, bottom-up and hybrid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Advantage: very fast support counting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Disadvantage: intermediate </a:t>
            </a:r>
            <a:r>
              <a:rPr lang="en-US" sz="2400" dirty="0" err="1">
                <a:latin typeface="Baskerville Old Face" pitchFamily="18" charset="0"/>
              </a:rPr>
              <a:t>tid</a:t>
            </a:r>
            <a:r>
              <a:rPr lang="en-US" sz="2400" dirty="0">
                <a:latin typeface="Baskerville Old Face" pitchFamily="18" charset="0"/>
              </a:rPr>
              <a:t>-lists may become too large for memory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96" y="2057400"/>
            <a:ext cx="6236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95" y="2057400"/>
            <a:ext cx="60151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626296" y="2667000"/>
            <a:ext cx="6543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4800" b="1">
                <a:latin typeface="Baskerville Old Face" pitchFamily="18" charset="0"/>
                <a:sym typeface="Symbol" pitchFamily="18" charset="2"/>
              </a:rPr>
              <a:t></a:t>
            </a:r>
            <a:endParaRPr lang="en-US" sz="4800" b="1">
              <a:latin typeface="Baskerville Old Face" pitchFamily="18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759895" y="2667000"/>
            <a:ext cx="89971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4800" b="1">
                <a:latin typeface="Baskerville Old Face" pitchFamily="18" charset="0"/>
                <a:sym typeface="Symbol" pitchFamily="18" charset="2"/>
              </a:rPr>
              <a:t></a:t>
            </a:r>
            <a:endParaRPr lang="en-US" sz="4800" b="1">
              <a:latin typeface="Baskerville Old Face" pitchFamily="18" charset="0"/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96" y="1981200"/>
            <a:ext cx="664562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0" y="116632"/>
            <a:ext cx="891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u="sng" dirty="0">
                <a:latin typeface="Algerian" pitchFamily="82" charset="0"/>
              </a:rPr>
              <a:t>Frequent </a:t>
            </a:r>
            <a:r>
              <a:rPr lang="en-US" sz="3600" u="sng" dirty="0" err="1">
                <a:latin typeface="Algerian" pitchFamily="82" charset="0"/>
              </a:rPr>
              <a:t>Itemset</a:t>
            </a:r>
            <a:r>
              <a:rPr lang="en-US" sz="3600" u="sng" dirty="0">
                <a:latin typeface="Algerian" pitchFamily="82" charset="0"/>
              </a:rPr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41992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98425" y="336649"/>
            <a:ext cx="8577263" cy="500063"/>
          </a:xfrm>
        </p:spPr>
        <p:txBody>
          <a:bodyPr/>
          <a:lstStyle/>
          <a:p>
            <a:r>
              <a:rPr lang="en-US" sz="2800" u="sng" dirty="0">
                <a:latin typeface="Algerian" pitchFamily="82" charset="0"/>
              </a:rPr>
              <a:t>ECLAT: FP Mining with Vertical Data Format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1452190"/>
            <a:ext cx="8537575" cy="59372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Both </a:t>
            </a:r>
            <a:r>
              <a:rPr lang="en-US" sz="2400" b="1" dirty="0" err="1">
                <a:solidFill>
                  <a:srgbClr val="0070C0"/>
                </a:solidFill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Baskerville Old Face" pitchFamily="18" charset="0"/>
              </a:rPr>
              <a:t>FP-growth</a:t>
            </a:r>
            <a:r>
              <a:rPr lang="en-US" sz="2400" dirty="0">
                <a:latin typeface="Baskerville Old Face" pitchFamily="18" charset="0"/>
              </a:rPr>
              <a:t> use </a:t>
            </a:r>
            <a:r>
              <a:rPr lang="en-US" sz="2400" b="1" dirty="0">
                <a:solidFill>
                  <a:srgbClr val="0070C0"/>
                </a:solidFill>
                <a:latin typeface="Baskerville Old Face" pitchFamily="18" charset="0"/>
              </a:rPr>
              <a:t>horizontal data format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Alternatively data can also be represented in </a:t>
            </a:r>
            <a:r>
              <a:rPr lang="en-US" sz="2400" b="1" dirty="0">
                <a:solidFill>
                  <a:srgbClr val="0070C0"/>
                </a:solidFill>
                <a:latin typeface="Baskerville Old Face" pitchFamily="18" charset="0"/>
              </a:rPr>
              <a:t>vertical format</a:t>
            </a: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01768"/>
              </p:ext>
            </p:extLst>
          </p:nvPr>
        </p:nvGraphicFramePr>
        <p:xfrm>
          <a:off x="899592" y="2132856"/>
          <a:ext cx="2592288" cy="3352800"/>
        </p:xfrm>
        <a:graphic>
          <a:graphicData uri="http://schemas.openxmlformats.org/drawingml/2006/table">
            <a:tbl>
              <a:tblPr/>
              <a:tblGrid>
                <a:gridCol w="696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0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0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228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058799"/>
              </p:ext>
            </p:extLst>
          </p:nvPr>
        </p:nvGraphicFramePr>
        <p:xfrm>
          <a:off x="4355976" y="2204863"/>
          <a:ext cx="4286250" cy="2733961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Abstract</a:t>
            </a:r>
            <a:br>
              <a:rPr lang="en-US" u="sng" dirty="0">
                <a:latin typeface="Algerian" pitchFamily="82" charset="0"/>
              </a:rPr>
            </a:b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23317"/>
            <a:ext cx="8964488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i="1" dirty="0">
                <a:latin typeface="Bookman Old Style" pitchFamily="18" charset="0"/>
              </a:rPr>
              <a:t>	Pattern mining algorithms can be applied on various types of data such as sub graphs, associations, indirect associations, trends, periodic patterns, sequential rules, lattices, sequential patterns, high-utility patterns, etc. Example like frequent pattern mining is that of finding relationships among the items or pattern in a database those products that are frequently purchased together by customers. This paper introduces a detailed analysis of the algorithms focusing on frequent pattern mining also try to find suitable algorithm base on time complexity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7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357188" y="408657"/>
            <a:ext cx="8229600" cy="500063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sz="quarter" idx="1"/>
          </p:nvPr>
        </p:nvSpPr>
        <p:spPr>
          <a:xfrm>
            <a:off x="-36512" y="1452190"/>
            <a:ext cx="9001000" cy="593725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Transform the horizontally formatted data to the vertical format by scanning the database once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support count of an </a:t>
            </a:r>
            <a:r>
              <a:rPr lang="en-US" sz="2400" dirty="0" err="1"/>
              <a:t>itemset</a:t>
            </a:r>
            <a:r>
              <a:rPr lang="en-US" sz="2400" dirty="0"/>
              <a:t> is simply the length of the </a:t>
            </a:r>
            <a:r>
              <a:rPr lang="en-US" sz="2400" dirty="0" err="1"/>
              <a:t>TID_set</a:t>
            </a:r>
            <a:r>
              <a:rPr lang="en-US" sz="2400" dirty="0"/>
              <a:t> of the </a:t>
            </a:r>
            <a:r>
              <a:rPr lang="en-US" sz="2400" dirty="0" err="1"/>
              <a:t>itemset</a:t>
            </a:r>
            <a:endParaRPr lang="en-US" sz="2400" dirty="0"/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5629"/>
              </p:ext>
            </p:extLst>
          </p:nvPr>
        </p:nvGraphicFramePr>
        <p:xfrm>
          <a:off x="428604" y="2492896"/>
          <a:ext cx="2703236" cy="2773680"/>
        </p:xfrm>
        <a:graphic>
          <a:graphicData uri="http://schemas.openxmlformats.org/drawingml/2006/table">
            <a:tbl>
              <a:tblPr/>
              <a:tblGrid>
                <a:gridCol w="88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List of item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T900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3347864" y="3429000"/>
            <a:ext cx="10001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37861"/>
              </p:ext>
            </p:extLst>
          </p:nvPr>
        </p:nvGraphicFramePr>
        <p:xfrm>
          <a:off x="4554538" y="2563813"/>
          <a:ext cx="4286280" cy="2011680"/>
        </p:xfrm>
        <a:graphic>
          <a:graphicData uri="http://schemas.openxmlformats.org/drawingml/2006/table">
            <a:tbl>
              <a:tblPr/>
              <a:tblGrid>
                <a:gridCol w="95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357188" y="336649"/>
            <a:ext cx="8229600" cy="500063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sz="quarter" idx="1"/>
          </p:nvPr>
        </p:nvSpPr>
        <p:spPr>
          <a:xfrm>
            <a:off x="-77143" y="5094882"/>
            <a:ext cx="9042532" cy="12144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The frequent k-</a:t>
            </a:r>
            <a:r>
              <a:rPr lang="en-US" sz="2400" dirty="0" err="1">
                <a:latin typeface="Baskerville Old Face" pitchFamily="18" charset="0"/>
              </a:rPr>
              <a:t>itemsets</a:t>
            </a:r>
            <a:r>
              <a:rPr lang="en-US" sz="2400" dirty="0">
                <a:latin typeface="Baskerville Old Face" pitchFamily="18" charset="0"/>
              </a:rPr>
              <a:t> can be used to construct the candidate (k+1)-</a:t>
            </a:r>
            <a:r>
              <a:rPr lang="en-US" sz="2400" dirty="0" err="1">
                <a:latin typeface="Baskerville Old Face" pitchFamily="18" charset="0"/>
              </a:rPr>
              <a:t>itemsets</a:t>
            </a:r>
            <a:r>
              <a:rPr lang="en-US" sz="2400" dirty="0">
                <a:latin typeface="Baskerville Old Face" pitchFamily="18" charset="0"/>
              </a:rPr>
              <a:t> based on the </a:t>
            </a:r>
            <a:r>
              <a:rPr lang="en-US" sz="2400" dirty="0" err="1"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 property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</p:txBody>
      </p: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16955"/>
              </p:ext>
            </p:extLst>
          </p:nvPr>
        </p:nvGraphicFramePr>
        <p:xfrm>
          <a:off x="213712" y="2360280"/>
          <a:ext cx="4430296" cy="1920240"/>
        </p:xfrm>
        <a:graphic>
          <a:graphicData uri="http://schemas.openxmlformats.org/drawingml/2006/table">
            <a:tbl>
              <a:tblPr/>
              <a:tblGrid>
                <a:gridCol w="932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{T100,T200,T300,T400,T600,T800,T900}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{T300,T500,T600,T700,T800,T900}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298" name="TextBox 7"/>
          <p:cNvSpPr txBox="1">
            <a:spLocks noChangeArrowheads="1"/>
          </p:cNvSpPr>
          <p:nvPr/>
        </p:nvSpPr>
        <p:spPr bwMode="auto">
          <a:xfrm>
            <a:off x="152929" y="1754005"/>
            <a:ext cx="39613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Frequent 1-itemsets in vertical format</a:t>
            </a:r>
          </a:p>
        </p:txBody>
      </p:sp>
      <p:sp>
        <p:nvSpPr>
          <p:cNvPr id="54299" name="TextBox 9"/>
          <p:cNvSpPr txBox="1">
            <a:spLocks noChangeArrowheads="1"/>
          </p:cNvSpPr>
          <p:nvPr/>
        </p:nvSpPr>
        <p:spPr bwMode="auto">
          <a:xfrm>
            <a:off x="1259632" y="1249016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  <a:latin typeface="Baskerville Old Face" pitchFamily="18" charset="0"/>
              </a:rPr>
              <a:t>min_sup</a:t>
            </a:r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=2</a:t>
            </a:r>
          </a:p>
        </p:txBody>
      </p:sp>
      <p:sp>
        <p:nvSpPr>
          <p:cNvPr id="54300" name="TextBox 11"/>
          <p:cNvSpPr txBox="1">
            <a:spLocks noChangeArrowheads="1"/>
          </p:cNvSpPr>
          <p:nvPr/>
        </p:nvSpPr>
        <p:spPr bwMode="auto">
          <a:xfrm>
            <a:off x="5004048" y="1416061"/>
            <a:ext cx="39613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Baskerville Old Face" pitchFamily="18" charset="0"/>
              </a:rPr>
              <a:t>Frequent 2-itemsets in vertical format</a:t>
            </a:r>
          </a:p>
        </p:txBody>
      </p:sp>
      <p:sp>
        <p:nvSpPr>
          <p:cNvPr id="54301" name="Rectangle 32"/>
          <p:cNvSpPr>
            <a:spLocks noChangeArrowheads="1"/>
          </p:cNvSpPr>
          <p:nvPr/>
        </p:nvSpPr>
        <p:spPr bwMode="auto">
          <a:xfrm>
            <a:off x="4966270" y="3287266"/>
            <a:ext cx="3566170" cy="2857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Baskerville Old Face" pitchFamily="18" charset="0"/>
            </a:endParaRP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4966271" y="4797152"/>
            <a:ext cx="3566170" cy="29368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000">
              <a:latin typeface="Baskerville Old Face" pitchFamily="18" charset="0"/>
            </a:endParaRPr>
          </a:p>
        </p:txBody>
      </p:sp>
      <p:graphicFrame>
        <p:nvGraphicFramePr>
          <p:cNvPr id="1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542269"/>
              </p:ext>
            </p:extLst>
          </p:nvPr>
        </p:nvGraphicFramePr>
        <p:xfrm>
          <a:off x="4967141" y="2314505"/>
          <a:ext cx="3565299" cy="2770679"/>
        </p:xfrm>
        <a:graphic>
          <a:graphicData uri="http://schemas.openxmlformats.org/drawingml/2006/table">
            <a:tbl>
              <a:tblPr/>
              <a:tblGrid>
                <a:gridCol w="115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{T100,T400,T800,T900}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{T500,T700,T800,T900}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{T300,T600,T800,T900}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{I2,I4}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{T200,T400}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{I3,I5}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6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/>
      <p:bldP spid="54301" grpId="0" animBg="1"/>
      <p:bldP spid="5430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357188" y="336649"/>
            <a:ext cx="8229600" cy="500063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ECLAT Algorithm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6512" y="2526555"/>
            <a:ext cx="9180512" cy="421481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Baskerville Old Face" pitchFamily="18" charset="0"/>
              </a:rPr>
              <a:t>This process repeats, with k incremented by 1 each time, until no frequent items or no candidate </a:t>
            </a:r>
            <a:r>
              <a:rPr lang="en-US" sz="2000" dirty="0" err="1">
                <a:latin typeface="Baskerville Old Face" pitchFamily="18" charset="0"/>
              </a:rPr>
              <a:t>itemsets</a:t>
            </a:r>
            <a:r>
              <a:rPr lang="en-US" sz="2000" dirty="0">
                <a:latin typeface="Baskerville Old Face" pitchFamily="18" charset="0"/>
              </a:rPr>
              <a:t> can be  found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Baskerville Old Face" pitchFamily="18" charset="0"/>
              </a:rPr>
              <a:t>Properties of mining with vertical data format</a:t>
            </a:r>
            <a:endParaRPr lang="en-US" sz="2000" dirty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Take the advantage of the </a:t>
            </a:r>
            <a:r>
              <a:rPr lang="en-US" sz="2000" dirty="0" err="1">
                <a:latin typeface="Baskerville Old Face" pitchFamily="18" charset="0"/>
              </a:rPr>
              <a:t>Apriori</a:t>
            </a:r>
            <a:r>
              <a:rPr lang="en-US" sz="2000" dirty="0">
                <a:latin typeface="Baskerville Old Face" pitchFamily="18" charset="0"/>
              </a:rPr>
              <a:t> property in the generation of candidate (k+1)-</a:t>
            </a:r>
            <a:r>
              <a:rPr lang="en-US" sz="2000" dirty="0" err="1">
                <a:latin typeface="Baskerville Old Face" pitchFamily="18" charset="0"/>
              </a:rPr>
              <a:t>itemset</a:t>
            </a:r>
            <a:r>
              <a:rPr lang="en-US" sz="2000" dirty="0">
                <a:latin typeface="Baskerville Old Face" pitchFamily="18" charset="0"/>
              </a:rPr>
              <a:t> from k-</a:t>
            </a:r>
            <a:r>
              <a:rPr lang="en-US" sz="2000" dirty="0" err="1">
                <a:latin typeface="Baskerville Old Face" pitchFamily="18" charset="0"/>
              </a:rPr>
              <a:t>itemsets</a:t>
            </a:r>
            <a:endParaRPr lang="en-US" sz="2000" dirty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No need to scan the database to find the support of (k+1) </a:t>
            </a:r>
            <a:r>
              <a:rPr lang="en-US" sz="2000" dirty="0" err="1">
                <a:latin typeface="Baskerville Old Face" pitchFamily="18" charset="0"/>
              </a:rPr>
              <a:t>itemsets</a:t>
            </a:r>
            <a:r>
              <a:rPr lang="en-US" sz="2000" dirty="0">
                <a:latin typeface="Baskerville Old Face" pitchFamily="18" charset="0"/>
              </a:rPr>
              <a:t>, for k&gt;=1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The </a:t>
            </a:r>
            <a:r>
              <a:rPr lang="en-US" sz="2000" dirty="0" err="1">
                <a:latin typeface="Baskerville Old Face" pitchFamily="18" charset="0"/>
              </a:rPr>
              <a:t>TID_set</a:t>
            </a:r>
            <a:r>
              <a:rPr lang="en-US" sz="2000" dirty="0">
                <a:latin typeface="Baskerville Old Face" pitchFamily="18" charset="0"/>
              </a:rPr>
              <a:t> of each k-</a:t>
            </a:r>
            <a:r>
              <a:rPr lang="en-US" sz="2000" dirty="0" err="1">
                <a:latin typeface="Baskerville Old Face" pitchFamily="18" charset="0"/>
              </a:rPr>
              <a:t>itemset</a:t>
            </a:r>
            <a:r>
              <a:rPr lang="en-US" sz="2000" dirty="0">
                <a:latin typeface="Baskerville Old Face" pitchFamily="18" charset="0"/>
              </a:rPr>
              <a:t> carries the complete information required for counting such support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Baskerville Old Face" pitchFamily="18" charset="0"/>
              </a:rPr>
              <a:t>The TID-sets can be quite long, hence expensive to manipulate</a:t>
            </a:r>
          </a:p>
          <a:p>
            <a:pPr>
              <a:buNone/>
            </a:pPr>
            <a:endParaRPr lang="en-US" sz="2000" dirty="0">
              <a:latin typeface="Baskerville Old Face" pitchFamily="18" charset="0"/>
            </a:endParaRPr>
          </a:p>
        </p:txBody>
      </p:sp>
      <p:graphicFrame>
        <p:nvGraphicFramePr>
          <p:cNvPr id="9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81945"/>
              </p:ext>
            </p:extLst>
          </p:nvPr>
        </p:nvGraphicFramePr>
        <p:xfrm>
          <a:off x="5652120" y="1390323"/>
          <a:ext cx="2933501" cy="1005840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TID_set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{T800,T900}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{I1,I2,I5}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</a:rPr>
                        <a:t>{T100,T800}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313" name="TextBox 7"/>
          <p:cNvSpPr txBox="1">
            <a:spLocks noChangeArrowheads="1"/>
          </p:cNvSpPr>
          <p:nvPr/>
        </p:nvSpPr>
        <p:spPr bwMode="auto">
          <a:xfrm>
            <a:off x="1187624" y="1484784"/>
            <a:ext cx="4301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Frequent 3-itemsets in vertical format</a:t>
            </a:r>
          </a:p>
        </p:txBody>
      </p:sp>
      <p:sp>
        <p:nvSpPr>
          <p:cNvPr id="55314" name="TextBox 9"/>
          <p:cNvSpPr txBox="1">
            <a:spLocks noChangeArrowheads="1"/>
          </p:cNvSpPr>
          <p:nvPr/>
        </p:nvSpPr>
        <p:spPr bwMode="auto">
          <a:xfrm>
            <a:off x="2449079" y="1854116"/>
            <a:ext cx="1396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min_sup</a:t>
            </a:r>
            <a:r>
              <a:rPr lang="en-US" b="1" dirty="0">
                <a:solidFill>
                  <a:srgbClr val="7030A0"/>
                </a:solidFill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39194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87623" y="5158933"/>
            <a:ext cx="70567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skerville Old Face" pitchFamily="18" charset="0"/>
              </a:rPr>
              <a:t>Figure 1: </a:t>
            </a:r>
            <a:r>
              <a:rPr lang="en-US" sz="2400" dirty="0">
                <a:latin typeface="Baskerville Old Face" pitchFamily="18" charset="0"/>
              </a:rPr>
              <a:t>Comparison of </a:t>
            </a:r>
            <a:r>
              <a:rPr lang="en-US" sz="2400" dirty="0" err="1"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Eclat</a:t>
            </a:r>
            <a:r>
              <a:rPr lang="en-US" sz="2400" dirty="0">
                <a:latin typeface="Baskerville Old Face" pitchFamily="18" charset="0"/>
              </a:rPr>
              <a:t> and FP Growth algorithm on artificial dataset.  </a:t>
            </a:r>
          </a:p>
        </p:txBody>
      </p:sp>
      <p:pic>
        <p:nvPicPr>
          <p:cNvPr id="3083" name="Picture 11" descr="C:\Users\Tanjida\Downloads\Figure-1-Comparison-of-Apriori-Eclat-and-FP-Growth-algorithm-on-artificial-dataset (1)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705678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latin typeface="Algerian" pitchFamily="82" charset="0"/>
              </a:rPr>
              <a:t>Comparison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6602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anjida\Downloads\Figure-2Comparison-of-Apriori-Eclat-and-FP-Growth-algorithm-on-artificial-dataset-when (3)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48072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9552" y="5169966"/>
            <a:ext cx="74888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skerville Old Face" pitchFamily="18" charset="0"/>
              </a:rPr>
              <a:t>Figure 2: </a:t>
            </a:r>
            <a:r>
              <a:rPr lang="en-US" sz="2000" dirty="0">
                <a:latin typeface="Baskerville Old Face" pitchFamily="18" charset="0"/>
              </a:rPr>
              <a:t>Comparison of </a:t>
            </a:r>
            <a:r>
              <a:rPr lang="en-US" sz="2000" dirty="0" err="1">
                <a:latin typeface="Baskerville Old Face" pitchFamily="18" charset="0"/>
              </a:rPr>
              <a:t>Apriori</a:t>
            </a:r>
            <a:r>
              <a:rPr lang="en-US" sz="2000" dirty="0">
                <a:latin typeface="Baskerville Old Face" pitchFamily="18" charset="0"/>
              </a:rPr>
              <a:t>, </a:t>
            </a:r>
            <a:r>
              <a:rPr lang="en-US" sz="2000" dirty="0" err="1">
                <a:latin typeface="Baskerville Old Face" pitchFamily="18" charset="0"/>
              </a:rPr>
              <a:t>Eclat</a:t>
            </a:r>
            <a:r>
              <a:rPr lang="en-US" sz="2000" dirty="0">
                <a:latin typeface="Baskerville Old Face" pitchFamily="18" charset="0"/>
              </a:rPr>
              <a:t> and FP Growth algorithm on</a:t>
            </a:r>
          </a:p>
          <a:p>
            <a:pPr algn="ctr"/>
            <a:r>
              <a:rPr lang="en-US" sz="2000" dirty="0">
                <a:latin typeface="Baskerville Old Face" pitchFamily="18" charset="0"/>
              </a:rPr>
              <a:t> artificial dataset when the number of transactions are made three times the original. </a:t>
            </a:r>
          </a:p>
        </p:txBody>
      </p:sp>
      <p:sp>
        <p:nvSpPr>
          <p:cNvPr id="4" name="Rectangle 3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latin typeface="Algerian" pitchFamily="82" charset="0"/>
              </a:rPr>
              <a:t>Comparison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2304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5536" y="4797152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Baskerville Old Face" pitchFamily="18" charset="0"/>
              </a:rPr>
              <a:t>Figure 3:</a:t>
            </a:r>
            <a:r>
              <a:rPr lang="en-US" sz="2400" dirty="0">
                <a:latin typeface="Baskerville Old Face" pitchFamily="18" charset="0"/>
              </a:rPr>
              <a:t> Comparison of </a:t>
            </a:r>
            <a:r>
              <a:rPr lang="en-US" sz="2400" dirty="0" err="1">
                <a:latin typeface="Baskerville Old Face" pitchFamily="18" charset="0"/>
              </a:rPr>
              <a:t>apriori</a:t>
            </a:r>
            <a:r>
              <a:rPr lang="en-US" sz="2400" dirty="0">
                <a:latin typeface="Baskerville Old Face" pitchFamily="18" charset="0"/>
              </a:rPr>
              <a:t>, éclat and FP Growth algorithm on artificial dataset when the number of attributes are made three times the original.  </a:t>
            </a:r>
          </a:p>
        </p:txBody>
      </p:sp>
      <p:pic>
        <p:nvPicPr>
          <p:cNvPr id="5122" name="Picture 2" descr="C:\Users\Tanjida\Downloads\Figure-3-Comparison-of-apriori-eclat-and-FP-Growth-algorithm-on-artificial-dataset-when.pp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04867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44931" y="260648"/>
            <a:ext cx="6526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u="sng" dirty="0">
                <a:latin typeface="Algerian" pitchFamily="82" charset="0"/>
              </a:rPr>
              <a:t>Comparison of Algorithms</a:t>
            </a:r>
          </a:p>
        </p:txBody>
      </p:sp>
    </p:spTree>
    <p:extLst>
      <p:ext uri="{BB962C8B-B14F-4D97-AF65-F5344CB8AC3E}">
        <p14:creationId xmlns:p14="http://schemas.microsoft.com/office/powerpoint/2010/main" val="41326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Comparison of Algorithms</a:t>
            </a:r>
            <a:endParaRPr lang="en-US" sz="3600" dirty="0"/>
          </a:p>
        </p:txBody>
      </p:sp>
      <p:pic>
        <p:nvPicPr>
          <p:cNvPr id="6" name="Content Placeholder 5" descr="Figure-4-Comparison-of-Apriori-Eclat-and-FP-Growth-algorithm-on-a-dataset-with-th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700808"/>
            <a:ext cx="6120690" cy="338328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99592" y="5229200"/>
            <a:ext cx="6408712" cy="720080"/>
          </a:xfrm>
        </p:spPr>
        <p:txBody>
          <a:bodyPr/>
          <a:lstStyle/>
          <a:p>
            <a:r>
              <a:rPr lang="en-US" sz="2000" b="1" dirty="0">
                <a:latin typeface="Baskerville Old Face" pitchFamily="18" charset="0"/>
              </a:rPr>
              <a:t>Figure 4</a:t>
            </a:r>
            <a:r>
              <a:rPr lang="en-US" sz="2000" dirty="0">
                <a:latin typeface="Baskerville Old Face" pitchFamily="18" charset="0"/>
              </a:rPr>
              <a:t>: Comparison of </a:t>
            </a:r>
            <a:r>
              <a:rPr lang="en-US" sz="2000" dirty="0" err="1">
                <a:latin typeface="Baskerville Old Face" pitchFamily="18" charset="0"/>
              </a:rPr>
              <a:t>Apriori</a:t>
            </a:r>
            <a:r>
              <a:rPr lang="en-US" sz="2000" dirty="0">
                <a:latin typeface="Baskerville Old Face" pitchFamily="18" charset="0"/>
              </a:rPr>
              <a:t>, </a:t>
            </a:r>
            <a:r>
              <a:rPr lang="en-US" sz="2000" dirty="0" err="1">
                <a:latin typeface="Baskerville Old Face" pitchFamily="18" charset="0"/>
              </a:rPr>
              <a:t>Eclat</a:t>
            </a:r>
            <a:r>
              <a:rPr lang="en-US" sz="2000" dirty="0">
                <a:latin typeface="Baskerville Old Face" pitchFamily="18" charset="0"/>
              </a:rPr>
              <a:t> and FP Growth algorithm on a dataset with the number of transactions three times the original and number of attributes three times the original. 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US" sz="4000" u="sng" dirty="0">
                <a:latin typeface="Algerian" pitchFamily="82" charset="0"/>
              </a:rP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 anchor="t"/>
          <a:lstStyle/>
          <a:p>
            <a:pPr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accent2"/>
                </a:solidFill>
              </a:rPr>
              <a:t>Apriori</a:t>
            </a:r>
            <a:r>
              <a:rPr lang="en-US" sz="2000" b="1" dirty="0">
                <a:solidFill>
                  <a:schemeClr val="accent2"/>
                </a:solidFill>
              </a:rPr>
              <a:t> Algorithm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Scan database at every level of breadth first search. </a:t>
            </a:r>
            <a:r>
              <a:rPr lang="en-US" sz="2000" dirty="0" err="1"/>
              <a:t>Apriori’s</a:t>
            </a:r>
            <a:r>
              <a:rPr lang="en-US" sz="2000" dirty="0"/>
              <a:t> outer loops are bounded by the number of common prefixes.</a:t>
            </a:r>
          </a:p>
          <a:p>
            <a:pPr>
              <a:buNone/>
            </a:pPr>
            <a:r>
              <a:rPr lang="en-US" sz="2000" dirty="0"/>
              <a:t>					Worst case:   O(</a:t>
            </a:r>
            <a:r>
              <a:rPr lang="en-US" sz="2000" b="1" dirty="0"/>
              <a:t>N</a:t>
            </a:r>
            <a:r>
              <a:rPr lang="en-US" sz="2000" dirty="0"/>
              <a:t> 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/>
                </a:solidFill>
              </a:rPr>
              <a:t>FP Growth : </a:t>
            </a:r>
            <a:r>
              <a:rPr lang="en-US" sz="2000" b="1" dirty="0"/>
              <a:t>		</a:t>
            </a:r>
            <a:r>
              <a:rPr lang="en-US" sz="2000" dirty="0"/>
              <a:t>Best case:   O(N log N)</a:t>
            </a:r>
          </a:p>
          <a:p>
            <a:pPr>
              <a:buNone/>
            </a:pPr>
            <a:r>
              <a:rPr lang="en-US" sz="2000" dirty="0"/>
              <a:t>					Worst case: O(</a:t>
            </a:r>
            <a:r>
              <a:rPr lang="en-US" sz="2000" b="1" dirty="0"/>
              <a:t>N</a:t>
            </a:r>
            <a:r>
              <a:rPr lang="en-US" sz="2000" dirty="0"/>
              <a:t> </a:t>
            </a:r>
            <a:r>
              <a:rPr lang="en-US" sz="2000" baseline="30000" dirty="0"/>
              <a:t>2</a:t>
            </a:r>
            <a:r>
              <a:rPr lang="en-US" sz="2000" dirty="0"/>
              <a:t> )</a:t>
            </a:r>
            <a:endParaRPr lang="en-US" sz="2000" baseline="30000" dirty="0"/>
          </a:p>
          <a:p>
            <a:pPr>
              <a:buNone/>
            </a:pPr>
            <a:endParaRPr lang="en-US" sz="2000" b="1" baseline="30000" dirty="0"/>
          </a:p>
          <a:p>
            <a:pPr>
              <a:buNone/>
            </a:pPr>
            <a:endParaRPr lang="en-US" sz="2000" baseline="30000" dirty="0"/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/>
                </a:solidFill>
              </a:rPr>
              <a:t>ECLAT :</a:t>
            </a:r>
            <a:r>
              <a:rPr lang="en-US" sz="2000" b="1" dirty="0"/>
              <a:t>			</a:t>
            </a:r>
            <a:r>
              <a:rPr lang="en-US" sz="2000" dirty="0"/>
              <a:t>Worst case: O(k(k+1)</a:t>
            </a:r>
          </a:p>
          <a:p>
            <a:pPr lvl="6">
              <a:buNone/>
            </a:pPr>
            <a:r>
              <a:rPr lang="en-US" sz="1800" dirty="0"/>
              <a:t>		[K is the number of items]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37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3752"/>
            <a:ext cx="82296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  <a:cs typeface="Aharoni" pitchFamily="2" charset="-79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FP Growth is the best among the three algorithms and is thus most scalable.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/>
              <a:t>Eclat</a:t>
            </a:r>
            <a:r>
              <a:rPr lang="en-US" sz="2400" dirty="0"/>
              <a:t> performs poorer than FP Growth and the </a:t>
            </a:r>
            <a:r>
              <a:rPr lang="en-US" sz="2400" dirty="0" err="1"/>
              <a:t>Apriori</a:t>
            </a:r>
            <a:r>
              <a:rPr lang="en-US" sz="2400" dirty="0"/>
              <a:t> performs the worst.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38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Reference</a:t>
            </a:r>
            <a:br>
              <a:rPr lang="en-US" u="sng" dirty="0">
                <a:latin typeface="Algerian" pitchFamily="82" charset="0"/>
              </a:rPr>
            </a:b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9001000" cy="4525963"/>
          </a:xfrm>
        </p:spPr>
        <p:txBody>
          <a:bodyPr/>
          <a:lstStyle/>
          <a:p>
            <a:pPr lvl="0" algn="just">
              <a:buFont typeface="+mj-lt"/>
              <a:buAutoNum type="arabicPeriod"/>
            </a:pPr>
            <a:r>
              <a:rPr lang="en-US" sz="1400" dirty="0" err="1"/>
              <a:t>Charu</a:t>
            </a:r>
            <a:r>
              <a:rPr lang="en-US" sz="1400" dirty="0"/>
              <a:t> C. </a:t>
            </a:r>
            <a:r>
              <a:rPr lang="en-US" sz="1400" dirty="0" err="1"/>
              <a:t>Aggarwal</a:t>
            </a:r>
            <a:r>
              <a:rPr lang="en-US" sz="1400" dirty="0"/>
              <a:t>, </a:t>
            </a:r>
            <a:r>
              <a:rPr lang="en-US" sz="1400" dirty="0" err="1"/>
              <a:t>Jiawei</a:t>
            </a:r>
            <a:r>
              <a:rPr lang="en-US" sz="1400" dirty="0"/>
              <a:t> Han, </a:t>
            </a:r>
            <a:r>
              <a:rPr lang="en-US" sz="1400" dirty="0" err="1"/>
              <a:t>Aggarwal</a:t>
            </a:r>
            <a:r>
              <a:rPr lang="en-US" sz="1400" dirty="0"/>
              <a:t> </a:t>
            </a:r>
            <a:r>
              <a:rPr lang="en-US" sz="1400" dirty="0" err="1"/>
              <a:t>Charu</a:t>
            </a:r>
            <a:r>
              <a:rPr lang="en-US" sz="1400" dirty="0"/>
              <a:t> C., Han, </a:t>
            </a:r>
            <a:r>
              <a:rPr lang="en-US" sz="1400" dirty="0" err="1"/>
              <a:t>Jiawei</a:t>
            </a:r>
            <a:r>
              <a:rPr lang="en-US" sz="1400" dirty="0"/>
              <a:t>. An Introduction to Frequent Pattern Mining, Springer International Publishing: Cham 2014.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Agrawal</a:t>
            </a:r>
            <a:r>
              <a:rPr lang="en-US" sz="1400" dirty="0"/>
              <a:t> R, </a:t>
            </a:r>
            <a:r>
              <a:rPr lang="en-US" sz="1400" dirty="0" err="1"/>
              <a:t>Imielinski</a:t>
            </a:r>
            <a:r>
              <a:rPr lang="en-US" sz="1400" dirty="0"/>
              <a:t> T, Swami A (1993) Mining association rules between sets of items in large databases. In: Proceedings of the 1993 ACM-SIGMOD international conference on management of data (SIGMOD’93), Washington, DC, </a:t>
            </a:r>
            <a:r>
              <a:rPr lang="en-US" sz="1400" dirty="0" err="1"/>
              <a:t>pp</a:t>
            </a:r>
            <a:r>
              <a:rPr lang="en-US" sz="1400" dirty="0"/>
              <a:t> 207–216.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Agrawal</a:t>
            </a:r>
            <a:r>
              <a:rPr lang="en-US" sz="1400" dirty="0"/>
              <a:t> R, </a:t>
            </a:r>
            <a:r>
              <a:rPr lang="en-US" sz="1400" dirty="0" err="1"/>
              <a:t>Srikant</a:t>
            </a:r>
            <a:r>
              <a:rPr lang="en-US" sz="1400" dirty="0"/>
              <a:t> R (1994) Fast algorithms for mining association rules. In: Proceedings of the 1994 international conference on very large data bases (VLDB’94), Santiago, Chile, </a:t>
            </a:r>
            <a:r>
              <a:rPr lang="en-US" sz="1400" dirty="0" err="1"/>
              <a:t>pp</a:t>
            </a:r>
            <a:r>
              <a:rPr lang="en-US" sz="1400" dirty="0"/>
              <a:t> 487–499.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R. </a:t>
            </a:r>
            <a:r>
              <a:rPr lang="en-US" sz="1400" dirty="0" err="1"/>
              <a:t>Agarwal</a:t>
            </a:r>
            <a:r>
              <a:rPr lang="en-US" sz="1400" dirty="0"/>
              <a:t>, C. C. </a:t>
            </a:r>
            <a:r>
              <a:rPr lang="en-US" sz="1400" dirty="0" err="1"/>
              <a:t>Aggarwal</a:t>
            </a:r>
            <a:r>
              <a:rPr lang="en-US" sz="1400" dirty="0"/>
              <a:t>, and V. V. V. Prasad. Depth-first Generation of Long Patterns, ACM KDD Conference, 2000: Also appears as IBM Research Report, RC, 21538, 1999.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E. Cohen. M. </a:t>
            </a:r>
            <a:r>
              <a:rPr lang="en-US" sz="1400" dirty="0" err="1"/>
              <a:t>Datar</a:t>
            </a:r>
            <a:r>
              <a:rPr lang="en-US" sz="1400" dirty="0"/>
              <a:t>, S. Fujiwara, A. </a:t>
            </a:r>
            <a:r>
              <a:rPr lang="en-US" sz="1400" dirty="0" err="1"/>
              <a:t>Gionis</a:t>
            </a:r>
            <a:r>
              <a:rPr lang="en-US" sz="1400" dirty="0"/>
              <a:t>, P. </a:t>
            </a:r>
            <a:r>
              <a:rPr lang="en-US" sz="1400" dirty="0" err="1"/>
              <a:t>Indyk</a:t>
            </a:r>
            <a:r>
              <a:rPr lang="en-US" sz="1400" dirty="0"/>
              <a:t>, R. </a:t>
            </a:r>
            <a:r>
              <a:rPr lang="en-US" sz="1400" dirty="0" err="1"/>
              <a:t>Motwani</a:t>
            </a:r>
            <a:r>
              <a:rPr lang="en-US" sz="1400" dirty="0"/>
              <a:t>, J. Ullman, and C. Yang. Finding Interesting Associations without Support Pruning, IEEE TKDE, 13(1), pp. 64–78, 2001.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/>
              <a:t>R. </a:t>
            </a:r>
            <a:r>
              <a:rPr lang="en-US" sz="1400" dirty="0" err="1"/>
              <a:t>Agrawal</a:t>
            </a:r>
            <a:r>
              <a:rPr lang="en-US" sz="1400" dirty="0"/>
              <a:t>, and R. </a:t>
            </a:r>
            <a:r>
              <a:rPr lang="en-US" sz="1400" dirty="0" err="1"/>
              <a:t>Srikant</a:t>
            </a:r>
            <a:r>
              <a:rPr lang="en-US" sz="1400" dirty="0"/>
              <a:t>. Mining Sequential Patterns, ICDE Conference, 1995.</a:t>
            </a:r>
          </a:p>
          <a:p>
            <a:pPr lvl="0" algn="just">
              <a:buFont typeface="+mj-lt"/>
              <a:buAutoNum type="arabicPeriod"/>
            </a:pPr>
            <a:r>
              <a:rPr lang="en-US" sz="1400" dirty="0" err="1"/>
              <a:t>Jiawei</a:t>
            </a:r>
            <a:r>
              <a:rPr lang="en-US" sz="1400" dirty="0"/>
              <a:t> Han , </a:t>
            </a:r>
            <a:r>
              <a:rPr lang="en-US" sz="1400" dirty="0" err="1"/>
              <a:t>Jian</a:t>
            </a:r>
            <a:r>
              <a:rPr lang="en-US" sz="1400" dirty="0"/>
              <a:t> Pei , </a:t>
            </a:r>
            <a:r>
              <a:rPr lang="en-US" sz="1400" dirty="0" err="1"/>
              <a:t>Yiwen</a:t>
            </a:r>
            <a:r>
              <a:rPr lang="en-US" sz="1400" dirty="0"/>
              <a:t> Yin, Mining frequent patterns without candidate generation, Proceedings of the 2000 ACM SIGMOD international conference on Management of data, p.1-12, May 15-18, 2000, Dallas, Texas, USA 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07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BE" sz="3600" u="sng" dirty="0" err="1">
                <a:latin typeface="Algerian" pitchFamily="82" charset="0"/>
              </a:rPr>
              <a:t>What</a:t>
            </a:r>
            <a:r>
              <a:rPr lang="fr-BE" sz="3600" u="sng" dirty="0">
                <a:latin typeface="Algerian" pitchFamily="82" charset="0"/>
              </a:rPr>
              <a:t> </a:t>
            </a:r>
            <a:r>
              <a:rPr lang="fr-BE" sz="3600" u="sng" dirty="0" err="1">
                <a:latin typeface="Algerian" pitchFamily="82" charset="0"/>
              </a:rPr>
              <a:t>is</a:t>
            </a:r>
            <a:r>
              <a:rPr lang="fr-BE" sz="3600" u="sng" dirty="0">
                <a:latin typeface="Algerian" pitchFamily="82" charset="0"/>
              </a:rPr>
              <a:t> data </a:t>
            </a:r>
            <a:r>
              <a:rPr lang="fr-BE" sz="3600" u="sng" dirty="0" err="1">
                <a:latin typeface="Algerian" pitchFamily="82" charset="0"/>
              </a:rPr>
              <a:t>mining</a:t>
            </a:r>
            <a:r>
              <a:rPr lang="fr-BE" sz="3600" u="sng" dirty="0">
                <a:latin typeface="Algerian" pitchFamily="82" charset="0"/>
              </a:rPr>
              <a:t>?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9108504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the use of sophisticated data analysis tools to discover </a:t>
            </a:r>
            <a:r>
              <a:rPr lang="en-US" sz="2800" i="1" dirty="0">
                <a:latin typeface="Baskerville Old Face" pitchFamily="18" charset="0"/>
              </a:rPr>
              <a:t>previously unknown</a:t>
            </a:r>
            <a:r>
              <a:rPr lang="en-US" sz="2800" dirty="0">
                <a:latin typeface="Baskerville Old Face" pitchFamily="18" charset="0"/>
              </a:rPr>
              <a:t>, </a:t>
            </a:r>
            <a:r>
              <a:rPr lang="en-US" sz="2800" i="1" dirty="0">
                <a:latin typeface="Baskerville Old Face" pitchFamily="18" charset="0"/>
              </a:rPr>
              <a:t>valid</a:t>
            </a: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i="1" dirty="0">
                <a:latin typeface="Baskerville Old Face" pitchFamily="18" charset="0"/>
              </a:rPr>
              <a:t>patterns</a:t>
            </a:r>
            <a:r>
              <a:rPr lang="en-US" sz="2800" dirty="0">
                <a:latin typeface="Baskerville Old Face" pitchFamily="18" charset="0"/>
              </a:rPr>
              <a:t> and </a:t>
            </a:r>
            <a:r>
              <a:rPr lang="en-US" sz="2800" i="1" dirty="0">
                <a:latin typeface="Baskerville Old Face" pitchFamily="18" charset="0"/>
              </a:rPr>
              <a:t>relationships</a:t>
            </a:r>
            <a:r>
              <a:rPr lang="en-US" sz="2800" dirty="0">
                <a:latin typeface="Baskerville Old Face" pitchFamily="18" charset="0"/>
              </a:rPr>
              <a:t> in </a:t>
            </a:r>
            <a:r>
              <a:rPr lang="en-US" sz="2800" i="1" dirty="0">
                <a:latin typeface="Baskerville Old Face" pitchFamily="18" charset="0"/>
              </a:rPr>
              <a:t>large</a:t>
            </a:r>
            <a:r>
              <a:rPr lang="en-US" sz="2800" dirty="0">
                <a:latin typeface="Baskerville Old Face" pitchFamily="18" charset="0"/>
              </a:rPr>
              <a:t> data 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2914650" cy="19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955925"/>
            <a:ext cx="2438400" cy="2438400"/>
          </a:xfrm>
          <a:prstGeom prst="rect">
            <a:avLst/>
          </a:prstGeom>
        </p:spPr>
      </p:pic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747292" y="5462861"/>
            <a:ext cx="95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BE" sz="3200" dirty="0">
                <a:solidFill>
                  <a:srgbClr val="000000"/>
                </a:solidFill>
                <a:latin typeface="Times New Roman" pitchFamily="1" charset="0"/>
              </a:rPr>
              <a:t>Data</a:t>
            </a:r>
            <a:endParaRPr lang="en-GB" sz="3200" dirty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220072" y="5490453"/>
            <a:ext cx="2124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nl-BE" sz="3200">
                <a:solidFill>
                  <a:srgbClr val="000000"/>
                </a:solidFill>
                <a:latin typeface="Times New Roman" pitchFamily="1" charset="0"/>
              </a:rPr>
              <a:t>Information</a:t>
            </a:r>
            <a:endParaRPr lang="en-GB" sz="32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3779912" y="4411662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6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8879" y="2967334"/>
            <a:ext cx="5217765" cy="1200329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90A7-FA49-4C6A-82D6-8CE9291E7B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55576" y="187896"/>
            <a:ext cx="7704667" cy="936848"/>
          </a:xfrm>
        </p:spPr>
        <p:txBody>
          <a:bodyPr>
            <a:normAutofit/>
          </a:bodyPr>
          <a:lstStyle/>
          <a:p>
            <a:r>
              <a:rPr lang="en-US" altLang="zh-CN" sz="3600" u="sng" dirty="0">
                <a:latin typeface="Algerian" pitchFamily="82" charset="0"/>
              </a:rPr>
              <a:t>Frequent Pattern?</a:t>
            </a:r>
            <a:endParaRPr lang="en-US" sz="3600" u="sng" dirty="0">
              <a:latin typeface="Algerian" pitchFamily="82" charset="0"/>
              <a:cs typeface="Times New Roman" pitchFamily="18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2148EC18-EDE8-4F24-ADBC-F9303D3DB21C}"/>
              </a:ext>
            </a:extLst>
          </p:cNvPr>
          <p:cNvSpPr txBox="1">
            <a:spLocks/>
          </p:cNvSpPr>
          <p:nvPr/>
        </p:nvSpPr>
        <p:spPr>
          <a:xfrm>
            <a:off x="-19757" y="1844824"/>
            <a:ext cx="9036496" cy="2304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chemeClr val="accent2"/>
                </a:solidFill>
                <a:latin typeface="Baskerville Old Face" pitchFamily="18" charset="0"/>
              </a:rPr>
              <a:t>Frequent Pattern:  </a:t>
            </a:r>
            <a:r>
              <a:rPr lang="en-US" altLang="zh-CN" sz="2800" dirty="0">
                <a:latin typeface="Baskerville Old Face" pitchFamily="18" charset="0"/>
              </a:rPr>
              <a:t>a pattern (a set of items, subsequences, substructures, etc.) that occurs frequently in a data set.</a:t>
            </a:r>
          </a:p>
          <a:p>
            <a:pPr>
              <a:buFont typeface="Wingdings" pitchFamily="2" charset="2"/>
              <a:buChar char="Ø"/>
            </a:pPr>
            <a:endParaRPr lang="en-US" altLang="zh-CN" sz="2800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Databases:   </a:t>
            </a:r>
            <a:r>
              <a:rPr lang="en-US" altLang="ja-JP" sz="2800" dirty="0">
                <a:latin typeface="Baskerville Old Face" pitchFamily="18" charset="0"/>
              </a:rPr>
              <a:t>item(transaction), tree, graph, string, vectors,…</a:t>
            </a:r>
            <a:endParaRPr lang="ja-JP" altLang="en-US" sz="2800" dirty="0">
              <a:solidFill>
                <a:srgbClr val="FF0000"/>
              </a:solidFill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ja-JP" sz="2800" b="1" dirty="0">
                <a:solidFill>
                  <a:schemeClr val="accent2"/>
                </a:solidFill>
                <a:latin typeface="Baskerville Old Face" pitchFamily="18" charset="0"/>
              </a:rPr>
              <a:t>Patterns:   </a:t>
            </a:r>
            <a:r>
              <a:rPr lang="en-US" altLang="ja-JP" sz="2800" dirty="0" err="1">
                <a:latin typeface="Baskerville Old Face" pitchFamily="18" charset="0"/>
              </a:rPr>
              <a:t>itemset</a:t>
            </a:r>
            <a:r>
              <a:rPr lang="en-US" altLang="ja-JP" sz="2800" dirty="0">
                <a:latin typeface="Baskerville Old Face" pitchFamily="18" charset="0"/>
              </a:rPr>
              <a:t>, tree, paths, cycles, graphs, </a:t>
            </a:r>
            <a:r>
              <a:rPr lang="en-US" altLang="ja-JP" sz="2800" dirty="0" err="1">
                <a:latin typeface="Baskerville Old Face" pitchFamily="18" charset="0"/>
              </a:rPr>
              <a:t>geographs</a:t>
            </a:r>
            <a:r>
              <a:rPr lang="en-US" altLang="ja-JP" sz="2800" dirty="0">
                <a:latin typeface="Baskerville Old Face" pitchFamily="18" charset="0"/>
              </a:rPr>
              <a:t>,…</a:t>
            </a:r>
          </a:p>
          <a:p>
            <a:pPr marL="0" indent="0">
              <a:buNone/>
            </a:pPr>
            <a:endParaRPr lang="en-US" altLang="zh-CN" sz="28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sz="3600" u="sng" dirty="0">
                <a:latin typeface="Algerian" pitchFamily="82" charset="0"/>
              </a:rPr>
              <a:t>Motivation </a:t>
            </a:r>
            <a:endParaRPr lang="en-US" sz="3600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84784"/>
            <a:ext cx="9001000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600" b="1" dirty="0">
                <a:solidFill>
                  <a:schemeClr val="accent2"/>
                </a:solidFill>
                <a:latin typeface="Bookman Old Style" pitchFamily="18" charset="0"/>
              </a:rPr>
              <a:t>Motivation:</a:t>
            </a:r>
            <a:r>
              <a:rPr lang="en-US" altLang="zh-CN" sz="2600" b="1" dirty="0">
                <a:latin typeface="Bookman Old Style" pitchFamily="18" charset="0"/>
              </a:rPr>
              <a:t> </a:t>
            </a:r>
            <a:r>
              <a:rPr lang="en-US" altLang="zh-CN" sz="2600" dirty="0">
                <a:latin typeface="Bookman Old Style" pitchFamily="18" charset="0"/>
              </a:rPr>
              <a:t>Finding inherent regularities in data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>
              <a:latin typeface="Bookman Old Style" pitchFamily="18" charset="0"/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products were often purchased together?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are the subsequent purchases after buying a PC?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What kinds of DNA are sensitive to this new drug?  </a:t>
            </a:r>
          </a:p>
          <a:p>
            <a:pPr marL="457200" lvl="1" indent="0">
              <a:buSzPct val="100000"/>
              <a:buNone/>
            </a:pPr>
            <a:endParaRPr lang="en-US" altLang="zh-CN" sz="2400" dirty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u="sng" dirty="0">
                <a:latin typeface="Algerian" pitchFamily="82" charset="0"/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412776"/>
            <a:ext cx="8928992" cy="452596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BE" sz="2800" b="1" dirty="0" err="1">
                <a:solidFill>
                  <a:schemeClr val="accent2"/>
                </a:solidFill>
                <a:latin typeface="Baskerville Old Face" pitchFamily="18" charset="0"/>
              </a:rPr>
              <a:t>Supermarket</a:t>
            </a:r>
            <a:endParaRPr lang="fr-BE" sz="28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BE" sz="2400" dirty="0">
                <a:latin typeface="Baskerville Old Face" pitchFamily="18" charset="0"/>
              </a:rPr>
              <a:t>Product placement</a:t>
            </a:r>
          </a:p>
          <a:p>
            <a:pPr lvl="1">
              <a:buFont typeface="Arial" pitchFamily="34" charset="0"/>
              <a:buChar char="•"/>
            </a:pPr>
            <a:r>
              <a:rPr lang="fr-BE" sz="2400" dirty="0" err="1">
                <a:latin typeface="Baskerville Old Face" pitchFamily="18" charset="0"/>
              </a:rPr>
              <a:t>special</a:t>
            </a:r>
            <a:r>
              <a:rPr lang="fr-BE" sz="2400" dirty="0">
                <a:latin typeface="Baskerville Old Face" pitchFamily="18" charset="0"/>
              </a:rPr>
              <a:t> promotions</a:t>
            </a:r>
          </a:p>
          <a:p>
            <a:pPr>
              <a:buFont typeface="Wingdings" pitchFamily="2" charset="2"/>
              <a:buChar char="Ø"/>
            </a:pPr>
            <a:r>
              <a:rPr lang="fr-BE" sz="2800" b="1" dirty="0">
                <a:solidFill>
                  <a:schemeClr val="accent2"/>
                </a:solidFill>
                <a:latin typeface="Baskerville Old Face" pitchFamily="18" charset="0"/>
              </a:rPr>
              <a:t>Web </a:t>
            </a:r>
            <a:r>
              <a:rPr lang="fr-BE" sz="2800" b="1" dirty="0" err="1">
                <a:solidFill>
                  <a:schemeClr val="accent2"/>
                </a:solidFill>
                <a:latin typeface="Baskerville Old Face" pitchFamily="18" charset="0"/>
              </a:rPr>
              <a:t>search</a:t>
            </a:r>
            <a:endParaRPr lang="fr-BE" sz="2800" b="1" dirty="0">
              <a:solidFill>
                <a:schemeClr val="accent2"/>
              </a:solidFill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fr-BE" sz="2400" dirty="0" err="1">
                <a:latin typeface="Baskerville Old Face" pitchFamily="18" charset="0"/>
              </a:rPr>
              <a:t>which</a:t>
            </a:r>
            <a:r>
              <a:rPr lang="fr-BE" sz="2400" dirty="0">
                <a:latin typeface="Baskerville Old Face" pitchFamily="18" charset="0"/>
              </a:rPr>
              <a:t> keywords </a:t>
            </a:r>
            <a:r>
              <a:rPr lang="fr-BE" sz="2400" dirty="0" err="1">
                <a:latin typeface="Baskerville Old Face" pitchFamily="18" charset="0"/>
              </a:rPr>
              <a:t>often</a:t>
            </a:r>
            <a:r>
              <a:rPr lang="fr-BE" sz="2400" dirty="0">
                <a:latin typeface="Baskerville Old Face" pitchFamily="18" charset="0"/>
              </a:rPr>
              <a:t> </a:t>
            </a:r>
            <a:r>
              <a:rPr lang="fr-BE" sz="2400" dirty="0" err="1">
                <a:latin typeface="Baskerville Old Face" pitchFamily="18" charset="0"/>
              </a:rPr>
              <a:t>occur</a:t>
            </a:r>
            <a:r>
              <a:rPr lang="fr-BE" sz="2400" dirty="0">
                <a:latin typeface="Baskerville Old Face" pitchFamily="18" charset="0"/>
              </a:rPr>
              <a:t> </a:t>
            </a:r>
            <a:r>
              <a:rPr lang="fr-BE" sz="2400" dirty="0" err="1">
                <a:latin typeface="Baskerville Old Face" pitchFamily="18" charset="0"/>
              </a:rPr>
              <a:t>together</a:t>
            </a:r>
            <a:r>
              <a:rPr lang="fr-BE" sz="2400" dirty="0">
                <a:latin typeface="Baskerville Old Face" pitchFamily="18" charset="0"/>
              </a:rPr>
              <a:t> in </a:t>
            </a:r>
            <a:r>
              <a:rPr lang="fr-BE" sz="2400" dirty="0" err="1">
                <a:latin typeface="Baskerville Old Face" pitchFamily="18" charset="0"/>
              </a:rPr>
              <a:t>webpages</a:t>
            </a:r>
            <a:r>
              <a:rPr lang="fr-BE" sz="2400" dirty="0">
                <a:latin typeface="Baskerville Old Face" pitchFamily="18" charset="0"/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fr-BE" sz="2800" b="1" dirty="0">
                <a:solidFill>
                  <a:schemeClr val="accent2"/>
                </a:solidFill>
                <a:latin typeface="Baskerville Old Face" pitchFamily="18" charset="0"/>
              </a:rPr>
              <a:t>Heath care</a:t>
            </a:r>
          </a:p>
          <a:p>
            <a:pPr lvl="1">
              <a:buFont typeface="Arial" pitchFamily="34" charset="0"/>
              <a:buChar char="•"/>
            </a:pPr>
            <a:r>
              <a:rPr lang="fr-BE" sz="2400" dirty="0" err="1">
                <a:latin typeface="Baskerville Old Face" pitchFamily="18" charset="0"/>
              </a:rPr>
              <a:t>frequent</a:t>
            </a:r>
            <a:r>
              <a:rPr lang="fr-BE" sz="2400" dirty="0">
                <a:latin typeface="Baskerville Old Face" pitchFamily="18" charset="0"/>
              </a:rPr>
              <a:t> sets of </a:t>
            </a:r>
            <a:r>
              <a:rPr lang="fr-BE" sz="2400" dirty="0" err="1">
                <a:latin typeface="Baskerville Old Face" pitchFamily="18" charset="0"/>
              </a:rPr>
              <a:t>symptoms</a:t>
            </a:r>
            <a:r>
              <a:rPr lang="fr-BE" sz="2400" dirty="0">
                <a:latin typeface="Baskerville Old Face" pitchFamily="18" charset="0"/>
              </a:rPr>
              <a:t> for a </a:t>
            </a:r>
            <a:r>
              <a:rPr lang="fr-BE" sz="2400" dirty="0" err="1">
                <a:latin typeface="Baskerville Old Face" pitchFamily="18" charset="0"/>
              </a:rPr>
              <a:t>disease</a:t>
            </a:r>
            <a:endParaRPr lang="fr-BE" sz="2400" dirty="0">
              <a:latin typeface="Baskerville Old Face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latin typeface="Bookman Old Style" pitchFamily="18" charset="0"/>
              </a:rPr>
              <a:t>DNA sequence</a:t>
            </a:r>
            <a:endParaRPr lang="fr-BE" sz="2400" dirty="0"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fr-BE" sz="24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5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90A7-FA49-4C6A-82D6-8CE9291E7B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C986DA04-D9E9-48B7-AC73-B0BBB3D5376F}"/>
              </a:ext>
            </a:extLst>
          </p:cNvPr>
          <p:cNvSpPr txBox="1">
            <a:spLocks/>
          </p:cNvSpPr>
          <p:nvPr/>
        </p:nvSpPr>
        <p:spPr>
          <a:xfrm>
            <a:off x="395536" y="209451"/>
            <a:ext cx="8153400" cy="843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u="sng" dirty="0">
                <a:latin typeface="Algerian" pitchFamily="82" charset="0"/>
              </a:rPr>
              <a:t>Importance</a:t>
            </a:r>
            <a:endParaRPr lang="zh-CN" altLang="en-US" sz="3600" u="sng" dirty="0">
              <a:latin typeface="Algerian" pitchFamily="82" charset="0"/>
            </a:endParaRPr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1258DB58-2B56-4264-9557-91899F68B1C0}"/>
              </a:ext>
            </a:extLst>
          </p:cNvPr>
          <p:cNvSpPr txBox="1">
            <a:spLocks/>
          </p:cNvSpPr>
          <p:nvPr/>
        </p:nvSpPr>
        <p:spPr>
          <a:xfrm>
            <a:off x="-36512" y="764704"/>
            <a:ext cx="9180512" cy="470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itchFamily="2" charset="2"/>
              <a:buChar char="Ø"/>
            </a:pPr>
            <a:r>
              <a:rPr lang="en-US" altLang="zh-CN" dirty="0">
                <a:latin typeface="Bookman Old Style" pitchFamily="18" charset="0"/>
              </a:rPr>
              <a:t>Discloses an intrinsic and important property of data sets</a:t>
            </a: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altLang="zh-CN" dirty="0">
                <a:latin typeface="Bookman Old Style" pitchFamily="18" charset="0"/>
              </a:rPr>
              <a:t>Forms the foundation for many essential data mining tasks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Association, correlation, and causality analysis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Sequential, structural pattern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Pattern analysis in spatiotemporal, multimedia, time-series.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Classification: associative classification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altLang="zh-CN" dirty="0">
                <a:latin typeface="Bookman Old Style" pitchFamily="18" charset="0"/>
              </a:rPr>
              <a:t> Cluster analysis: frequent pattern-based clustering</a:t>
            </a:r>
            <a:endParaRPr lang="zh-CN" alt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en-US" sz="3600" u="sng" dirty="0">
                <a:latin typeface="Algerian" pitchFamily="82" charset="0"/>
              </a:rPr>
              <a:t>Some Algorithm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412776"/>
            <a:ext cx="8229600" cy="4525963"/>
          </a:xfrm>
        </p:spPr>
        <p:txBody>
          <a:bodyPr/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Apriori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FP Growth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Eclat</a:t>
            </a:r>
            <a:endParaRPr lang="en-US" sz="28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SaM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PrefixSpan</a:t>
            </a:r>
            <a:endParaRPr lang="en-US" sz="2800" dirty="0">
              <a:latin typeface="Baskerville Old Face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US" sz="2800" dirty="0" err="1">
                <a:latin typeface="Baskerville Old Face" pitchFamily="18" charset="0"/>
              </a:rPr>
              <a:t>Broglet’s</a:t>
            </a:r>
            <a:r>
              <a:rPr lang="en-US" sz="2800" dirty="0">
                <a:latin typeface="Baskerville Old Face" pitchFamily="18" charset="0"/>
              </a:rPr>
              <a:t> FP-Growth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Goethals FP-Growth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Vertical data format approach </a:t>
            </a:r>
          </a:p>
          <a:p>
            <a:pPr lvl="0">
              <a:buFont typeface="Wingdings" pitchFamily="2" charset="2"/>
              <a:buChar char="Ø"/>
            </a:pP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F3A23-1EE9-4E37-AB3A-398D88C9084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7961</TotalTime>
  <Words>2646</Words>
  <Application>Microsoft Office PowerPoint</Application>
  <PresentationFormat>On-screen Show (4:3)</PresentationFormat>
  <Paragraphs>497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Algerian</vt:lpstr>
      <vt:lpstr>Arial</vt:lpstr>
      <vt:lpstr>Baskerville Old Face</vt:lpstr>
      <vt:lpstr>Bookman Old Style</vt:lpstr>
      <vt:lpstr>Calibri</vt:lpstr>
      <vt:lpstr>Century Gothic</vt:lpstr>
      <vt:lpstr>Matura MT Script Capitals</vt:lpstr>
      <vt:lpstr>Times New Roman</vt:lpstr>
      <vt:lpstr>Wingdings</vt:lpstr>
      <vt:lpstr>Wingdings 3</vt:lpstr>
      <vt:lpstr>Diseño predeterminado</vt:lpstr>
      <vt:lpstr>Worksheet</vt:lpstr>
      <vt:lpstr>PowerPoint Presentation</vt:lpstr>
      <vt:lpstr>Contents</vt:lpstr>
      <vt:lpstr>Abstract </vt:lpstr>
      <vt:lpstr>What is data mining?</vt:lpstr>
      <vt:lpstr>Frequent Pattern?</vt:lpstr>
      <vt:lpstr>Motivation </vt:lpstr>
      <vt:lpstr>Applications</vt:lpstr>
      <vt:lpstr>PowerPoint Presentation</vt:lpstr>
      <vt:lpstr>Some Algorithm names</vt:lpstr>
      <vt:lpstr>Three major approaches</vt:lpstr>
      <vt:lpstr>Apriori Algorithm</vt:lpstr>
      <vt:lpstr>Apriori: Example</vt:lpstr>
      <vt:lpstr>Advantages &amp; Disadvantages</vt:lpstr>
      <vt:lpstr>PowerPoint Presentation</vt:lpstr>
      <vt:lpstr>FP-tree construction</vt:lpstr>
      <vt:lpstr>FP-Tree Construction</vt:lpstr>
      <vt:lpstr>FP-growth</vt:lpstr>
      <vt:lpstr>FP-growth</vt:lpstr>
      <vt:lpstr>FP-growth</vt:lpstr>
      <vt:lpstr>FP-growth</vt:lpstr>
      <vt:lpstr>FP-growth</vt:lpstr>
      <vt:lpstr>FP-growth</vt:lpstr>
      <vt:lpstr>FP-growth</vt:lpstr>
      <vt:lpstr>Challenges of Frequent Pattern Mining</vt:lpstr>
      <vt:lpstr>PowerPoint Presentation</vt:lpstr>
      <vt:lpstr>PowerPoint Presentation</vt:lpstr>
      <vt:lpstr>PowerPoint Presentation</vt:lpstr>
      <vt:lpstr>PowerPoint Presentation</vt:lpstr>
      <vt:lpstr>ECLAT: FP Mining with Vertical Data Format</vt:lpstr>
      <vt:lpstr>ECLAT Algorithm by Example</vt:lpstr>
      <vt:lpstr>ECLAT Algorithm by Example</vt:lpstr>
      <vt:lpstr>ECLAT Algorithm by Example</vt:lpstr>
      <vt:lpstr>PowerPoint Presentation</vt:lpstr>
      <vt:lpstr>PowerPoint Presentation</vt:lpstr>
      <vt:lpstr>PowerPoint Presentation</vt:lpstr>
      <vt:lpstr>Comparison of Algorithms</vt:lpstr>
      <vt:lpstr>Time Complexity</vt:lpstr>
      <vt:lpstr>CONCLUSION </vt:lpstr>
      <vt:lpstr>Reference 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Tanjida</cp:lastModifiedBy>
  <cp:revision>991</cp:revision>
  <dcterms:created xsi:type="dcterms:W3CDTF">2010-05-23T14:28:12Z</dcterms:created>
  <dcterms:modified xsi:type="dcterms:W3CDTF">2020-08-19T18:44:15Z</dcterms:modified>
</cp:coreProperties>
</file>