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4"/>
  </p:notesMasterIdLst>
  <p:sldIdLst>
    <p:sldId id="256" r:id="rId2"/>
    <p:sldId id="258" r:id="rId3"/>
    <p:sldId id="260" r:id="rId4"/>
    <p:sldId id="262" r:id="rId5"/>
    <p:sldId id="259" r:id="rId6"/>
    <p:sldId id="264" r:id="rId7"/>
    <p:sldId id="293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92" r:id="rId21"/>
    <p:sldId id="27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42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9F7B-D688-40CB-898F-0D4C415C69CC}" type="datetimeFigureOut">
              <a:rPr lang="en-US" smtClean="0"/>
              <a:pPr/>
              <a:t>19-Aug-20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F91A4-4D25-4AA2-BCF7-16263980C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19-Aug-20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2819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200" dirty="0">
                <a:solidFill>
                  <a:schemeClr val="bg2"/>
                </a:solidFill>
                <a:latin typeface="Baskerville Old Face" pitchFamily="18" charset="0"/>
              </a:rPr>
              <a:t>Department of Computer Science &amp; Engineering</a:t>
            </a:r>
            <a:br>
              <a:rPr sz="3200" dirty="0">
                <a:solidFill>
                  <a:schemeClr val="bg2"/>
                </a:solidFill>
                <a:latin typeface="Baskerville Old Face" pitchFamily="18" charset="0"/>
              </a:rPr>
            </a:br>
            <a:br>
              <a:rPr sz="3200" dirty="0">
                <a:solidFill>
                  <a:schemeClr val="bg2"/>
                </a:solidFill>
                <a:latin typeface="Baskerville Old Face" pitchFamily="18" charset="0"/>
              </a:rPr>
            </a:br>
            <a:r>
              <a:rPr sz="3200" dirty="0">
                <a:solidFill>
                  <a:schemeClr val="bg2"/>
                </a:solidFill>
                <a:latin typeface="Baskerville Old Face" pitchFamily="18" charset="0"/>
              </a:rPr>
              <a:t> Course Title : Algorithms</a:t>
            </a:r>
            <a:br>
              <a:rPr sz="3200" dirty="0">
                <a:solidFill>
                  <a:schemeClr val="bg2"/>
                </a:solidFill>
                <a:latin typeface="Baskerville Old Face" pitchFamily="18" charset="0"/>
              </a:rPr>
            </a:br>
            <a:r>
              <a:rPr sz="3200" dirty="0">
                <a:solidFill>
                  <a:schemeClr val="bg2"/>
                </a:solidFill>
                <a:latin typeface="Baskerville Old Face" pitchFamily="18" charset="0"/>
              </a:rPr>
              <a:t> Course Code : CSE213</a:t>
            </a:r>
            <a:br>
              <a:rPr sz="3200" dirty="0">
                <a:solidFill>
                  <a:schemeClr val="bg2"/>
                </a:solidFill>
                <a:latin typeface="Baskerville Old Face" pitchFamily="18" charset="0"/>
              </a:rPr>
            </a:br>
            <a:r>
              <a:rPr lang="en-US" sz="3200" b="1" i="1" dirty="0">
                <a:solidFill>
                  <a:schemeClr val="bg2"/>
                </a:solidFill>
                <a:latin typeface="Baskerville Old Face" pitchFamily="18" charset="0"/>
              </a:rPr>
              <a:t>Thanjida Akhter(102-15-1030)</a:t>
            </a:r>
            <a:endParaRPr lang="en-US" sz="3200" dirty="0">
              <a:solidFill>
                <a:schemeClr val="bg2"/>
              </a:solidFill>
              <a:latin typeface="Baskerville Old Fac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1143000" y="685800"/>
            <a:ext cx="662093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162800" y="54864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609600" y="3048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sng" strike="noStrike" kern="1200" cap="none" spc="-100" normalizeH="0" baseline="0" noProof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tx2">
                    <a:lumMod val="2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Baskerville Old Face" pitchFamily="18" charset="0"/>
                <a:ea typeface="+mj-ea"/>
                <a:cs typeface="+mj-cs"/>
              </a:rPr>
              <a:t>Prim’s algorithm Example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162800" y="54864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162800" y="54864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848600" y="32766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162800" y="54864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696200" y="3276600"/>
            <a:ext cx="5334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162800" y="54864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629400" y="19812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6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696200" y="3276600"/>
            <a:ext cx="5334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5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5661575" cy="3505200"/>
            <a:chOff x="621" y="2352"/>
            <a:chExt cx="1204" cy="1540"/>
          </a:xfrm>
        </p:grpSpPr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</p:grp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419600" y="47244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162800" y="54864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629400" y="1981200"/>
            <a:ext cx="6858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6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696200" y="3276600"/>
            <a:ext cx="5334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5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172200"/>
          </a:xfrm>
        </p:spPr>
        <p:txBody>
          <a:bodyPr/>
          <a:lstStyle/>
          <a:p>
            <a:pPr algn="ctr"/>
            <a:r>
              <a:rPr sz="48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Topic</a:t>
            </a:r>
            <a:br>
              <a:rPr sz="44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br>
              <a:rPr sz="44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r>
              <a:rPr sz="5400" b="1" i="1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Greedy Algorithms</a:t>
            </a:r>
            <a:br>
              <a:rPr sz="4800" b="1" i="1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br>
              <a:rPr b="1" i="1">
                <a:solidFill>
                  <a:srgbClr val="0070C0"/>
                </a:solidFill>
                <a:latin typeface="Baskerville Old Face" pitchFamily="18" charset="0"/>
              </a:rPr>
            </a:br>
            <a:br>
              <a:rPr b="1" i="1">
                <a:solidFill>
                  <a:srgbClr val="0070C0"/>
                </a:solidFill>
              </a:rPr>
            </a:br>
            <a:br>
              <a:rPr b="1" i="1">
                <a:solidFill>
                  <a:srgbClr val="0070C0"/>
                </a:solidFill>
              </a:rPr>
            </a:br>
            <a:br>
              <a:rPr b="1" i="1">
                <a:solidFill>
                  <a:srgbClr val="0070C0"/>
                </a:solidFill>
              </a:rPr>
            </a:b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rgbClr val="FF0000"/>
                </a:solidFill>
              </a:rPr>
              <a:t>1. for each u </a:t>
            </a:r>
            <a:r>
              <a:rPr sz="3200">
                <a:solidFill>
                  <a:srgbClr val="FF0000"/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</p:spTree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/>
                </a:solidFill>
              </a:rPr>
              <a:t>1. for each u </a:t>
            </a:r>
            <a:r>
              <a:rPr sz="3200">
                <a:solidFill>
                  <a:schemeClr val="bg2"/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</a:t>
            </a:r>
            <a:r>
              <a:rPr sz="3200">
                <a:sym typeface="Symbol" pitchFamily="18" charset="2"/>
              </a:rPr>
              <a:t>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/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–</a:t>
            </a:r>
            <a:r>
              <a:rPr sz="3200">
                <a:solidFill>
                  <a:srgbClr val="FF0000"/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400800"/>
          </a:xfrm>
        </p:spPr>
        <p:txBody>
          <a:bodyPr/>
          <a:lstStyle/>
          <a:p>
            <a:r>
              <a:rPr i="1" u="sng">
                <a:solidFill>
                  <a:schemeClr val="bg2"/>
                </a:solidFill>
              </a:rPr>
              <a:t>Greedy Algorithms:</a:t>
            </a:r>
            <a:br>
              <a:rPr i="1" u="sng">
                <a:solidFill>
                  <a:schemeClr val="bg2"/>
                </a:solidFill>
              </a:rPr>
            </a:br>
            <a:br>
              <a:rPr i="1" u="sng">
                <a:solidFill>
                  <a:schemeClr val="bg2"/>
                </a:solidFill>
              </a:rPr>
            </a:br>
            <a:r>
              <a:t>      </a:t>
            </a:r>
            <a:r>
              <a:rPr>
                <a:solidFill>
                  <a:schemeClr val="bg2"/>
                </a:solidFill>
                <a:latin typeface="Baskerville Old Face" pitchFamily="18" charset="0"/>
              </a:rPr>
              <a:t>An optimization problem is one in which you want to find, not just a solution, but the best solution.</a:t>
            </a:r>
            <a:br>
              <a:rPr>
                <a:solidFill>
                  <a:schemeClr val="bg2"/>
                </a:solidFill>
                <a:latin typeface="Baskerville Old Face" pitchFamily="18" charset="0"/>
              </a:rPr>
            </a:br>
            <a:br>
              <a:rPr>
                <a:solidFill>
                  <a:schemeClr val="bg2"/>
                </a:solidFill>
                <a:latin typeface="Baskerville Old Face" pitchFamily="18" charset="0"/>
              </a:rPr>
            </a:br>
            <a:br>
              <a:rPr>
                <a:solidFill>
                  <a:schemeClr val="bg2"/>
                </a:solidFill>
                <a:latin typeface="Baskerville Old Face" pitchFamily="18" charset="0"/>
              </a:rPr>
            </a:br>
            <a:br>
              <a:rPr/>
            </a:br>
            <a:endParaRPr lang="en-US" u="sng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2484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bg2">
                    <a:lumMod val="75000"/>
                  </a:schemeClr>
                </a:solidFill>
              </a:rPr>
              <a:t>MST-PRIM(G,w,r)</a:t>
            </a: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br>
              <a:rPr>
                <a:solidFill>
                  <a:schemeClr val="bg2">
                    <a:lumMod val="75000"/>
                  </a:schemeClr>
                </a:solidFill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</a:rPr>
              <a:t>1. for each u 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 G 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2.    u.key = 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3.    u.  = NIL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4. r.key = 0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5. Q = G.V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6. while Q   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7.    u = EXTRACT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–</a:t>
            </a: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MIN(Q)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8.    for each v  G.Adj[u]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9.        if v  Q and w(u,v)&lt;v.key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  <a:t>10.           v.  = u</a:t>
            </a:r>
            <a:br>
              <a:rPr sz="3200">
                <a:solidFill>
                  <a:schemeClr val="bg2">
                    <a:lumMod val="75000"/>
                  </a:schemeClr>
                </a:solidFill>
                <a:sym typeface="Symbol" pitchFamily="18" charset="2"/>
              </a:rPr>
            </a:br>
            <a:r>
              <a:rPr sz="3200">
                <a:solidFill>
                  <a:srgbClr val="FF0000"/>
                </a:solidFill>
                <a:sym typeface="Symbol" pitchFamily="18" charset="2"/>
              </a:rPr>
              <a:t>11.                v.key = w(u,v)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562600" y="457200"/>
            <a:ext cx="2941377" cy="4056017"/>
            <a:chOff x="480" y="2352"/>
            <a:chExt cx="1527" cy="1782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8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glow rad="101600">
                <a:srgbClr val="C00000">
                  <a:alpha val="60000"/>
                </a:srgbClr>
              </a:glow>
            </a:effectLst>
          </p:spPr>
          <p:txBody>
            <a:bodyPr wrap="none" anchor="ctr"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 flipH="1">
              <a:off x="672" y="2984"/>
              <a:ext cx="24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864" y="336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056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865" y="328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344" y="297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1440" y="3315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1232" y="395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876" y="251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n w="50800"/>
                  <a:solidFill>
                    <a:schemeClr val="bg1">
                      <a:shade val="50000"/>
                    </a:schemeClr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7162800" y="1143000"/>
            <a:ext cx="2735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410200" y="12954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8305800" y="1600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830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5486400" y="38100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7162800" y="3048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f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7086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chemeClr val="bg1">
                    <a:shade val="50000"/>
                  </a:schemeClr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50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912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10400" y="24384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16002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20000" y="3810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657600"/>
            <a:ext cx="34977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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495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5638800"/>
          </a:xfrm>
        </p:spPr>
        <p:txBody>
          <a:bodyPr>
            <a:normAutofit/>
          </a:bodyPr>
          <a:lstStyle/>
          <a:p>
            <a:pPr algn="ctr"/>
            <a:r>
              <a:rPr sz="11500">
                <a:solidFill>
                  <a:schemeClr val="bg2">
                    <a:lumMod val="75000"/>
                  </a:schemeClr>
                </a:solidFill>
              </a:rPr>
              <a:t>END</a:t>
            </a:r>
            <a:br>
              <a:rPr sz="11500">
                <a:solidFill>
                  <a:schemeClr val="bg2">
                    <a:lumMod val="75000"/>
                  </a:schemeClr>
                </a:solidFill>
              </a:rPr>
            </a:br>
            <a:endParaRPr lang="en-US" sz="115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8EEDAA42-0A61-45B1-AC25-BBE435B2D87A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b="1" i="1" u="sng" dirty="0">
                <a:solidFill>
                  <a:schemeClr val="bg2"/>
                </a:solidFill>
                <a:latin typeface="Baskerville Old Face" pitchFamily="18" charset="0"/>
              </a:rPr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5181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  <a:latin typeface="Baskerville Old Face" pitchFamily="18" charset="0"/>
              </a:rPr>
              <a:t>Suppose you want to count out a certain amount of money, using the fewest possible bills and coins.</a:t>
            </a:r>
          </a:p>
          <a:p>
            <a:pPr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  <a:latin typeface="Baskerville Old Fac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  <a:latin typeface="Baskerville Old Face" pitchFamily="18" charset="0"/>
              </a:rPr>
              <a:t>Example: To make $6.39, you can choose: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>
                <a:solidFill>
                  <a:schemeClr val="bg2"/>
                </a:solidFill>
                <a:latin typeface="Baskerville Old Face" pitchFamily="18" charset="0"/>
              </a:rPr>
              <a:t>1.A $5 bill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>
                <a:solidFill>
                  <a:schemeClr val="bg2"/>
                </a:solidFill>
                <a:latin typeface="Baskerville Old Face" pitchFamily="18" charset="0"/>
              </a:rPr>
              <a:t>2.A $1 bill, to make $6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>
                <a:solidFill>
                  <a:schemeClr val="bg2"/>
                </a:solidFill>
                <a:latin typeface="Baskerville Old Face" pitchFamily="18" charset="0"/>
              </a:rPr>
              <a:t>3.A 25¢ coin, to make $6.25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>
                <a:solidFill>
                  <a:schemeClr val="bg2"/>
                </a:solidFill>
                <a:latin typeface="Baskerville Old Face" pitchFamily="18" charset="0"/>
              </a:rPr>
              <a:t>4.A 10¢ coin, to make $6.35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>
                <a:solidFill>
                  <a:schemeClr val="bg2"/>
                </a:solidFill>
                <a:latin typeface="Baskerville Old Face" pitchFamily="18" charset="0"/>
              </a:rPr>
              <a:t>5.Four 1¢ coins, to make $6.39</a:t>
            </a:r>
          </a:p>
          <a:p>
            <a:pPr>
              <a:lnSpc>
                <a:spcPct val="90000"/>
              </a:lnSpc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6019800"/>
          </a:xfrm>
        </p:spPr>
        <p:txBody>
          <a:bodyPr numCol="1">
            <a:normAutofit/>
          </a:bodyPr>
          <a:lstStyle/>
          <a:p>
            <a:r>
              <a:rPr sz="4000" b="1" i="1" u="sng" dirty="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Greedy Algorithms:</a:t>
            </a:r>
            <a:br>
              <a:rPr sz="4000" b="1" i="1" u="sng" dirty="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b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1. Prim’s algorithm </a:t>
            </a:r>
            <a:b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2. </a:t>
            </a:r>
            <a:r>
              <a:rPr sz="3600" dirty="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Huffman codes</a:t>
            </a:r>
            <a:b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3. </a:t>
            </a:r>
            <a:r>
              <a:rPr sz="3600" dirty="0" err="1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Dijkstra’s</a:t>
            </a:r>
            <a:r>
              <a:rPr sz="3600" dirty="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 algorithm </a:t>
            </a:r>
            <a:b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4. </a:t>
            </a:r>
            <a:r>
              <a:rPr sz="3600" dirty="0" err="1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Kruskal’s</a:t>
            </a:r>
            <a:r>
              <a:rPr sz="3600" dirty="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 algorithm </a:t>
            </a:r>
            <a:br>
              <a:rPr sz="3600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</a:br>
            <a:br>
              <a:rPr sz="4000" b="1" i="1" u="sng">
                <a:solidFill>
                  <a:srgbClr val="660066"/>
                </a:solidFill>
                <a:latin typeface="Baskerville Old Face" pitchFamily="18" charset="0"/>
              </a:rPr>
            </a:br>
            <a:br>
              <a:rPr sz="4000" b="1" i="1" u="sng" dirty="0">
                <a:solidFill>
                  <a:srgbClr val="0070C0"/>
                </a:solidFill>
              </a:rPr>
            </a:br>
            <a:endParaRPr lang="en-US" sz="3600" u="sng" dirty="0"/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71" y="2984"/>
              <a:ext cx="1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71" y="2984"/>
              <a:ext cx="1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 i="1" u="sng">
                <a:solidFill>
                  <a:schemeClr val="tx2">
                    <a:lumMod val="25000"/>
                  </a:schemeClr>
                </a:solidFill>
                <a:latin typeface="Baskerville Old Face" pitchFamily="18" charset="0"/>
              </a:rPr>
              <a:t>Prim’s algorithm Example</a:t>
            </a:r>
            <a:endParaRPr lang="en-US" dirty="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425025" y="2286000"/>
            <a:ext cx="6178829" cy="3505200"/>
            <a:chOff x="621" y="2352"/>
            <a:chExt cx="1314" cy="1540"/>
          </a:xfrm>
        </p:grpSpPr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793" y="3222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621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621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1725" y="379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1725" y="2880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1245" y="3264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1581" y="2352"/>
              <a:ext cx="100" cy="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658" y="2984"/>
              <a:ext cx="65" cy="8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4"/>
                </a:cxn>
              </a:cxnLst>
              <a:rect l="0" t="0" r="r" b="b"/>
              <a:pathLst>
                <a:path w="1" h="805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endParaRPr lang="en-US" b="1">
                <a:ln w="50800"/>
                <a:solidFill>
                  <a:schemeClr val="bg2"/>
                </a:solidFill>
              </a:endParaRP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725" y="3842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1775" y="2984"/>
              <a:ext cx="1" cy="805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</a:cxnLst>
              <a:rect l="0" t="0" r="r" b="b"/>
              <a:pathLst>
                <a:path w="1" h="805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725" y="2930"/>
              <a:ext cx="9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6" y="0"/>
                </a:cxn>
              </a:cxnLst>
              <a:rect l="0" t="0" r="r" b="b"/>
              <a:pathLst>
                <a:path w="997" h="1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671" y="2442"/>
              <a:ext cx="893" cy="449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0"/>
                </a:cxn>
              </a:cxnLst>
              <a:rect l="0" t="0" r="r" b="b"/>
              <a:pathLst>
                <a:path w="893" h="449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1631" y="2456"/>
              <a:ext cx="14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20"/>
                </a:cxn>
              </a:cxnLst>
              <a:rect l="0" t="0" r="r" b="b"/>
              <a:pathLst>
                <a:path w="145" h="421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705" y="2970"/>
              <a:ext cx="557" cy="3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6" y="304"/>
                </a:cxn>
              </a:cxnLst>
              <a:rect l="0" t="0" r="r" b="b"/>
              <a:pathLst>
                <a:path w="557" h="305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1329" y="2970"/>
              <a:ext cx="413" cy="305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12" y="0"/>
                </a:cxn>
              </a:cxnLst>
              <a:rect l="0" t="0" r="r" b="b"/>
              <a:pathLst>
                <a:path w="413" h="305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705" y="3354"/>
              <a:ext cx="557" cy="449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0" y="448"/>
                </a:cxn>
              </a:cxnLst>
              <a:rect l="0" t="0" r="r" b="b"/>
              <a:pathLst>
                <a:path w="557" h="449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1329" y="3354"/>
              <a:ext cx="413" cy="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448"/>
                </a:cxn>
              </a:cxnLst>
              <a:rect l="0" t="0" r="r" b="b"/>
              <a:pathLst>
                <a:path w="413" h="449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1632" y="3267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 dirty="0">
                <a:solidFill>
                  <a:schemeClr val="bg2"/>
                </a:solidFill>
                <a:latin typeface="Trebuchet MS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680" y="2499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1056" y="2403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1248" y="2691"/>
              <a:ext cx="142" cy="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rebuchet MS" pitchFamily="34" charset="0"/>
                </a:rPr>
                <a:t>4</a:t>
              </a:r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343400" y="6019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4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1219200" y="4630288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819400" y="45720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429000" y="3733800"/>
            <a:ext cx="6677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3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86400" y="44958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181600" y="3810000"/>
            <a:ext cx="667727" cy="398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990600" y="31242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838200" y="5638800"/>
            <a:ext cx="45720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FF0000"/>
                </a:solidFill>
                <a:latin typeface="Trebuchet MS" pitchFamily="34" charset="0"/>
              </a:rPr>
              <a:t>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4800" y="3657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371600" y="28956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a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15240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b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4495800" y="38862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c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6705600" y="6019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d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7239000" y="3352800"/>
            <a:ext cx="273527" cy="398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e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5334000" y="1905000"/>
            <a:ext cx="273527" cy="397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88" tIns="44450" rIns="90488" bIns="4445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n w="50800"/>
                <a:solidFill>
                  <a:srgbClr val="FF0000"/>
                </a:solidFill>
                <a:latin typeface="Trebuchet MS" pitchFamily="34" charset="0"/>
              </a:rPr>
              <a:t>f</a:t>
            </a:r>
          </a:p>
        </p:txBody>
      </p:sp>
    </p:spTree>
  </p:cSld>
  <p:clrMapOvr>
    <a:masterClrMapping/>
  </p:clrMapOvr>
  <p:transition>
    <p:strips dir="rd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250</TotalTime>
  <Words>2279</Words>
  <Application>Microsoft Office PowerPoint</Application>
  <PresentationFormat>On-screen Show (4:3)</PresentationFormat>
  <Paragraphs>539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Baskerville Old Face</vt:lpstr>
      <vt:lpstr>Calibri</vt:lpstr>
      <vt:lpstr>Georgia</vt:lpstr>
      <vt:lpstr>Times New Roman</vt:lpstr>
      <vt:lpstr>Trebuchet MS</vt:lpstr>
      <vt:lpstr>Wingdings 2</vt:lpstr>
      <vt:lpstr>Paper</vt:lpstr>
      <vt:lpstr>Department of Computer Science &amp; Engineering   Course Title : Algorithms  Course Code : CSE213 Thanjida Akhter(102-15-1030)</vt:lpstr>
      <vt:lpstr>Topic  Greedy Algorithms     </vt:lpstr>
      <vt:lpstr>Greedy Algorithms:        An optimization problem is one in which you want to find, not just a solution, but the best solution.    </vt:lpstr>
      <vt:lpstr>Example: Counting money</vt:lpstr>
      <vt:lpstr>Greedy Algorithms:  1. Prim’s algorithm  2. Huffman codes 3. Dijkstra’s algorithm  4. Kruskal’s algorithm    </vt:lpstr>
      <vt:lpstr>Prim’s algorithm Example</vt:lpstr>
      <vt:lpstr>Prim’s algorithm Example</vt:lpstr>
      <vt:lpstr>Prim’s algorithm Example</vt:lpstr>
      <vt:lpstr>Prim’s algorithm Example</vt:lpstr>
      <vt:lpstr>Prim’s algorithm Example</vt:lpstr>
      <vt:lpstr>Prim’s algorithm Example</vt:lpstr>
      <vt:lpstr>Prim’s algorithm Example</vt:lpstr>
      <vt:lpstr>PowerPoint Presentation</vt:lpstr>
      <vt:lpstr>Prim’s algorithm Example</vt:lpstr>
      <vt:lpstr>Prim’s algorithm Example</vt:lpstr>
      <vt:lpstr>Prim’s algorithm Example</vt:lpstr>
      <vt:lpstr>Prim’s algorithm Example</vt:lpstr>
      <vt:lpstr>Prim’s algorithm Example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MST-PRIM(G,w,r)  1. for each u  G .V 2.    u.key =  3.    u.  = NIL 4. r.key = 0 5. Q = G.V 6. while Q    7.    u = EXTRACT –MIN(Q) 8.    for each v  G.Adj[u] 9.        if v  Q and w(u,v)&lt;v.key 10.           v.  = u 11.                v.key = w(u,v)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Wellcome to our Presentation</dc:title>
  <dc:creator/>
  <cp:lastModifiedBy>Tanjida</cp:lastModifiedBy>
  <cp:revision>43</cp:revision>
  <dcterms:created xsi:type="dcterms:W3CDTF">2006-08-16T00:00:00Z</dcterms:created>
  <dcterms:modified xsi:type="dcterms:W3CDTF">2020-08-19T20:20:57Z</dcterms:modified>
</cp:coreProperties>
</file>