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3"/>
  </p:notesMasterIdLst>
  <p:sldIdLst>
    <p:sldId id="265" r:id="rId2"/>
    <p:sldId id="266" r:id="rId3"/>
    <p:sldId id="269" r:id="rId4"/>
    <p:sldId id="268" r:id="rId5"/>
    <p:sldId id="270" r:id="rId6"/>
    <p:sldId id="271" r:id="rId7"/>
    <p:sldId id="275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7" r:id="rId20"/>
    <p:sldId id="286" r:id="rId21"/>
    <p:sldId id="28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E63DA-987A-4311-A1DD-ECFD2D2C567D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8B109-F3B5-436F-8A73-8356C4766E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A28AD88-FB40-453E-A56F-10148BBE5C30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BFD044-F354-4B58-9DC3-861261237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8AD88-FB40-453E-A56F-10148BBE5C30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BFD044-F354-4B58-9DC3-861261237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8AD88-FB40-453E-A56F-10148BBE5C30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BFD044-F354-4B58-9DC3-861261237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8AD88-FB40-453E-A56F-10148BBE5C30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BFD044-F354-4B58-9DC3-861261237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8AD88-FB40-453E-A56F-10148BBE5C30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BFD044-F354-4B58-9DC3-861261237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8AD88-FB40-453E-A56F-10148BBE5C30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BFD044-F354-4B58-9DC3-861261237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8AD88-FB40-453E-A56F-10148BBE5C30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BFD044-F354-4B58-9DC3-861261237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8AD88-FB40-453E-A56F-10148BBE5C30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BFD044-F354-4B58-9DC3-861261237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8AD88-FB40-453E-A56F-10148BBE5C30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BFD044-F354-4B58-9DC3-861261237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A28AD88-FB40-453E-A56F-10148BBE5C30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BFD044-F354-4B58-9DC3-861261237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A28AD88-FB40-453E-A56F-10148BBE5C30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BFD044-F354-4B58-9DC3-861261237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A28AD88-FB40-453E-A56F-10148BBE5C30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DBFD044-F354-4B58-9DC3-861261237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u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685799"/>
            <a:ext cx="7848600" cy="20615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38862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Course Title: Data Communication</a:t>
            </a:r>
          </a:p>
          <a:p>
            <a:r>
              <a:rPr lang="en-US" sz="3600" i="1" dirty="0" smtClean="0"/>
              <a:t>Course Code : CSE233</a:t>
            </a:r>
            <a:endParaRPr lang="en-US" sz="36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81000" y="258763"/>
            <a:ext cx="8582025" cy="50323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1" u="sng" strike="noStrike" kern="1200" cap="none" spc="-100" normalizeH="0" baseline="0" noProof="0" dirty="0" smtClean="0">
                <a:ln>
                  <a:noFill/>
                </a:ln>
                <a:effectLst/>
                <a:uLnTx/>
                <a:uFillTx/>
                <a:latin typeface="Baskerville Old Face" pitchFamily="18" charset="0"/>
                <a:ea typeface="+mj-ea"/>
                <a:cs typeface="+mj-cs"/>
              </a:rPr>
              <a:t>Data Link Layer</a:t>
            </a:r>
            <a:endParaRPr kumimoji="0" lang="en-US" altLang="ko-KR" sz="5400" b="1" i="1" u="sng" strike="noStrike" kern="1200" cap="none" spc="-100" normalizeH="0" baseline="0" noProof="0" dirty="0">
              <a:ln>
                <a:noFill/>
              </a:ln>
              <a:effectLst/>
              <a:uLnTx/>
              <a:uFillTx/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447800"/>
            <a:ext cx="8763000" cy="5334000"/>
          </a:xfrm>
          <a:prstGeom prst="rect">
            <a:avLst/>
          </a:prstGeom>
        </p:spPr>
        <p:txBody>
          <a:bodyPr/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</a:rPr>
              <a:t>The data link layer is responsible for moving </a:t>
            </a:r>
            <a:r>
              <a:rPr kumimoji="0" lang="en-US" altLang="ko-K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</a:rPr>
              <a:t>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</a:rPr>
              <a:t>frames from one hop (node) to the next.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488" y="3071813"/>
            <a:ext cx="8418512" cy="279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6705600" y="6400800"/>
            <a:ext cx="24384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102-15-1030</a:t>
            </a:r>
            <a:endParaRPr lang="en-US" sz="24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28600" y="457200"/>
            <a:ext cx="8588375" cy="5334000"/>
          </a:xfrm>
          <a:prstGeom prst="rect">
            <a:avLst/>
          </a:prstGeom>
        </p:spPr>
        <p:txBody>
          <a:bodyPr/>
          <a:lstStyle/>
          <a:p>
            <a:pPr marL="41148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altLang="ko-KR" sz="40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</a:rPr>
              <a:t> Major duties of </a:t>
            </a:r>
            <a:r>
              <a:rPr lang="en-US" altLang="ko-KR" sz="4000" b="1" i="1" u="sng" dirty="0" smtClean="0">
                <a:latin typeface="Baskerville Old Face" pitchFamily="18" charset="0"/>
              </a:rPr>
              <a:t>D</a:t>
            </a:r>
            <a:r>
              <a:rPr kumimoji="0" lang="en-US" altLang="ko-KR" sz="4000" b="1" i="1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</a:rPr>
              <a:t>ata</a:t>
            </a:r>
            <a:r>
              <a:rPr kumimoji="0" lang="en-US" altLang="ko-KR" sz="40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</a:rPr>
              <a:t> Link Layer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/>
              <a:defRPr/>
            </a:pPr>
            <a:endParaRPr lang="en-US" altLang="ko-KR" sz="2400" dirty="0" smtClean="0">
              <a:latin typeface="Baskerville Old Face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itchFamily="18" charset="0"/>
            </a:endParaRPr>
          </a:p>
          <a:p>
            <a:pPr marL="740664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itchFamily="2" charset="2"/>
              <a:buChar char="Ø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</a:rPr>
              <a:t>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</a:rPr>
              <a:t>Framing</a:t>
            </a:r>
          </a:p>
          <a:p>
            <a:pPr marL="740664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itchFamily="2" charset="2"/>
              <a:buChar char="Ø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</a:rPr>
              <a:t> Physical addressing</a:t>
            </a:r>
          </a:p>
          <a:p>
            <a:pPr marL="740664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itchFamily="2" charset="2"/>
              <a:buChar char="Ø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</a:rPr>
              <a:t> Flow control</a:t>
            </a:r>
          </a:p>
          <a:p>
            <a:pPr marL="740664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itchFamily="2" charset="2"/>
              <a:buChar char="Ø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</a:rPr>
              <a:t> Error control</a:t>
            </a:r>
          </a:p>
          <a:p>
            <a:pPr marL="740664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itchFamily="2" charset="2"/>
              <a:buChar char="Ø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</a:rPr>
              <a:t> Access control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705600" y="6400800"/>
            <a:ext cx="24384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102-15-1030</a:t>
            </a:r>
            <a:endParaRPr lang="en-US" sz="24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28600" y="1371600"/>
            <a:ext cx="8760069" cy="4803775"/>
          </a:xfrm>
          <a:prstGeom prst="rect">
            <a:avLst/>
          </a:prstGeom>
        </p:spPr>
        <p:txBody>
          <a:bodyPr/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</a:rPr>
              <a:t>The network layer is responsible for the delivery of individual packets from the source host to the destination host.</a:t>
            </a:r>
          </a:p>
          <a:p>
            <a:pPr marL="411480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Ø"/>
              <a:defRPr/>
            </a:pPr>
            <a:r>
              <a:rPr lang="en-US" altLang="ko-KR" sz="2400" dirty="0" smtClean="0"/>
              <a:t> </a:t>
            </a:r>
            <a:r>
              <a:rPr lang="en-US" altLang="ko-KR" sz="3200" dirty="0" smtClean="0">
                <a:latin typeface="Baskerville Old Face" pitchFamily="18" charset="0"/>
              </a:rPr>
              <a:t>1.Logical addressing and 2.Routing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/>
              <a:defRPr/>
            </a:pPr>
            <a:endParaRPr lang="en-US" altLang="ko-KR" sz="3200" dirty="0" smtClean="0">
              <a:latin typeface="Baskerville Old Face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/>
              <a:defRPr/>
            </a:pPr>
            <a:endParaRPr lang="en-US" altLang="ko-KR" sz="3200" dirty="0" smtClean="0">
              <a:latin typeface="Baskerville Old Face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/>
              <a:defRPr/>
            </a:pPr>
            <a:endParaRPr lang="en-US" altLang="ko-KR" sz="3200" dirty="0" smtClean="0">
              <a:latin typeface="Baskerville Old Face" pitchFamily="18" charset="0"/>
            </a:endParaRPr>
          </a:p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Ø"/>
            </a:pPr>
            <a:endParaRPr lang="en-US" altLang="ko-KR" sz="2400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66751" y="258764"/>
            <a:ext cx="7921869" cy="50323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1" u="sng" strike="noStrike" kern="1200" cap="none" spc="-100" normalizeH="0" baseline="0" noProof="0" dirty="0" smtClean="0">
                <a:ln>
                  <a:noFill/>
                </a:ln>
                <a:effectLst/>
                <a:uLnTx/>
                <a:uFillTx/>
                <a:latin typeface="Baskerville Old Face" pitchFamily="18" charset="0"/>
                <a:ea typeface="+mj-ea"/>
                <a:cs typeface="+mj-cs"/>
              </a:rPr>
              <a:t>Network Layer</a:t>
            </a:r>
            <a:endParaRPr kumimoji="0" lang="en-US" altLang="ko-KR" sz="4800" b="1" i="1" u="sng" strike="noStrike" kern="1200" cap="none" spc="-100" normalizeH="0" baseline="0" noProof="0" dirty="0">
              <a:ln>
                <a:noFill/>
              </a:ln>
              <a:effectLst/>
              <a:uLnTx/>
              <a:uFillTx/>
              <a:latin typeface="Baskerville Old Face" pitchFamily="18" charset="0"/>
              <a:ea typeface="+mj-ea"/>
              <a:cs typeface="+mj-cs"/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6431" y="3505200"/>
            <a:ext cx="780756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705600" y="6400800"/>
            <a:ext cx="24384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102-15-1030</a:t>
            </a:r>
            <a:endParaRPr lang="en-US" sz="24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304800" y="0"/>
            <a:ext cx="8582025" cy="838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1" u="sng" strike="noStrike" kern="1200" cap="none" spc="-100" normalizeH="0" baseline="0" noProof="0" dirty="0" smtClean="0">
                <a:ln>
                  <a:noFill/>
                </a:ln>
                <a:effectLst/>
                <a:uLnTx/>
                <a:uFillTx/>
                <a:latin typeface="Baskerville Old Face" pitchFamily="18" charset="0"/>
                <a:ea typeface="+mj-ea"/>
                <a:cs typeface="+mj-cs"/>
              </a:rPr>
              <a:t>Transport Layer</a:t>
            </a:r>
            <a:endParaRPr kumimoji="0" lang="en-US" altLang="ko-KR" sz="5400" b="1" i="1" u="sng" strike="noStrike" kern="1200" cap="none" spc="-100" normalizeH="0" baseline="0" noProof="0" dirty="0">
              <a:ln>
                <a:noFill/>
              </a:ln>
              <a:effectLst/>
              <a:uLnTx/>
              <a:uFillTx/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304801" y="1322455"/>
            <a:ext cx="8686800" cy="12741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altLang="ko-KR" sz="3200" dirty="0" smtClean="0">
                <a:latin typeface="Baskerville Old Face" pitchFamily="18" charset="0"/>
                <a:ea typeface="굴림" pitchFamily="50" charset="-127"/>
              </a:rPr>
              <a:t>The transport layer is responsible for the delivery </a:t>
            </a:r>
            <a:br>
              <a:rPr lang="en-US" altLang="ko-KR" sz="3200" dirty="0" smtClean="0">
                <a:latin typeface="Baskerville Old Face" pitchFamily="18" charset="0"/>
                <a:ea typeface="굴림" pitchFamily="50" charset="-127"/>
              </a:rPr>
            </a:br>
            <a:r>
              <a:rPr lang="en-US" altLang="ko-KR" sz="3200" dirty="0" smtClean="0">
                <a:latin typeface="Baskerville Old Face" pitchFamily="18" charset="0"/>
                <a:ea typeface="굴림" pitchFamily="50" charset="-127"/>
              </a:rPr>
              <a:t>of a message from one process to another.</a:t>
            </a:r>
            <a:endParaRPr lang="en-US" altLang="ko-KR" sz="3200" dirty="0">
              <a:latin typeface="Baskerville Old Face" pitchFamily="18" charset="0"/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743200"/>
            <a:ext cx="8534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705600" y="6400800"/>
            <a:ext cx="24384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102-15-1030</a:t>
            </a:r>
            <a:endParaRPr lang="en-US" sz="24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81000" y="1828800"/>
            <a:ext cx="8588375" cy="4800600"/>
          </a:xfrm>
          <a:prstGeom prst="rect">
            <a:avLst/>
          </a:prstGeom>
        </p:spPr>
        <p:txBody>
          <a:bodyPr/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</a:rPr>
              <a:t> Service-port addressing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</a:rPr>
              <a:t> Segmentation and reassembly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</a:rPr>
              <a:t> Connection control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</a:rPr>
              <a:t> Flow control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</a:rPr>
              <a:t> Error control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286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i="1" u="sng" dirty="0" smtClean="0">
                <a:latin typeface="Baskerville Old Face" pitchFamily="18" charset="0"/>
              </a:rPr>
              <a:t>Major duties of </a:t>
            </a:r>
            <a:r>
              <a:rPr lang="en-US" sz="4000" b="1" i="1" u="sng" dirty="0" smtClean="0">
                <a:latin typeface="Baskerville Old Face" pitchFamily="18" charset="0"/>
              </a:rPr>
              <a:t>Transport Layer</a:t>
            </a:r>
            <a:endParaRPr lang="en-US" sz="4000" b="1" i="1" u="sng" dirty="0">
              <a:latin typeface="Baskerville Old Face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705600" y="6400800"/>
            <a:ext cx="24384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102-15-1030</a:t>
            </a:r>
            <a:endParaRPr lang="en-US" sz="24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0"/>
            <a:ext cx="8582025" cy="50323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1" u="sng" strike="noStrike" kern="1200" cap="none" spc="-100" normalizeH="0" baseline="0" noProof="0" dirty="0" smtClean="0">
                <a:ln>
                  <a:noFill/>
                </a:ln>
                <a:effectLst/>
                <a:uLnTx/>
                <a:uFillTx/>
                <a:latin typeface="Baskerville Old Face" pitchFamily="18" charset="0"/>
                <a:ea typeface="+mj-ea"/>
                <a:cs typeface="+mj-cs"/>
              </a:rPr>
              <a:t>Session Layer</a:t>
            </a:r>
            <a:endParaRPr kumimoji="0" lang="en-US" altLang="ko-KR" sz="5400" b="1" i="1" u="sng" strike="noStrike" kern="1200" cap="none" spc="-100" normalizeH="0" baseline="0" noProof="0" dirty="0">
              <a:ln>
                <a:noFill/>
              </a:ln>
              <a:effectLst/>
              <a:uLnTx/>
              <a:uFillTx/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6200" y="1295400"/>
            <a:ext cx="9001125" cy="5334000"/>
          </a:xfrm>
          <a:prstGeom prst="rect">
            <a:avLst/>
          </a:prstGeom>
        </p:spPr>
        <p:txBody>
          <a:bodyPr/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</a:rPr>
              <a:t>The session layer is responsible for dialog control and synchronization.</a:t>
            </a:r>
          </a:p>
          <a:p>
            <a:pPr marL="740664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838" y="2667000"/>
            <a:ext cx="841216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705600" y="6400800"/>
            <a:ext cx="24384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102-15-1030</a:t>
            </a:r>
            <a:endParaRPr lang="en-US" sz="24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81000" y="76200"/>
            <a:ext cx="8582025" cy="50323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1" u="sng" strike="noStrike" kern="1200" cap="none" spc="-100" normalizeH="0" baseline="0" noProof="0" dirty="0" smtClean="0">
                <a:ln>
                  <a:noFill/>
                </a:ln>
                <a:effectLst/>
                <a:uLnTx/>
                <a:uFillTx/>
                <a:latin typeface="Baskerville Old Face" pitchFamily="18" charset="0"/>
                <a:ea typeface="+mj-ea"/>
                <a:cs typeface="+mj-cs"/>
              </a:rPr>
              <a:t>Presentation Layer</a:t>
            </a:r>
            <a:endParaRPr kumimoji="0" lang="en-US" altLang="ko-KR" sz="4800" b="1" i="1" u="sng" strike="noStrike" kern="1200" cap="none" spc="-100" normalizeH="0" baseline="0" noProof="0" dirty="0">
              <a:ln>
                <a:noFill/>
              </a:ln>
              <a:effectLst/>
              <a:uLnTx/>
              <a:uFillTx/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12750" y="1371600"/>
            <a:ext cx="8502650" cy="4800600"/>
          </a:xfrm>
          <a:prstGeom prst="rect">
            <a:avLst/>
          </a:prstGeom>
        </p:spPr>
        <p:txBody>
          <a:bodyPr/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</a:rPr>
              <a:t>The presentation layer is responsible for translation, compression, and encryption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895600"/>
            <a:ext cx="8418513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705600" y="6400800"/>
            <a:ext cx="24384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102-15-1030</a:t>
            </a:r>
            <a:endParaRPr lang="en-US" sz="24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6200"/>
            <a:ext cx="8582025" cy="50323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1" u="sng" strike="noStrike" kern="1200" cap="none" spc="-100" normalizeH="0" baseline="0" noProof="0" smtClean="0">
                <a:ln>
                  <a:noFill/>
                </a:ln>
                <a:effectLst/>
                <a:uLnTx/>
                <a:uFillTx/>
                <a:latin typeface="Baskerville Old Face" pitchFamily="18" charset="0"/>
                <a:ea typeface="+mj-ea"/>
                <a:cs typeface="+mj-cs"/>
              </a:rPr>
              <a:t>Application Layer</a:t>
            </a:r>
            <a:endParaRPr kumimoji="0" lang="en-US" altLang="ko-KR" sz="4800" b="1" i="1" u="sng" strike="noStrike" kern="1200" cap="none" spc="-100" normalizeH="0" baseline="0" noProof="0" dirty="0">
              <a:ln>
                <a:noFill/>
              </a:ln>
              <a:effectLst/>
              <a:uLnTx/>
              <a:uFillTx/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295400"/>
            <a:ext cx="8763000" cy="4343400"/>
          </a:xfrm>
          <a:prstGeom prst="rect">
            <a:avLst/>
          </a:prstGeom>
        </p:spPr>
        <p:txBody>
          <a:bodyPr/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</a:rPr>
              <a:t>The application layer is responsible for providing services to the user.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itchFamily="18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775" y="2590800"/>
            <a:ext cx="84550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705600" y="6400800"/>
            <a:ext cx="24384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102-15-1030</a:t>
            </a:r>
            <a:endParaRPr lang="en-US" sz="24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04800"/>
            <a:ext cx="81916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i="1" u="sng" dirty="0" smtClean="0">
                <a:latin typeface="Baskerville Old Face" pitchFamily="18" charset="0"/>
              </a:rPr>
              <a:t>The major duties of  the application</a:t>
            </a:r>
            <a:endParaRPr lang="en-US" sz="4400" b="1" i="1" u="sng" dirty="0">
              <a:latin typeface="Baskerville Old Fac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76200" y="2133600"/>
            <a:ext cx="8915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altLang="ko-KR" sz="4000" dirty="0" smtClean="0">
                <a:latin typeface="Baskerville Old Face" pitchFamily="18" charset="0"/>
              </a:rPr>
              <a:t> Network virtual terminal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4000" dirty="0" smtClean="0">
                <a:latin typeface="Baskerville Old Face" pitchFamily="18" charset="0"/>
              </a:rPr>
              <a:t> File transfer, access, and management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4000" dirty="0" smtClean="0">
                <a:latin typeface="Baskerville Old Face" pitchFamily="18" charset="0"/>
              </a:rPr>
              <a:t> Mail services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4000" dirty="0" smtClean="0">
                <a:latin typeface="Baskerville Old Face" pitchFamily="18" charset="0"/>
              </a:rPr>
              <a:t> Directory services</a:t>
            </a:r>
            <a:endParaRPr lang="en-US" sz="3600" dirty="0">
              <a:latin typeface="Baskerville Old Face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705600" y="6400800"/>
            <a:ext cx="24384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102-15-1030</a:t>
            </a:r>
            <a:endParaRPr lang="en-US" sz="24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90600" y="1295400"/>
            <a:ext cx="8153400" cy="4705350"/>
          </a:xfrm>
          <a:prstGeom prst="rect">
            <a:avLst/>
          </a:prstGeom>
          <a:noFill/>
          <a:ln/>
        </p:spPr>
      </p:pic>
      <p:sp>
        <p:nvSpPr>
          <p:cNvPr id="3" name="TextBox 2"/>
          <p:cNvSpPr txBox="1"/>
          <p:nvPr/>
        </p:nvSpPr>
        <p:spPr>
          <a:xfrm>
            <a:off x="533400" y="2286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 dirty="0" smtClean="0">
                <a:latin typeface="Baskerville Old Face" pitchFamily="18" charset="0"/>
              </a:rPr>
              <a:t>Seven Layers of the OSI model</a:t>
            </a:r>
            <a:endParaRPr lang="en-US" sz="4800" b="1" i="1" u="sng" dirty="0">
              <a:latin typeface="Baskerville Old Face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705600" y="6400800"/>
            <a:ext cx="24384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102-15-1030</a:t>
            </a:r>
            <a:endParaRPr lang="en-US" sz="24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762000" y="228600"/>
            <a:ext cx="7498080" cy="1143000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1" u="sng" strike="noStrike" kern="1200" cap="none" spc="-100" normalizeH="0" baseline="0" noProof="0" dirty="0" smtClean="0">
                <a:ln>
                  <a:noFill/>
                </a:ln>
                <a:effectLst/>
                <a:uLnTx/>
                <a:uFillTx/>
                <a:latin typeface="Baskerville Old Face" pitchFamily="18" charset="0"/>
                <a:ea typeface="+mj-ea"/>
                <a:cs typeface="+mj-cs"/>
              </a:rPr>
              <a:t>TOPIC</a:t>
            </a:r>
            <a:endParaRPr kumimoji="0" lang="en-US" sz="7200" b="1" i="1" u="sng" strike="noStrike" kern="1200" cap="none" spc="-100" normalizeH="0" baseline="0" noProof="0" dirty="0">
              <a:ln>
                <a:noFill/>
              </a:ln>
              <a:effectLst/>
              <a:uLnTx/>
              <a:uFillTx/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1752600"/>
            <a:ext cx="8610600" cy="4495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i="1" spc="-100" dirty="0" smtClean="0">
                <a:latin typeface="Baskerville Old Face" pitchFamily="18" charset="0"/>
                <a:ea typeface="+mj-ea"/>
                <a:cs typeface="Arial" pitchFamily="34" charset="0"/>
              </a:rPr>
              <a:t>The OSI  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i="1" strike="noStrike" kern="1200" cap="none" spc="-10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Baskerville Old Face" pitchFamily="18" charset="0"/>
              <a:ea typeface="+mj-ea"/>
              <a:cs typeface="Arial" pitchFamily="34" charset="0"/>
            </a:endParaRPr>
          </a:p>
          <a:p>
            <a:pPr lvl="0" algn="ctr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4800" i="1" dirty="0" smtClean="0">
                <a:latin typeface="Baskerville Old Face" pitchFamily="18" charset="0"/>
              </a:rPr>
              <a:t>Open Systems Interconnection Model</a:t>
            </a:r>
            <a:endParaRPr kumimoji="0" lang="en-US" sz="6000" i="1" strike="noStrike" kern="1200" cap="none" spc="-10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Baskerville Old Face" pitchFamily="18" charset="0"/>
              <a:ea typeface="+mj-ea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705600" y="6400800"/>
            <a:ext cx="24384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102-15-1030</a:t>
            </a:r>
            <a:endParaRPr lang="en-US" sz="24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8458200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ounded Rectangle 3"/>
          <p:cNvSpPr/>
          <p:nvPr/>
        </p:nvSpPr>
        <p:spPr>
          <a:xfrm>
            <a:off x="6705600" y="6400800"/>
            <a:ext cx="24384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102-15-1030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-36731"/>
            <a:ext cx="5541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i="1" u="sng" dirty="0" smtClean="0">
                <a:latin typeface="Baskerville Old Face" pitchFamily="18" charset="0"/>
              </a:rPr>
              <a:t>Summary of Layers</a:t>
            </a:r>
            <a:endParaRPr lang="en-US" sz="54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2209800"/>
            <a:ext cx="3416320" cy="2215991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isometricOffAxis2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3800" dirty="0" smtClean="0">
                <a:latin typeface="Algerian" pitchFamily="82" charset="0"/>
              </a:rPr>
              <a:t>END</a:t>
            </a:r>
            <a:endParaRPr lang="en-US" sz="13800" dirty="0">
              <a:latin typeface="Algerian" pitchFamily="82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630031"/>
            <a:ext cx="8686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3600" dirty="0" smtClean="0">
                <a:latin typeface="Times New Roman" pitchFamily="18" charset="0"/>
              </a:rPr>
              <a:t>OSI is a set of internationally recognized, non-proprietary standards for networking and for operating system involved in networking functions.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endParaRPr lang="en-US" sz="3600" spc="-100" dirty="0" smtClean="0">
              <a:solidFill>
                <a:schemeClr val="tx2">
                  <a:satMod val="200000"/>
                </a:schemeClr>
              </a:solidFill>
              <a:latin typeface="Times New Roman" pitchFamily="18" charset="0"/>
            </a:endParaRPr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endParaRPr lang="en-US" sz="3600" spc="-100" dirty="0" smtClean="0">
              <a:solidFill>
                <a:schemeClr val="tx2">
                  <a:satMod val="20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705600" y="6400800"/>
            <a:ext cx="24384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102-15-1030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3810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latin typeface="Baskerville Old Face" pitchFamily="18" charset="0"/>
              </a:rPr>
              <a:t>What is OSI model???</a:t>
            </a:r>
            <a:endParaRPr lang="en-US" sz="4400" b="1" i="1" u="sng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228600"/>
            <a:ext cx="8915400" cy="60198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b="1" i="1" u="sng" dirty="0" smtClean="0">
                <a:latin typeface="Baskerville Old Face" pitchFamily="18" charset="0"/>
              </a:rPr>
              <a:t>History of OSI Model</a:t>
            </a:r>
            <a:endParaRPr lang="en-US" sz="6000" b="1" i="1" u="sng" dirty="0" smtClean="0">
              <a:latin typeface="Baskerville Old Face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i="1" spc="-100" dirty="0" smtClean="0">
              <a:solidFill>
                <a:schemeClr val="tx2"/>
              </a:solidFill>
              <a:latin typeface="Baskerville Old Face" pitchFamily="18" charset="0"/>
              <a:ea typeface="+mj-ea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i="1" spc="-100" dirty="0" smtClean="0">
              <a:solidFill>
                <a:schemeClr val="tx2"/>
              </a:solidFill>
              <a:latin typeface="Baskerville Old Face" pitchFamily="18" charset="0"/>
              <a:ea typeface="+mj-ea"/>
              <a:cs typeface="Arial" pitchFamily="34" charset="0"/>
            </a:endParaRPr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altLang="ko-KR" sz="3600" dirty="0" smtClean="0">
                <a:latin typeface="Baskerville Old Face" pitchFamily="18" charset="0"/>
                <a:ea typeface="굴림" pitchFamily="50" charset="-127"/>
              </a:rPr>
              <a:t>Established in 1947</a:t>
            </a:r>
            <a:endParaRPr lang="en-US" sz="3600" spc="-100" dirty="0" smtClean="0">
              <a:solidFill>
                <a:schemeClr val="tx2"/>
              </a:solidFill>
              <a:latin typeface="Baskerville Old Face" pitchFamily="18" charset="0"/>
              <a:ea typeface="+mj-ea"/>
              <a:cs typeface="Arial" pitchFamily="34" charset="0"/>
            </a:endParaRPr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3600" dirty="0" smtClean="0">
                <a:latin typeface="Baskerville Old Face" pitchFamily="18" charset="0"/>
              </a:rPr>
              <a:t>Standard Model for Data Communications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3600" dirty="0" smtClean="0">
                <a:latin typeface="Baskerville Old Face" pitchFamily="18" charset="0"/>
              </a:rPr>
              <a:t>Specified by  ISO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altLang="ko-KR" sz="3600" dirty="0" smtClean="0">
                <a:latin typeface="Baskerville Old Face" pitchFamily="18" charset="0"/>
                <a:ea typeface="굴림" pitchFamily="50" charset="-127"/>
              </a:rPr>
              <a:t>It was first introduced in the late 1970s</a:t>
            </a:r>
            <a:endParaRPr lang="en-US" sz="2000" dirty="0" smtClean="0">
              <a:latin typeface="Baskerville Old Face" pitchFamily="18" charset="0"/>
            </a:endParaRPr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endParaRPr lang="en-US" sz="2800" i="1" spc="-100" dirty="0" smtClean="0">
              <a:latin typeface="Baskerville Old Face" pitchFamily="18" charset="0"/>
              <a:ea typeface="+mj-ea"/>
              <a:cs typeface="Arial" pitchFamily="34" charset="0"/>
            </a:endParaRPr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endParaRPr lang="en-US" sz="2800" i="1" spc="-100" dirty="0" smtClean="0">
              <a:latin typeface="Baskerville Old Face" pitchFamily="18" charset="0"/>
              <a:ea typeface="+mj-ea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705600" y="6400800"/>
            <a:ext cx="24384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102-15-1030</a:t>
            </a:r>
            <a:endParaRPr lang="en-US" sz="24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515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                                                                                          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2286000"/>
            <a:ext cx="8686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Baskerville Old Face" pitchFamily="18" charset="0"/>
              </a:rPr>
              <a:t> The OSI model allows any two different systems to communicate regardless of their underlying architecture (hardware or software).</a:t>
            </a:r>
          </a:p>
          <a:p>
            <a:pPr>
              <a:buFont typeface="Wingdings" pitchFamily="2" charset="2"/>
              <a:buChar char="Ø"/>
            </a:pPr>
            <a:endParaRPr lang="en-US" sz="3200" dirty="0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Baskerville Old Face" pitchFamily="18" charset="0"/>
              </a:rPr>
              <a:t>The OSI model is not a protocol; it is model for understanding and designing a network architecture that is flexible, robust and interoperable.</a:t>
            </a:r>
            <a:endParaRPr lang="en-US" sz="3200" dirty="0">
              <a:latin typeface="Baskerville Old Face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i="1" u="sng" strike="noStrike" kern="1200" cap="none" spc="-100" normalizeH="0" baseline="0" noProof="0" dirty="0" smtClean="0">
                <a:ln>
                  <a:noFill/>
                </a:ln>
                <a:uLnTx/>
                <a:uFillTx/>
                <a:latin typeface="Baskerville Old Face" pitchFamily="18" charset="0"/>
                <a:ea typeface="+mj-ea"/>
                <a:cs typeface="+mj-cs"/>
              </a:rPr>
              <a:t>The OSI Model</a:t>
            </a:r>
            <a:br>
              <a:rPr kumimoji="0" lang="en-US" sz="5400" i="1" u="sng" strike="noStrike" kern="1200" cap="none" spc="-100" normalizeH="0" baseline="0" noProof="0" dirty="0" smtClean="0">
                <a:ln>
                  <a:noFill/>
                </a:ln>
                <a:uLnTx/>
                <a:uFillTx/>
                <a:latin typeface="Baskerville Old Face" pitchFamily="18" charset="0"/>
                <a:ea typeface="+mj-ea"/>
                <a:cs typeface="+mj-cs"/>
              </a:rPr>
            </a:br>
            <a:endParaRPr kumimoji="0" lang="en-US" sz="5400" i="1" u="sng" strike="noStrike" kern="1200" cap="none" spc="-100" normalizeH="0" baseline="0" noProof="0" dirty="0">
              <a:ln>
                <a:noFill/>
              </a:ln>
              <a:uLnTx/>
              <a:uFillTx/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05600" y="6400800"/>
            <a:ext cx="24384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102-15-1030</a:t>
            </a:r>
            <a:endParaRPr lang="en-US" sz="24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u="sng" dirty="0" smtClean="0">
                <a:latin typeface="Baskerville Old Face" pitchFamily="18" charset="0"/>
              </a:rPr>
              <a:t>Layers of the OSI model</a:t>
            </a:r>
            <a:endParaRPr lang="en-US" sz="5400" i="1" u="sng" dirty="0">
              <a:latin typeface="Baskerville Old Fac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438400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Seven Layers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Each Layer Performs a Unique Function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Each Layer Has Its Own Protocol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Protocol Messages in Upper Layer is Data to Layer Below</a:t>
            </a:r>
          </a:p>
          <a:p>
            <a:pPr>
              <a:buFont typeface="Wingdings" pitchFamily="2" charset="2"/>
              <a:buChar char="Ø"/>
            </a:pPr>
            <a:endParaRPr lang="en-US" sz="3200" dirty="0" smtClean="0"/>
          </a:p>
          <a:p>
            <a:pPr>
              <a:buFont typeface="Wingdings" pitchFamily="2" charset="2"/>
              <a:buChar char="Ø"/>
            </a:pPr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6705600" y="6400800"/>
            <a:ext cx="24384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102-15-1030</a:t>
            </a:r>
            <a:endParaRPr lang="en-US" sz="24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1600" y="1784350"/>
            <a:ext cx="7772400" cy="4572000"/>
          </a:xfrm>
        </p:spPr>
        <p:txBody>
          <a:bodyPr>
            <a:normAutofit/>
          </a:bodyPr>
          <a:lstStyle/>
          <a:p>
            <a:pPr marL="514350" indent="-514350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3000" dirty="0" smtClean="0">
                <a:latin typeface="Times New Roman" pitchFamily="18" charset="0"/>
              </a:rPr>
              <a:t> </a:t>
            </a:r>
            <a:r>
              <a:rPr lang="en-US" sz="3000" dirty="0">
                <a:latin typeface="Times New Roman" pitchFamily="18" charset="0"/>
              </a:rPr>
              <a:t>Application Layer</a:t>
            </a:r>
          </a:p>
          <a:p>
            <a:pPr marL="514350" indent="-514350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3000" dirty="0">
                <a:latin typeface="Times New Roman" pitchFamily="18" charset="0"/>
              </a:rPr>
              <a:t>  Presentation Layer</a:t>
            </a:r>
          </a:p>
          <a:p>
            <a:pPr marL="514350" indent="-514350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3000" dirty="0">
                <a:latin typeface="Times New Roman" pitchFamily="18" charset="0"/>
              </a:rPr>
              <a:t>  Session Layer</a:t>
            </a:r>
          </a:p>
          <a:p>
            <a:pPr marL="514350" indent="-514350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3000" dirty="0">
                <a:latin typeface="Times New Roman" pitchFamily="18" charset="0"/>
              </a:rPr>
              <a:t>  Transport Layer</a:t>
            </a:r>
          </a:p>
          <a:p>
            <a:pPr marL="514350" indent="-514350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3000" dirty="0">
                <a:latin typeface="Times New Roman" pitchFamily="18" charset="0"/>
              </a:rPr>
              <a:t>  Network Layer</a:t>
            </a:r>
          </a:p>
          <a:p>
            <a:pPr marL="514350" indent="-514350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3000" dirty="0">
                <a:latin typeface="Times New Roman" pitchFamily="18" charset="0"/>
              </a:rPr>
              <a:t>  Data Link Layer</a:t>
            </a:r>
          </a:p>
          <a:p>
            <a:pPr marL="514350" indent="-514350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3000" dirty="0">
                <a:latin typeface="Times New Roman" pitchFamily="18" charset="0"/>
              </a:rPr>
              <a:t>  Physical Layer</a:t>
            </a:r>
            <a:endParaRPr lang="en-US" sz="3000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943600" y="1676400"/>
            <a:ext cx="25908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sz="3600">
                <a:latin typeface="Times New Roman" pitchFamily="18" charset="0"/>
              </a:rPr>
              <a:t>ll </a:t>
            </a:r>
          </a:p>
          <a:p>
            <a:r>
              <a:rPr lang="en-US" sz="360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en-US" sz="3600">
                <a:latin typeface="Times New Roman" pitchFamily="18" charset="0"/>
              </a:rPr>
              <a:t>eople </a:t>
            </a:r>
          </a:p>
          <a:p>
            <a:r>
              <a:rPr lang="en-US" sz="3600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lang="en-US" sz="3600">
                <a:latin typeface="Times New Roman" pitchFamily="18" charset="0"/>
              </a:rPr>
              <a:t>eem </a:t>
            </a:r>
          </a:p>
          <a:p>
            <a:r>
              <a:rPr lang="en-US" sz="360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3600">
                <a:latin typeface="Times New Roman" pitchFamily="18" charset="0"/>
              </a:rPr>
              <a:t>o </a:t>
            </a:r>
          </a:p>
          <a:p>
            <a:r>
              <a:rPr lang="en-US" sz="360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sz="3600">
                <a:latin typeface="Times New Roman" pitchFamily="18" charset="0"/>
              </a:rPr>
              <a:t>eed </a:t>
            </a:r>
          </a:p>
          <a:p>
            <a:r>
              <a:rPr lang="en-US" sz="360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sz="3600">
                <a:latin typeface="Times New Roman" pitchFamily="18" charset="0"/>
              </a:rPr>
              <a:t>ata </a:t>
            </a:r>
          </a:p>
          <a:p>
            <a:r>
              <a:rPr lang="en-US" sz="360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en-US" sz="3600">
                <a:latin typeface="Times New Roman" pitchFamily="18" charset="0"/>
              </a:rPr>
              <a:t>rocessing</a:t>
            </a:r>
            <a:endParaRPr lang="en-US" sz="360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4572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u="sng" dirty="0" smtClean="0">
                <a:latin typeface="Baskerville Old Face" pitchFamily="18" charset="0"/>
              </a:rPr>
              <a:t>Seven Layers of the OSI model</a:t>
            </a:r>
            <a:endParaRPr lang="en-US" sz="4800" i="1" u="sng" dirty="0">
              <a:latin typeface="Baskerville Old Face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705600" y="6400800"/>
            <a:ext cx="24384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102-15-1030</a:t>
            </a:r>
            <a:endParaRPr lang="en-US" sz="24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09600" y="0"/>
            <a:ext cx="7772400" cy="1143000"/>
          </a:xfrm>
          <a:prstGeom prst="rect">
            <a:avLst/>
          </a:prstGeom>
        </p:spPr>
        <p:txBody>
          <a:bodyPr/>
          <a:lstStyle/>
          <a:p>
            <a:pPr marL="411480" lvl="0" indent="-342900" algn="ctr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5400" b="1" i="1" u="sng" dirty="0" smtClean="0">
                <a:latin typeface="Baskerville Old Face" pitchFamily="18" charset="0"/>
              </a:rPr>
              <a:t>Physical Layer</a:t>
            </a:r>
            <a:endParaRPr kumimoji="0" lang="en-US" sz="5400" b="1" i="1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itchFamily="18" charset="0"/>
            </a:endParaRPr>
          </a:p>
          <a:p>
            <a:pPr marL="41148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5400" b="1" i="1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itchFamily="18" charset="0"/>
            </a:endParaRPr>
          </a:p>
          <a:p>
            <a:pPr marL="41148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54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219200"/>
            <a:ext cx="8839200" cy="4572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ko-KR" sz="3600" dirty="0" smtClean="0">
                <a:latin typeface="Baskerville Old Face" pitchFamily="18" charset="0"/>
              </a:rPr>
              <a:t> The physical layer is responsible for movements of individual bits from one hop (node) to the next.</a:t>
            </a:r>
            <a:endParaRPr lang="en-US" altLang="ko-KR" sz="3200" dirty="0" smtClean="0">
              <a:latin typeface="Baskerville Old Face" pitchFamily="18" charset="0"/>
            </a:endParaRPr>
          </a:p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Ø"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600000">
            <a:off x="457200" y="3276601"/>
            <a:ext cx="8534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705600" y="6400800"/>
            <a:ext cx="24384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102-15-1030</a:t>
            </a:r>
            <a:endParaRPr lang="en-US" sz="24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28600" y="228600"/>
            <a:ext cx="8915400" cy="6248400"/>
          </a:xfrm>
          <a:prstGeom prst="rect">
            <a:avLst/>
          </a:prstGeom>
        </p:spPr>
        <p:txBody>
          <a:bodyPr/>
          <a:lstStyle/>
          <a:p>
            <a:pPr marL="411480" lvl="0" indent="-342900" algn="ctr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altLang="ko-KR" sz="4000" b="1" i="1" u="sng" dirty="0" smtClean="0">
                <a:latin typeface="Baskerville Old Face" pitchFamily="18" charset="0"/>
              </a:rPr>
              <a:t> </a:t>
            </a:r>
            <a:r>
              <a:rPr lang="en-US" altLang="ko-KR" sz="4400" b="1" i="1" u="sng" dirty="0" smtClean="0">
                <a:latin typeface="Baskerville Old Face" pitchFamily="18" charset="0"/>
              </a:rPr>
              <a:t>Major duties of </a:t>
            </a:r>
            <a:r>
              <a:rPr kumimoji="0" lang="en-US" altLang="ko-KR" sz="4400" b="0" i="1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skerville Old Face" pitchFamily="18" charset="0"/>
              </a:rPr>
              <a:t> Physical layer</a:t>
            </a:r>
            <a:endParaRPr kumimoji="0" lang="en-US" altLang="ko-KR" sz="2800" b="0" i="1" u="sng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Baskerville Old Face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Baskerville Old Face" pitchFamily="18" charset="0"/>
            </a:endParaRPr>
          </a:p>
          <a:p>
            <a:pPr marL="740664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itchFamily="2" charset="2"/>
              <a:buChar char="Ø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skerville Old Face" pitchFamily="18" charset="0"/>
              </a:rPr>
              <a:t> Physical characteristics of interfaces and medium</a:t>
            </a:r>
          </a:p>
          <a:p>
            <a:pPr marL="740664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itchFamily="2" charset="2"/>
              <a:buChar char="Ø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skerville Old Face" pitchFamily="18" charset="0"/>
              </a:rPr>
              <a:t> Representation of bits</a:t>
            </a:r>
          </a:p>
          <a:p>
            <a:pPr marL="740664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itchFamily="2" charset="2"/>
              <a:buChar char="Ø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skerville Old Face" pitchFamily="18" charset="0"/>
              </a:rPr>
              <a:t> Data rate : transmission rate</a:t>
            </a:r>
          </a:p>
          <a:p>
            <a:pPr marL="740664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itchFamily="2" charset="2"/>
              <a:buChar char="Ø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skerville Old Face" pitchFamily="18" charset="0"/>
              </a:rPr>
              <a:t> Synchronization of bits</a:t>
            </a:r>
          </a:p>
          <a:p>
            <a:pPr marL="740664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itchFamily="2" charset="2"/>
              <a:buChar char="Ø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skerville Old Face" pitchFamily="18" charset="0"/>
              </a:rPr>
              <a:t> Line configuration</a:t>
            </a:r>
          </a:p>
          <a:p>
            <a:pPr marL="740664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itchFamily="2" charset="2"/>
              <a:buChar char="Ø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skerville Old Face" pitchFamily="18" charset="0"/>
              </a:rPr>
              <a:t> Physical topology</a:t>
            </a:r>
          </a:p>
          <a:p>
            <a:pPr marL="740664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itchFamily="2" charset="2"/>
              <a:buChar char="Ø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skerville Old Face" pitchFamily="18" charset="0"/>
              </a:rPr>
              <a:t> Transmission mode</a:t>
            </a:r>
          </a:p>
          <a:p>
            <a:pPr marL="740664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itchFamily="2" charset="2"/>
              <a:buChar char="Ø"/>
              <a:tabLst/>
              <a:defRPr/>
            </a:pPr>
            <a:endParaRPr lang="en-US" altLang="ko-KR" sz="2400" dirty="0" smtClean="0">
              <a:latin typeface="Baskerville Old Face" pitchFamily="18" charset="0"/>
            </a:endParaRPr>
          </a:p>
          <a:p>
            <a:pPr marL="740664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itchFamily="2" charset="2"/>
              <a:buChar char="Ø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skerville Old Face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705600" y="6400800"/>
            <a:ext cx="2438400" cy="457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102-15-1030</a:t>
            </a:r>
            <a:endParaRPr lang="en-US" sz="24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274</TotalTime>
  <Words>436</Words>
  <Application>Microsoft Office PowerPoint</Application>
  <PresentationFormat>On-screen Show (4:3)</PresentationFormat>
  <Paragraphs>113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Afrigis Bangladesh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Hasan Mahmud</dc:creator>
  <cp:lastModifiedBy>Shanjida</cp:lastModifiedBy>
  <cp:revision>35</cp:revision>
  <dcterms:created xsi:type="dcterms:W3CDTF">2012-04-15T13:46:57Z</dcterms:created>
  <dcterms:modified xsi:type="dcterms:W3CDTF">2012-04-16T05:44:44Z</dcterms:modified>
</cp:coreProperties>
</file>